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51"/>
    <a:srgbClr val="010000"/>
    <a:srgbClr val="9C5A5A"/>
    <a:srgbClr val="9BBB59"/>
    <a:srgbClr val="39B0D4"/>
    <a:srgbClr val="727272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D43B7A-A7F6-4CF7-8C9C-3DA8B9E8A730}" v="1" dt="2025-09-21T16:54:40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24812" y="1986592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954686" y="1220375"/>
            <a:ext cx="7116399" cy="548868"/>
          </a:xfrm>
        </p:spPr>
        <p:txBody>
          <a:bodyPr/>
          <a:lstStyle/>
          <a:p>
            <a:r>
              <a:rPr lang="en-I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Navi Kalam</a:t>
            </a:r>
          </a:p>
          <a:p>
            <a:endParaRPr lang="en-I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9131" y="375250"/>
            <a:ext cx="9978869" cy="698182"/>
          </a:xfrm>
        </p:spPr>
        <p:txBody>
          <a:bodyPr/>
          <a:lstStyle/>
          <a:p>
            <a:r>
              <a:rPr lang="en-US" sz="4000" b="1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852337"/>
            <a:ext cx="5924550" cy="470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Problem Statement ID -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Problem Statement Title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Theme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PS Category- Software/Hardware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734" y="-43835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296665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6892413" y="6548284"/>
            <a:ext cx="5629359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(Describe your Idea/Solution/Prototype)</a:t>
            </a:r>
            <a:endParaRPr lang="en-US" sz="3200" u="sng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 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152805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9590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97553C-6EDC-E45D-85B8-F6CEACB1D70C}"/>
              </a:ext>
            </a:extLst>
          </p:cNvPr>
          <p:cNvSpPr txBox="1"/>
          <p:nvPr/>
        </p:nvSpPr>
        <p:spPr>
          <a:xfrm>
            <a:off x="3819646" y="1324659"/>
            <a:ext cx="8230840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is a web-based digital learning platform designed to make education more engaging, accessible, and interactive for students and teachers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E22683-E1F9-731A-D163-B2A960CAC7F3}"/>
              </a:ext>
            </a:extLst>
          </p:cNvPr>
          <p:cNvSpPr txBox="1"/>
          <p:nvPr/>
        </p:nvSpPr>
        <p:spPr>
          <a:xfrm>
            <a:off x="8017932" y="4064660"/>
            <a:ext cx="4032554" cy="16619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r>
              <a:rPr lang="en-US" u="sng" dirty="0">
                <a:latin typeface="Calibri"/>
                <a:ea typeface="ＭＳ Ｐゴシック"/>
                <a:cs typeface="Calibri"/>
              </a:rPr>
              <a:t>How it Addresses the Problem: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alibri"/>
                <a:ea typeface="ＭＳ Ｐゴシック"/>
                <a:cs typeface="Calibri"/>
              </a:rPr>
              <a:t>Provides equal access to education regardless of location or resources.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alibri"/>
                <a:ea typeface="ＭＳ Ｐゴシック"/>
                <a:cs typeface="Calibri"/>
              </a:rPr>
              <a:t> Encourages students with gamification &amp; streaks.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latin typeface="Calibri"/>
                <a:ea typeface="ＭＳ Ｐゴシック"/>
                <a:cs typeface="Calibri"/>
              </a:rPr>
              <a:t> Helps teachers track progress and guide students better</a:t>
            </a:r>
            <a:endParaRPr lang="en-IN" sz="1400" dirty="0">
              <a:latin typeface="Calibri"/>
              <a:ea typeface="ＭＳ Ｐゴシック"/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DF7630-F4C7-135E-9950-40382FEAF740}"/>
              </a:ext>
            </a:extLst>
          </p:cNvPr>
          <p:cNvSpPr txBox="1"/>
          <p:nvPr/>
        </p:nvSpPr>
        <p:spPr>
          <a:xfrm>
            <a:off x="3819646" y="4064660"/>
            <a:ext cx="4032554" cy="18774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IN" u="sng" dirty="0">
                <a:latin typeface="Calibri"/>
                <a:ea typeface="ＭＳ Ｐゴシック"/>
                <a:cs typeface="Calibri"/>
              </a:rPr>
              <a:t>Proposed Solution: 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400" dirty="0">
                <a:latin typeface="Calibri"/>
                <a:ea typeface="ＭＳ Ｐゴシック"/>
                <a:cs typeface="Calibri"/>
              </a:rPr>
              <a:t>A progressive web app for students &amp; teachers enabling interactive learning in regional languages.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400" dirty="0">
                <a:latin typeface="Calibri"/>
                <a:ea typeface="ＭＳ Ｐゴシック"/>
                <a:cs typeface="Calibri"/>
              </a:rPr>
              <a:t>Supports multilingual interface (English, Hindi, Punjabi).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400" dirty="0">
                <a:latin typeface="Calibri"/>
                <a:ea typeface="ＭＳ Ｐゴシック"/>
                <a:cs typeface="Calibri"/>
              </a:rPr>
              <a:t>Includes learning modules, practice tools, quizzes, doubt forum, and gamified rewards.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9FC3B6-18BC-8BCF-AC3A-C138DE4D7D97}"/>
              </a:ext>
            </a:extLst>
          </p:cNvPr>
          <p:cNvSpPr txBox="1"/>
          <p:nvPr/>
        </p:nvSpPr>
        <p:spPr>
          <a:xfrm>
            <a:off x="3819646" y="2210736"/>
            <a:ext cx="8230840" cy="166199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7030A0"/>
                </a:solidFill>
              </a:rPr>
              <a:t>Challenges Faced by Rural Students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FF0000"/>
                </a:solidFill>
              </a:rPr>
              <a:t>Old Infrastructure </a:t>
            </a:r>
            <a:r>
              <a:rPr lang="en-US" sz="1400" dirty="0">
                <a:solidFill>
                  <a:srgbClr val="010000"/>
                </a:solidFill>
              </a:rPr>
              <a:t>– Few working computer labs, outdated devices.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00B050"/>
                </a:solidFill>
              </a:rPr>
              <a:t>Poor Internet </a:t>
            </a:r>
            <a:r>
              <a:rPr lang="en-US" sz="1400" dirty="0">
                <a:solidFill>
                  <a:srgbClr val="010000"/>
                </a:solidFill>
              </a:rPr>
              <a:t>– Frequent outages, slow speed.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Low Digital Skills </a:t>
            </a:r>
            <a:r>
              <a:rPr lang="en-US" sz="1400" dirty="0">
                <a:solidFill>
                  <a:srgbClr val="010000"/>
                </a:solidFill>
              </a:rPr>
              <a:t>– Students lack basic computer knowledge.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C00000"/>
                </a:solidFill>
              </a:rPr>
              <a:t>Untrained Teachers </a:t>
            </a:r>
            <a:r>
              <a:rPr lang="en-US" sz="1400" dirty="0">
                <a:solidFill>
                  <a:srgbClr val="010000"/>
                </a:solidFill>
              </a:rPr>
              <a:t>– Limited exposure to digital teaching methods.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FF0000"/>
                </a:solidFill>
              </a:rPr>
              <a:t>Device Issues </a:t>
            </a:r>
            <a:r>
              <a:rPr lang="en-US" sz="1400" dirty="0">
                <a:solidFill>
                  <a:srgbClr val="010000"/>
                </a:solidFill>
              </a:rPr>
              <a:t>– Shared low-end phones, no offline-friendly apps.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rgbClr val="002060"/>
                </a:solidFill>
              </a:rPr>
              <a:t>No Progress Tracking </a:t>
            </a:r>
            <a:r>
              <a:rPr lang="en-US" sz="1400" dirty="0">
                <a:solidFill>
                  <a:srgbClr val="010000"/>
                </a:solidFill>
              </a:rPr>
              <a:t>– Hard to monitor student performance.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B0E4EB-F796-5912-ABA0-44E8AAAA57B5}"/>
              </a:ext>
            </a:extLst>
          </p:cNvPr>
          <p:cNvSpPr/>
          <p:nvPr/>
        </p:nvSpPr>
        <p:spPr>
          <a:xfrm>
            <a:off x="4540893" y="261038"/>
            <a:ext cx="29498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Navi Kalam</a:t>
            </a:r>
            <a:r>
              <a: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/>
                <a:ea typeface="ＭＳ Ｐゴシック"/>
                <a:cs typeface="Times New Roman"/>
              </a:rPr>
              <a:t> </a:t>
            </a:r>
            <a:endParaRPr lang="en-IN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C66BC-ED32-334C-28E6-D3293F398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28" y="1131419"/>
            <a:ext cx="3204000" cy="51005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157662" y="0"/>
            <a:ext cx="7876674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Your Team Name</a:t>
            </a:r>
            <a:endParaRPr lang="en-IN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62C34A-DAC9-7D2D-E539-885559C61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668" y="1323221"/>
            <a:ext cx="3211732" cy="49047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Your Team Name</a:t>
            </a:r>
            <a:endParaRPr lang="en-IN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384E79-3633-AEEE-C845-F3C21DF73F65}"/>
              </a:ext>
            </a:extLst>
          </p:cNvPr>
          <p:cNvSpPr txBox="1"/>
          <p:nvPr/>
        </p:nvSpPr>
        <p:spPr>
          <a:xfrm>
            <a:off x="4648148" y="1626595"/>
            <a:ext cx="3641559" cy="22775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600" u="sng" dirty="0">
                <a:solidFill>
                  <a:srgbClr val="00B050"/>
                </a:solidFill>
              </a:rPr>
              <a:t> Technical Feasibility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Offline-first architecture </a:t>
            </a:r>
            <a:r>
              <a:rPr lang="en-IN" sz="1400" dirty="0"/>
              <a:t>→ ensures accessibility in low-connectivity rural regions.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chemeClr val="accent6">
                    <a:lumMod val="75000"/>
                  </a:schemeClr>
                </a:solidFill>
              </a:rPr>
              <a:t>Lightweight design </a:t>
            </a:r>
            <a:r>
              <a:rPr lang="en-IN" sz="1400" dirty="0"/>
              <a:t>→ optimized for low-end </a:t>
            </a:r>
            <a:r>
              <a:rPr lang="en-IN" sz="1400" dirty="0">
                <a:solidFill>
                  <a:srgbClr val="010000"/>
                </a:solidFill>
              </a:rPr>
              <a:t>devices (≤2GB RAM smartphones).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rgbClr val="FF0000"/>
                </a:solidFill>
              </a:rPr>
              <a:t>Cross-platform development </a:t>
            </a:r>
            <a:r>
              <a:rPr lang="en-IN" sz="1400" dirty="0"/>
              <a:t>→ mobile + web app for wider reach.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rgbClr val="FF0000"/>
                </a:solidFill>
              </a:rPr>
              <a:t>Content modularity </a:t>
            </a:r>
            <a:r>
              <a:rPr lang="en-IN" sz="1400" dirty="0"/>
              <a:t>→ scalable to add state-specific curricula or skill modules.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EB0BE-3302-9854-938F-02745AD8EEC1}"/>
              </a:ext>
            </a:extLst>
          </p:cNvPr>
          <p:cNvSpPr txBox="1"/>
          <p:nvPr/>
        </p:nvSpPr>
        <p:spPr>
          <a:xfrm>
            <a:off x="8332684" y="1713061"/>
            <a:ext cx="3761188" cy="21852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 </a:t>
            </a:r>
            <a:r>
              <a:rPr lang="en-IN" sz="1600" u="sng" dirty="0">
                <a:solidFill>
                  <a:srgbClr val="002060"/>
                </a:solidFill>
              </a:rPr>
              <a:t>Operational Feasibility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rgbClr val="0070C0"/>
                </a:solidFill>
              </a:rPr>
              <a:t>Ease of use </a:t>
            </a:r>
            <a:r>
              <a:rPr lang="en-IN" sz="1400" dirty="0"/>
              <a:t>→ simple UI/UX tailored for first-time digital learners.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rgbClr val="0070C0"/>
                </a:solidFill>
              </a:rPr>
              <a:t>Teacher adoption </a:t>
            </a:r>
            <a:r>
              <a:rPr lang="en-IN" sz="1400" dirty="0"/>
              <a:t>→ dashboards and training modules integrated for educators.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rgbClr val="0070C0"/>
                </a:solidFill>
              </a:rPr>
              <a:t>Local language support </a:t>
            </a:r>
            <a:r>
              <a:rPr lang="en-IN" sz="1400" dirty="0"/>
              <a:t>→ ensures inclusivity and higher engagement.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rgbClr val="0070C0"/>
                </a:solidFill>
              </a:rPr>
              <a:t>Maintenance plan </a:t>
            </a:r>
            <a:r>
              <a:rPr lang="en-IN" sz="1400" dirty="0"/>
              <a:t>→ periodic updates via small offline/online patches.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0E3AE-EFCD-0317-C022-842550B49F27}"/>
              </a:ext>
            </a:extLst>
          </p:cNvPr>
          <p:cNvSpPr txBox="1"/>
          <p:nvPr/>
        </p:nvSpPr>
        <p:spPr>
          <a:xfrm>
            <a:off x="4648148" y="4052332"/>
            <a:ext cx="3641559" cy="22775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600" u="sng" dirty="0">
                <a:solidFill>
                  <a:srgbClr val="FF0000"/>
                </a:solidFill>
              </a:rPr>
              <a:t>Economic Viability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rgbClr val="7030A0"/>
                </a:solidFill>
              </a:rPr>
              <a:t>Low-cost deployment </a:t>
            </a:r>
            <a:r>
              <a:rPr lang="en-IN" sz="1400" dirty="0"/>
              <a:t>→ mobile-first strategy avoids dependency on expensive hardware.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rgbClr val="7030A0"/>
                </a:solidFill>
              </a:rPr>
              <a:t>Open-source / cloud integration</a:t>
            </a:r>
            <a:r>
              <a:rPr lang="en-IN" sz="1400" dirty="0"/>
              <a:t> → reduces infrastructure costs.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rgbClr val="7030A0"/>
                </a:solidFill>
              </a:rPr>
              <a:t>Sponsorship/CSR potential </a:t>
            </a:r>
            <a:r>
              <a:rPr lang="en-IN" sz="1400" dirty="0"/>
              <a:t>→ aligns with government &amp; NGO educational goals.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>
                <a:solidFill>
                  <a:srgbClr val="7030A0"/>
                </a:solidFill>
              </a:rPr>
              <a:t>Scalability</a:t>
            </a:r>
            <a:r>
              <a:rPr lang="en-IN" sz="1400" dirty="0"/>
              <a:t> → one-time development, reusable across multiple districts.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26E33A-9F34-50F6-94FC-E09F83E7FF40}"/>
              </a:ext>
            </a:extLst>
          </p:cNvPr>
          <p:cNvSpPr txBox="1"/>
          <p:nvPr/>
        </p:nvSpPr>
        <p:spPr>
          <a:xfrm>
            <a:off x="8332684" y="4052332"/>
            <a:ext cx="3761188" cy="21852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600" u="sng">
                <a:solidFill>
                  <a:srgbClr val="0070C0"/>
                </a:solidFill>
              </a:rPr>
              <a:t>Social Viability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>
                <a:solidFill>
                  <a:srgbClr val="00B050"/>
                </a:solidFill>
              </a:rPr>
              <a:t>Bridges digital divide </a:t>
            </a:r>
            <a:r>
              <a:rPr lang="en-IN" sz="1400"/>
              <a:t>→ rural students gain equal opportunities as urban peers.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>
                <a:solidFill>
                  <a:srgbClr val="00B050"/>
                </a:solidFill>
              </a:rPr>
              <a:t>Community impact </a:t>
            </a:r>
            <a:r>
              <a:rPr lang="en-IN" sz="1400"/>
              <a:t>→ parents, teachers, and students connected via shared platform.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>
                <a:solidFill>
                  <a:srgbClr val="00B050"/>
                </a:solidFill>
              </a:rPr>
              <a:t>Motivation &amp; retention </a:t>
            </a:r>
            <a:r>
              <a:rPr lang="en-IN" sz="1400"/>
              <a:t>→ gamification + community showcase boosts learning outcomes.</a:t>
            </a:r>
          </a:p>
          <a:p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99A53B-DDD9-B21D-0048-AD3C6C9A0550}"/>
              </a:ext>
            </a:extLst>
          </p:cNvPr>
          <p:cNvSpPr txBox="1"/>
          <p:nvPr/>
        </p:nvSpPr>
        <p:spPr>
          <a:xfrm>
            <a:off x="0" y="1245671"/>
            <a:ext cx="4605171" cy="510909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400" b="1" u="sng" dirty="0">
                <a:solidFill>
                  <a:srgbClr val="FFFF00"/>
                </a:solidFill>
              </a:rPr>
              <a:t>Main App Navigation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rgbClr val="FF0000"/>
                </a:solidFill>
              </a:rPr>
              <a:t>Home: </a:t>
            </a:r>
            <a:r>
              <a:rPr lang="en-IN" sz="1200" dirty="0"/>
              <a:t>Shows today’s focus, subject progress, and showcase section.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rgbClr val="00B0F0"/>
                </a:solidFill>
              </a:rPr>
              <a:t>Learn: </a:t>
            </a:r>
            <a:r>
              <a:rPr lang="en-IN" sz="1200" dirty="0"/>
              <a:t>Subject-wise learning map → Chapter selection → Lesson view.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Practice: </a:t>
            </a:r>
            <a:r>
              <a:rPr lang="en-IN" sz="1200" dirty="0"/>
              <a:t>Digital Whiteboard (pen, eraser, undo, save).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dirty="0"/>
              <a:t>Object Explorer (camera-based object recognition — placeholder).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Rewards: </a:t>
            </a:r>
            <a:r>
              <a:rPr lang="en-IN" sz="1200" dirty="0"/>
              <a:t>Total points, badges, class </a:t>
            </a:r>
            <a:r>
              <a:rPr lang="en-IN" sz="1200" dirty="0" err="1"/>
              <a:t>leaderboard.Profile</a:t>
            </a:r>
            <a:r>
              <a:rPr lang="en-IN" sz="1200" dirty="0"/>
              <a:t>: Avatar selection &amp; profile details.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rgbClr val="FFA751"/>
                </a:solidFill>
              </a:rPr>
              <a:t>Settings: </a:t>
            </a:r>
            <a:r>
              <a:rPr lang="en-IN" sz="1200" dirty="0"/>
              <a:t>Dark theme toggle, change language.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rgbClr val="7030A0"/>
                </a:solidFill>
              </a:rPr>
              <a:t>Offline Manager: </a:t>
            </a:r>
            <a:r>
              <a:rPr lang="en-IN" sz="1200" dirty="0"/>
              <a:t>Shows cached subjects for offline access.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200" dirty="0"/>
              <a:t>Teacher </a:t>
            </a:r>
            <a:r>
              <a:rPr lang="en-US" sz="1200" dirty="0" err="1"/>
              <a:t>DashboardDisplays</a:t>
            </a:r>
            <a:r>
              <a:rPr lang="en-US" sz="1200" dirty="0"/>
              <a:t> all students with progress bars and color indicators (green/red).Calculates average progress </a:t>
            </a:r>
            <a:r>
              <a:rPr lang="en-US" sz="1200" dirty="0" err="1"/>
              <a:t>automatically.Click</a:t>
            </a:r>
            <a:r>
              <a:rPr lang="en-US" sz="1200" dirty="0"/>
              <a:t> on a student to see detailed subject-wise performance.</a:t>
            </a:r>
          </a:p>
          <a:p>
            <a:r>
              <a:rPr lang="en-US" sz="1400" b="1" u="sng" dirty="0">
                <a:solidFill>
                  <a:srgbClr val="FFFF00"/>
                </a:solidFill>
              </a:rPr>
              <a:t>Teacher Dashboard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Displays </a:t>
            </a:r>
            <a:r>
              <a:rPr lang="en-US" sz="1200" b="1" dirty="0"/>
              <a:t>all students with progress bars</a:t>
            </a:r>
            <a:r>
              <a:rPr lang="en-US" sz="1200" dirty="0"/>
              <a:t> and color indicators (green/red).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Calculates </a:t>
            </a:r>
            <a:r>
              <a:rPr lang="en-US" sz="1200" b="1" dirty="0"/>
              <a:t>average progress</a:t>
            </a:r>
            <a:r>
              <a:rPr lang="en-US" sz="1200" dirty="0"/>
              <a:t> automatically.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US" sz="1200" dirty="0"/>
              <a:t>Click on a student to see detailed </a:t>
            </a:r>
            <a:r>
              <a:rPr lang="en-US" sz="1200" b="1" dirty="0"/>
              <a:t>subject-wise performance</a:t>
            </a:r>
            <a:r>
              <a:rPr lang="en-US" sz="1200" dirty="0"/>
              <a:t>.</a:t>
            </a:r>
          </a:p>
          <a:p>
            <a:r>
              <a:rPr lang="en-IN" sz="1200" b="1" dirty="0"/>
              <a:t>Lessons &amp; Quizzes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IN" sz="1200" b="1" dirty="0"/>
              <a:t>Tabbed Lessons:</a:t>
            </a:r>
            <a:r>
              <a:rPr lang="en-IN" sz="1200" dirty="0"/>
              <a:t> Lesson → Summary → Quiz in a single screen.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IN" sz="1200" b="1" dirty="0"/>
              <a:t>Quizzes:</a:t>
            </a:r>
            <a:endParaRPr lang="en-IN" sz="1200" dirty="0"/>
          </a:p>
          <a:p>
            <a:pPr lvl="1"/>
            <a:r>
              <a:rPr lang="en-IN" sz="1200" dirty="0"/>
              <a:t>Immediate feedback (correct/incorrect).</a:t>
            </a:r>
          </a:p>
          <a:p>
            <a:pPr lvl="1"/>
            <a:r>
              <a:rPr lang="en-IN" sz="1200" dirty="0"/>
              <a:t>Confetti animation + challenge friend button on correct answers.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8F27AA-8B42-3311-AFFC-364E04405DDE}"/>
              </a:ext>
            </a:extLst>
          </p:cNvPr>
          <p:cNvSpPr/>
          <p:nvPr/>
        </p:nvSpPr>
        <p:spPr>
          <a:xfrm>
            <a:off x="1699736" y="45342"/>
            <a:ext cx="262267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Features </a:t>
            </a:r>
          </a:p>
          <a:p>
            <a:pPr algn="ctr"/>
            <a:r>
              <a:rPr lang="en-IN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of This app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33D5AB-3DF5-64F3-F377-FF5DE7A8AAA3}"/>
              </a:ext>
            </a:extLst>
          </p:cNvPr>
          <p:cNvSpPr/>
          <p:nvPr/>
        </p:nvSpPr>
        <p:spPr>
          <a:xfrm>
            <a:off x="4206163" y="807098"/>
            <a:ext cx="648576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Feasibility &amp; Viability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648200" y="338346"/>
            <a:ext cx="5152688" cy="503239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Your Team Name</a:t>
            </a:r>
            <a:endParaRPr lang="en-IN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10C39C-74EF-EAA3-94EA-369B62AE39E6}"/>
              </a:ext>
            </a:extLst>
          </p:cNvPr>
          <p:cNvSpPr txBox="1"/>
          <p:nvPr/>
        </p:nvSpPr>
        <p:spPr>
          <a:xfrm>
            <a:off x="3624161" y="1151772"/>
            <a:ext cx="4248162" cy="270843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solidFill>
                  <a:srgbClr val="010000"/>
                </a:solidFill>
              </a:rPr>
              <a:t>Social Benefits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10000"/>
                </a:solidFill>
              </a:rPr>
              <a:t> 📚</a:t>
            </a:r>
            <a:r>
              <a:rPr lang="en-US" sz="1400" dirty="0">
                <a:solidFill>
                  <a:srgbClr val="FF0000"/>
                </a:solidFill>
              </a:rPr>
              <a:t>Inclusive Learning </a:t>
            </a:r>
            <a:r>
              <a:rPr lang="en-US" sz="1400" dirty="0">
                <a:solidFill>
                  <a:srgbClr val="010000"/>
                </a:solidFill>
              </a:rPr>
              <a:t>– Multilingual support (English, Hindi, Punjabi) allows students from different backgrounds to learn easily.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10000"/>
                </a:solidFill>
              </a:rPr>
              <a:t>👨‍👩‍👧‍👦 </a:t>
            </a:r>
            <a:r>
              <a:rPr lang="en-US" sz="1400" dirty="0">
                <a:solidFill>
                  <a:srgbClr val="7030A0"/>
                </a:solidFill>
              </a:rPr>
              <a:t>Parent &amp; Teacher Collaboration </a:t>
            </a:r>
            <a:r>
              <a:rPr lang="en-US" sz="1400" dirty="0">
                <a:solidFill>
                  <a:srgbClr val="010000"/>
                </a:solidFill>
              </a:rPr>
              <a:t>– Attendance, marks, and student progress tracking strengthen communication between teachers and parents.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10000"/>
                </a:solidFill>
              </a:rPr>
              <a:t>🎯 Equal Opportunity – Rural and urban students get the same high-quality resources.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10000"/>
                </a:solidFill>
              </a:rPr>
              <a:t>🤝 Community Engagement – Doubt forum and community showcase encourage peer-to-peer learning.</a:t>
            </a:r>
            <a:endParaRPr lang="en-IN" sz="1400" dirty="0">
              <a:solidFill>
                <a:srgbClr val="01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6B6F8A-AC7D-7A5B-F7D4-40C804241068}"/>
              </a:ext>
            </a:extLst>
          </p:cNvPr>
          <p:cNvSpPr txBox="1"/>
          <p:nvPr/>
        </p:nvSpPr>
        <p:spPr>
          <a:xfrm>
            <a:off x="7938654" y="3672924"/>
            <a:ext cx="4242199" cy="206210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u="sng" dirty="0">
                <a:solidFill>
                  <a:srgbClr val="010000"/>
                </a:solidFill>
              </a:rPr>
              <a:t>Economic Benefits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10000"/>
                </a:solidFill>
              </a:rPr>
              <a:t>💰 Low-Cost Implementation – Works as a web app (no expensive hardware required).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10000"/>
                </a:solidFill>
              </a:rPr>
              <a:t>🏫 Scalable Solution – Can be deployed in multiple schools without extra cost.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10000"/>
                </a:solidFill>
              </a:rPr>
              <a:t>🖥 Paperless Workflow – Reduces cost of printing timetables, report cards, and attendance sheets.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10000"/>
                </a:solidFill>
              </a:rPr>
              <a:t>📈 Better Learning Outcomes – Improved student performance reduces long-term remedial costs.</a:t>
            </a:r>
            <a:endParaRPr lang="en-IN" dirty="0">
              <a:solidFill>
                <a:srgbClr val="01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FE267-A864-B090-21C5-20BF5A877DB4}"/>
              </a:ext>
            </a:extLst>
          </p:cNvPr>
          <p:cNvSpPr txBox="1"/>
          <p:nvPr/>
        </p:nvSpPr>
        <p:spPr>
          <a:xfrm>
            <a:off x="3624161" y="3988903"/>
            <a:ext cx="4242199" cy="169277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600" u="sng" dirty="0">
                <a:solidFill>
                  <a:srgbClr val="010000"/>
                </a:solidFill>
              </a:rPr>
              <a:t>Environmental Benefits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rgbClr val="010000"/>
                </a:solidFill>
              </a:rPr>
              <a:t>🌱 </a:t>
            </a:r>
            <a:r>
              <a:rPr lang="en-IN" sz="1400" dirty="0">
                <a:solidFill>
                  <a:srgbClr val="010000"/>
                </a:solidFill>
              </a:rPr>
              <a:t>Paperless Education – Digital notes, report cards, attendance reduce paper usage.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10000"/>
                </a:solidFill>
              </a:rPr>
              <a:t>🔋 Energy Efficient – Lightweight app uses fewer resources, works on low-end devices.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10000"/>
                </a:solidFill>
              </a:rPr>
              <a:t>🚯 Reduced Waste – No physical distribution of worksheets, saving resources.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3A8853-F0C2-5D64-4EA5-5D2927FBCC43}"/>
              </a:ext>
            </a:extLst>
          </p:cNvPr>
          <p:cNvSpPr txBox="1"/>
          <p:nvPr/>
        </p:nvSpPr>
        <p:spPr>
          <a:xfrm>
            <a:off x="7938655" y="1164983"/>
            <a:ext cx="4242199" cy="2462213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400" u="sng" dirty="0">
                <a:solidFill>
                  <a:srgbClr val="010000"/>
                </a:solidFill>
              </a:rPr>
              <a:t>Potential Impact on Target Audience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10000"/>
                </a:solidFill>
              </a:rPr>
              <a:t>🎓 Students – More engaged, interactive, gamified learning experience → better understanding &amp; retention.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10000"/>
                </a:solidFill>
              </a:rPr>
              <a:t>👩‍🏫 Teachers – Save time on admin tasks, focus more on teaching.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10000"/>
                </a:solidFill>
              </a:rPr>
              <a:t>👨‍👩‍👧 Parents – Stay updated with real-time progress &amp; attendance data.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10000"/>
                </a:solidFill>
              </a:rPr>
              <a:t>📈 Schools/Education System – Improved results, reduced dropout rates, measurable performance analytics.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E602E5-E9AF-6131-387D-3C467B542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37" y="1334914"/>
            <a:ext cx="3269643" cy="490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763800" y="130684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Your Team Name</a:t>
            </a:r>
            <a:endParaRPr lang="en-IN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SIH2025-IDEA-Presentation-Format</Template>
  <TotalTime>373</TotalTime>
  <Words>905</Words>
  <Application>Microsoft Office PowerPoint</Application>
  <PresentationFormat>Widescreen</PresentationFormat>
  <Paragraphs>114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Courier New</vt:lpstr>
      <vt:lpstr>Garamond</vt:lpstr>
      <vt:lpstr>Times New Roman</vt:lpstr>
      <vt:lpstr>TradeGothic</vt:lpstr>
      <vt:lpstr>Wingdings</vt:lpstr>
      <vt:lpstr>Office Theme</vt:lpstr>
      <vt:lpstr>SMART INDIA HACKATHON 2025</vt:lpstr>
      <vt:lpstr>PowerPoint Presentation</vt:lpstr>
      <vt:lpstr>TECHNICAL APPROACH</vt:lpstr>
      <vt:lpstr>PowerPoint Presentation</vt:lpstr>
      <vt:lpstr>IMPACT AND BENEFITS</vt:lpstr>
      <vt:lpstr>RESEARCH  AND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vansh.sengar@outlook.com</dc:creator>
  <cp:keywords/>
  <dc:description/>
  <cp:lastModifiedBy>vansh.sengar@outlook.com</cp:lastModifiedBy>
  <cp:revision>4</cp:revision>
  <dcterms:created xsi:type="dcterms:W3CDTF">2025-09-17T11:09:42Z</dcterms:created>
  <dcterms:modified xsi:type="dcterms:W3CDTF">2025-09-24T16:37:03Z</dcterms:modified>
  <cp:category/>
</cp:coreProperties>
</file>