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7315200" cy="9601200"/>
  <p:embeddedFontLst>
    <p:embeddedFont>
      <p:font typeface="Roboto" charset="0"/>
      <p:regular r:id="rId18"/>
      <p:bold r:id="rId19"/>
      <p:italic r:id="rId20"/>
      <p:boldItalic r:id="rId21"/>
    </p:embeddedFont>
    <p:embeddedFont>
      <p:font typeface="Raleway" charset="0"/>
      <p:regular r:id="rId22"/>
      <p:bold r:id="rId23"/>
      <p:italic r:id="rId24"/>
      <p:boldItalic r:id="rId25"/>
    </p:embeddedFont>
    <p:embeddedFont>
      <p:font typeface="La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ebrtc.or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socket.io/docs/v4/" TargetMode="External"/><Relationship Id="rId4" Type="http://schemas.openxmlformats.org/officeDocument/2006/relationships/hyperlink" Target="https://react.dev/"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825702" y="1315576"/>
            <a:ext cx="7688100" cy="808858"/>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Clr>
                <a:schemeClr val="dk1"/>
              </a:buClr>
              <a:buSzPts val="1100"/>
              <a:buFont typeface="Arial"/>
              <a:buNone/>
            </a:pPr>
            <a:r>
              <a:rPr lang="en-US" sz="3100" b="1" dirty="0" smtClean="0">
                <a:latin typeface="Roboto"/>
                <a:ea typeface="Roboto"/>
                <a:cs typeface="Roboto"/>
                <a:sym typeface="Roboto"/>
              </a:rPr>
              <a:t>Meeting Application</a:t>
            </a:r>
            <a:endParaRPr sz="3100" b="1">
              <a:latin typeface="Roboto"/>
              <a:ea typeface="Roboto"/>
              <a:cs typeface="Roboto"/>
              <a:sym typeface="Roboto"/>
            </a:endParaRPr>
          </a:p>
          <a:p>
            <a:pPr marL="0" lvl="0" indent="0" algn="l" rtl="0">
              <a:spcBef>
                <a:spcPts val="400"/>
              </a:spcBef>
              <a:spcAft>
                <a:spcPts val="0"/>
              </a:spcAft>
              <a:buNone/>
            </a:pPr>
            <a:endParaRPr sz="5100"/>
          </a:p>
        </p:txBody>
      </p:sp>
      <p:sp>
        <p:nvSpPr>
          <p:cNvPr id="87" name="Google Shape;87;p13"/>
          <p:cNvSpPr txBox="1">
            <a:spLocks noGrp="1"/>
          </p:cNvSpPr>
          <p:nvPr>
            <p:ph type="subTitle" idx="1"/>
          </p:nvPr>
        </p:nvSpPr>
        <p:spPr>
          <a:xfrm>
            <a:off x="291075" y="2490366"/>
            <a:ext cx="8520600" cy="2516700"/>
          </a:xfrm>
          <a:prstGeom prst="rect">
            <a:avLst/>
          </a:prstGeom>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Roboto"/>
              <a:buChar char="●"/>
            </a:pPr>
            <a:r>
              <a:rPr lang="en" sz="2000" dirty="0" smtClean="0">
                <a:solidFill>
                  <a:schemeClr val="dk1"/>
                </a:solidFill>
                <a:latin typeface="Roboto"/>
                <a:ea typeface="Roboto"/>
                <a:cs typeface="Roboto"/>
                <a:sym typeface="Roboto"/>
              </a:rPr>
              <a:t>Meet IGI</a:t>
            </a:r>
            <a:endParaRPr sz="200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smtClean="0">
                <a:solidFill>
                  <a:schemeClr val="dk1"/>
                </a:solidFill>
                <a:latin typeface="Roboto"/>
                <a:ea typeface="Roboto"/>
                <a:cs typeface="Roboto"/>
                <a:sym typeface="Roboto"/>
              </a:rPr>
              <a:t>Shivam Goyal, Vishal, Vanshaj Tiwari, Srajan Bansal</a:t>
            </a:r>
            <a:endParaRPr sz="200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smtClean="0">
                <a:solidFill>
                  <a:schemeClr val="dk1"/>
                </a:solidFill>
                <a:latin typeface="Roboto"/>
                <a:ea typeface="Roboto"/>
                <a:cs typeface="Roboto"/>
                <a:sym typeface="Roboto"/>
              </a:rPr>
              <a:t>GLA University, Mathura</a:t>
            </a:r>
            <a:endParaRPr sz="200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smtClean="0">
                <a:solidFill>
                  <a:schemeClr val="dk1"/>
                </a:solidFill>
                <a:latin typeface="Roboto"/>
                <a:ea typeface="Roboto"/>
                <a:cs typeface="Roboto"/>
                <a:sym typeface="Roboto"/>
              </a:rPr>
              <a:t>Computer Science and Engineering</a:t>
            </a:r>
            <a:endParaRPr sz="200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smtClean="0">
                <a:solidFill>
                  <a:schemeClr val="dk1"/>
                </a:solidFill>
                <a:latin typeface="Roboto"/>
                <a:ea typeface="Roboto"/>
                <a:cs typeface="Roboto"/>
                <a:sym typeface="Roboto"/>
              </a:rPr>
              <a:t>November 29, 2023</a:t>
            </a:r>
            <a:endParaRPr sz="2000">
              <a:solidFill>
                <a:schemeClr val="dk1"/>
              </a:solidFill>
              <a:latin typeface="Roboto"/>
              <a:ea typeface="Roboto"/>
              <a:cs typeface="Roboto"/>
              <a:sym typeface="Roboto"/>
            </a:endParaRPr>
          </a:p>
          <a:p>
            <a:pPr marL="0" lvl="0" indent="0" algn="l" rtl="0">
              <a:spcBef>
                <a:spcPts val="1500"/>
              </a:spcBef>
              <a:spcAft>
                <a:spcPts val="0"/>
              </a:spcAft>
              <a:buNone/>
            </a:pPr>
            <a:endParaRPr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0" y="129242"/>
            <a:ext cx="1430039"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Results</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41" name="Google Shape;141;p22"/>
          <p:cNvSpPr txBox="1">
            <a:spLocks noGrp="1"/>
          </p:cNvSpPr>
          <p:nvPr>
            <p:ph type="body" idx="1"/>
          </p:nvPr>
        </p:nvSpPr>
        <p:spPr>
          <a:xfrm>
            <a:off x="0" y="1251285"/>
            <a:ext cx="9144000" cy="3892216"/>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endParaRPr sz="2000"/>
          </a:p>
        </p:txBody>
      </p:sp>
      <p:pic>
        <p:nvPicPr>
          <p:cNvPr id="4" name="Picture 3" descr="WhatsApp Image 2023-11-29 at 11.22.24 AM.jpeg"/>
          <p:cNvPicPr>
            <a:picLocks noChangeAspect="1"/>
          </p:cNvPicPr>
          <p:nvPr/>
        </p:nvPicPr>
        <p:blipFill>
          <a:blip r:embed="rId3"/>
          <a:stretch>
            <a:fillRect/>
          </a:stretch>
        </p:blipFill>
        <p:spPr>
          <a:xfrm>
            <a:off x="-1" y="2750075"/>
            <a:ext cx="4324494" cy="2393425"/>
          </a:xfrm>
          <a:prstGeom prst="rect">
            <a:avLst/>
          </a:prstGeom>
        </p:spPr>
      </p:pic>
      <p:pic>
        <p:nvPicPr>
          <p:cNvPr id="5" name="Picture 4" descr="WhatsApp Image 2023-11-29 at 11.05.31 AM (1).jpeg"/>
          <p:cNvPicPr>
            <a:picLocks noChangeAspect="1"/>
          </p:cNvPicPr>
          <p:nvPr/>
        </p:nvPicPr>
        <p:blipFill>
          <a:blip r:embed="rId4"/>
          <a:stretch>
            <a:fillRect/>
          </a:stretch>
        </p:blipFill>
        <p:spPr>
          <a:xfrm>
            <a:off x="4434496" y="2598821"/>
            <a:ext cx="4599502" cy="2544679"/>
          </a:xfrm>
          <a:prstGeom prst="rect">
            <a:avLst/>
          </a:prstGeom>
        </p:spPr>
      </p:pic>
      <p:pic>
        <p:nvPicPr>
          <p:cNvPr id="6" name="Picture 5" descr="WhatsApp Image 2023-11-29 at 11.05.31 AM.jpeg"/>
          <p:cNvPicPr>
            <a:picLocks noChangeAspect="1"/>
          </p:cNvPicPr>
          <p:nvPr/>
        </p:nvPicPr>
        <p:blipFill>
          <a:blip r:embed="rId5"/>
          <a:stretch>
            <a:fillRect/>
          </a:stretch>
        </p:blipFill>
        <p:spPr>
          <a:xfrm>
            <a:off x="0" y="1358967"/>
            <a:ext cx="4310743" cy="1329490"/>
          </a:xfrm>
          <a:prstGeom prst="rect">
            <a:avLst/>
          </a:prstGeom>
        </p:spPr>
      </p:pic>
      <p:pic>
        <p:nvPicPr>
          <p:cNvPr id="7" name="Picture 6" descr="WhatsApp Image 2023-11-29 at 11.05.30 AM.jpeg"/>
          <p:cNvPicPr>
            <a:picLocks noChangeAspect="1"/>
          </p:cNvPicPr>
          <p:nvPr/>
        </p:nvPicPr>
        <p:blipFill>
          <a:blip r:embed="rId6"/>
          <a:stretch>
            <a:fillRect/>
          </a:stretch>
        </p:blipFill>
        <p:spPr>
          <a:xfrm>
            <a:off x="4406996" y="233756"/>
            <a:ext cx="4627002" cy="227061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0" y="115493"/>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Challenges Faced</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47" name="Google Shape;147;p23"/>
          <p:cNvSpPr txBox="1">
            <a:spLocks noGrp="1"/>
          </p:cNvSpPr>
          <p:nvPr>
            <p:ph type="body" idx="1"/>
          </p:nvPr>
        </p:nvSpPr>
        <p:spPr>
          <a:xfrm>
            <a:off x="0" y="914401"/>
            <a:ext cx="8772740" cy="4229100"/>
          </a:xfrm>
          <a:prstGeom prst="rect">
            <a:avLst/>
          </a:prstGeom>
        </p:spPr>
        <p:txBody>
          <a:bodyPr spcFirstLastPara="1" wrap="square" lIns="91425" tIns="91425" rIns="91425" bIns="91425" anchor="t" anchorCtr="0">
            <a:noAutofit/>
          </a:bodyPr>
          <a:lstStyle/>
          <a:p>
            <a:pPr lvl="0" indent="-349250">
              <a:lnSpc>
                <a:spcPct val="100000"/>
              </a:lnSpc>
              <a:buClr>
                <a:srgbClr val="000000"/>
              </a:buClr>
              <a:buSzPts val="1900"/>
              <a:buNone/>
            </a:pPr>
            <a:r>
              <a:rPr lang="en-US" sz="1100" b="1" dirty="0" smtClean="0">
                <a:solidFill>
                  <a:srgbClr val="000000"/>
                </a:solidFill>
                <a:latin typeface="Lato" charset="0"/>
                <a:ea typeface="Roboto"/>
                <a:cs typeface="Roboto"/>
                <a:sym typeface="Roboto"/>
              </a:rPr>
              <a:t>Challenges Encountered:</a:t>
            </a:r>
          </a:p>
          <a:p>
            <a:pPr lvl="0" indent="-349250">
              <a:lnSpc>
                <a:spcPct val="100000"/>
              </a:lnSpc>
              <a:buClr>
                <a:srgbClr val="000000"/>
              </a:buClr>
              <a:buSzPts val="1900"/>
              <a:buFont typeface="Roboto"/>
              <a:buChar char="●"/>
            </a:pPr>
            <a:endParaRPr lang="en-US" sz="1100" dirty="0" smtClean="0">
              <a:solidFill>
                <a:srgbClr val="000000"/>
              </a:solidFill>
              <a:latin typeface="Lato" charset="0"/>
              <a:ea typeface="Roboto"/>
              <a:cs typeface="Roboto"/>
              <a:sym typeface="Roboto"/>
            </a:endParaRPr>
          </a:p>
          <a:p>
            <a:pPr indent="-349250">
              <a:lnSpc>
                <a:spcPct val="150000"/>
              </a:lnSpc>
              <a:buClr>
                <a:srgbClr val="000000"/>
              </a:buClr>
              <a:buSzPts val="1900"/>
            </a:pPr>
            <a:r>
              <a:rPr lang="en-US" sz="1100" dirty="0" smtClean="0">
                <a:solidFill>
                  <a:srgbClr val="000000"/>
                </a:solidFill>
                <a:latin typeface="Lato" charset="0"/>
                <a:ea typeface="Roboto"/>
                <a:cs typeface="Roboto"/>
                <a:sym typeface="Roboto"/>
              </a:rPr>
              <a:t>Real-Time Communication Complexity</a:t>
            </a:r>
          </a:p>
          <a:p>
            <a:pPr indent="-349250">
              <a:lnSpc>
                <a:spcPct val="150000"/>
              </a:lnSpc>
              <a:buClr>
                <a:srgbClr val="000000"/>
              </a:buClr>
              <a:buSzPts val="1900"/>
            </a:pPr>
            <a:r>
              <a:rPr lang="en-US" sz="1100" dirty="0" smtClean="0">
                <a:solidFill>
                  <a:srgbClr val="000000"/>
                </a:solidFill>
                <a:latin typeface="Lato" charset="0"/>
                <a:ea typeface="Roboto"/>
                <a:cs typeface="Roboto"/>
                <a:sym typeface="Roboto"/>
              </a:rPr>
              <a:t>User Interface Design Iterations</a:t>
            </a:r>
          </a:p>
          <a:p>
            <a:pPr indent="-349250">
              <a:lnSpc>
                <a:spcPct val="150000"/>
              </a:lnSpc>
              <a:buClr>
                <a:srgbClr val="000000"/>
              </a:buClr>
              <a:buSzPts val="1900"/>
            </a:pPr>
            <a:r>
              <a:rPr lang="en-US" sz="1100" dirty="0" smtClean="0">
                <a:solidFill>
                  <a:srgbClr val="000000"/>
                </a:solidFill>
                <a:latin typeface="Lato" charset="0"/>
                <a:ea typeface="Roboto"/>
                <a:cs typeface="Roboto"/>
                <a:sym typeface="Roboto"/>
              </a:rPr>
              <a:t>Security Implementation</a:t>
            </a:r>
          </a:p>
          <a:p>
            <a:pPr indent="-349250">
              <a:lnSpc>
                <a:spcPct val="150000"/>
              </a:lnSpc>
              <a:buClr>
                <a:srgbClr val="000000"/>
              </a:buClr>
              <a:buSzPts val="1900"/>
            </a:pPr>
            <a:r>
              <a:rPr lang="en-US" sz="1100" dirty="0" smtClean="0">
                <a:solidFill>
                  <a:srgbClr val="000000"/>
                </a:solidFill>
                <a:latin typeface="Lato" charset="0"/>
                <a:ea typeface="Roboto"/>
                <a:cs typeface="Roboto"/>
                <a:sym typeface="Roboto"/>
              </a:rPr>
              <a:t>Agile Adaptation</a:t>
            </a:r>
          </a:p>
          <a:p>
            <a:pPr indent="-349250">
              <a:lnSpc>
                <a:spcPct val="150000"/>
              </a:lnSpc>
              <a:buClr>
                <a:srgbClr val="000000"/>
              </a:buClr>
              <a:buSzPts val="1900"/>
            </a:pPr>
            <a:r>
              <a:rPr lang="en-US" sz="1100" dirty="0" smtClean="0">
                <a:solidFill>
                  <a:srgbClr val="000000"/>
                </a:solidFill>
                <a:latin typeface="Lato" charset="0"/>
                <a:ea typeface="Roboto"/>
                <a:cs typeface="Roboto"/>
                <a:sym typeface="Roboto"/>
              </a:rPr>
              <a:t>Integration with WebRTC</a:t>
            </a:r>
          </a:p>
          <a:p>
            <a:pPr lvl="0" indent="-349250">
              <a:lnSpc>
                <a:spcPct val="100000"/>
              </a:lnSpc>
              <a:buClr>
                <a:srgbClr val="000000"/>
              </a:buClr>
              <a:buSzPts val="1900"/>
              <a:buFont typeface="Roboto"/>
              <a:buChar char="●"/>
            </a:pPr>
            <a:endParaRPr lang="en-US" sz="1100" b="1" dirty="0" smtClean="0">
              <a:solidFill>
                <a:srgbClr val="000000"/>
              </a:solidFill>
              <a:latin typeface="Lato" charset="0"/>
              <a:ea typeface="Roboto"/>
              <a:cs typeface="Roboto"/>
              <a:sym typeface="Roboto"/>
            </a:endParaRPr>
          </a:p>
          <a:p>
            <a:pPr lvl="0" indent="-349250">
              <a:lnSpc>
                <a:spcPct val="100000"/>
              </a:lnSpc>
              <a:buClr>
                <a:srgbClr val="000000"/>
              </a:buClr>
              <a:buSzPts val="1900"/>
              <a:buNone/>
            </a:pPr>
            <a:r>
              <a:rPr lang="en-US" sz="1100" b="1" dirty="0" smtClean="0">
                <a:solidFill>
                  <a:srgbClr val="000000"/>
                </a:solidFill>
                <a:latin typeface="Lato" charset="0"/>
                <a:ea typeface="Roboto"/>
                <a:cs typeface="Roboto"/>
                <a:sym typeface="Roboto"/>
              </a:rPr>
              <a:t>How Challenges Were Overcome:</a:t>
            </a:r>
          </a:p>
          <a:p>
            <a:pPr lvl="0" indent="-349250">
              <a:lnSpc>
                <a:spcPct val="100000"/>
              </a:lnSpc>
              <a:buClr>
                <a:srgbClr val="000000"/>
              </a:buClr>
              <a:buSzPts val="1900"/>
              <a:buFont typeface="Roboto"/>
              <a:buChar char="●"/>
            </a:pPr>
            <a:endParaRPr lang="en-US" sz="1100" dirty="0" smtClean="0">
              <a:solidFill>
                <a:srgbClr val="000000"/>
              </a:solidFill>
              <a:latin typeface="Lato" charset="0"/>
              <a:ea typeface="Roboto"/>
              <a:cs typeface="Roboto"/>
              <a:sym typeface="Roboto"/>
            </a:endParaRPr>
          </a:p>
          <a:p>
            <a:pPr lvl="0" indent="-349250">
              <a:lnSpc>
                <a:spcPct val="100000"/>
              </a:lnSpc>
              <a:buClr>
                <a:srgbClr val="000000"/>
              </a:buClr>
              <a:buSzPts val="1900"/>
              <a:buFont typeface="Roboto"/>
              <a:buChar char="●"/>
            </a:pPr>
            <a:r>
              <a:rPr lang="en-US" sz="1100" dirty="0" smtClean="0">
                <a:solidFill>
                  <a:srgbClr val="000000"/>
                </a:solidFill>
                <a:latin typeface="Lato" charset="0"/>
                <a:ea typeface="Roboto"/>
                <a:cs typeface="Roboto"/>
                <a:sym typeface="Roboto"/>
              </a:rPr>
              <a:t> Frequent collaborative sessions were conducted to address real-time communication complexities.</a:t>
            </a:r>
          </a:p>
          <a:p>
            <a:pPr lvl="0" indent="-349250">
              <a:lnSpc>
                <a:spcPct val="100000"/>
              </a:lnSpc>
              <a:buClr>
                <a:srgbClr val="000000"/>
              </a:buClr>
              <a:buSzPts val="1900"/>
              <a:buFont typeface="Roboto"/>
              <a:buChar char="●"/>
            </a:pPr>
            <a:endParaRPr lang="en-US" sz="1100" dirty="0" smtClean="0">
              <a:solidFill>
                <a:srgbClr val="000000"/>
              </a:solidFill>
              <a:latin typeface="Lato" charset="0"/>
              <a:ea typeface="Roboto"/>
              <a:cs typeface="Roboto"/>
              <a:sym typeface="Roboto"/>
            </a:endParaRPr>
          </a:p>
          <a:p>
            <a:pPr lvl="0" indent="-349250">
              <a:lnSpc>
                <a:spcPct val="100000"/>
              </a:lnSpc>
              <a:buClr>
                <a:srgbClr val="000000"/>
              </a:buClr>
              <a:buSzPts val="1900"/>
              <a:buFont typeface="Roboto"/>
              <a:buChar char="●"/>
            </a:pPr>
            <a:r>
              <a:rPr lang="en-US" sz="1100" dirty="0" smtClean="0">
                <a:solidFill>
                  <a:srgbClr val="000000"/>
                </a:solidFill>
                <a:latin typeface="Lato" charset="0"/>
                <a:ea typeface="Roboto"/>
                <a:cs typeface="Roboto"/>
                <a:sym typeface="Roboto"/>
              </a:rPr>
              <a:t> User feedback from design iterations was actively integrated.</a:t>
            </a:r>
          </a:p>
          <a:p>
            <a:pPr lvl="0" indent="-349250">
              <a:lnSpc>
                <a:spcPct val="100000"/>
              </a:lnSpc>
              <a:buClr>
                <a:srgbClr val="000000"/>
              </a:buClr>
              <a:buSzPts val="1900"/>
              <a:buFont typeface="Roboto"/>
              <a:buChar char="●"/>
            </a:pPr>
            <a:endParaRPr lang="en-US" sz="1100" dirty="0" smtClean="0">
              <a:solidFill>
                <a:srgbClr val="000000"/>
              </a:solidFill>
              <a:latin typeface="Lato" charset="0"/>
              <a:ea typeface="Roboto"/>
              <a:cs typeface="Roboto"/>
              <a:sym typeface="Roboto"/>
            </a:endParaRPr>
          </a:p>
          <a:p>
            <a:pPr lvl="0" indent="-349250">
              <a:lnSpc>
                <a:spcPct val="100000"/>
              </a:lnSpc>
              <a:buClr>
                <a:srgbClr val="000000"/>
              </a:buClr>
              <a:buSzPts val="1900"/>
              <a:buFont typeface="Roboto"/>
              <a:buChar char="●"/>
            </a:pPr>
            <a:r>
              <a:rPr lang="en-US" sz="1100" dirty="0" smtClean="0">
                <a:solidFill>
                  <a:srgbClr val="000000"/>
                </a:solidFill>
                <a:latin typeface="Lato" charset="0"/>
                <a:ea typeface="Roboto"/>
                <a:cs typeface="Roboto"/>
                <a:sym typeface="Roboto"/>
              </a:rPr>
              <a:t>Security measures underwent rigorous audits and reviews, with a focus on industry best practices and consultations with security experts to ensure a robust implementation.</a:t>
            </a:r>
          </a:p>
          <a:p>
            <a:pPr lvl="0" indent="-349250">
              <a:lnSpc>
                <a:spcPct val="100000"/>
              </a:lnSpc>
              <a:buClr>
                <a:srgbClr val="000000"/>
              </a:buClr>
              <a:buSzPts val="1900"/>
              <a:buFont typeface="Roboto"/>
              <a:buChar char="●"/>
            </a:pPr>
            <a:endParaRPr lang="en-US" sz="1100" dirty="0" smtClean="0">
              <a:solidFill>
                <a:srgbClr val="000000"/>
              </a:solidFill>
              <a:latin typeface="Lato" charset="0"/>
              <a:ea typeface="Roboto"/>
              <a:cs typeface="Roboto"/>
              <a:sym typeface="Roboto"/>
            </a:endParaRPr>
          </a:p>
          <a:p>
            <a:pPr lvl="0" indent="-349250">
              <a:lnSpc>
                <a:spcPct val="100000"/>
              </a:lnSpc>
              <a:buClr>
                <a:srgbClr val="000000"/>
              </a:buClr>
              <a:buSzPts val="1900"/>
              <a:buFont typeface="Roboto"/>
              <a:buChar char="●"/>
            </a:pPr>
            <a:r>
              <a:rPr lang="en-US" sz="1100" dirty="0" smtClean="0">
                <a:solidFill>
                  <a:srgbClr val="000000"/>
                </a:solidFill>
                <a:latin typeface="Lato" charset="0"/>
                <a:ea typeface="Roboto"/>
                <a:cs typeface="Roboto"/>
                <a:sym typeface="Roboto"/>
              </a:rPr>
              <a:t>Team members were provided with Agile training, and project management tools were introduced to streamline Agile practices.</a:t>
            </a:r>
          </a:p>
          <a:p>
            <a:pPr lvl="0" indent="-349250">
              <a:lnSpc>
                <a:spcPct val="100000"/>
              </a:lnSpc>
              <a:buClr>
                <a:srgbClr val="000000"/>
              </a:buClr>
              <a:buSzPts val="1900"/>
              <a:buFont typeface="Roboto"/>
              <a:buChar char="●"/>
            </a:pPr>
            <a:endParaRPr lang="en-US" sz="1100" dirty="0" smtClean="0">
              <a:solidFill>
                <a:srgbClr val="000000"/>
              </a:solidFill>
              <a:latin typeface="Lato" charset="0"/>
              <a:ea typeface="Roboto"/>
              <a:cs typeface="Roboto"/>
              <a:sym typeface="Roboto"/>
            </a:endParaRPr>
          </a:p>
          <a:p>
            <a:pPr lvl="0" indent="-349250">
              <a:lnSpc>
                <a:spcPct val="100000"/>
              </a:lnSpc>
              <a:buClr>
                <a:srgbClr val="000000"/>
              </a:buClr>
              <a:buSzPts val="1900"/>
              <a:buFont typeface="Roboto"/>
              <a:buChar char="●"/>
            </a:pPr>
            <a:r>
              <a:rPr lang="en-US" sz="1100" dirty="0" smtClean="0">
                <a:solidFill>
                  <a:srgbClr val="000000"/>
                </a:solidFill>
                <a:latin typeface="Lato" charset="0"/>
                <a:ea typeface="Roboto"/>
                <a:cs typeface="Roboto"/>
                <a:sym typeface="Roboto"/>
              </a:rPr>
              <a:t>Thorough testing and optimization were conducted to address challenges in WebRTC integration, ensuring a reliable and consistent video conferencing experience.</a:t>
            </a:r>
            <a:endParaRPr sz="1100">
              <a:latin typeface="Lato"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0" y="122368"/>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Future Work</a:t>
            </a:r>
            <a:endParaRPr sz="22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a:p>
        </p:txBody>
      </p:sp>
      <p:sp>
        <p:nvSpPr>
          <p:cNvPr id="153" name="Google Shape;153;p24"/>
          <p:cNvSpPr txBox="1">
            <a:spLocks noGrp="1"/>
          </p:cNvSpPr>
          <p:nvPr>
            <p:ph type="body" idx="1"/>
          </p:nvPr>
        </p:nvSpPr>
        <p:spPr>
          <a:xfrm>
            <a:off x="0" y="838773"/>
            <a:ext cx="9144000" cy="4304727"/>
          </a:xfrm>
          <a:prstGeom prst="rect">
            <a:avLst/>
          </a:prstGeom>
        </p:spPr>
        <p:txBody>
          <a:bodyPr spcFirstLastPara="1" wrap="square" lIns="91425" tIns="91425" rIns="91425" bIns="91425" anchor="t" anchorCtr="0">
            <a:noAutofit/>
          </a:bodyPr>
          <a:lstStyle/>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AI Integration for Intelligent Scheduling</a:t>
            </a:r>
          </a:p>
          <a:p>
            <a:pPr indent="-355600">
              <a:lnSpc>
                <a:spcPct val="100000"/>
              </a:lnSpc>
              <a:buClr>
                <a:srgbClr val="000000"/>
              </a:buClr>
              <a:buSzPts val="2000"/>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Advanced Collaboration Features: </a:t>
            </a:r>
            <a:r>
              <a:rPr lang="en-US" dirty="0" smtClean="0">
                <a:solidFill>
                  <a:srgbClr val="000000"/>
                </a:solidFill>
                <a:latin typeface="Lato" charset="0"/>
                <a:ea typeface="Roboto"/>
                <a:cs typeface="Roboto"/>
                <a:sym typeface="Roboto"/>
              </a:rPr>
              <a:t>like virtual whiteboards, shared code </a:t>
            </a:r>
            <a:r>
              <a:rPr lang="en-US" dirty="0" smtClean="0">
                <a:solidFill>
                  <a:srgbClr val="000000"/>
                </a:solidFill>
                <a:latin typeface="Lato" charset="0"/>
                <a:ea typeface="Roboto"/>
                <a:cs typeface="Roboto"/>
                <a:sym typeface="Roboto"/>
              </a:rPr>
              <a:t>editing</a:t>
            </a:r>
            <a:r>
              <a:rPr lang="en-US" dirty="0" smtClean="0">
                <a:solidFill>
                  <a:srgbClr val="000000"/>
                </a:solidFill>
                <a:latin typeface="Lato" charset="0"/>
                <a:ea typeface="Roboto"/>
                <a:cs typeface="Roboto"/>
                <a:sym typeface="Roboto"/>
              </a:rPr>
              <a:t>.</a:t>
            </a:r>
            <a:endParaRPr lang="en-US" dirty="0" smtClean="0">
              <a:solidFill>
                <a:srgbClr val="000000"/>
              </a:solidFill>
              <a:latin typeface="Lato" charset="0"/>
              <a:ea typeface="Roboto"/>
              <a:cs typeface="Roboto"/>
              <a:sym typeface="Roboto"/>
            </a:endParaRPr>
          </a:p>
          <a:p>
            <a:pPr indent="-355600">
              <a:lnSpc>
                <a:spcPct val="100000"/>
              </a:lnSpc>
              <a:buClr>
                <a:srgbClr val="000000"/>
              </a:buClr>
              <a:buSzPts val="2000"/>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Augmented Reality (AR) Integration</a:t>
            </a:r>
          </a:p>
          <a:p>
            <a:pPr indent="-355600">
              <a:lnSpc>
                <a:spcPct val="100000"/>
              </a:lnSpc>
              <a:buClr>
                <a:srgbClr val="000000"/>
              </a:buClr>
              <a:buSzPts val="2000"/>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Multilingual Support: </a:t>
            </a:r>
            <a:r>
              <a:rPr lang="en-US" dirty="0" smtClean="0">
                <a:solidFill>
                  <a:srgbClr val="000000"/>
                </a:solidFill>
                <a:latin typeface="Lato" charset="0"/>
                <a:ea typeface="Roboto"/>
                <a:cs typeface="Roboto"/>
                <a:sym typeface="Roboto"/>
              </a:rPr>
              <a:t>allowing users to interact with the application in their preferred language.</a:t>
            </a:r>
          </a:p>
          <a:p>
            <a:pPr indent="-355600">
              <a:lnSpc>
                <a:spcPct val="100000"/>
              </a:lnSpc>
              <a:buClr>
                <a:srgbClr val="000000"/>
              </a:buClr>
              <a:buSzPts val="2000"/>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Enhanced Security Measures</a:t>
            </a:r>
          </a:p>
          <a:p>
            <a:pPr indent="-355600">
              <a:lnSpc>
                <a:spcPct val="100000"/>
              </a:lnSpc>
              <a:buClr>
                <a:srgbClr val="000000"/>
              </a:buClr>
              <a:buSzPts val="2000"/>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Globalization and Localization</a:t>
            </a:r>
          </a:p>
          <a:p>
            <a:pPr indent="-355600">
              <a:lnSpc>
                <a:spcPct val="100000"/>
              </a:lnSpc>
              <a:buClr>
                <a:srgbClr val="000000"/>
              </a:buClr>
              <a:buSzPts val="2000"/>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Integration with Emerging Technologies: </a:t>
            </a:r>
            <a:r>
              <a:rPr lang="en-US" dirty="0" smtClean="0">
                <a:solidFill>
                  <a:srgbClr val="000000"/>
                </a:solidFill>
                <a:latin typeface="Lato" charset="0"/>
                <a:ea typeface="Roboto"/>
                <a:cs typeface="Roboto"/>
                <a:sym typeface="Roboto"/>
              </a:rPr>
              <a:t>such as virtual reality (VR) for immersive meeting experiences.</a:t>
            </a:r>
          </a:p>
          <a:p>
            <a:pPr indent="-355600">
              <a:lnSpc>
                <a:spcPct val="100000"/>
              </a:lnSpc>
              <a:buClr>
                <a:srgbClr val="000000"/>
              </a:buClr>
              <a:buSzPts val="2000"/>
              <a:buNone/>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Smart Notifications and Alerts</a:t>
            </a:r>
          </a:p>
          <a:p>
            <a:pPr indent="-355600">
              <a:lnSpc>
                <a:spcPct val="100000"/>
              </a:lnSpc>
              <a:buClr>
                <a:srgbClr val="000000"/>
              </a:buClr>
              <a:buSzPts val="2000"/>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Scalability </a:t>
            </a:r>
            <a:r>
              <a:rPr lang="en-US" b="1" dirty="0" smtClean="0">
                <a:solidFill>
                  <a:srgbClr val="000000"/>
                </a:solidFill>
                <a:latin typeface="Lato" charset="0"/>
                <a:ea typeface="Roboto"/>
                <a:cs typeface="Roboto"/>
                <a:sym typeface="Roboto"/>
              </a:rPr>
              <a:t>&amp; </a:t>
            </a:r>
            <a:r>
              <a:rPr lang="en-US" b="1" dirty="0" smtClean="0">
                <a:solidFill>
                  <a:srgbClr val="000000"/>
                </a:solidFill>
                <a:latin typeface="Lato" charset="0"/>
                <a:ea typeface="Roboto"/>
                <a:cs typeface="Roboto"/>
                <a:sym typeface="Roboto"/>
              </a:rPr>
              <a:t>Accessibility </a:t>
            </a:r>
            <a:r>
              <a:rPr lang="en-US" b="1" dirty="0" smtClean="0">
                <a:solidFill>
                  <a:srgbClr val="000000"/>
                </a:solidFill>
                <a:latin typeface="Lato" charset="0"/>
                <a:ea typeface="Roboto"/>
                <a:cs typeface="Roboto"/>
                <a:sym typeface="Roboto"/>
              </a:rPr>
              <a:t>Enhancements</a:t>
            </a:r>
          </a:p>
          <a:p>
            <a:pPr indent="-355600">
              <a:lnSpc>
                <a:spcPct val="100000"/>
              </a:lnSpc>
              <a:buClr>
                <a:srgbClr val="000000"/>
              </a:buClr>
              <a:buSzPts val="2000"/>
            </a:pPr>
            <a:endParaRPr lang="en-US" b="1" dirty="0" smtClean="0">
              <a:solidFill>
                <a:srgbClr val="000000"/>
              </a:solidFill>
              <a:latin typeface="Lato" charset="0"/>
              <a:ea typeface="Roboto"/>
              <a:cs typeface="Roboto"/>
              <a:sym typeface="Roboto"/>
            </a:endParaRPr>
          </a:p>
          <a:p>
            <a:pPr indent="-355600">
              <a:lnSpc>
                <a:spcPct val="100000"/>
              </a:lnSpc>
              <a:buClr>
                <a:srgbClr val="000000"/>
              </a:buClr>
              <a:buSzPts val="2000"/>
            </a:pPr>
            <a:r>
              <a:rPr lang="en-US" b="1" dirty="0" smtClean="0">
                <a:solidFill>
                  <a:srgbClr val="000000"/>
                </a:solidFill>
                <a:latin typeface="Lato" charset="0"/>
                <a:ea typeface="Roboto"/>
                <a:cs typeface="Roboto"/>
                <a:sym typeface="Roboto"/>
              </a:rPr>
              <a:t>Blockchain Integration for Security and Authentication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0" y="94867"/>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Conclusion</a:t>
            </a:r>
            <a:endParaRPr sz="22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a:p>
        </p:txBody>
      </p:sp>
      <p:sp>
        <p:nvSpPr>
          <p:cNvPr id="159" name="Google Shape;159;p25"/>
          <p:cNvSpPr txBox="1">
            <a:spLocks noGrp="1"/>
          </p:cNvSpPr>
          <p:nvPr>
            <p:ph type="body" idx="1"/>
          </p:nvPr>
        </p:nvSpPr>
        <p:spPr>
          <a:xfrm>
            <a:off x="0" y="907524"/>
            <a:ext cx="9027122" cy="4235975"/>
          </a:xfrm>
          <a:prstGeom prst="rect">
            <a:avLst/>
          </a:prstGeom>
        </p:spPr>
        <p:txBody>
          <a:bodyPr spcFirstLastPara="1" wrap="square" lIns="91425" tIns="91425" rIns="91425" bIns="91425" anchor="t" anchorCtr="0">
            <a:normAutofit fontScale="70000" lnSpcReduction="20000"/>
          </a:bodyPr>
          <a:lstStyle/>
          <a:p>
            <a:pPr indent="-355600">
              <a:buClr>
                <a:srgbClr val="000000"/>
              </a:buClr>
              <a:buSzPts val="2000"/>
            </a:pPr>
            <a:r>
              <a:rPr lang="en-US" sz="2000" dirty="0" smtClean="0">
                <a:solidFill>
                  <a:srgbClr val="000000"/>
                </a:solidFill>
                <a:latin typeface="Lato" charset="0"/>
                <a:ea typeface="Roboto"/>
                <a:cs typeface="Roboto"/>
                <a:sym typeface="Roboto"/>
              </a:rPr>
              <a:t> Meet IGI is a comprehensive meeting application developed using the MERN stack, designed to address the limitations of existing virtual communication tools.</a:t>
            </a:r>
          </a:p>
          <a:p>
            <a:pPr indent="-355600">
              <a:buClr>
                <a:srgbClr val="000000"/>
              </a:buClr>
              <a:buSzPts val="2000"/>
            </a:pPr>
            <a:endParaRPr lang="en-US" sz="2000" dirty="0" smtClean="0">
              <a:solidFill>
                <a:srgbClr val="000000"/>
              </a:solidFill>
              <a:latin typeface="Lato" charset="0"/>
              <a:ea typeface="Roboto"/>
              <a:cs typeface="Roboto"/>
              <a:sym typeface="Roboto"/>
            </a:endParaRPr>
          </a:p>
          <a:p>
            <a:pPr indent="-355600">
              <a:buClr>
                <a:srgbClr val="000000"/>
              </a:buClr>
              <a:buSzPts val="2000"/>
            </a:pPr>
            <a:r>
              <a:rPr lang="en-US" sz="2000" dirty="0" smtClean="0">
                <a:solidFill>
                  <a:srgbClr val="000000"/>
                </a:solidFill>
                <a:latin typeface="Lato" charset="0"/>
                <a:ea typeface="Roboto"/>
                <a:cs typeface="Roboto"/>
                <a:sym typeface="Roboto"/>
              </a:rPr>
              <a:t>The project aims to develop a feature-rich application with real-time communication, modular design, and adherence to Agile development principles.</a:t>
            </a:r>
          </a:p>
          <a:p>
            <a:pPr lvl="0" indent="-355600">
              <a:buClr>
                <a:srgbClr val="000000"/>
              </a:buClr>
              <a:buSzPts val="2000"/>
              <a:buNone/>
            </a:pPr>
            <a:endParaRPr lang="en-US" sz="2000" dirty="0" smtClean="0">
              <a:solidFill>
                <a:srgbClr val="000000"/>
              </a:solidFill>
              <a:latin typeface="Lato" charset="0"/>
              <a:ea typeface="Roboto"/>
              <a:cs typeface="Roboto"/>
              <a:sym typeface="Roboto"/>
            </a:endParaRPr>
          </a:p>
          <a:p>
            <a:pPr indent="-355600">
              <a:buClr>
                <a:srgbClr val="000000"/>
              </a:buClr>
              <a:buSzPts val="2000"/>
            </a:pPr>
            <a:r>
              <a:rPr lang="en-US" sz="2000" dirty="0" smtClean="0">
                <a:solidFill>
                  <a:srgbClr val="000000"/>
                </a:solidFill>
                <a:latin typeface="Lato" charset="0"/>
                <a:ea typeface="Roboto"/>
                <a:cs typeface="Roboto"/>
                <a:sym typeface="Roboto"/>
              </a:rPr>
              <a:t>Real-time communication, modular design, user-friendly interface, stringent security measures, MERN stack architecture, and continuous integration are among the project's key features.</a:t>
            </a:r>
          </a:p>
          <a:p>
            <a:pPr indent="-355600">
              <a:buClr>
                <a:srgbClr val="000000"/>
              </a:buClr>
              <a:buSzPts val="2000"/>
            </a:pPr>
            <a:endParaRPr lang="en-US" sz="2000" dirty="0" smtClean="0">
              <a:solidFill>
                <a:srgbClr val="000000"/>
              </a:solidFill>
              <a:latin typeface="Lato" charset="0"/>
              <a:ea typeface="Roboto"/>
              <a:cs typeface="Roboto"/>
              <a:sym typeface="Roboto"/>
            </a:endParaRPr>
          </a:p>
          <a:p>
            <a:pPr indent="-355600">
              <a:buClr>
                <a:srgbClr val="000000"/>
              </a:buClr>
              <a:buSzPts val="2000"/>
            </a:pPr>
            <a:r>
              <a:rPr lang="en-US" sz="2000" dirty="0" smtClean="0">
                <a:solidFill>
                  <a:srgbClr val="000000"/>
                </a:solidFill>
                <a:latin typeface="Lato" charset="0"/>
                <a:ea typeface="Roboto"/>
                <a:cs typeface="Roboto"/>
                <a:sym typeface="Roboto"/>
              </a:rPr>
              <a:t>The system's architecture includes frontend (React), backend (Node.js with Express.js), </a:t>
            </a:r>
            <a:r>
              <a:rPr lang="en-US" sz="2000" dirty="0" err="1" smtClean="0">
                <a:solidFill>
                  <a:srgbClr val="000000"/>
                </a:solidFill>
                <a:latin typeface="Lato" charset="0"/>
                <a:ea typeface="Roboto"/>
                <a:cs typeface="Roboto"/>
                <a:sym typeface="Roboto"/>
              </a:rPr>
              <a:t>MongoDB</a:t>
            </a:r>
            <a:r>
              <a:rPr lang="en-US" sz="2000" dirty="0" smtClean="0">
                <a:solidFill>
                  <a:srgbClr val="000000"/>
                </a:solidFill>
                <a:latin typeface="Lato" charset="0"/>
                <a:ea typeface="Roboto"/>
                <a:cs typeface="Roboto"/>
                <a:sym typeface="Roboto"/>
              </a:rPr>
              <a:t> for the database, </a:t>
            </a:r>
            <a:r>
              <a:rPr lang="en-US" sz="2000" dirty="0" err="1" smtClean="0">
                <a:solidFill>
                  <a:srgbClr val="000000"/>
                </a:solidFill>
                <a:latin typeface="Lato" charset="0"/>
                <a:ea typeface="Roboto"/>
                <a:cs typeface="Roboto"/>
                <a:sym typeface="Roboto"/>
              </a:rPr>
              <a:t>WebSockets</a:t>
            </a:r>
            <a:r>
              <a:rPr lang="en-US" sz="2000" dirty="0" smtClean="0">
                <a:solidFill>
                  <a:srgbClr val="000000"/>
                </a:solidFill>
                <a:latin typeface="Lato" charset="0"/>
                <a:ea typeface="Roboto"/>
                <a:cs typeface="Roboto"/>
                <a:sym typeface="Roboto"/>
              </a:rPr>
              <a:t> for real-time communication, and tools like Jenkins for continuous integration.</a:t>
            </a:r>
          </a:p>
          <a:p>
            <a:pPr lvl="0" indent="-355600">
              <a:buClr>
                <a:srgbClr val="000000"/>
              </a:buClr>
              <a:buSzPts val="2000"/>
              <a:buNone/>
            </a:pPr>
            <a:endParaRPr lang="en-US" sz="2000" dirty="0" smtClean="0">
              <a:solidFill>
                <a:srgbClr val="000000"/>
              </a:solidFill>
              <a:latin typeface="Lato" charset="0"/>
              <a:ea typeface="Roboto"/>
              <a:cs typeface="Roboto"/>
              <a:sym typeface="Roboto"/>
            </a:endParaRPr>
          </a:p>
          <a:p>
            <a:pPr lvl="0" indent="-355600">
              <a:buClr>
                <a:srgbClr val="000000"/>
              </a:buClr>
              <a:buSzPts val="2000"/>
              <a:buNone/>
            </a:pPr>
            <a:r>
              <a:rPr lang="en-US" sz="2400" b="1" dirty="0" smtClean="0">
                <a:solidFill>
                  <a:srgbClr val="000000"/>
                </a:solidFill>
                <a:latin typeface="Lato" charset="0"/>
                <a:ea typeface="Roboto"/>
                <a:cs typeface="Roboto"/>
                <a:sym typeface="Roboto"/>
              </a:rPr>
              <a:t>Reiteration of Significance:</a:t>
            </a:r>
          </a:p>
          <a:p>
            <a:pPr lvl="0" indent="-355600">
              <a:buClr>
                <a:srgbClr val="000000"/>
              </a:buClr>
              <a:buSzPts val="2000"/>
              <a:buNone/>
            </a:pPr>
            <a:endParaRPr lang="en-US" sz="2000" dirty="0" smtClean="0">
              <a:solidFill>
                <a:srgbClr val="000000"/>
              </a:solidFill>
              <a:latin typeface="Lato" charset="0"/>
              <a:ea typeface="Roboto"/>
              <a:cs typeface="Roboto"/>
              <a:sym typeface="Roboto"/>
            </a:endParaRPr>
          </a:p>
          <a:p>
            <a:pPr indent="-355600">
              <a:buClr>
                <a:srgbClr val="000000"/>
              </a:buClr>
              <a:buSzPts val="2000"/>
            </a:pPr>
            <a:r>
              <a:rPr lang="en-US" sz="2000" dirty="0" smtClean="0">
                <a:solidFill>
                  <a:srgbClr val="000000"/>
                </a:solidFill>
                <a:latin typeface="Lato" charset="0"/>
                <a:ea typeface="Roboto"/>
                <a:cs typeface="Roboto"/>
                <a:sym typeface="Roboto"/>
              </a:rPr>
              <a:t>Meet IGI is not just a meeting application; it's a solution crafted to revolutionize how professionals communicate and collaborate in the digital age. By addressing the limitations of existing tools, embracing modern technologies, and prioritizing user experience, Meet IGI is positioned to significantly enhance the way virtual meetings are conducted, contributing to a more efficient and inclusive work environment.</a:t>
            </a:r>
            <a:endParaRPr lang="en" sz="2000" dirty="0" smtClean="0">
              <a:solidFill>
                <a:srgbClr val="000000"/>
              </a:solidFill>
              <a:latin typeface="Lato" charset="0"/>
              <a:ea typeface="Roboto"/>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0" y="473002"/>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Acknowledgments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65" name="Google Shape;165;p26"/>
          <p:cNvSpPr txBox="1">
            <a:spLocks noGrp="1"/>
          </p:cNvSpPr>
          <p:nvPr>
            <p:ph type="body" idx="1"/>
          </p:nvPr>
        </p:nvSpPr>
        <p:spPr>
          <a:xfrm>
            <a:off x="0" y="1326910"/>
            <a:ext cx="8910244" cy="3816589"/>
          </a:xfrm>
          <a:prstGeom prst="rect">
            <a:avLst/>
          </a:prstGeom>
        </p:spPr>
        <p:txBody>
          <a:bodyPr spcFirstLastPara="1" wrap="square" lIns="91425" tIns="91425" rIns="91425" bIns="91425" anchor="t" anchorCtr="0">
            <a:normAutofit/>
          </a:bodyPr>
          <a:lstStyle/>
          <a:p>
            <a:pPr>
              <a:buNone/>
            </a:pPr>
            <a:r>
              <a:rPr lang="en-US" sz="1500" b="1" dirty="0" smtClean="0">
                <a:solidFill>
                  <a:schemeClr val="bg2"/>
                </a:solidFill>
              </a:rPr>
              <a:t>Professors and Mentors:</a:t>
            </a:r>
          </a:p>
          <a:p>
            <a:pPr>
              <a:buNone/>
            </a:pPr>
            <a:r>
              <a:rPr lang="en-US" sz="1500" dirty="0" smtClean="0">
                <a:solidFill>
                  <a:schemeClr val="bg2"/>
                </a:solidFill>
              </a:rPr>
              <a:t>- </a:t>
            </a:r>
            <a:r>
              <a:rPr lang="en-US" sz="1500" dirty="0" err="1" smtClean="0">
                <a:solidFill>
                  <a:schemeClr val="bg2"/>
                </a:solidFill>
              </a:rPr>
              <a:t>Sandeep</a:t>
            </a:r>
            <a:r>
              <a:rPr lang="en-US" sz="1500" dirty="0" smtClean="0">
                <a:solidFill>
                  <a:schemeClr val="bg2"/>
                </a:solidFill>
              </a:rPr>
              <a:t> </a:t>
            </a:r>
            <a:r>
              <a:rPr lang="en-US" sz="1500" dirty="0" err="1" smtClean="0">
                <a:solidFill>
                  <a:schemeClr val="bg2"/>
                </a:solidFill>
              </a:rPr>
              <a:t>Chhokker</a:t>
            </a:r>
            <a:endParaRPr lang="en-US" sz="1500" dirty="0" smtClean="0">
              <a:solidFill>
                <a:schemeClr val="bg2"/>
              </a:solidFill>
            </a:endParaRPr>
          </a:p>
          <a:p>
            <a:pPr>
              <a:buNone/>
            </a:pPr>
            <a:endParaRPr lang="en-US" sz="1500" dirty="0" smtClean="0">
              <a:solidFill>
                <a:schemeClr val="bg2"/>
              </a:solidFill>
            </a:endParaRPr>
          </a:p>
          <a:p>
            <a:pPr>
              <a:buNone/>
            </a:pPr>
            <a:r>
              <a:rPr lang="en-US" sz="1500" b="1" dirty="0" smtClean="0">
                <a:solidFill>
                  <a:schemeClr val="bg2"/>
                </a:solidFill>
              </a:rPr>
              <a:t>External Support:</a:t>
            </a:r>
          </a:p>
          <a:p>
            <a:r>
              <a:rPr lang="en-US" sz="1500" dirty="0" smtClean="0">
                <a:solidFill>
                  <a:schemeClr val="bg2"/>
                </a:solidFill>
                <a:hlinkClick r:id="rId3"/>
              </a:rPr>
              <a:t>WebRTC</a:t>
            </a:r>
            <a:endParaRPr lang="en-US" sz="1500" dirty="0" smtClean="0">
              <a:solidFill>
                <a:schemeClr val="bg2"/>
              </a:solidFill>
            </a:endParaRPr>
          </a:p>
          <a:p>
            <a:r>
              <a:rPr lang="en-US" sz="1500" dirty="0" smtClean="0">
                <a:solidFill>
                  <a:schemeClr val="bg2"/>
                </a:solidFill>
                <a:hlinkClick r:id="rId4"/>
              </a:rPr>
              <a:t>React</a:t>
            </a:r>
            <a:endParaRPr lang="en-US" sz="1500" dirty="0" smtClean="0">
              <a:solidFill>
                <a:schemeClr val="bg2"/>
              </a:solidFill>
            </a:endParaRPr>
          </a:p>
          <a:p>
            <a:r>
              <a:rPr lang="en-US" sz="1600" dirty="0" smtClean="0">
                <a:hlinkClick r:id="rId5"/>
              </a:rPr>
              <a:t>Introduction | Socket.IO</a:t>
            </a:r>
            <a:endParaRPr lang="en-US" sz="1500" dirty="0" smtClean="0">
              <a:solidFill>
                <a:schemeClr val="bg2"/>
              </a:solidFill>
            </a:endParaRPr>
          </a:p>
          <a:p>
            <a:pPr>
              <a:buNone/>
            </a:pPr>
            <a:endParaRPr lang="en-US" sz="1500" dirty="0" smtClean="0">
              <a:solidFill>
                <a:schemeClr val="bg2"/>
              </a:solidFill>
            </a:endParaRPr>
          </a:p>
          <a:p>
            <a:pPr marL="0" indent="0" algn="ctr">
              <a:spcAft>
                <a:spcPts val="1200"/>
              </a:spcAft>
              <a:buNone/>
            </a:pPr>
            <a:r>
              <a:rPr lang="en-US" sz="1500" dirty="0" smtClean="0">
                <a:solidFill>
                  <a:schemeClr val="bg2"/>
                </a:solidFill>
              </a:rPr>
              <a:t>Thank you to everyone who contributed to the success of the Meet IGI project. Your guidance, collaboration, and support have been invaluable.</a:t>
            </a:r>
          </a:p>
          <a:p>
            <a:pPr marL="0" indent="0">
              <a:spcAft>
                <a:spcPts val="1200"/>
              </a:spcAft>
              <a:buNone/>
            </a:pPr>
            <a:endParaRPr sz="150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Q&amp;A</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solidFill>
                  <a:srgbClr val="0F0F0F"/>
                </a:solidFill>
                <a:latin typeface="Roboto"/>
                <a:ea typeface="Roboto"/>
                <a:cs typeface="Roboto"/>
                <a:sym typeface="Roboto"/>
              </a:rPr>
              <a:t>Open the floor for questions from the audience</a:t>
            </a:r>
            <a:endParaRPr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0" y="110002"/>
            <a:ext cx="9144000" cy="585777"/>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a:buNone/>
            </a:pPr>
            <a:r>
              <a:rPr lang="en" sz="2000" b="1" dirty="0">
                <a:latin typeface="+mj-lt"/>
                <a:ea typeface="Roboto"/>
                <a:cs typeface="Roboto"/>
                <a:sym typeface="Roboto"/>
              </a:rPr>
              <a:t>Introduction</a:t>
            </a:r>
            <a:endParaRPr sz="2000" b="1">
              <a:latin typeface="+mj-lt"/>
              <a:ea typeface="Roboto"/>
              <a:cs typeface="Roboto"/>
              <a:sym typeface="Roboto"/>
            </a:endParaRPr>
          </a:p>
          <a:p>
            <a:pPr marL="0" lvl="0" indent="0" algn="l" rtl="0">
              <a:spcBef>
                <a:spcPts val="400"/>
              </a:spcBef>
              <a:spcAft>
                <a:spcPts val="0"/>
              </a:spcAft>
              <a:buSzPts val="990"/>
              <a:buNone/>
            </a:pPr>
            <a:endParaRPr sz="3140"/>
          </a:p>
        </p:txBody>
      </p:sp>
      <p:sp>
        <p:nvSpPr>
          <p:cNvPr id="93" name="Google Shape;93;p14"/>
          <p:cNvSpPr txBox="1">
            <a:spLocks noGrp="1"/>
          </p:cNvSpPr>
          <p:nvPr>
            <p:ph type="body" idx="1"/>
          </p:nvPr>
        </p:nvSpPr>
        <p:spPr>
          <a:xfrm>
            <a:off x="0" y="852523"/>
            <a:ext cx="9144000" cy="4290977"/>
          </a:xfrm>
          <a:prstGeom prst="rect">
            <a:avLst/>
          </a:prstGeom>
        </p:spPr>
        <p:txBody>
          <a:bodyPr spcFirstLastPara="1" wrap="square" lIns="91425" tIns="91425" rIns="91425" bIns="91425" anchor="t" anchorCtr="0">
            <a:noAutofit/>
          </a:bodyPr>
          <a:lstStyle/>
          <a:p>
            <a:pPr lvl="0" indent="-355600">
              <a:buClr>
                <a:schemeClr val="dk1"/>
              </a:buClr>
              <a:buSzPts val="2000"/>
              <a:buFont typeface="Roboto"/>
              <a:buChar char="●"/>
            </a:pPr>
            <a:r>
              <a:rPr lang="en-US" sz="1500" dirty="0" smtClean="0">
                <a:solidFill>
                  <a:schemeClr val="bg2"/>
                </a:solidFill>
              </a:rPr>
              <a:t>The Meet IGI project is an innovative venture aimed at revolutionizing virtual communication and collaboration. Leveraging the power of the MERN (</a:t>
            </a:r>
            <a:r>
              <a:rPr lang="en-US" sz="1500" dirty="0" err="1" smtClean="0">
                <a:solidFill>
                  <a:schemeClr val="bg2"/>
                </a:solidFill>
              </a:rPr>
              <a:t>MongoDB</a:t>
            </a:r>
            <a:r>
              <a:rPr lang="en-US" sz="1500" dirty="0" smtClean="0">
                <a:solidFill>
                  <a:schemeClr val="bg2"/>
                </a:solidFill>
              </a:rPr>
              <a:t>, Express.js, React, Node.js) stack, Meet IGI provides a robust platform for conducting virtual meetings, fostering seamless collaboration, and enhancing overall communication experiences.</a:t>
            </a:r>
          </a:p>
          <a:p>
            <a:pPr lvl="0" indent="-355600">
              <a:buClr>
                <a:schemeClr val="dk1"/>
              </a:buClr>
              <a:buSzPts val="2000"/>
              <a:buFont typeface="Roboto"/>
              <a:buChar char="●"/>
            </a:pPr>
            <a:endParaRPr lang="en-US" sz="1500" dirty="0" smtClean="0">
              <a:solidFill>
                <a:schemeClr val="bg2"/>
              </a:solidFill>
            </a:endParaRPr>
          </a:p>
          <a:p>
            <a:pPr lvl="0" indent="-355600">
              <a:buClr>
                <a:schemeClr val="dk1"/>
              </a:buClr>
              <a:buSzPts val="2000"/>
              <a:buFont typeface="Roboto"/>
              <a:buChar char="●"/>
            </a:pPr>
            <a:r>
              <a:rPr lang="en-US" sz="1500" dirty="0" smtClean="0">
                <a:solidFill>
                  <a:schemeClr val="bg2"/>
                </a:solidFill>
              </a:rPr>
              <a:t>Meet IGI addresses this gap by offering a feature-rich meeting application that </a:t>
            </a:r>
            <a:r>
              <a:rPr lang="en-US" sz="1500" dirty="0" smtClean="0">
                <a:solidFill>
                  <a:schemeClr val="bg2"/>
                </a:solidFill>
              </a:rPr>
              <a:t>                                          combines </a:t>
            </a:r>
            <a:r>
              <a:rPr lang="en-US" sz="1500" dirty="0" smtClean="0">
                <a:solidFill>
                  <a:schemeClr val="bg2"/>
                </a:solidFill>
              </a:rPr>
              <a:t>real-time communication, modular design, and agile development </a:t>
            </a:r>
            <a:r>
              <a:rPr lang="en-US" sz="1500" dirty="0" smtClean="0">
                <a:solidFill>
                  <a:schemeClr val="bg2"/>
                </a:solidFill>
              </a:rPr>
              <a:t>                               methodologies</a:t>
            </a:r>
            <a:r>
              <a:rPr lang="en-US" sz="1500" dirty="0" smtClean="0">
                <a:solidFill>
                  <a:schemeClr val="bg2"/>
                </a:solidFill>
              </a:rPr>
              <a:t>. The motivation behind the project is to create a user-centric </a:t>
            </a:r>
            <a:r>
              <a:rPr lang="en-US" sz="1500" dirty="0" smtClean="0">
                <a:solidFill>
                  <a:schemeClr val="bg2"/>
                </a:solidFill>
              </a:rPr>
              <a:t>                                              solution </a:t>
            </a:r>
            <a:r>
              <a:rPr lang="en-US" sz="1500" dirty="0" smtClean="0">
                <a:solidFill>
                  <a:schemeClr val="bg2"/>
                </a:solidFill>
              </a:rPr>
              <a:t>that adapts to the evolving needs of modern professionals, providing a </a:t>
            </a:r>
            <a:r>
              <a:rPr lang="en-US" sz="1500" dirty="0" smtClean="0">
                <a:solidFill>
                  <a:schemeClr val="bg2"/>
                </a:solidFill>
              </a:rPr>
              <a:t>                                       unified </a:t>
            </a:r>
            <a:r>
              <a:rPr lang="en-US" sz="1500" dirty="0" smtClean="0">
                <a:solidFill>
                  <a:schemeClr val="bg2"/>
                </a:solidFill>
              </a:rPr>
              <a:t>space for virtual meetings, document collaboration, and more.</a:t>
            </a:r>
          </a:p>
          <a:p>
            <a:pPr lvl="0" indent="-355600">
              <a:buClr>
                <a:schemeClr val="dk1"/>
              </a:buClr>
              <a:buSzPts val="2000"/>
              <a:buFont typeface="Roboto"/>
              <a:buChar char="●"/>
            </a:pPr>
            <a:endParaRPr lang="en-US" sz="1500" dirty="0" smtClean="0">
              <a:solidFill>
                <a:schemeClr val="bg2"/>
              </a:solidFill>
            </a:endParaRPr>
          </a:p>
          <a:p>
            <a:pPr lvl="0" indent="-355600">
              <a:buClr>
                <a:schemeClr val="dk1"/>
              </a:buClr>
              <a:buSzPts val="2000"/>
              <a:buFont typeface="Roboto"/>
              <a:buChar char="●"/>
            </a:pPr>
            <a:r>
              <a:rPr lang="en-US" sz="1500" dirty="0" smtClean="0">
                <a:solidFill>
                  <a:schemeClr val="bg2"/>
                </a:solidFill>
              </a:rPr>
              <a:t>Audiences can expect a comprehensive solution designed with the end-user in mind. </a:t>
            </a:r>
            <a:r>
              <a:rPr lang="en-US" sz="1500" dirty="0" smtClean="0">
                <a:solidFill>
                  <a:schemeClr val="bg2"/>
                </a:solidFill>
              </a:rPr>
              <a:t>The </a:t>
            </a:r>
            <a:r>
              <a:rPr lang="en-US" sz="1500" dirty="0" smtClean="0">
                <a:solidFill>
                  <a:schemeClr val="bg2"/>
                </a:solidFill>
              </a:rPr>
              <a:t>project's modular design allows for efficient development and maintenance, </a:t>
            </a:r>
            <a:r>
              <a:rPr lang="en-US" sz="1500" dirty="0" smtClean="0">
                <a:solidFill>
                  <a:schemeClr val="bg2"/>
                </a:solidFill>
              </a:rPr>
              <a:t>while </a:t>
            </a:r>
            <a:r>
              <a:rPr lang="en-US" sz="1500" dirty="0" smtClean="0">
                <a:solidFill>
                  <a:schemeClr val="bg2"/>
                </a:solidFill>
              </a:rPr>
              <a:t>the adoption of Agile principles ensures flexibility and continuous </a:t>
            </a:r>
            <a:r>
              <a:rPr lang="en-US" sz="1500" dirty="0" smtClean="0">
                <a:solidFill>
                  <a:schemeClr val="bg2"/>
                </a:solidFill>
              </a:rPr>
              <a:t>improvement</a:t>
            </a:r>
            <a:endParaRPr sz="1500">
              <a:solidFill>
                <a:schemeClr val="bg2"/>
              </a:solidFill>
            </a:endParaRPr>
          </a:p>
        </p:txBody>
      </p:sp>
      <p:pic>
        <p:nvPicPr>
          <p:cNvPr id="4" name="Picture 3" descr="Monochrome Modern Technology Black Logo (1).png"/>
          <p:cNvPicPr>
            <a:picLocks noChangeAspect="1"/>
          </p:cNvPicPr>
          <p:nvPr/>
        </p:nvPicPr>
        <p:blipFill>
          <a:blip r:embed="rId3"/>
          <a:stretch>
            <a:fillRect/>
          </a:stretch>
        </p:blipFill>
        <p:spPr>
          <a:xfrm>
            <a:off x="7287699" y="2220686"/>
            <a:ext cx="1711922" cy="15426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0" y="107401"/>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Objectives</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99" name="Google Shape;99;p15"/>
          <p:cNvSpPr txBox="1">
            <a:spLocks noGrp="1"/>
          </p:cNvSpPr>
          <p:nvPr>
            <p:ph type="body" idx="1"/>
          </p:nvPr>
        </p:nvSpPr>
        <p:spPr>
          <a:xfrm>
            <a:off x="0" y="984738"/>
            <a:ext cx="9144000" cy="4158762"/>
          </a:xfrm>
          <a:prstGeom prst="rect">
            <a:avLst/>
          </a:prstGeom>
        </p:spPr>
        <p:txBody>
          <a:bodyPr spcFirstLastPara="1" wrap="square" lIns="91425" tIns="91425" rIns="91425" bIns="91425" anchor="t" anchorCtr="0">
            <a:noAutofit/>
          </a:bodyPr>
          <a:lstStyle/>
          <a:p>
            <a:pPr marL="0" indent="0">
              <a:lnSpc>
                <a:spcPct val="100000"/>
              </a:lnSpc>
              <a:spcBef>
                <a:spcPts val="1000"/>
              </a:spcBef>
              <a:spcAft>
                <a:spcPts val="500"/>
              </a:spcAft>
            </a:pPr>
            <a:r>
              <a:rPr lang="en-US" sz="1500" dirty="0" smtClean="0">
                <a:solidFill>
                  <a:schemeClr val="bg2"/>
                </a:solidFill>
              </a:rPr>
              <a:t>Design and implement a comprehensive meeting application that encompasses real-time communication,                                      collaboration tools, and a user-friendly interface. Leverage the MERN (</a:t>
            </a:r>
            <a:r>
              <a:rPr lang="en-US" sz="1500" dirty="0" err="1" smtClean="0">
                <a:solidFill>
                  <a:schemeClr val="bg2"/>
                </a:solidFill>
              </a:rPr>
              <a:t>MongoDB</a:t>
            </a:r>
            <a:r>
              <a:rPr lang="en-US" sz="1500" dirty="0" smtClean="0">
                <a:solidFill>
                  <a:schemeClr val="bg2"/>
                </a:solidFill>
              </a:rPr>
              <a:t>, Express.js, React, Node.js) stack.</a:t>
            </a:r>
          </a:p>
          <a:p>
            <a:pPr marL="0" indent="0">
              <a:lnSpc>
                <a:spcPct val="100000"/>
              </a:lnSpc>
              <a:spcBef>
                <a:spcPts val="1000"/>
              </a:spcBef>
              <a:spcAft>
                <a:spcPts val="500"/>
              </a:spcAft>
            </a:pPr>
            <a:r>
              <a:rPr lang="en-US" sz="1500" dirty="0" smtClean="0">
                <a:solidFill>
                  <a:schemeClr val="bg2"/>
                </a:solidFill>
              </a:rPr>
              <a:t>Prioritize the user experience by designing an intuitive interface, incorporating modern UI/UX principles, and providing seamless communication and collaboration features.</a:t>
            </a:r>
          </a:p>
          <a:p>
            <a:pPr marL="0" indent="0">
              <a:lnSpc>
                <a:spcPct val="100000"/>
              </a:lnSpc>
              <a:spcBef>
                <a:spcPts val="1000"/>
              </a:spcBef>
              <a:spcAft>
                <a:spcPts val="500"/>
              </a:spcAft>
            </a:pPr>
            <a:r>
              <a:rPr lang="en-US" sz="1500" dirty="0" smtClean="0">
                <a:solidFill>
                  <a:schemeClr val="bg2"/>
                </a:solidFill>
              </a:rPr>
              <a:t>Implement stringent security measures, including end-to-end encryption and secure authentication      protocols, to safeguard user data and ensure the confidentiality of meetings.</a:t>
            </a:r>
          </a:p>
          <a:p>
            <a:pPr marL="0" indent="0">
              <a:lnSpc>
                <a:spcPct val="100000"/>
              </a:lnSpc>
              <a:spcBef>
                <a:spcPts val="1000"/>
              </a:spcBef>
              <a:spcAft>
                <a:spcPts val="500"/>
              </a:spcAft>
            </a:pPr>
            <a:r>
              <a:rPr lang="en-US" sz="1500" dirty="0" smtClean="0">
                <a:solidFill>
                  <a:schemeClr val="bg2"/>
                </a:solidFill>
              </a:rPr>
              <a:t>Design the application architecture with scalability in mind, allowing for future enhancements and the integration of emerging technologies.</a:t>
            </a:r>
          </a:p>
          <a:p>
            <a:pPr marL="0" indent="0">
              <a:lnSpc>
                <a:spcPct val="100000"/>
              </a:lnSpc>
              <a:spcBef>
                <a:spcPts val="1000"/>
              </a:spcBef>
              <a:spcAft>
                <a:spcPts val="500"/>
              </a:spcAft>
            </a:pPr>
            <a:r>
              <a:rPr lang="en-US" sz="1500" dirty="0" smtClean="0">
                <a:solidFill>
                  <a:schemeClr val="bg2"/>
                </a:solidFill>
              </a:rPr>
              <a:t>Aim to make a positive impact on virtual communication and collaboration by providing professionals with a versatile and reliable platform for conducting virtual meetings and collaborative work.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87991"/>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Problem Statement</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05" name="Google Shape;105;p16"/>
          <p:cNvSpPr txBox="1">
            <a:spLocks noGrp="1"/>
          </p:cNvSpPr>
          <p:nvPr>
            <p:ph type="body" idx="1"/>
          </p:nvPr>
        </p:nvSpPr>
        <p:spPr>
          <a:xfrm>
            <a:off x="-1" y="1299410"/>
            <a:ext cx="8738365" cy="3844090"/>
          </a:xfrm>
          <a:prstGeom prst="rect">
            <a:avLst/>
          </a:prstGeom>
        </p:spPr>
        <p:txBody>
          <a:bodyPr spcFirstLastPara="1" wrap="square" lIns="91425" tIns="91425" rIns="91425" bIns="91425" anchor="t" anchorCtr="0">
            <a:noAutofit/>
          </a:bodyPr>
          <a:lstStyle/>
          <a:p>
            <a:pPr lvl="0" indent="-342900">
              <a:buClr>
                <a:srgbClr val="000000"/>
              </a:buClr>
              <a:buSzPts val="1800"/>
              <a:buFont typeface="Roboto"/>
              <a:buChar char="●"/>
            </a:pPr>
            <a:r>
              <a:rPr lang="en-US" sz="1700" dirty="0" smtClean="0">
                <a:solidFill>
                  <a:srgbClr val="000000"/>
                </a:solidFill>
                <a:latin typeface="Lato" charset="0"/>
                <a:ea typeface="Roboto"/>
                <a:cs typeface="Roboto"/>
                <a:sym typeface="Roboto"/>
              </a:rPr>
              <a:t>The problem being addressed is the inadequacy of existing virtual communication tools to meet the dynamic and diverse needs of modern professionals. Traditional platforms often lack seamless integration, real-time collaboration features, and a user-friendly interface, leading to fragmented communication experiences.</a:t>
            </a:r>
          </a:p>
          <a:p>
            <a:pPr lvl="0" indent="-342900">
              <a:buClr>
                <a:srgbClr val="000000"/>
              </a:buClr>
              <a:buSzPts val="1800"/>
              <a:buFont typeface="Roboto"/>
              <a:buChar char="●"/>
            </a:pPr>
            <a:endParaRPr lang="en-US" sz="1700" dirty="0" smtClean="0">
              <a:solidFill>
                <a:srgbClr val="000000"/>
              </a:solidFill>
              <a:latin typeface="Lato" charset="0"/>
              <a:ea typeface="Roboto"/>
              <a:cs typeface="Roboto"/>
              <a:sym typeface="Roboto"/>
            </a:endParaRPr>
          </a:p>
          <a:p>
            <a:pPr lvl="0" indent="-342900">
              <a:buClr>
                <a:srgbClr val="000000"/>
              </a:buClr>
              <a:buSzPts val="1800"/>
              <a:buFont typeface="Roboto"/>
              <a:buChar char="●"/>
            </a:pPr>
            <a:r>
              <a:rPr lang="en-US" sz="1700" dirty="0" smtClean="0">
                <a:solidFill>
                  <a:srgbClr val="000000"/>
                </a:solidFill>
                <a:latin typeface="Lato" charset="0"/>
                <a:ea typeface="Roboto"/>
                <a:cs typeface="Roboto"/>
                <a:sym typeface="Roboto"/>
              </a:rPr>
              <a:t>An efficient and comprehensive virtual communication tool is crucial. The importance lies in bridging the gap left by existing solutions, providing professionals with a unified platform that facilitates real-time communication, collaboration, and an intuitive user experience. </a:t>
            </a:r>
            <a:endParaRPr sz="1700">
              <a:latin typeface="Lato"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0" y="101742"/>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dirty="0">
                <a:solidFill>
                  <a:srgbClr val="000000"/>
                </a:solidFill>
                <a:latin typeface="Roboto"/>
                <a:ea typeface="Roboto"/>
                <a:cs typeface="Roboto"/>
                <a:sym typeface="Roboto"/>
              </a:rPr>
              <a:t>Literature Review</a:t>
            </a:r>
            <a:endParaRPr sz="19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a:p>
        </p:txBody>
      </p:sp>
      <p:sp>
        <p:nvSpPr>
          <p:cNvPr id="111" name="Google Shape;111;p17"/>
          <p:cNvSpPr txBox="1">
            <a:spLocks noGrp="1"/>
          </p:cNvSpPr>
          <p:nvPr>
            <p:ph type="body" idx="1"/>
          </p:nvPr>
        </p:nvSpPr>
        <p:spPr>
          <a:xfrm>
            <a:off x="0" y="1285660"/>
            <a:ext cx="8418150" cy="3609474"/>
          </a:xfrm>
          <a:prstGeom prst="rect">
            <a:avLst/>
          </a:prstGeom>
        </p:spPr>
        <p:txBody>
          <a:bodyPr spcFirstLastPara="1" wrap="square" lIns="91425" tIns="91425" rIns="91425" bIns="91425" anchor="t" anchorCtr="0">
            <a:normAutofit/>
          </a:bodyPr>
          <a:lstStyle/>
          <a:p>
            <a:pPr lvl="0" indent="-336550">
              <a:buClr>
                <a:srgbClr val="000000"/>
              </a:buClr>
              <a:buSzPts val="1700"/>
              <a:buFont typeface="Roboto"/>
              <a:buChar char="●"/>
            </a:pPr>
            <a:r>
              <a:rPr lang="en-US" sz="1500" dirty="0" smtClean="0">
                <a:solidFill>
                  <a:srgbClr val="000000"/>
                </a:solidFill>
                <a:latin typeface="Lato" charset="0"/>
                <a:ea typeface="Roboto"/>
                <a:cs typeface="Roboto"/>
                <a:sym typeface="Roboto"/>
              </a:rPr>
              <a:t>Several virtual communication and collaboration tools exist in the same domain, such as Microsoft Teams, Zoom, and Slack. While these tools provide certain features, they may lack seamless integration, modularity, or agility in adapting to evolving user needs.</a:t>
            </a:r>
          </a:p>
          <a:p>
            <a:pPr lvl="0" indent="-336550">
              <a:buClr>
                <a:srgbClr val="000000"/>
              </a:buClr>
              <a:buSzPts val="1700"/>
              <a:buFont typeface="Roboto"/>
              <a:buChar char="●"/>
            </a:pPr>
            <a:endParaRPr lang="en-US" sz="1500" dirty="0" smtClean="0">
              <a:solidFill>
                <a:srgbClr val="000000"/>
              </a:solidFill>
              <a:latin typeface="Lato" charset="0"/>
              <a:ea typeface="Roboto"/>
              <a:cs typeface="Roboto"/>
              <a:sym typeface="Roboto"/>
            </a:endParaRPr>
          </a:p>
          <a:p>
            <a:pPr lvl="0" indent="-336550">
              <a:buClr>
                <a:srgbClr val="000000"/>
              </a:buClr>
              <a:buSzPts val="1700"/>
              <a:buFont typeface="Roboto"/>
              <a:buChar char="●"/>
            </a:pPr>
            <a:r>
              <a:rPr lang="en-US" sz="1500" dirty="0" smtClean="0">
                <a:solidFill>
                  <a:srgbClr val="000000"/>
                </a:solidFill>
                <a:latin typeface="Lato" charset="0"/>
                <a:ea typeface="Roboto"/>
                <a:cs typeface="Roboto"/>
                <a:sym typeface="Roboto"/>
              </a:rPr>
              <a:t>The identified gap is the need for a meeting application that combines real-time communication, modular design, and agile development methodologies. Meet IGI aims to fill this gap by offering a comprehensive solution that leverages the MERN stack, integrates agile principles, and provides a user-centric approach to virtual communication and collaboration. </a:t>
            </a:r>
            <a:endParaRPr sz="1500" smtClean="0">
              <a:solidFill>
                <a:srgbClr val="000000"/>
              </a:solidFill>
              <a:latin typeface="Lato" charset="0"/>
              <a:ea typeface="Roboto"/>
              <a:cs typeface="Roboto"/>
              <a:sym typeface="Roboto"/>
            </a:endParaRPr>
          </a:p>
          <a:p>
            <a:pPr marL="0" lvl="0" indent="0" algn="l" rtl="0">
              <a:spcBef>
                <a:spcPts val="1500"/>
              </a:spcBef>
              <a:spcAft>
                <a:spcPts val="1200"/>
              </a:spcAft>
              <a:buNone/>
            </a:pPr>
            <a:endParaRPr sz="1500">
              <a:latin typeface="Lato"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0" y="82502"/>
            <a:ext cx="7688700" cy="756271"/>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17" name="Google Shape;117;p18"/>
          <p:cNvSpPr txBox="1">
            <a:spLocks noGrp="1"/>
          </p:cNvSpPr>
          <p:nvPr>
            <p:ph type="body" idx="1"/>
          </p:nvPr>
        </p:nvSpPr>
        <p:spPr>
          <a:xfrm>
            <a:off x="0" y="735646"/>
            <a:ext cx="9144000" cy="4407854"/>
          </a:xfrm>
          <a:prstGeom prst="rect">
            <a:avLst/>
          </a:prstGeom>
        </p:spPr>
        <p:txBody>
          <a:bodyPr spcFirstLastPara="1" wrap="square" lIns="91425" tIns="91425" rIns="91425" bIns="91425" anchor="t" anchorCtr="0">
            <a:noAutofit/>
          </a:bodyPr>
          <a:lstStyle/>
          <a:p>
            <a:pPr lvl="0" indent="-349250">
              <a:buClr>
                <a:srgbClr val="000000"/>
              </a:buClr>
              <a:buSzPts val="1900"/>
              <a:buNone/>
            </a:pPr>
            <a:r>
              <a:rPr lang="en-US" sz="1200" b="1" dirty="0" smtClean="0">
                <a:solidFill>
                  <a:srgbClr val="000000"/>
                </a:solidFill>
                <a:latin typeface="Lato" charset="0"/>
                <a:ea typeface="Roboto"/>
                <a:cs typeface="Roboto"/>
                <a:sym typeface="Roboto"/>
              </a:rPr>
              <a:t>Algorithms:</a:t>
            </a:r>
          </a:p>
          <a:p>
            <a:pPr indent="-349250">
              <a:buClr>
                <a:srgbClr val="000000"/>
              </a:buClr>
              <a:buSzPts val="1900"/>
              <a:buNone/>
            </a:pPr>
            <a:r>
              <a:rPr lang="en-US" sz="1200" b="1" dirty="0" err="1" smtClean="0">
                <a:solidFill>
                  <a:srgbClr val="000000"/>
                </a:solidFill>
                <a:latin typeface="Lato" charset="0"/>
                <a:ea typeface="Roboto"/>
                <a:cs typeface="Roboto"/>
                <a:sym typeface="Roboto"/>
              </a:rPr>
              <a:t>WebSockets</a:t>
            </a:r>
            <a:r>
              <a:rPr lang="en-US" sz="1200" b="1" dirty="0" smtClean="0">
                <a:solidFill>
                  <a:srgbClr val="000000"/>
                </a:solidFill>
                <a:latin typeface="Lato" charset="0"/>
                <a:ea typeface="Roboto"/>
                <a:cs typeface="Roboto"/>
                <a:sym typeface="Roboto"/>
              </a:rPr>
              <a:t>: </a:t>
            </a:r>
            <a:r>
              <a:rPr lang="en-US" sz="1200" dirty="0" smtClean="0">
                <a:solidFill>
                  <a:srgbClr val="000000"/>
                </a:solidFill>
                <a:latin typeface="Lato" charset="0"/>
                <a:ea typeface="Roboto"/>
                <a:cs typeface="Roboto"/>
                <a:sym typeface="Roboto"/>
              </a:rPr>
              <a:t>Utilized for enabling real-time, bidirectional communication between clients and </a:t>
            </a:r>
            <a:r>
              <a:rPr lang="en-US" sz="1200" dirty="0" smtClean="0">
                <a:solidFill>
                  <a:srgbClr val="000000"/>
                </a:solidFill>
                <a:latin typeface="Lato" charset="0"/>
                <a:ea typeface="Roboto"/>
                <a:cs typeface="Roboto"/>
                <a:sym typeface="Roboto"/>
              </a:rPr>
              <a:t>servers</a:t>
            </a:r>
            <a:r>
              <a:rPr lang="en-US" sz="1200" dirty="0" smtClean="0">
                <a:solidFill>
                  <a:srgbClr val="000000"/>
                </a:solidFill>
                <a:latin typeface="Lato" charset="0"/>
                <a:ea typeface="Roboto"/>
                <a:cs typeface="Roboto"/>
                <a:sym typeface="Roboto"/>
              </a:rPr>
              <a:t>.</a:t>
            </a:r>
            <a:endParaRPr lang="en-US" sz="1200" dirty="0" smtClean="0">
              <a:solidFill>
                <a:srgbClr val="000000"/>
              </a:solidFill>
              <a:latin typeface="Lato" charset="0"/>
              <a:ea typeface="Roboto"/>
              <a:cs typeface="Roboto"/>
              <a:sym typeface="Roboto"/>
            </a:endParaRPr>
          </a:p>
          <a:p>
            <a:pPr lvl="0" indent="-349250">
              <a:buClr>
                <a:srgbClr val="000000"/>
              </a:buClr>
              <a:buSzPts val="1900"/>
              <a:buNone/>
            </a:pPr>
            <a:endParaRPr lang="en-US" sz="1200" dirty="0" smtClean="0">
              <a:solidFill>
                <a:srgbClr val="000000"/>
              </a:solidFill>
              <a:latin typeface="Lato" charset="0"/>
              <a:ea typeface="Roboto"/>
              <a:cs typeface="Roboto"/>
              <a:sym typeface="Roboto"/>
            </a:endParaRPr>
          </a:p>
          <a:p>
            <a:pPr lvl="0" indent="-349250">
              <a:buClr>
                <a:srgbClr val="000000"/>
              </a:buClr>
              <a:buSzPts val="1900"/>
              <a:buNone/>
            </a:pPr>
            <a:r>
              <a:rPr lang="en-US" sz="1200" b="1" dirty="0" smtClean="0">
                <a:solidFill>
                  <a:srgbClr val="000000"/>
                </a:solidFill>
                <a:latin typeface="Lato" charset="0"/>
                <a:ea typeface="Roboto"/>
                <a:cs typeface="Roboto"/>
                <a:sym typeface="Roboto"/>
              </a:rPr>
              <a:t>Techniques:</a:t>
            </a:r>
          </a:p>
          <a:p>
            <a:pPr lvl="0" indent="-349250">
              <a:buClr>
                <a:srgbClr val="000000"/>
              </a:buClr>
              <a:buSzPts val="1900"/>
              <a:buNone/>
            </a:pPr>
            <a:r>
              <a:rPr lang="en-US" sz="1200" b="1" dirty="0" smtClean="0">
                <a:solidFill>
                  <a:srgbClr val="000000"/>
                </a:solidFill>
                <a:latin typeface="Lato" charset="0"/>
                <a:ea typeface="Roboto"/>
                <a:cs typeface="Roboto"/>
                <a:sym typeface="Roboto"/>
              </a:rPr>
              <a:t>Agile Development: </a:t>
            </a:r>
            <a:r>
              <a:rPr lang="en-US" sz="1200" dirty="0" smtClean="0">
                <a:solidFill>
                  <a:srgbClr val="000000"/>
                </a:solidFill>
                <a:latin typeface="Lato" charset="0"/>
                <a:ea typeface="Roboto"/>
                <a:cs typeface="Roboto"/>
                <a:sym typeface="Roboto"/>
              </a:rPr>
              <a:t>Adopted Agile methodologies to facilitate iterative development cycles, ensuring flexibility, responsiveness to user feedback, and continuous improvement.</a:t>
            </a:r>
          </a:p>
          <a:p>
            <a:pPr lvl="0" indent="-349250">
              <a:buClr>
                <a:srgbClr val="000000"/>
              </a:buClr>
              <a:buSzPts val="1900"/>
              <a:buNone/>
            </a:pPr>
            <a:endParaRPr lang="en-US" sz="1200" dirty="0" smtClean="0">
              <a:solidFill>
                <a:srgbClr val="000000"/>
              </a:solidFill>
              <a:latin typeface="Lato" charset="0"/>
              <a:ea typeface="Roboto"/>
              <a:cs typeface="Roboto"/>
              <a:sym typeface="Roboto"/>
            </a:endParaRPr>
          </a:p>
          <a:p>
            <a:pPr lvl="0" indent="-349250">
              <a:buClr>
                <a:srgbClr val="000000"/>
              </a:buClr>
              <a:buSzPts val="1900"/>
              <a:buNone/>
            </a:pPr>
            <a:r>
              <a:rPr lang="en-US" sz="1200" b="1" dirty="0" smtClean="0">
                <a:solidFill>
                  <a:srgbClr val="000000"/>
                </a:solidFill>
                <a:latin typeface="Lato" charset="0"/>
                <a:ea typeface="Roboto"/>
                <a:cs typeface="Roboto"/>
                <a:sym typeface="Roboto"/>
              </a:rPr>
              <a:t>Tools:</a:t>
            </a:r>
          </a:p>
          <a:p>
            <a:pPr indent="-349250">
              <a:buClr>
                <a:srgbClr val="000000"/>
              </a:buClr>
              <a:buSzPts val="1900"/>
            </a:pPr>
            <a:r>
              <a:rPr lang="en-US" sz="1200" b="1" dirty="0" smtClean="0">
                <a:solidFill>
                  <a:srgbClr val="000000"/>
                </a:solidFill>
                <a:latin typeface="Lato" charset="0"/>
                <a:ea typeface="Roboto"/>
                <a:cs typeface="Roboto"/>
                <a:sym typeface="Roboto"/>
              </a:rPr>
              <a:t>MERN Stack:</a:t>
            </a:r>
          </a:p>
          <a:p>
            <a:pPr indent="-349250">
              <a:buClr>
                <a:srgbClr val="000000"/>
              </a:buClr>
              <a:buSzPts val="1900"/>
              <a:buNone/>
            </a:pPr>
            <a:r>
              <a:rPr lang="en-US" sz="1200" b="1" dirty="0" smtClean="0">
                <a:solidFill>
                  <a:srgbClr val="000000"/>
                </a:solidFill>
                <a:latin typeface="Lato" charset="0"/>
                <a:ea typeface="Roboto"/>
                <a:cs typeface="Roboto"/>
                <a:sym typeface="Roboto"/>
              </a:rPr>
              <a:t>              </a:t>
            </a:r>
            <a:r>
              <a:rPr lang="en-US" sz="1200" dirty="0" smtClean="0">
                <a:solidFill>
                  <a:srgbClr val="000000"/>
                </a:solidFill>
                <a:latin typeface="Lato" charset="0"/>
                <a:ea typeface="Roboto"/>
                <a:cs typeface="Roboto"/>
                <a:sym typeface="Roboto"/>
              </a:rPr>
              <a:t> - </a:t>
            </a:r>
            <a:r>
              <a:rPr lang="en-US" sz="1200" dirty="0" err="1" smtClean="0">
                <a:solidFill>
                  <a:srgbClr val="000000"/>
                </a:solidFill>
                <a:latin typeface="Lato" charset="0"/>
                <a:ea typeface="Roboto"/>
                <a:cs typeface="Roboto"/>
                <a:sym typeface="Roboto"/>
              </a:rPr>
              <a:t>MongoDB</a:t>
            </a:r>
            <a:r>
              <a:rPr lang="en-US" sz="1200" dirty="0" smtClean="0">
                <a:solidFill>
                  <a:srgbClr val="000000"/>
                </a:solidFill>
                <a:latin typeface="Lato" charset="0"/>
                <a:ea typeface="Roboto"/>
                <a:cs typeface="Roboto"/>
                <a:sym typeface="Roboto"/>
              </a:rPr>
              <a:t> (Database)</a:t>
            </a:r>
          </a:p>
          <a:p>
            <a:pPr indent="-349250">
              <a:buClr>
                <a:srgbClr val="000000"/>
              </a:buClr>
              <a:buSzPts val="1900"/>
              <a:buNone/>
            </a:pPr>
            <a:r>
              <a:rPr lang="en-US" sz="1200" dirty="0" smtClean="0">
                <a:solidFill>
                  <a:srgbClr val="000000"/>
                </a:solidFill>
                <a:latin typeface="Lato" charset="0"/>
                <a:ea typeface="Roboto"/>
                <a:cs typeface="Roboto"/>
                <a:sym typeface="Roboto"/>
              </a:rPr>
              <a:t>               - Express.js (Server-Side Framework)</a:t>
            </a:r>
          </a:p>
          <a:p>
            <a:pPr indent="-349250">
              <a:buClr>
                <a:srgbClr val="000000"/>
              </a:buClr>
              <a:buSzPts val="1900"/>
              <a:buNone/>
            </a:pPr>
            <a:r>
              <a:rPr lang="en-US" sz="1200" dirty="0" smtClean="0">
                <a:solidFill>
                  <a:srgbClr val="000000"/>
                </a:solidFill>
                <a:latin typeface="Lato" charset="0"/>
                <a:ea typeface="Roboto"/>
                <a:cs typeface="Roboto"/>
                <a:sym typeface="Roboto"/>
              </a:rPr>
              <a:t>	</a:t>
            </a:r>
            <a:r>
              <a:rPr lang="en-US" sz="1200" dirty="0" smtClean="0">
                <a:solidFill>
                  <a:srgbClr val="000000"/>
                </a:solidFill>
                <a:latin typeface="Lato" charset="0"/>
                <a:ea typeface="Roboto"/>
                <a:cs typeface="Roboto"/>
                <a:sym typeface="Roboto"/>
              </a:rPr>
              <a:t>  - </a:t>
            </a:r>
            <a:r>
              <a:rPr lang="en-US" sz="1200" dirty="0" smtClean="0">
                <a:solidFill>
                  <a:srgbClr val="000000"/>
                </a:solidFill>
                <a:latin typeface="Lato" charset="0"/>
                <a:ea typeface="Roboto"/>
                <a:cs typeface="Roboto"/>
                <a:sym typeface="Roboto"/>
              </a:rPr>
              <a:t>React (Frontend Library)</a:t>
            </a:r>
          </a:p>
          <a:p>
            <a:pPr indent="-349250">
              <a:buClr>
                <a:srgbClr val="000000"/>
              </a:buClr>
              <a:buSzPts val="1900"/>
              <a:buNone/>
            </a:pPr>
            <a:r>
              <a:rPr lang="en-US" sz="1200" dirty="0" smtClean="0">
                <a:solidFill>
                  <a:srgbClr val="000000"/>
                </a:solidFill>
                <a:latin typeface="Lato" charset="0"/>
                <a:ea typeface="Roboto"/>
                <a:cs typeface="Roboto"/>
                <a:sym typeface="Roboto"/>
              </a:rPr>
              <a:t>	</a:t>
            </a:r>
            <a:r>
              <a:rPr lang="en-US" sz="1200" dirty="0" smtClean="0">
                <a:solidFill>
                  <a:srgbClr val="000000"/>
                </a:solidFill>
                <a:latin typeface="Lato" charset="0"/>
                <a:ea typeface="Roboto"/>
                <a:cs typeface="Roboto"/>
                <a:sym typeface="Roboto"/>
              </a:rPr>
              <a:t>  - </a:t>
            </a:r>
            <a:r>
              <a:rPr lang="en-US" sz="1200" dirty="0" smtClean="0">
                <a:solidFill>
                  <a:srgbClr val="000000"/>
                </a:solidFill>
                <a:latin typeface="Lato" charset="0"/>
                <a:ea typeface="Roboto"/>
                <a:cs typeface="Roboto"/>
                <a:sym typeface="Roboto"/>
              </a:rPr>
              <a:t>Node.js (Runtime Environment)</a:t>
            </a:r>
          </a:p>
          <a:p>
            <a:pPr indent="-349250">
              <a:buClr>
                <a:srgbClr val="000000"/>
              </a:buClr>
              <a:buSzPts val="1900"/>
            </a:pPr>
            <a:endParaRPr lang="en-US" sz="1200" b="1" dirty="0" smtClean="0">
              <a:solidFill>
                <a:srgbClr val="000000"/>
              </a:solidFill>
              <a:latin typeface="Lato" charset="0"/>
              <a:ea typeface="Roboto"/>
              <a:cs typeface="Roboto"/>
              <a:sym typeface="Roboto"/>
            </a:endParaRPr>
          </a:p>
          <a:p>
            <a:pPr indent="-349250">
              <a:buClr>
                <a:srgbClr val="000000"/>
              </a:buClr>
              <a:buSzPts val="1900"/>
            </a:pPr>
            <a:r>
              <a:rPr lang="en-US" sz="1200" b="1" dirty="0" err="1" smtClean="0">
                <a:solidFill>
                  <a:srgbClr val="000000"/>
                </a:solidFill>
                <a:latin typeface="Lato" charset="0"/>
                <a:ea typeface="Roboto"/>
                <a:cs typeface="Roboto"/>
                <a:sym typeface="Roboto"/>
              </a:rPr>
              <a:t>Figma</a:t>
            </a:r>
            <a:r>
              <a:rPr lang="en-US" sz="1200" b="1" dirty="0" smtClean="0">
                <a:solidFill>
                  <a:srgbClr val="000000"/>
                </a:solidFill>
                <a:latin typeface="Lato" charset="0"/>
                <a:ea typeface="Roboto"/>
                <a:cs typeface="Roboto"/>
                <a:sym typeface="Roboto"/>
              </a:rPr>
              <a:t>: </a:t>
            </a:r>
            <a:r>
              <a:rPr lang="en-US" sz="1200" dirty="0" smtClean="0">
                <a:solidFill>
                  <a:srgbClr val="000000"/>
                </a:solidFill>
                <a:latin typeface="Lato" charset="0"/>
                <a:ea typeface="Roboto"/>
                <a:cs typeface="Roboto"/>
                <a:sym typeface="Roboto"/>
              </a:rPr>
              <a:t>Leveraged for designing the user interface, creating wireframes, and ensuring an intuitive and visually appealing design.</a:t>
            </a:r>
          </a:p>
          <a:p>
            <a:pPr lvl="0" indent="-349250">
              <a:buClr>
                <a:srgbClr val="000000"/>
              </a:buClr>
              <a:buSzPts val="1900"/>
              <a:buNone/>
            </a:pPr>
            <a:endParaRPr lang="en-US" sz="1200" dirty="0" smtClean="0">
              <a:solidFill>
                <a:srgbClr val="000000"/>
              </a:solidFill>
              <a:latin typeface="Lato" charset="0"/>
              <a:ea typeface="Roboto"/>
              <a:cs typeface="Roboto"/>
              <a:sym typeface="Roboto"/>
            </a:endParaRPr>
          </a:p>
          <a:p>
            <a:pPr lvl="0" indent="-349250">
              <a:buClr>
                <a:srgbClr val="000000"/>
              </a:buClr>
              <a:buSzPts val="1900"/>
              <a:buNone/>
            </a:pPr>
            <a:r>
              <a:rPr lang="en-US" sz="1200" b="1" dirty="0" smtClean="0">
                <a:solidFill>
                  <a:srgbClr val="000000"/>
                </a:solidFill>
                <a:latin typeface="Lato" charset="0"/>
                <a:ea typeface="Roboto"/>
                <a:cs typeface="Roboto"/>
                <a:sym typeface="Roboto"/>
              </a:rPr>
              <a:t>Languages:</a:t>
            </a:r>
          </a:p>
          <a:p>
            <a:pPr indent="-349250">
              <a:lnSpc>
                <a:spcPct val="170000"/>
              </a:lnSpc>
              <a:buClr>
                <a:srgbClr val="000000"/>
              </a:buClr>
              <a:buSzPts val="1900"/>
              <a:buNone/>
            </a:pPr>
            <a:r>
              <a:rPr lang="en-US" sz="1200" b="1" dirty="0" smtClean="0">
                <a:solidFill>
                  <a:srgbClr val="000000"/>
                </a:solidFill>
                <a:latin typeface="Lato" charset="0"/>
                <a:ea typeface="Roboto"/>
                <a:cs typeface="Roboto"/>
                <a:sym typeface="Roboto"/>
              </a:rPr>
              <a:t>            JavaScript                                                   Python</a:t>
            </a:r>
            <a:endParaRPr lang="en-US" sz="1200" dirty="0" smtClean="0">
              <a:solidFill>
                <a:srgbClr val="000000"/>
              </a:solidFill>
              <a:latin typeface="Lato" charset="0"/>
              <a:ea typeface="Roboto"/>
              <a:cs typeface="Roboto"/>
              <a:sym typeface="Roboto"/>
            </a:endParaRPr>
          </a:p>
          <a:p>
            <a:pPr indent="-349250">
              <a:lnSpc>
                <a:spcPct val="170000"/>
              </a:lnSpc>
              <a:buClr>
                <a:srgbClr val="000000"/>
              </a:buClr>
              <a:buSzPts val="1900"/>
              <a:buNone/>
            </a:pPr>
            <a:r>
              <a:rPr lang="en-US" sz="1200" b="1" dirty="0" smtClean="0">
                <a:solidFill>
                  <a:srgbClr val="000000"/>
                </a:solidFill>
                <a:latin typeface="Lato" charset="0"/>
                <a:ea typeface="Roboto"/>
                <a:cs typeface="Roboto"/>
                <a:sym typeface="Roboto"/>
              </a:rPr>
              <a:t>	HTML/CSS                                                 WebRTC</a:t>
            </a:r>
            <a:endParaRPr sz="1200" smtClean="0">
              <a:solidFill>
                <a:srgbClr val="000000"/>
              </a:solidFill>
              <a:latin typeface="Lato" charset="0"/>
              <a:ea typeface="Roboto"/>
              <a:cs typeface="Roboto"/>
              <a:sym typeface="Roboto"/>
            </a:endParaRPr>
          </a:p>
          <a:p>
            <a:pPr marL="0" indent="0">
              <a:spcBef>
                <a:spcPts val="1500"/>
              </a:spcBef>
              <a:spcAft>
                <a:spcPts val="1200"/>
              </a:spcAft>
              <a:buNone/>
            </a:pPr>
            <a:endParaRPr sz="1200">
              <a:latin typeface="Lato"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0" y="115493"/>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385" dirty="0">
                <a:solidFill>
                  <a:srgbClr val="000000"/>
                </a:solidFill>
                <a:latin typeface="Roboto"/>
                <a:ea typeface="Roboto"/>
                <a:cs typeface="Roboto"/>
                <a:sym typeface="Roboto"/>
              </a:rPr>
              <a:t>System Architecture</a:t>
            </a:r>
            <a:endParaRPr sz="23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a:p>
        </p:txBody>
      </p:sp>
      <p:sp>
        <p:nvSpPr>
          <p:cNvPr id="123" name="Google Shape;123;p19"/>
          <p:cNvSpPr txBox="1">
            <a:spLocks noGrp="1"/>
          </p:cNvSpPr>
          <p:nvPr>
            <p:ph type="body" idx="1"/>
          </p:nvPr>
        </p:nvSpPr>
        <p:spPr>
          <a:xfrm>
            <a:off x="0" y="1340662"/>
            <a:ext cx="9144000" cy="3802838"/>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endParaRPr sz="2200"/>
          </a:p>
        </p:txBody>
      </p:sp>
      <p:pic>
        <p:nvPicPr>
          <p:cNvPr id="4" name="Picture 3" descr="WhatsApp Image 2023-11-29 at 11.04.16 AM.jpeg"/>
          <p:cNvPicPr>
            <a:picLocks noChangeAspect="1"/>
          </p:cNvPicPr>
          <p:nvPr/>
        </p:nvPicPr>
        <p:blipFill>
          <a:blip r:embed="rId3"/>
          <a:stretch>
            <a:fillRect/>
          </a:stretch>
        </p:blipFill>
        <p:spPr>
          <a:xfrm>
            <a:off x="0" y="1347537"/>
            <a:ext cx="9144000" cy="331655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0" y="101741"/>
            <a:ext cx="2523194"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Implementation</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29" name="Google Shape;129;p20"/>
          <p:cNvSpPr txBox="1">
            <a:spLocks noGrp="1"/>
          </p:cNvSpPr>
          <p:nvPr>
            <p:ph type="body" idx="1"/>
          </p:nvPr>
        </p:nvSpPr>
        <p:spPr>
          <a:xfrm>
            <a:off x="0" y="1271910"/>
            <a:ext cx="9144000" cy="387159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endParaRPr sz="1900">
              <a:solidFill>
                <a:srgbClr val="000000"/>
              </a:solidFill>
              <a:latin typeface="Roboto"/>
              <a:ea typeface="Roboto"/>
              <a:cs typeface="Roboto"/>
              <a:sym typeface="Roboto"/>
            </a:endParaRPr>
          </a:p>
          <a:p>
            <a:pPr marL="0" lvl="0" indent="0" algn="l" rtl="0">
              <a:spcBef>
                <a:spcPts val="1500"/>
              </a:spcBef>
              <a:spcAft>
                <a:spcPts val="1200"/>
              </a:spcAft>
              <a:buNone/>
            </a:pPr>
            <a:endParaRPr sz="2000"/>
          </a:p>
        </p:txBody>
      </p:sp>
      <p:pic>
        <p:nvPicPr>
          <p:cNvPr id="4" name="Picture 3" descr="WhatsApp Image 2023-11-29 at 11.05.31 AM.jpeg"/>
          <p:cNvPicPr>
            <a:picLocks noChangeAspect="1"/>
          </p:cNvPicPr>
          <p:nvPr/>
        </p:nvPicPr>
        <p:blipFill>
          <a:blip r:embed="rId3"/>
          <a:srcRect r="31358"/>
          <a:stretch>
            <a:fillRect/>
          </a:stretch>
        </p:blipFill>
        <p:spPr>
          <a:xfrm>
            <a:off x="0" y="1265036"/>
            <a:ext cx="3822605" cy="3878464"/>
          </a:xfrm>
          <a:prstGeom prst="rect">
            <a:avLst/>
          </a:prstGeom>
        </p:spPr>
      </p:pic>
      <p:pic>
        <p:nvPicPr>
          <p:cNvPr id="7" name="Picture 6" descr="WhatsApp Image 2023-11-29 at 11.24.30 AM.jpeg"/>
          <p:cNvPicPr>
            <a:picLocks noChangeAspect="1"/>
          </p:cNvPicPr>
          <p:nvPr/>
        </p:nvPicPr>
        <p:blipFill>
          <a:blip r:embed="rId4"/>
          <a:stretch>
            <a:fillRect/>
          </a:stretch>
        </p:blipFill>
        <p:spPr>
          <a:xfrm>
            <a:off x="3946357" y="2550695"/>
            <a:ext cx="5101389" cy="2592805"/>
          </a:xfrm>
          <a:prstGeom prst="rect">
            <a:avLst/>
          </a:prstGeom>
        </p:spPr>
      </p:pic>
      <p:pic>
        <p:nvPicPr>
          <p:cNvPr id="8" name="Picture 7" descr="WhatsApp Image 2023-11-29 at 11.24.27 AM.jpeg"/>
          <p:cNvPicPr>
            <a:picLocks noChangeAspect="1"/>
          </p:cNvPicPr>
          <p:nvPr/>
        </p:nvPicPr>
        <p:blipFill>
          <a:blip r:embed="rId5"/>
          <a:stretch>
            <a:fillRect/>
          </a:stretch>
        </p:blipFill>
        <p:spPr>
          <a:xfrm>
            <a:off x="3932608" y="144378"/>
            <a:ext cx="5108264" cy="23521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0" y="101741"/>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Features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35" name="Google Shape;135;p21"/>
          <p:cNvSpPr txBox="1">
            <a:spLocks noGrp="1"/>
          </p:cNvSpPr>
          <p:nvPr>
            <p:ph type="body" idx="1"/>
          </p:nvPr>
        </p:nvSpPr>
        <p:spPr>
          <a:xfrm>
            <a:off x="-1" y="845648"/>
            <a:ext cx="8965245" cy="4104487"/>
          </a:xfrm>
          <a:prstGeom prst="rect">
            <a:avLst/>
          </a:prstGeom>
        </p:spPr>
        <p:txBody>
          <a:bodyPr spcFirstLastPara="1" wrap="square" lIns="91425" tIns="91425" rIns="91425" bIns="91425" anchor="t" anchorCtr="0">
            <a:noAutofit/>
          </a:bodyPr>
          <a:lstStyle/>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Real-Time Communication</a:t>
            </a:r>
          </a:p>
          <a:p>
            <a:pPr indent="-342900">
              <a:lnSpc>
                <a:spcPct val="100000"/>
              </a:lnSpc>
              <a:buClr>
                <a:srgbClr val="000000"/>
              </a:buClr>
              <a:buSzPts val="1800"/>
            </a:pPr>
            <a:endParaRPr lang="en-US" b="1" dirty="0" smtClean="0">
              <a:solidFill>
                <a:srgbClr val="000000"/>
              </a:solidFill>
              <a:latin typeface="Lato" charset="0"/>
              <a:ea typeface="Roboto"/>
              <a:cs typeface="Roboto"/>
              <a:sym typeface="Roboto"/>
            </a:endParaRPr>
          </a:p>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Modular Design</a:t>
            </a:r>
          </a:p>
          <a:p>
            <a:pPr indent="-342900">
              <a:lnSpc>
                <a:spcPct val="100000"/>
              </a:lnSpc>
              <a:buClr>
                <a:srgbClr val="000000"/>
              </a:buClr>
              <a:buSzPts val="1800"/>
            </a:pPr>
            <a:endParaRPr lang="en-US" b="1" dirty="0" smtClean="0">
              <a:solidFill>
                <a:srgbClr val="000000"/>
              </a:solidFill>
              <a:latin typeface="Lato" charset="0"/>
              <a:ea typeface="Roboto"/>
              <a:cs typeface="Roboto"/>
              <a:sym typeface="Roboto"/>
            </a:endParaRPr>
          </a:p>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Agile Development</a:t>
            </a:r>
          </a:p>
          <a:p>
            <a:pPr indent="-342900">
              <a:lnSpc>
                <a:spcPct val="100000"/>
              </a:lnSpc>
              <a:buClr>
                <a:srgbClr val="000000"/>
              </a:buClr>
              <a:buSzPts val="1800"/>
            </a:pPr>
            <a:endParaRPr lang="en-US" b="1" dirty="0" smtClean="0">
              <a:solidFill>
                <a:srgbClr val="000000"/>
              </a:solidFill>
              <a:latin typeface="Lato" charset="0"/>
              <a:ea typeface="Roboto"/>
              <a:cs typeface="Roboto"/>
              <a:sym typeface="Roboto"/>
            </a:endParaRPr>
          </a:p>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Security Measures</a:t>
            </a:r>
          </a:p>
          <a:p>
            <a:pPr indent="-342900">
              <a:lnSpc>
                <a:spcPct val="100000"/>
              </a:lnSpc>
              <a:buClr>
                <a:srgbClr val="000000"/>
              </a:buClr>
              <a:buSzPts val="1800"/>
              <a:buNone/>
            </a:pPr>
            <a:r>
              <a:rPr lang="en-US" b="1" dirty="0" smtClean="0">
                <a:solidFill>
                  <a:srgbClr val="000000"/>
                </a:solidFill>
                <a:latin typeface="Lato" charset="0"/>
                <a:ea typeface="Roboto"/>
                <a:cs typeface="Roboto"/>
                <a:sym typeface="Roboto"/>
              </a:rPr>
              <a:t>   </a:t>
            </a:r>
          </a:p>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MERN Stack Architecture</a:t>
            </a:r>
          </a:p>
          <a:p>
            <a:pPr indent="-342900">
              <a:lnSpc>
                <a:spcPct val="100000"/>
              </a:lnSpc>
              <a:buClr>
                <a:srgbClr val="000000"/>
              </a:buClr>
              <a:buSzPts val="1800"/>
            </a:pPr>
            <a:endParaRPr lang="en-US" b="1" dirty="0" smtClean="0">
              <a:solidFill>
                <a:srgbClr val="000000"/>
              </a:solidFill>
              <a:latin typeface="Lato" charset="0"/>
              <a:ea typeface="Roboto"/>
              <a:cs typeface="Roboto"/>
              <a:sym typeface="Roboto"/>
            </a:endParaRPr>
          </a:p>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Continuous Integration</a:t>
            </a:r>
          </a:p>
          <a:p>
            <a:pPr indent="-342900">
              <a:lnSpc>
                <a:spcPct val="100000"/>
              </a:lnSpc>
              <a:buClr>
                <a:srgbClr val="000000"/>
              </a:buClr>
              <a:buSzPts val="1800"/>
            </a:pPr>
            <a:endParaRPr lang="en-US" b="1" dirty="0" smtClean="0">
              <a:solidFill>
                <a:srgbClr val="000000"/>
              </a:solidFill>
              <a:latin typeface="Lato" charset="0"/>
              <a:ea typeface="Roboto"/>
              <a:cs typeface="Roboto"/>
              <a:sym typeface="Roboto"/>
            </a:endParaRPr>
          </a:p>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Globalization and Accessibility: </a:t>
            </a:r>
            <a:r>
              <a:rPr lang="en-US" dirty="0" smtClean="0">
                <a:solidFill>
                  <a:srgbClr val="000000"/>
                </a:solidFill>
                <a:latin typeface="Lato" charset="0"/>
                <a:ea typeface="Roboto"/>
                <a:cs typeface="Roboto"/>
                <a:sym typeface="Roboto"/>
              </a:rPr>
              <a:t>Features for expanding reach globally and enhancing accessibility, making the application inclusive for a diverse user base.</a:t>
            </a:r>
          </a:p>
          <a:p>
            <a:pPr indent="-342900">
              <a:lnSpc>
                <a:spcPct val="100000"/>
              </a:lnSpc>
              <a:buClr>
                <a:srgbClr val="000000"/>
              </a:buClr>
              <a:buSzPts val="1800"/>
            </a:pPr>
            <a:endParaRPr lang="en-US" b="1" dirty="0" smtClean="0">
              <a:solidFill>
                <a:srgbClr val="000000"/>
              </a:solidFill>
              <a:latin typeface="Lato" charset="0"/>
              <a:ea typeface="Roboto"/>
              <a:cs typeface="Roboto"/>
              <a:sym typeface="Roboto"/>
            </a:endParaRPr>
          </a:p>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Future-Readiness: </a:t>
            </a:r>
            <a:r>
              <a:rPr lang="en-US" dirty="0" smtClean="0">
                <a:solidFill>
                  <a:srgbClr val="000000"/>
                </a:solidFill>
                <a:latin typeface="Lato" charset="0"/>
                <a:ea typeface="Roboto"/>
                <a:cs typeface="Roboto"/>
                <a:sym typeface="Roboto"/>
              </a:rPr>
              <a:t>Architecture designed for scalability, adaptability to emerging technologies, and future enhancements</a:t>
            </a:r>
            <a:r>
              <a:rPr lang="en-US" b="1" dirty="0" smtClean="0">
                <a:solidFill>
                  <a:srgbClr val="000000"/>
                </a:solidFill>
                <a:latin typeface="Lato" charset="0"/>
                <a:ea typeface="Roboto"/>
                <a:cs typeface="Roboto"/>
                <a:sym typeface="Roboto"/>
              </a:rPr>
              <a:t>.</a:t>
            </a:r>
          </a:p>
          <a:p>
            <a:pPr indent="-342900">
              <a:lnSpc>
                <a:spcPct val="100000"/>
              </a:lnSpc>
              <a:buClr>
                <a:srgbClr val="000000"/>
              </a:buClr>
              <a:buSzPts val="1800"/>
            </a:pPr>
            <a:endParaRPr lang="en-US" b="1" dirty="0" smtClean="0">
              <a:solidFill>
                <a:srgbClr val="000000"/>
              </a:solidFill>
              <a:latin typeface="Lato" charset="0"/>
              <a:ea typeface="Roboto"/>
              <a:cs typeface="Roboto"/>
              <a:sym typeface="Roboto"/>
            </a:endParaRPr>
          </a:p>
          <a:p>
            <a:pPr indent="-342900">
              <a:lnSpc>
                <a:spcPct val="100000"/>
              </a:lnSpc>
              <a:buClr>
                <a:srgbClr val="000000"/>
              </a:buClr>
              <a:buSzPts val="1800"/>
            </a:pPr>
            <a:r>
              <a:rPr lang="en-US" b="1" dirty="0" smtClean="0">
                <a:solidFill>
                  <a:srgbClr val="000000"/>
                </a:solidFill>
                <a:latin typeface="Lato" charset="0"/>
                <a:ea typeface="Roboto"/>
                <a:cs typeface="Roboto"/>
                <a:sym typeface="Roboto"/>
              </a:rPr>
              <a:t>User-Friendly Interface: </a:t>
            </a:r>
            <a:r>
              <a:rPr lang="en-US" dirty="0" smtClean="0">
                <a:solidFill>
                  <a:srgbClr val="000000"/>
                </a:solidFill>
                <a:latin typeface="Lato" charset="0"/>
                <a:ea typeface="Roboto"/>
                <a:cs typeface="Roboto"/>
                <a:sym typeface="Roboto"/>
              </a:rPr>
              <a:t>Intuitive UI/UX design using tools like </a:t>
            </a:r>
            <a:r>
              <a:rPr lang="en-US" dirty="0" err="1" smtClean="0">
                <a:solidFill>
                  <a:srgbClr val="000000"/>
                </a:solidFill>
                <a:latin typeface="Lato" charset="0"/>
                <a:ea typeface="Roboto"/>
                <a:cs typeface="Roboto"/>
                <a:sym typeface="Roboto"/>
              </a:rPr>
              <a:t>SketchUp</a:t>
            </a:r>
            <a:r>
              <a:rPr lang="en-US" dirty="0" smtClean="0">
                <a:solidFill>
                  <a:srgbClr val="000000"/>
                </a:solidFill>
                <a:latin typeface="Lato" charset="0"/>
                <a:ea typeface="Roboto"/>
                <a:cs typeface="Roboto"/>
                <a:sym typeface="Roboto"/>
              </a:rPr>
              <a:t> and </a:t>
            </a:r>
            <a:r>
              <a:rPr lang="en-US" dirty="0" err="1" smtClean="0">
                <a:solidFill>
                  <a:srgbClr val="000000"/>
                </a:solidFill>
                <a:latin typeface="Lato" charset="0"/>
                <a:ea typeface="Roboto"/>
                <a:cs typeface="Roboto"/>
                <a:sym typeface="Roboto"/>
              </a:rPr>
              <a:t>Figma</a:t>
            </a:r>
            <a:r>
              <a:rPr lang="en-US" dirty="0" smtClean="0">
                <a:solidFill>
                  <a:srgbClr val="000000"/>
                </a:solidFill>
                <a:latin typeface="Lato" charset="0"/>
                <a:ea typeface="Roboto"/>
                <a:cs typeface="Roboto"/>
                <a:sym typeface="Roboto"/>
              </a:rPr>
              <a:t>, prioritizing ease of use and enhancing the overall user experience</a:t>
            </a:r>
            <a:r>
              <a:rPr lang="en-US" sz="1200" dirty="0" smtClean="0">
                <a:solidFill>
                  <a:srgbClr val="000000"/>
                </a:solidFill>
                <a:latin typeface="Lato" charset="0"/>
                <a:ea typeface="Roboto"/>
                <a:cs typeface="Roboto"/>
                <a:sym typeface="Roboto"/>
              </a:rPr>
              <a:t>.</a:t>
            </a:r>
          </a:p>
          <a:p>
            <a:pPr indent="-342900">
              <a:lnSpc>
                <a:spcPct val="100000"/>
              </a:lnSpc>
              <a:buClr>
                <a:srgbClr val="000000"/>
              </a:buClr>
              <a:buSzPts val="1800"/>
            </a:pPr>
            <a:endParaRPr lang="en-US" sz="1200" b="1" dirty="0" smtClean="0">
              <a:solidFill>
                <a:srgbClr val="000000"/>
              </a:solidFill>
              <a:latin typeface="Lato" charset="0"/>
              <a:ea typeface="Roboto"/>
              <a:cs typeface="Roboto"/>
              <a:sym typeface="Roboto"/>
            </a:endParaRPr>
          </a:p>
          <a:p>
            <a:pPr indent="-342900">
              <a:lnSpc>
                <a:spcPct val="100000"/>
              </a:lnSpc>
              <a:buClr>
                <a:srgbClr val="000000"/>
              </a:buClr>
              <a:buSzPts val="1800"/>
            </a:pPr>
            <a:endParaRPr lang="en-US" sz="1200" dirty="0" smtClean="0">
              <a:solidFill>
                <a:srgbClr val="000000"/>
              </a:solidFill>
              <a:latin typeface="Lato" charset="0"/>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1058</Words>
  <PresentationFormat>On-screen Show (16:9)</PresentationFormat>
  <Paragraphs>130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Raleway</vt:lpstr>
      <vt:lpstr>Lato</vt:lpstr>
      <vt:lpstr>Streamline</vt:lpstr>
      <vt:lpstr>Meeting Application </vt:lpstr>
      <vt:lpstr>Introduction </vt:lpstr>
      <vt:lpstr>Objectives </vt:lpstr>
      <vt:lpstr>Problem Statement </vt:lpstr>
      <vt:lpstr>Literature Review </vt:lpstr>
      <vt:lpstr>Methodology </vt:lpstr>
      <vt:lpstr>System Architecture </vt:lpstr>
      <vt:lpstr>Implementation </vt:lpstr>
      <vt:lpstr>Features </vt:lpstr>
      <vt:lpstr>Results </vt:lpstr>
      <vt:lpstr>Challenges Faced </vt:lpstr>
      <vt:lpstr>Future Work </vt:lpstr>
      <vt:lpstr>Conclusion </vt:lpstr>
      <vt:lpstr>Acknowledgments </vt:lpstr>
      <vt:lpstr>Q&amp;A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dc:title>
  <cp:lastModifiedBy>HP</cp:lastModifiedBy>
  <cp:revision>19</cp:revision>
  <dcterms:modified xsi:type="dcterms:W3CDTF">2023-11-29T18:35:36Z</dcterms:modified>
</cp:coreProperties>
</file>