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3" r:id="rId14"/>
    <p:sldId id="274" r:id="rId15"/>
    <p:sldId id="275" r:id="rId16"/>
    <p:sldId id="268" r:id="rId17"/>
    <p:sldId id="269" r:id="rId18"/>
    <p:sldId id="267" r:id="rId19"/>
    <p:sldId id="266" r:id="rId20"/>
    <p:sldId id="26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0BAFB9-806C-4B14-B6A5-61D49D72E912}" v="17" dt="2022-12-22T14:08:38.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86" d="100"/>
          <a:sy n="86" d="100"/>
        </p:scale>
        <p:origin x="1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47CFD4-0DA8-4A89-A284-E4711F461753}"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6E8903C2-3C2E-44CE-A3F7-81C1955A216D}">
      <dgm:prSet/>
      <dgm:spPr/>
      <dgm:t>
        <a:bodyPr/>
        <a:lstStyle/>
        <a:p>
          <a:r>
            <a:rPr lang="en-IN" b="1" i="0" dirty="0">
              <a:latin typeface="Times New Roman" panose="02020603050405020304" pitchFamily="18" charset="0"/>
              <a:cs typeface="Times New Roman" panose="02020603050405020304" pitchFamily="18" charset="0"/>
            </a:rPr>
            <a:t>Allocate and de-allocate memory before and after process execution.</a:t>
          </a:r>
          <a:endParaRPr lang="en-US" dirty="0">
            <a:latin typeface="Times New Roman" panose="02020603050405020304" pitchFamily="18" charset="0"/>
            <a:cs typeface="Times New Roman" panose="02020603050405020304" pitchFamily="18" charset="0"/>
          </a:endParaRPr>
        </a:p>
      </dgm:t>
    </dgm:pt>
    <dgm:pt modelId="{B10E2CAC-AFD5-496C-ABFC-8151BBC037DE}" type="parTrans" cxnId="{7175E416-F424-4187-BDF2-9F9FD918DF39}">
      <dgm:prSet/>
      <dgm:spPr/>
      <dgm:t>
        <a:bodyPr/>
        <a:lstStyle/>
        <a:p>
          <a:endParaRPr lang="en-US"/>
        </a:p>
      </dgm:t>
    </dgm:pt>
    <dgm:pt modelId="{B9E6A44C-249B-4381-AF3D-E45CC9F266BB}" type="sibTrans" cxnId="{7175E416-F424-4187-BDF2-9F9FD918DF39}">
      <dgm:prSet/>
      <dgm:spPr/>
      <dgm:t>
        <a:bodyPr/>
        <a:lstStyle/>
        <a:p>
          <a:endParaRPr lang="en-US"/>
        </a:p>
      </dgm:t>
    </dgm:pt>
    <dgm:pt modelId="{4E7D923E-20AC-406C-B977-C64EF692D0E8}">
      <dgm:prSet/>
      <dgm:spPr/>
      <dgm:t>
        <a:bodyPr/>
        <a:lstStyle/>
        <a:p>
          <a:r>
            <a:rPr lang="en-IN" b="1" i="0" dirty="0">
              <a:latin typeface="Times New Roman" panose="02020603050405020304" pitchFamily="18" charset="0"/>
              <a:cs typeface="Times New Roman" panose="02020603050405020304" pitchFamily="18" charset="0"/>
            </a:rPr>
            <a:t>To keep track of used memory space by processes.</a:t>
          </a:r>
          <a:endParaRPr lang="en-US" dirty="0">
            <a:latin typeface="Times New Roman" panose="02020603050405020304" pitchFamily="18" charset="0"/>
            <a:cs typeface="Times New Roman" panose="02020603050405020304" pitchFamily="18" charset="0"/>
          </a:endParaRPr>
        </a:p>
      </dgm:t>
    </dgm:pt>
    <dgm:pt modelId="{BDEC4121-AF2F-4ABB-A127-873BA66B3E41}" type="parTrans" cxnId="{C0DB3F78-6181-454B-92F3-28E83A122CFE}">
      <dgm:prSet/>
      <dgm:spPr/>
      <dgm:t>
        <a:bodyPr/>
        <a:lstStyle/>
        <a:p>
          <a:endParaRPr lang="en-US"/>
        </a:p>
      </dgm:t>
    </dgm:pt>
    <dgm:pt modelId="{ECA65341-E7BA-4A84-9736-8B18788F42CF}" type="sibTrans" cxnId="{C0DB3F78-6181-454B-92F3-28E83A122CFE}">
      <dgm:prSet/>
      <dgm:spPr/>
      <dgm:t>
        <a:bodyPr/>
        <a:lstStyle/>
        <a:p>
          <a:endParaRPr lang="en-US"/>
        </a:p>
      </dgm:t>
    </dgm:pt>
    <dgm:pt modelId="{A2C1315D-8E38-45A7-84DF-7D7CE25B458D}">
      <dgm:prSet/>
      <dgm:spPr/>
      <dgm:t>
        <a:bodyPr/>
        <a:lstStyle/>
        <a:p>
          <a:r>
            <a:rPr lang="en-IN" b="1" i="0" dirty="0">
              <a:latin typeface="Times New Roman" panose="02020603050405020304" pitchFamily="18" charset="0"/>
              <a:cs typeface="Times New Roman" panose="02020603050405020304" pitchFamily="18" charset="0"/>
            </a:rPr>
            <a:t>To minimize fragmentation issues.</a:t>
          </a:r>
          <a:endParaRPr lang="en-US" dirty="0">
            <a:latin typeface="Times New Roman" panose="02020603050405020304" pitchFamily="18" charset="0"/>
            <a:cs typeface="Times New Roman" panose="02020603050405020304" pitchFamily="18" charset="0"/>
          </a:endParaRPr>
        </a:p>
      </dgm:t>
    </dgm:pt>
    <dgm:pt modelId="{B5D972C9-52F4-4A23-A21D-139EC837960E}" type="parTrans" cxnId="{5F1D59AF-1FE1-4DAE-8D8A-EA1B0CC5F78C}">
      <dgm:prSet/>
      <dgm:spPr/>
      <dgm:t>
        <a:bodyPr/>
        <a:lstStyle/>
        <a:p>
          <a:endParaRPr lang="en-US"/>
        </a:p>
      </dgm:t>
    </dgm:pt>
    <dgm:pt modelId="{A94ED081-F89E-44C2-B6A1-EECC52D537E8}" type="sibTrans" cxnId="{5F1D59AF-1FE1-4DAE-8D8A-EA1B0CC5F78C}">
      <dgm:prSet/>
      <dgm:spPr/>
      <dgm:t>
        <a:bodyPr/>
        <a:lstStyle/>
        <a:p>
          <a:endParaRPr lang="en-US"/>
        </a:p>
      </dgm:t>
    </dgm:pt>
    <dgm:pt modelId="{9FB57F6B-931F-4039-8174-D0CA79AC7559}">
      <dgm:prSet/>
      <dgm:spPr/>
      <dgm:t>
        <a:bodyPr/>
        <a:lstStyle/>
        <a:p>
          <a:r>
            <a:rPr lang="en-IN" b="1" i="0" dirty="0">
              <a:latin typeface="Times New Roman" panose="02020603050405020304" pitchFamily="18" charset="0"/>
              <a:cs typeface="Times New Roman" panose="02020603050405020304" pitchFamily="18" charset="0"/>
            </a:rPr>
            <a:t>To proper utilization of main memory.</a:t>
          </a:r>
          <a:endParaRPr lang="en-US" dirty="0">
            <a:latin typeface="Times New Roman" panose="02020603050405020304" pitchFamily="18" charset="0"/>
            <a:cs typeface="Times New Roman" panose="02020603050405020304" pitchFamily="18" charset="0"/>
          </a:endParaRPr>
        </a:p>
      </dgm:t>
    </dgm:pt>
    <dgm:pt modelId="{58C8D9D9-6B19-46AE-9753-BEE34D3FC94F}" type="parTrans" cxnId="{5F009B81-BD9E-47A8-B049-D218C27F920B}">
      <dgm:prSet/>
      <dgm:spPr/>
      <dgm:t>
        <a:bodyPr/>
        <a:lstStyle/>
        <a:p>
          <a:endParaRPr lang="en-US"/>
        </a:p>
      </dgm:t>
    </dgm:pt>
    <dgm:pt modelId="{E1BEF820-9C83-41F6-BFE2-897004BBFD58}" type="sibTrans" cxnId="{5F009B81-BD9E-47A8-B049-D218C27F920B}">
      <dgm:prSet/>
      <dgm:spPr/>
      <dgm:t>
        <a:bodyPr/>
        <a:lstStyle/>
        <a:p>
          <a:endParaRPr lang="en-US"/>
        </a:p>
      </dgm:t>
    </dgm:pt>
    <dgm:pt modelId="{8D7CE094-660A-444C-8E03-4D38BFD43A1D}">
      <dgm:prSet/>
      <dgm:spPr/>
      <dgm:t>
        <a:bodyPr/>
        <a:lstStyle/>
        <a:p>
          <a:r>
            <a:rPr lang="en-IN" b="1" i="0" dirty="0">
              <a:latin typeface="Times New Roman" panose="02020603050405020304" pitchFamily="18" charset="0"/>
              <a:cs typeface="Times New Roman" panose="02020603050405020304" pitchFamily="18" charset="0"/>
            </a:rPr>
            <a:t>To maintain data integrity while executing of process.</a:t>
          </a:r>
          <a:endParaRPr lang="en-US" dirty="0">
            <a:latin typeface="Times New Roman" panose="02020603050405020304" pitchFamily="18" charset="0"/>
            <a:cs typeface="Times New Roman" panose="02020603050405020304" pitchFamily="18" charset="0"/>
          </a:endParaRPr>
        </a:p>
      </dgm:t>
    </dgm:pt>
    <dgm:pt modelId="{79C51BAE-FC67-4DF9-B4B2-24747759A351}" type="parTrans" cxnId="{4DDBDF11-5384-40A0-AD2D-D0E99B2E524D}">
      <dgm:prSet/>
      <dgm:spPr/>
      <dgm:t>
        <a:bodyPr/>
        <a:lstStyle/>
        <a:p>
          <a:endParaRPr lang="en-US"/>
        </a:p>
      </dgm:t>
    </dgm:pt>
    <dgm:pt modelId="{5C29F9A7-C1D6-4540-8295-C10EE3318BAF}" type="sibTrans" cxnId="{4DDBDF11-5384-40A0-AD2D-D0E99B2E524D}">
      <dgm:prSet/>
      <dgm:spPr/>
      <dgm:t>
        <a:bodyPr/>
        <a:lstStyle/>
        <a:p>
          <a:endParaRPr lang="en-US"/>
        </a:p>
      </dgm:t>
    </dgm:pt>
    <dgm:pt modelId="{4ED39F77-A3CF-4430-B6DC-B13C914BA2CB}" type="pres">
      <dgm:prSet presAssocID="{6E47CFD4-0DA8-4A89-A284-E4711F461753}" presName="linear" presStyleCnt="0">
        <dgm:presLayoutVars>
          <dgm:animLvl val="lvl"/>
          <dgm:resizeHandles val="exact"/>
        </dgm:presLayoutVars>
      </dgm:prSet>
      <dgm:spPr/>
    </dgm:pt>
    <dgm:pt modelId="{7E834E07-06DD-442D-9A2C-10775E3A45F2}" type="pres">
      <dgm:prSet presAssocID="{6E8903C2-3C2E-44CE-A3F7-81C1955A216D}" presName="parentText" presStyleLbl="node1" presStyleIdx="0" presStyleCnt="5">
        <dgm:presLayoutVars>
          <dgm:chMax val="0"/>
          <dgm:bulletEnabled val="1"/>
        </dgm:presLayoutVars>
      </dgm:prSet>
      <dgm:spPr/>
    </dgm:pt>
    <dgm:pt modelId="{40184426-3FAC-4E5E-968B-919321E61806}" type="pres">
      <dgm:prSet presAssocID="{B9E6A44C-249B-4381-AF3D-E45CC9F266BB}" presName="spacer" presStyleCnt="0"/>
      <dgm:spPr/>
    </dgm:pt>
    <dgm:pt modelId="{731F135C-17DB-42CC-A9D7-B9FEC5C07C62}" type="pres">
      <dgm:prSet presAssocID="{4E7D923E-20AC-406C-B977-C64EF692D0E8}" presName="parentText" presStyleLbl="node1" presStyleIdx="1" presStyleCnt="5">
        <dgm:presLayoutVars>
          <dgm:chMax val="0"/>
          <dgm:bulletEnabled val="1"/>
        </dgm:presLayoutVars>
      </dgm:prSet>
      <dgm:spPr/>
    </dgm:pt>
    <dgm:pt modelId="{161C5031-28FF-4CBC-B272-727DE0EA7077}" type="pres">
      <dgm:prSet presAssocID="{ECA65341-E7BA-4A84-9736-8B18788F42CF}" presName="spacer" presStyleCnt="0"/>
      <dgm:spPr/>
    </dgm:pt>
    <dgm:pt modelId="{1C8C4916-D317-446C-917E-D94C1CDDE9E9}" type="pres">
      <dgm:prSet presAssocID="{A2C1315D-8E38-45A7-84DF-7D7CE25B458D}" presName="parentText" presStyleLbl="node1" presStyleIdx="2" presStyleCnt="5">
        <dgm:presLayoutVars>
          <dgm:chMax val="0"/>
          <dgm:bulletEnabled val="1"/>
        </dgm:presLayoutVars>
      </dgm:prSet>
      <dgm:spPr/>
    </dgm:pt>
    <dgm:pt modelId="{FD8D0898-E443-44BD-A379-42B3B30C01E7}" type="pres">
      <dgm:prSet presAssocID="{A94ED081-F89E-44C2-B6A1-EECC52D537E8}" presName="spacer" presStyleCnt="0"/>
      <dgm:spPr/>
    </dgm:pt>
    <dgm:pt modelId="{7376F0D1-3F3A-4302-AE99-F0A300A855DE}" type="pres">
      <dgm:prSet presAssocID="{9FB57F6B-931F-4039-8174-D0CA79AC7559}" presName="parentText" presStyleLbl="node1" presStyleIdx="3" presStyleCnt="5">
        <dgm:presLayoutVars>
          <dgm:chMax val="0"/>
          <dgm:bulletEnabled val="1"/>
        </dgm:presLayoutVars>
      </dgm:prSet>
      <dgm:spPr/>
    </dgm:pt>
    <dgm:pt modelId="{77D14846-33F7-4197-9672-A6FDB2CC8EC8}" type="pres">
      <dgm:prSet presAssocID="{E1BEF820-9C83-41F6-BFE2-897004BBFD58}" presName="spacer" presStyleCnt="0"/>
      <dgm:spPr/>
    </dgm:pt>
    <dgm:pt modelId="{5B0A867D-D7DF-4F2F-B3B5-860B6A989C96}" type="pres">
      <dgm:prSet presAssocID="{8D7CE094-660A-444C-8E03-4D38BFD43A1D}" presName="parentText" presStyleLbl="node1" presStyleIdx="4" presStyleCnt="5">
        <dgm:presLayoutVars>
          <dgm:chMax val="0"/>
          <dgm:bulletEnabled val="1"/>
        </dgm:presLayoutVars>
      </dgm:prSet>
      <dgm:spPr/>
    </dgm:pt>
  </dgm:ptLst>
  <dgm:cxnLst>
    <dgm:cxn modelId="{89220B0A-7153-47E3-B956-49ED7F2C3D9F}" type="presOf" srcId="{4E7D923E-20AC-406C-B977-C64EF692D0E8}" destId="{731F135C-17DB-42CC-A9D7-B9FEC5C07C62}" srcOrd="0" destOrd="0" presId="urn:microsoft.com/office/officeart/2005/8/layout/vList2"/>
    <dgm:cxn modelId="{4DDBDF11-5384-40A0-AD2D-D0E99B2E524D}" srcId="{6E47CFD4-0DA8-4A89-A284-E4711F461753}" destId="{8D7CE094-660A-444C-8E03-4D38BFD43A1D}" srcOrd="4" destOrd="0" parTransId="{79C51BAE-FC67-4DF9-B4B2-24747759A351}" sibTransId="{5C29F9A7-C1D6-4540-8295-C10EE3318BAF}"/>
    <dgm:cxn modelId="{7175E416-F424-4187-BDF2-9F9FD918DF39}" srcId="{6E47CFD4-0DA8-4A89-A284-E4711F461753}" destId="{6E8903C2-3C2E-44CE-A3F7-81C1955A216D}" srcOrd="0" destOrd="0" parTransId="{B10E2CAC-AFD5-496C-ABFC-8151BBC037DE}" sibTransId="{B9E6A44C-249B-4381-AF3D-E45CC9F266BB}"/>
    <dgm:cxn modelId="{7ADDFD39-AC00-4E6B-B43B-ED8035A2C1B7}" type="presOf" srcId="{6E8903C2-3C2E-44CE-A3F7-81C1955A216D}" destId="{7E834E07-06DD-442D-9A2C-10775E3A45F2}" srcOrd="0" destOrd="0" presId="urn:microsoft.com/office/officeart/2005/8/layout/vList2"/>
    <dgm:cxn modelId="{1C5D6C3E-91EB-4BCA-A242-95E5FAE511BE}" type="presOf" srcId="{8D7CE094-660A-444C-8E03-4D38BFD43A1D}" destId="{5B0A867D-D7DF-4F2F-B3B5-860B6A989C96}" srcOrd="0" destOrd="0" presId="urn:microsoft.com/office/officeart/2005/8/layout/vList2"/>
    <dgm:cxn modelId="{178E115C-7625-4508-934C-97AEE9959DF0}" type="presOf" srcId="{6E47CFD4-0DA8-4A89-A284-E4711F461753}" destId="{4ED39F77-A3CF-4430-B6DC-B13C914BA2CB}" srcOrd="0" destOrd="0" presId="urn:microsoft.com/office/officeart/2005/8/layout/vList2"/>
    <dgm:cxn modelId="{C0DB3F78-6181-454B-92F3-28E83A122CFE}" srcId="{6E47CFD4-0DA8-4A89-A284-E4711F461753}" destId="{4E7D923E-20AC-406C-B977-C64EF692D0E8}" srcOrd="1" destOrd="0" parTransId="{BDEC4121-AF2F-4ABB-A127-873BA66B3E41}" sibTransId="{ECA65341-E7BA-4A84-9736-8B18788F42CF}"/>
    <dgm:cxn modelId="{5F009B81-BD9E-47A8-B049-D218C27F920B}" srcId="{6E47CFD4-0DA8-4A89-A284-E4711F461753}" destId="{9FB57F6B-931F-4039-8174-D0CA79AC7559}" srcOrd="3" destOrd="0" parTransId="{58C8D9D9-6B19-46AE-9753-BEE34D3FC94F}" sibTransId="{E1BEF820-9C83-41F6-BFE2-897004BBFD58}"/>
    <dgm:cxn modelId="{D377CD9D-56E4-462C-8899-8B8F369D9944}" type="presOf" srcId="{9FB57F6B-931F-4039-8174-D0CA79AC7559}" destId="{7376F0D1-3F3A-4302-AE99-F0A300A855DE}" srcOrd="0" destOrd="0" presId="urn:microsoft.com/office/officeart/2005/8/layout/vList2"/>
    <dgm:cxn modelId="{5F1D59AF-1FE1-4DAE-8D8A-EA1B0CC5F78C}" srcId="{6E47CFD4-0DA8-4A89-A284-E4711F461753}" destId="{A2C1315D-8E38-45A7-84DF-7D7CE25B458D}" srcOrd="2" destOrd="0" parTransId="{B5D972C9-52F4-4A23-A21D-139EC837960E}" sibTransId="{A94ED081-F89E-44C2-B6A1-EECC52D537E8}"/>
    <dgm:cxn modelId="{F3E2F1B5-6AAC-47CA-A479-58F1E6276637}" type="presOf" srcId="{A2C1315D-8E38-45A7-84DF-7D7CE25B458D}" destId="{1C8C4916-D317-446C-917E-D94C1CDDE9E9}" srcOrd="0" destOrd="0" presId="urn:microsoft.com/office/officeart/2005/8/layout/vList2"/>
    <dgm:cxn modelId="{062253B8-9488-47C2-AD42-E79AF32768B7}" type="presParOf" srcId="{4ED39F77-A3CF-4430-B6DC-B13C914BA2CB}" destId="{7E834E07-06DD-442D-9A2C-10775E3A45F2}" srcOrd="0" destOrd="0" presId="urn:microsoft.com/office/officeart/2005/8/layout/vList2"/>
    <dgm:cxn modelId="{F0EFE89F-8FE2-4E75-9F6F-681F941A9A91}" type="presParOf" srcId="{4ED39F77-A3CF-4430-B6DC-B13C914BA2CB}" destId="{40184426-3FAC-4E5E-968B-919321E61806}" srcOrd="1" destOrd="0" presId="urn:microsoft.com/office/officeart/2005/8/layout/vList2"/>
    <dgm:cxn modelId="{941384EC-4033-47C6-80B0-B0626CD908A2}" type="presParOf" srcId="{4ED39F77-A3CF-4430-B6DC-B13C914BA2CB}" destId="{731F135C-17DB-42CC-A9D7-B9FEC5C07C62}" srcOrd="2" destOrd="0" presId="urn:microsoft.com/office/officeart/2005/8/layout/vList2"/>
    <dgm:cxn modelId="{9537872C-1D62-4967-8068-BFF4F0B1E3C4}" type="presParOf" srcId="{4ED39F77-A3CF-4430-B6DC-B13C914BA2CB}" destId="{161C5031-28FF-4CBC-B272-727DE0EA7077}" srcOrd="3" destOrd="0" presId="urn:microsoft.com/office/officeart/2005/8/layout/vList2"/>
    <dgm:cxn modelId="{47F0F5AC-2C6B-4DD4-B25C-63C19A1FBCA4}" type="presParOf" srcId="{4ED39F77-A3CF-4430-B6DC-B13C914BA2CB}" destId="{1C8C4916-D317-446C-917E-D94C1CDDE9E9}" srcOrd="4" destOrd="0" presId="urn:microsoft.com/office/officeart/2005/8/layout/vList2"/>
    <dgm:cxn modelId="{8B917317-2B10-4527-AF3E-083A52B2CF6E}" type="presParOf" srcId="{4ED39F77-A3CF-4430-B6DC-B13C914BA2CB}" destId="{FD8D0898-E443-44BD-A379-42B3B30C01E7}" srcOrd="5" destOrd="0" presId="urn:microsoft.com/office/officeart/2005/8/layout/vList2"/>
    <dgm:cxn modelId="{677C84B4-1E6B-4B36-8B32-44CC91934D7F}" type="presParOf" srcId="{4ED39F77-A3CF-4430-B6DC-B13C914BA2CB}" destId="{7376F0D1-3F3A-4302-AE99-F0A300A855DE}" srcOrd="6" destOrd="0" presId="urn:microsoft.com/office/officeart/2005/8/layout/vList2"/>
    <dgm:cxn modelId="{2A333346-E8CA-42F8-A43C-B4AF63EE6651}" type="presParOf" srcId="{4ED39F77-A3CF-4430-B6DC-B13C914BA2CB}" destId="{77D14846-33F7-4197-9672-A6FDB2CC8EC8}" srcOrd="7" destOrd="0" presId="urn:microsoft.com/office/officeart/2005/8/layout/vList2"/>
    <dgm:cxn modelId="{05376D4F-0712-4038-B7F7-F632EA322267}" type="presParOf" srcId="{4ED39F77-A3CF-4430-B6DC-B13C914BA2CB}" destId="{5B0A867D-D7DF-4F2F-B3B5-860B6A989C9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34E07-06DD-442D-9A2C-10775E3A45F2}">
      <dsp:nvSpPr>
        <dsp:cNvPr id="0" name=""/>
        <dsp:cNvSpPr/>
      </dsp:nvSpPr>
      <dsp:spPr>
        <a:xfrm>
          <a:off x="0" y="92933"/>
          <a:ext cx="6263640" cy="1003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i="0" kern="1200" dirty="0">
              <a:latin typeface="Times New Roman" panose="02020603050405020304" pitchFamily="18" charset="0"/>
              <a:cs typeface="Times New Roman" panose="02020603050405020304" pitchFamily="18" charset="0"/>
            </a:rPr>
            <a:t>Allocate and de-allocate memory before and after process execution.</a:t>
          </a:r>
          <a:endParaRPr lang="en-US" sz="2600" kern="1200" dirty="0">
            <a:latin typeface="Times New Roman" panose="02020603050405020304" pitchFamily="18" charset="0"/>
            <a:cs typeface="Times New Roman" panose="02020603050405020304" pitchFamily="18" charset="0"/>
          </a:endParaRPr>
        </a:p>
      </dsp:txBody>
      <dsp:txXfrm>
        <a:off x="49004" y="141937"/>
        <a:ext cx="6165632" cy="905852"/>
      </dsp:txXfrm>
    </dsp:sp>
    <dsp:sp modelId="{731F135C-17DB-42CC-A9D7-B9FEC5C07C62}">
      <dsp:nvSpPr>
        <dsp:cNvPr id="0" name=""/>
        <dsp:cNvSpPr/>
      </dsp:nvSpPr>
      <dsp:spPr>
        <a:xfrm>
          <a:off x="0" y="1171673"/>
          <a:ext cx="6263640" cy="1003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i="0" kern="1200" dirty="0">
              <a:latin typeface="Times New Roman" panose="02020603050405020304" pitchFamily="18" charset="0"/>
              <a:cs typeface="Times New Roman" panose="02020603050405020304" pitchFamily="18" charset="0"/>
            </a:rPr>
            <a:t>To keep track of used memory space by processes.</a:t>
          </a:r>
          <a:endParaRPr lang="en-US" sz="2600" kern="1200" dirty="0">
            <a:latin typeface="Times New Roman" panose="02020603050405020304" pitchFamily="18" charset="0"/>
            <a:cs typeface="Times New Roman" panose="02020603050405020304" pitchFamily="18" charset="0"/>
          </a:endParaRPr>
        </a:p>
      </dsp:txBody>
      <dsp:txXfrm>
        <a:off x="49004" y="1220677"/>
        <a:ext cx="6165632" cy="905852"/>
      </dsp:txXfrm>
    </dsp:sp>
    <dsp:sp modelId="{1C8C4916-D317-446C-917E-D94C1CDDE9E9}">
      <dsp:nvSpPr>
        <dsp:cNvPr id="0" name=""/>
        <dsp:cNvSpPr/>
      </dsp:nvSpPr>
      <dsp:spPr>
        <a:xfrm>
          <a:off x="0" y="2250414"/>
          <a:ext cx="6263640" cy="1003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i="0" kern="1200" dirty="0">
              <a:latin typeface="Times New Roman" panose="02020603050405020304" pitchFamily="18" charset="0"/>
              <a:cs typeface="Times New Roman" panose="02020603050405020304" pitchFamily="18" charset="0"/>
            </a:rPr>
            <a:t>To minimize fragmentation issues.</a:t>
          </a:r>
          <a:endParaRPr lang="en-US" sz="2600" kern="1200" dirty="0">
            <a:latin typeface="Times New Roman" panose="02020603050405020304" pitchFamily="18" charset="0"/>
            <a:cs typeface="Times New Roman" panose="02020603050405020304" pitchFamily="18" charset="0"/>
          </a:endParaRPr>
        </a:p>
      </dsp:txBody>
      <dsp:txXfrm>
        <a:off x="49004" y="2299418"/>
        <a:ext cx="6165632" cy="905852"/>
      </dsp:txXfrm>
    </dsp:sp>
    <dsp:sp modelId="{7376F0D1-3F3A-4302-AE99-F0A300A855DE}">
      <dsp:nvSpPr>
        <dsp:cNvPr id="0" name=""/>
        <dsp:cNvSpPr/>
      </dsp:nvSpPr>
      <dsp:spPr>
        <a:xfrm>
          <a:off x="0" y="3329154"/>
          <a:ext cx="6263640" cy="1003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i="0" kern="1200" dirty="0">
              <a:latin typeface="Times New Roman" panose="02020603050405020304" pitchFamily="18" charset="0"/>
              <a:cs typeface="Times New Roman" panose="02020603050405020304" pitchFamily="18" charset="0"/>
            </a:rPr>
            <a:t>To proper utilization of main memory.</a:t>
          </a:r>
          <a:endParaRPr lang="en-US" sz="2600" kern="1200" dirty="0">
            <a:latin typeface="Times New Roman" panose="02020603050405020304" pitchFamily="18" charset="0"/>
            <a:cs typeface="Times New Roman" panose="02020603050405020304" pitchFamily="18" charset="0"/>
          </a:endParaRPr>
        </a:p>
      </dsp:txBody>
      <dsp:txXfrm>
        <a:off x="49004" y="3378158"/>
        <a:ext cx="6165632" cy="905852"/>
      </dsp:txXfrm>
    </dsp:sp>
    <dsp:sp modelId="{5B0A867D-D7DF-4F2F-B3B5-860B6A989C96}">
      <dsp:nvSpPr>
        <dsp:cNvPr id="0" name=""/>
        <dsp:cNvSpPr/>
      </dsp:nvSpPr>
      <dsp:spPr>
        <a:xfrm>
          <a:off x="0" y="4407894"/>
          <a:ext cx="6263640" cy="1003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i="0" kern="1200" dirty="0">
              <a:latin typeface="Times New Roman" panose="02020603050405020304" pitchFamily="18" charset="0"/>
              <a:cs typeface="Times New Roman" panose="02020603050405020304" pitchFamily="18" charset="0"/>
            </a:rPr>
            <a:t>To maintain data integrity while executing of process.</a:t>
          </a:r>
          <a:endParaRPr lang="en-US" sz="2600" kern="1200" dirty="0">
            <a:latin typeface="Times New Roman" panose="02020603050405020304" pitchFamily="18" charset="0"/>
            <a:cs typeface="Times New Roman" panose="02020603050405020304" pitchFamily="18" charset="0"/>
          </a:endParaRPr>
        </a:p>
      </dsp:txBody>
      <dsp:txXfrm>
        <a:off x="49004" y="4456898"/>
        <a:ext cx="6165632" cy="9058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5B4C-1FEA-4FCE-F846-36B9F659DB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0EDE20-0965-59BD-BE45-CDA85E930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42FD9D-2C8B-0471-0E80-54F11630274F}"/>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5" name="Footer Placeholder 4">
            <a:extLst>
              <a:ext uri="{FF2B5EF4-FFF2-40B4-BE49-F238E27FC236}">
                <a16:creationId xmlns:a16="http://schemas.microsoft.com/office/drawing/2014/main" id="{12552FC1-FFD1-4806-D4E0-06F2B7359A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02AEBC-AA5B-6421-79A4-577056069DF2}"/>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177108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DECD-D056-B3F8-274B-EFBB5E57F4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F8FD2D-FBF8-E14F-FF64-698E25450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A6C525-F3D7-2347-2CF7-E8DAB192A8C2}"/>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5" name="Footer Placeholder 4">
            <a:extLst>
              <a:ext uri="{FF2B5EF4-FFF2-40B4-BE49-F238E27FC236}">
                <a16:creationId xmlns:a16="http://schemas.microsoft.com/office/drawing/2014/main" id="{1170F88E-AD42-61EB-6C2F-C33AAACF55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4FB6D4-681D-9377-7D71-58DECC900DB9}"/>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315542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CE0B51-246E-A8D0-601B-2F9A50F258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C18795-5D0D-1992-CFC8-B8FFA4B983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E82908-EC0E-4AF1-7BD3-DEF997834A6A}"/>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5" name="Footer Placeholder 4">
            <a:extLst>
              <a:ext uri="{FF2B5EF4-FFF2-40B4-BE49-F238E27FC236}">
                <a16:creationId xmlns:a16="http://schemas.microsoft.com/office/drawing/2014/main" id="{6BB50909-6DD1-B1D8-9C2C-753599B96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EC0A03-0C2E-CCF6-A0AC-A7BAC375D2CB}"/>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2523578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0C49-60C7-4BF6-4B63-4354348889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F57B0E-21A5-26A4-08F6-020510921D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4B93A4-AC28-4747-3191-3FB34BF30141}"/>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5" name="Footer Placeholder 4">
            <a:extLst>
              <a:ext uri="{FF2B5EF4-FFF2-40B4-BE49-F238E27FC236}">
                <a16:creationId xmlns:a16="http://schemas.microsoft.com/office/drawing/2014/main" id="{D1D719C5-7183-6459-467B-E42FA74FFB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DF4E8-3C81-4DEA-897F-A4C92C3AB37A}"/>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221364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A8C6-AF03-8714-6CBF-12F7DC0DE0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ACF0A2-1A18-3CC2-851C-3E0A59FDC6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C3A3E5-C857-A123-B7A5-F07F64DAF2E4}"/>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5" name="Footer Placeholder 4">
            <a:extLst>
              <a:ext uri="{FF2B5EF4-FFF2-40B4-BE49-F238E27FC236}">
                <a16:creationId xmlns:a16="http://schemas.microsoft.com/office/drawing/2014/main" id="{E27E1D08-B19C-87B0-7611-86FCC71B4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E0749-567A-7E8E-758F-5CBFF433AF74}"/>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219006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114D-2915-B493-13E0-BCA033CB25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117CED-9312-C78B-BA5D-E9B3B1C7DC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611B1E-2824-E2A4-7BCC-35EC57C4C5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9C09B6-CE9A-DA8E-BC16-BB22AA761B78}"/>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6" name="Footer Placeholder 5">
            <a:extLst>
              <a:ext uri="{FF2B5EF4-FFF2-40B4-BE49-F238E27FC236}">
                <a16:creationId xmlns:a16="http://schemas.microsoft.com/office/drawing/2014/main" id="{37326C62-1F64-A20E-4D68-655E94969F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B14271-2E04-FE64-4B02-F4BC2B1B1CB6}"/>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13826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E879-B604-86E2-EB83-85DFE0FB28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32371A-51F9-2AB8-8187-6B8FE17030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207A3E-91AB-BB66-45F5-5BA4013FE9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01D6DD-B9E4-DA96-3566-AA0B24971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3CB683-EEC6-35E8-BCD5-4DEEF1D12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8BF47A-8E7E-4DC7-2581-B0435C1DB504}"/>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8" name="Footer Placeholder 7">
            <a:extLst>
              <a:ext uri="{FF2B5EF4-FFF2-40B4-BE49-F238E27FC236}">
                <a16:creationId xmlns:a16="http://schemas.microsoft.com/office/drawing/2014/main" id="{63727388-BB30-8596-F9AF-8FCCE74608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A7DF2B-C8A2-F8A8-A075-DCEC61D2BD1B}"/>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293600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3347-6C84-CD92-0E81-2034ED3E01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653BB2-670D-A990-BE5E-AD72531AB4D3}"/>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4" name="Footer Placeholder 3">
            <a:extLst>
              <a:ext uri="{FF2B5EF4-FFF2-40B4-BE49-F238E27FC236}">
                <a16:creationId xmlns:a16="http://schemas.microsoft.com/office/drawing/2014/main" id="{48244424-ECB5-CC7C-82C0-F9ED6713CC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988564-B927-BE86-CB4C-B8F8701B7602}"/>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44541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BE3EB9-1C2D-10A4-8563-4BCBB9C3FDDF}"/>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3" name="Footer Placeholder 2">
            <a:extLst>
              <a:ext uri="{FF2B5EF4-FFF2-40B4-BE49-F238E27FC236}">
                <a16:creationId xmlns:a16="http://schemas.microsoft.com/office/drawing/2014/main" id="{499D0F39-5395-760E-722C-47AE1F8C39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48F8AD-4CBE-5C19-ABC8-3668F1EC52BC}"/>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312186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E812-BB3A-9F4F-793C-CAADCB2FE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3A1767-16B0-1A6D-27C6-B7F7B3B7BE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129A31-260A-9098-6449-C794B7CFB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036A4-4261-31B8-82E9-5669CB06029D}"/>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6" name="Footer Placeholder 5">
            <a:extLst>
              <a:ext uri="{FF2B5EF4-FFF2-40B4-BE49-F238E27FC236}">
                <a16:creationId xmlns:a16="http://schemas.microsoft.com/office/drawing/2014/main" id="{E102AF89-B2E9-C242-F303-CF03288A32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16CDD1-853E-7D2B-134B-E30C27C810DE}"/>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319675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6F8F-40F7-7A20-9444-C2B7123FF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786158-957D-072F-40B8-1B82EF3F76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D5DC31-2546-4A4B-5DEF-D99D1E50D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05CBCA-20E1-E3DC-FA35-BBFA15CA6929}"/>
              </a:ext>
            </a:extLst>
          </p:cNvPr>
          <p:cNvSpPr>
            <a:spLocks noGrp="1"/>
          </p:cNvSpPr>
          <p:nvPr>
            <p:ph type="dt" sz="half" idx="10"/>
          </p:nvPr>
        </p:nvSpPr>
        <p:spPr/>
        <p:txBody>
          <a:bodyPr/>
          <a:lstStyle/>
          <a:p>
            <a:fld id="{A19A9D58-FE60-45F4-98C1-9E767676052E}" type="datetimeFigureOut">
              <a:rPr lang="en-IN" smtClean="0"/>
              <a:t>23-12-2022</a:t>
            </a:fld>
            <a:endParaRPr lang="en-IN"/>
          </a:p>
        </p:txBody>
      </p:sp>
      <p:sp>
        <p:nvSpPr>
          <p:cNvPr id="6" name="Footer Placeholder 5">
            <a:extLst>
              <a:ext uri="{FF2B5EF4-FFF2-40B4-BE49-F238E27FC236}">
                <a16:creationId xmlns:a16="http://schemas.microsoft.com/office/drawing/2014/main" id="{E54BC1B3-25AC-0F2A-C947-727FADD2AA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0F76A6-F38E-A0D1-3473-77D677774286}"/>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1618903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D5D22-F830-BED6-8A87-E5BB56B3E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78866F-6D45-B83D-AB3E-4A1313EC42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AABF3-9B16-4D6A-0DDE-9C462E329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A9D58-FE60-45F4-98C1-9E767676052E}" type="datetimeFigureOut">
              <a:rPr lang="en-IN" smtClean="0"/>
              <a:t>23-12-2022</a:t>
            </a:fld>
            <a:endParaRPr lang="en-IN"/>
          </a:p>
        </p:txBody>
      </p:sp>
      <p:sp>
        <p:nvSpPr>
          <p:cNvPr id="5" name="Footer Placeholder 4">
            <a:extLst>
              <a:ext uri="{FF2B5EF4-FFF2-40B4-BE49-F238E27FC236}">
                <a16:creationId xmlns:a16="http://schemas.microsoft.com/office/drawing/2014/main" id="{C15A7636-9778-E85F-E915-1CA40EA8B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75CFED-DC33-92BE-E5E4-CA63119C69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56541-AC46-41E6-A1F9-9CC721C90B6B}" type="slidenum">
              <a:rPr lang="en-IN" smtClean="0"/>
              <a:t>‹#›</a:t>
            </a:fld>
            <a:endParaRPr lang="en-IN"/>
          </a:p>
        </p:txBody>
      </p:sp>
    </p:spTree>
    <p:extLst>
      <p:ext uri="{BB962C8B-B14F-4D97-AF65-F5344CB8AC3E}">
        <p14:creationId xmlns:p14="http://schemas.microsoft.com/office/powerpoint/2010/main" val="2650412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6B9F-1E94-3E5E-7A20-A6B7F8E52852}"/>
              </a:ext>
            </a:extLst>
          </p:cNvPr>
          <p:cNvSpPr>
            <a:spLocks noGrp="1"/>
          </p:cNvSpPr>
          <p:nvPr>
            <p:ph type="title"/>
          </p:nvPr>
        </p:nvSpPr>
        <p:spPr/>
        <p:txBody>
          <a:bodyPr>
            <a:noAutofit/>
          </a:bodyPr>
          <a:lstStyle/>
          <a:p>
            <a:pPr algn="ctr"/>
            <a:r>
              <a:rPr lang="en-US" altLang="en-IN" sz="3200" b="1" i="0" dirty="0">
                <a:solidFill>
                  <a:schemeClr val="tx2">
                    <a:lumMod val="75000"/>
                  </a:schemeClr>
                </a:solidFill>
                <a:effectLst/>
                <a:latin typeface="Times New Roman" panose="02020603050405020304" charset="0"/>
                <a:cs typeface="Times New Roman" panose="02020603050405020304" charset="0"/>
              </a:rPr>
              <a:t>PROJECT : COM</a:t>
            </a:r>
            <a:r>
              <a:rPr lang="en-IN" sz="3200" b="1" i="0" dirty="0">
                <a:solidFill>
                  <a:schemeClr val="tx2">
                    <a:lumMod val="75000"/>
                  </a:schemeClr>
                </a:solidFill>
                <a:effectLst/>
                <a:latin typeface="Times New Roman" panose="02020603050405020304" charset="0"/>
                <a:cs typeface="Times New Roman" panose="02020603050405020304" charset="0"/>
              </a:rPr>
              <a:t> </a:t>
            </a:r>
            <a:r>
              <a:rPr lang="en-US" altLang="en-IN" sz="3200" b="1" i="0" dirty="0">
                <a:solidFill>
                  <a:schemeClr val="tx2">
                    <a:lumMod val="75000"/>
                  </a:schemeClr>
                </a:solidFill>
                <a:effectLst/>
                <a:latin typeface="Times New Roman" panose="02020603050405020304" charset="0"/>
                <a:cs typeface="Times New Roman" panose="02020603050405020304" charset="0"/>
              </a:rPr>
              <a:t>- 312</a:t>
            </a:r>
            <a:br>
              <a:rPr lang="en-US" altLang="en-IN" sz="3200" b="1" i="0" dirty="0">
                <a:solidFill>
                  <a:schemeClr val="tx2">
                    <a:lumMod val="75000"/>
                  </a:schemeClr>
                </a:solidFill>
                <a:effectLst/>
                <a:latin typeface="Times New Roman" panose="02020603050405020304" charset="0"/>
                <a:cs typeface="Times New Roman" panose="02020603050405020304" charset="0"/>
              </a:rPr>
            </a:br>
            <a:r>
              <a:rPr lang="en-US" altLang="en-IN" sz="3200" b="1" i="0" dirty="0">
                <a:solidFill>
                  <a:schemeClr val="tx2">
                    <a:lumMod val="75000"/>
                  </a:schemeClr>
                </a:solidFill>
                <a:effectLst/>
                <a:latin typeface="Times New Roman" panose="02020603050405020304" charset="0"/>
                <a:cs typeface="Times New Roman" panose="02020603050405020304" charset="0"/>
              </a:rPr>
              <a:t>MEMORY MANAGEMENT SIMULATOR</a:t>
            </a:r>
            <a:br>
              <a:rPr lang="en-US" altLang="en-IN" sz="3200" b="1" i="0" dirty="0">
                <a:solidFill>
                  <a:schemeClr val="tx2">
                    <a:lumMod val="75000"/>
                  </a:schemeClr>
                </a:solidFill>
                <a:effectLst/>
                <a:latin typeface="Times New Roman" panose="02020603050405020304" charset="0"/>
                <a:cs typeface="Times New Roman" panose="02020603050405020304" charset="0"/>
              </a:rPr>
            </a:br>
            <a:endParaRPr lang="en-IN" sz="3200" dirty="0">
              <a:solidFill>
                <a:schemeClr val="tx2">
                  <a:lumMod val="75000"/>
                </a:schemeClr>
              </a:solidFill>
            </a:endParaRPr>
          </a:p>
        </p:txBody>
      </p:sp>
      <p:sp>
        <p:nvSpPr>
          <p:cNvPr id="3" name="Subtitle 2">
            <a:extLst>
              <a:ext uri="{FF2B5EF4-FFF2-40B4-BE49-F238E27FC236}">
                <a16:creationId xmlns:a16="http://schemas.microsoft.com/office/drawing/2014/main" id="{54A099EB-9E14-E58E-D33A-D03E37996775}"/>
              </a:ext>
            </a:extLst>
          </p:cNvPr>
          <p:cNvSpPr>
            <a:spLocks noGrp="1"/>
          </p:cNvSpPr>
          <p:nvPr>
            <p:ph type="subTitle" idx="4294967295"/>
          </p:nvPr>
        </p:nvSpPr>
        <p:spPr>
          <a:xfrm>
            <a:off x="838200" y="3561356"/>
            <a:ext cx="4913313" cy="1939925"/>
          </a:xfrm>
        </p:spPr>
        <p:txBody>
          <a:bodyPr>
            <a:normAutofit fontScale="85000" lnSpcReduction="20000"/>
          </a:bodyPr>
          <a:lstStyle/>
          <a:p>
            <a:pPr marL="0" marR="0" lvl="0" indent="0" algn="l" rtl="0">
              <a:lnSpc>
                <a:spcPct val="90000"/>
              </a:lnSpc>
              <a:spcBef>
                <a:spcPts val="0"/>
              </a:spcBef>
              <a:spcAft>
                <a:spcPts val="0"/>
              </a:spcAft>
              <a:buClr>
                <a:schemeClr val="dk1"/>
              </a:buClr>
              <a:buSzPts val="1800"/>
              <a:buFont typeface="Arial" panose="020B0604020202020204"/>
              <a:buNone/>
            </a:pPr>
            <a:r>
              <a:rPr lang="en-IN" sz="26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Submitted by </a:t>
            </a:r>
            <a:endParaRPr lang="en-IN" sz="2600" b="1" dirty="0">
              <a:latin typeface="Times New Roman" panose="02020603050405020304" charset="0"/>
              <a:cs typeface="Times New Roman" panose="02020603050405020304" charset="0"/>
            </a:endParaRPr>
          </a:p>
          <a:p>
            <a:pPr marL="0" lvl="0" indent="0" algn="l">
              <a:lnSpc>
                <a:spcPct val="90000"/>
              </a:lnSpc>
              <a:spcBef>
                <a:spcPts val="1000"/>
              </a:spcBef>
              <a:buClr>
                <a:schemeClr val="dk1"/>
              </a:buClr>
              <a:buSzPts val="1800"/>
              <a:buNone/>
            </a:pPr>
            <a:r>
              <a:rPr lang="en-US" alt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VANSHAK CHHABRA</a:t>
            </a:r>
            <a:r>
              <a:rPr 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(2021A1R15</a:t>
            </a:r>
            <a:r>
              <a:rPr lang="en-US"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3</a:t>
            </a:r>
            <a:r>
              <a:rPr 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t>
            </a:r>
          </a:p>
          <a:p>
            <a:pPr marL="0" lvl="0" indent="0" algn="l">
              <a:lnSpc>
                <a:spcPct val="90000"/>
              </a:lnSpc>
              <a:spcBef>
                <a:spcPts val="1000"/>
              </a:spcBef>
              <a:buClr>
                <a:schemeClr val="dk1"/>
              </a:buClr>
              <a:buSzPts val="1800"/>
              <a:buNone/>
            </a:pPr>
            <a:r>
              <a:rPr lang="en-US" alt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SURAJ PANDIT</a:t>
            </a:r>
            <a:r>
              <a:rPr 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(2021A1R1</a:t>
            </a:r>
            <a:r>
              <a:rPr lang="en-US" alt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64</a:t>
            </a:r>
            <a:r>
              <a:rPr 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t>
            </a:r>
          </a:p>
          <a:p>
            <a:pPr marL="0" lvl="0" indent="0" algn="l">
              <a:lnSpc>
                <a:spcPct val="90000"/>
              </a:lnSpc>
              <a:spcBef>
                <a:spcPts val="1000"/>
              </a:spcBef>
              <a:buClr>
                <a:schemeClr val="dk1"/>
              </a:buClr>
              <a:buSzPts val="1800"/>
              <a:buNone/>
            </a:pPr>
            <a:r>
              <a:rPr lang="en-US" alt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AMANDEEP SINGH(2021A1R168)</a:t>
            </a:r>
          </a:p>
          <a:p>
            <a:pPr marL="0" lvl="0" indent="0" algn="l">
              <a:lnSpc>
                <a:spcPct val="90000"/>
              </a:lnSpc>
              <a:spcBef>
                <a:spcPts val="1000"/>
              </a:spcBef>
              <a:buClr>
                <a:schemeClr val="dk1"/>
              </a:buClr>
              <a:buSzPts val="1800"/>
              <a:buNone/>
            </a:pPr>
            <a:r>
              <a:rPr lang="en-US" alt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SAHIL CHIB(2021A1R160)</a:t>
            </a:r>
            <a:endParaRPr 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pPr lvl="0" algn="ctr">
              <a:lnSpc>
                <a:spcPct val="90000"/>
              </a:lnSpc>
              <a:spcBef>
                <a:spcPts val="1000"/>
              </a:spcBef>
              <a:buClr>
                <a:schemeClr val="dk1"/>
              </a:buClr>
              <a:buSzPts val="1800"/>
            </a:pPr>
            <a:endParaRPr lang="en-IN" sz="4000" b="0"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endParaRPr lang="en-IN" dirty="0"/>
          </a:p>
          <a:p>
            <a:endParaRPr lang="en-IN" dirty="0"/>
          </a:p>
        </p:txBody>
      </p:sp>
      <p:pic>
        <p:nvPicPr>
          <p:cNvPr id="4" name="Google Shape;93;p13">
            <a:extLst>
              <a:ext uri="{FF2B5EF4-FFF2-40B4-BE49-F238E27FC236}">
                <a16:creationId xmlns:a16="http://schemas.microsoft.com/office/drawing/2014/main" id="{8CF4A25E-D1CD-FF07-DD2B-978B8A2B981B}"/>
              </a:ext>
            </a:extLst>
          </p:cNvPr>
          <p:cNvPicPr preferRelativeResize="0"/>
          <p:nvPr/>
        </p:nvPicPr>
        <p:blipFill rotWithShape="1">
          <a:blip r:embed="rId2"/>
          <a:srcRect/>
          <a:stretch>
            <a:fillRect/>
          </a:stretch>
        </p:blipFill>
        <p:spPr>
          <a:xfrm>
            <a:off x="3638808" y="1356719"/>
            <a:ext cx="4914383" cy="1939911"/>
          </a:xfrm>
          <a:prstGeom prst="rect">
            <a:avLst/>
          </a:prstGeom>
          <a:noFill/>
          <a:ln w="28575">
            <a:solidFill>
              <a:schemeClr val="tx1"/>
            </a:solidFill>
          </a:ln>
        </p:spPr>
      </p:pic>
      <p:sp>
        <p:nvSpPr>
          <p:cNvPr id="6" name="TextBox 5">
            <a:extLst>
              <a:ext uri="{FF2B5EF4-FFF2-40B4-BE49-F238E27FC236}">
                <a16:creationId xmlns:a16="http://schemas.microsoft.com/office/drawing/2014/main" id="{033432FB-52BD-67BC-65EC-3554108F3236}"/>
              </a:ext>
            </a:extLst>
          </p:cNvPr>
          <p:cNvSpPr txBox="1"/>
          <p:nvPr/>
        </p:nvSpPr>
        <p:spPr>
          <a:xfrm>
            <a:off x="320040" y="5902905"/>
            <a:ext cx="11871960" cy="646331"/>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DEPARTMENT OF COMPUTER SCIENCE AND ENGINEERING</a:t>
            </a:r>
          </a:p>
          <a:p>
            <a:pPr algn="ctr"/>
            <a:r>
              <a:rPr lang="en-IN" b="1" dirty="0">
                <a:latin typeface="Times New Roman" panose="02020603050405020304" pitchFamily="18" charset="0"/>
                <a:cs typeface="Times New Roman" panose="02020603050405020304" pitchFamily="18" charset="0"/>
              </a:rPr>
              <a:t>MIET(Autonomous), JAMMU</a:t>
            </a:r>
          </a:p>
        </p:txBody>
      </p:sp>
      <p:sp>
        <p:nvSpPr>
          <p:cNvPr id="5" name="TextBox 4">
            <a:extLst>
              <a:ext uri="{FF2B5EF4-FFF2-40B4-BE49-F238E27FC236}">
                <a16:creationId xmlns:a16="http://schemas.microsoft.com/office/drawing/2014/main" id="{BA4EDFBB-540F-DD71-F59C-E35B2DA11335}"/>
              </a:ext>
            </a:extLst>
          </p:cNvPr>
          <p:cNvSpPr txBox="1"/>
          <p:nvPr/>
        </p:nvSpPr>
        <p:spPr>
          <a:xfrm>
            <a:off x="7527073" y="3561356"/>
            <a:ext cx="3579541" cy="1446550"/>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Submitted To:</a:t>
            </a:r>
          </a:p>
          <a:p>
            <a:r>
              <a:rPr lang="en-US" sz="2200" b="1" dirty="0">
                <a:latin typeface="Times New Roman" panose="02020603050405020304" pitchFamily="18" charset="0"/>
                <a:cs typeface="Times New Roman" panose="02020603050405020304" pitchFamily="18" charset="0"/>
              </a:rPr>
              <a:t>MR. SAURABH SHARMA</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Assistant Professor</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551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938-1050-0463-BD89-770EB2B2DB37}"/>
              </a:ext>
            </a:extLst>
          </p:cNvPr>
          <p:cNvSpPr>
            <a:spLocks noGrp="1"/>
          </p:cNvSpPr>
          <p:nvPr>
            <p:ph type="title"/>
          </p:nvPr>
        </p:nvSpPr>
        <p:spPr>
          <a:xfrm>
            <a:off x="0" y="0"/>
            <a:ext cx="10515600" cy="1325563"/>
          </a:xfrm>
        </p:spPr>
        <p:txBody>
          <a:bodyPr/>
          <a:lstStyle/>
          <a:p>
            <a:r>
              <a:rPr lang="en-IN" b="1" u="sng" dirty="0">
                <a:solidFill>
                  <a:srgbClr val="C00000"/>
                </a:solidFill>
                <a:latin typeface="Times New Roman" panose="02020603050405020304" pitchFamily="18" charset="0"/>
                <a:cs typeface="Times New Roman" panose="02020603050405020304" pitchFamily="18" charset="0"/>
              </a:rPr>
              <a:t>CODE</a:t>
            </a:r>
          </a:p>
        </p:txBody>
      </p:sp>
      <p:pic>
        <p:nvPicPr>
          <p:cNvPr id="9" name="Content Placeholder 8" descr="Graphical user interface, text, application&#10;&#10;Description automatically generated">
            <a:extLst>
              <a:ext uri="{FF2B5EF4-FFF2-40B4-BE49-F238E27FC236}">
                <a16:creationId xmlns:a16="http://schemas.microsoft.com/office/drawing/2014/main" id="{ADA4A458-8928-49DB-9CA6-6AC535449F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805" y="1223459"/>
            <a:ext cx="10671717" cy="5634541"/>
          </a:xfrm>
        </p:spPr>
      </p:pic>
    </p:spTree>
    <p:extLst>
      <p:ext uri="{BB962C8B-B14F-4D97-AF65-F5344CB8AC3E}">
        <p14:creationId xmlns:p14="http://schemas.microsoft.com/office/powerpoint/2010/main" val="853540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4539-6BA1-5F2D-B88C-3DA168A2DCEF}"/>
              </a:ext>
            </a:extLst>
          </p:cNvPr>
          <p:cNvSpPr>
            <a:spLocks noGrp="1"/>
          </p:cNvSpPr>
          <p:nvPr>
            <p:ph type="title"/>
          </p:nvPr>
        </p:nvSpPr>
        <p:spPr/>
        <p:txBody>
          <a:bodyPr/>
          <a:lstStyle/>
          <a:p>
            <a:endParaRPr lang="en-IN"/>
          </a:p>
        </p:txBody>
      </p:sp>
      <p:pic>
        <p:nvPicPr>
          <p:cNvPr id="5" name="Content Placeholder 4" descr="Text&#10;&#10;Description automatically generated">
            <a:extLst>
              <a:ext uri="{FF2B5EF4-FFF2-40B4-BE49-F238E27FC236}">
                <a16:creationId xmlns:a16="http://schemas.microsoft.com/office/drawing/2014/main" id="{3AE823B3-094E-FEAC-A929-AF2198906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771" y="0"/>
            <a:ext cx="10370634" cy="6858000"/>
          </a:xfrm>
        </p:spPr>
      </p:pic>
    </p:spTree>
    <p:extLst>
      <p:ext uri="{BB962C8B-B14F-4D97-AF65-F5344CB8AC3E}">
        <p14:creationId xmlns:p14="http://schemas.microsoft.com/office/powerpoint/2010/main" val="1670307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CCA1-4997-52AA-BE5F-DD79E41EC3DF}"/>
              </a:ext>
            </a:extLst>
          </p:cNvPr>
          <p:cNvSpPr>
            <a:spLocks noGrp="1"/>
          </p:cNvSpPr>
          <p:nvPr>
            <p:ph type="title"/>
          </p:nvPr>
        </p:nvSpPr>
        <p:spPr/>
        <p:txBody>
          <a:bodyPr/>
          <a:lstStyle/>
          <a:p>
            <a:endParaRPr lang="en-IN"/>
          </a:p>
        </p:txBody>
      </p:sp>
      <p:pic>
        <p:nvPicPr>
          <p:cNvPr id="5" name="Content Placeholder 4" descr="Graphical user interface, text, application, email&#10;&#10;Description automatically generated">
            <a:extLst>
              <a:ext uri="{FF2B5EF4-FFF2-40B4-BE49-F238E27FC236}">
                <a16:creationId xmlns:a16="http://schemas.microsoft.com/office/drawing/2014/main" id="{85BA5934-FB21-BF25-B72E-9AD34F3E05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166" y="100361"/>
            <a:ext cx="9743750" cy="6858000"/>
          </a:xfrm>
        </p:spPr>
      </p:pic>
    </p:spTree>
    <p:extLst>
      <p:ext uri="{BB962C8B-B14F-4D97-AF65-F5344CB8AC3E}">
        <p14:creationId xmlns:p14="http://schemas.microsoft.com/office/powerpoint/2010/main" val="327161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0D44-B2FC-1A1A-6F9D-C4511E1878D3}"/>
              </a:ext>
            </a:extLst>
          </p:cNvPr>
          <p:cNvSpPr>
            <a:spLocks noGrp="1"/>
          </p:cNvSpPr>
          <p:nvPr>
            <p:ph type="title"/>
          </p:nvPr>
        </p:nvSpPr>
        <p:spPr/>
        <p:txBody>
          <a:bodyPr/>
          <a:lstStyle/>
          <a:p>
            <a:endParaRPr lang="en-IN"/>
          </a:p>
        </p:txBody>
      </p:sp>
      <p:pic>
        <p:nvPicPr>
          <p:cNvPr id="5" name="Content Placeholder 4" descr="Graphical user interface, text&#10;&#10;Description automatically generated">
            <a:extLst>
              <a:ext uri="{FF2B5EF4-FFF2-40B4-BE49-F238E27FC236}">
                <a16:creationId xmlns:a16="http://schemas.microsoft.com/office/drawing/2014/main" id="{9FC32AD3-6DAD-DB6E-1865-05961A356A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410" y="0"/>
            <a:ext cx="10337180" cy="6789250"/>
          </a:xfrm>
        </p:spPr>
      </p:pic>
    </p:spTree>
    <p:extLst>
      <p:ext uri="{BB962C8B-B14F-4D97-AF65-F5344CB8AC3E}">
        <p14:creationId xmlns:p14="http://schemas.microsoft.com/office/powerpoint/2010/main" val="1423698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3267-DEA6-F08D-732B-A33764992B56}"/>
              </a:ext>
            </a:extLst>
          </p:cNvPr>
          <p:cNvSpPr>
            <a:spLocks noGrp="1"/>
          </p:cNvSpPr>
          <p:nvPr>
            <p:ph type="title"/>
          </p:nvPr>
        </p:nvSpPr>
        <p:spPr/>
        <p:txBody>
          <a:bodyPr/>
          <a:lstStyle/>
          <a:p>
            <a:endParaRPr lang="en-IN"/>
          </a:p>
        </p:txBody>
      </p:sp>
      <p:pic>
        <p:nvPicPr>
          <p:cNvPr id="5" name="Content Placeholder 4" descr="Text&#10;&#10;Description automatically generated">
            <a:extLst>
              <a:ext uri="{FF2B5EF4-FFF2-40B4-BE49-F238E27FC236}">
                <a16:creationId xmlns:a16="http://schemas.microsoft.com/office/drawing/2014/main" id="{E3FCECF6-656E-9F55-E83F-309DC86F48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6439" y="0"/>
            <a:ext cx="10259122" cy="6858000"/>
          </a:xfrm>
        </p:spPr>
      </p:pic>
    </p:spTree>
    <p:extLst>
      <p:ext uri="{BB962C8B-B14F-4D97-AF65-F5344CB8AC3E}">
        <p14:creationId xmlns:p14="http://schemas.microsoft.com/office/powerpoint/2010/main" val="3413253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12E1-A354-E5E6-2800-86A953419654}"/>
              </a:ext>
            </a:extLst>
          </p:cNvPr>
          <p:cNvSpPr>
            <a:spLocks noGrp="1"/>
          </p:cNvSpPr>
          <p:nvPr>
            <p:ph type="title"/>
          </p:nvPr>
        </p:nvSpPr>
        <p:spPr/>
        <p:txBody>
          <a:bodyPr/>
          <a:lstStyle/>
          <a:p>
            <a:endParaRPr lang="en-IN"/>
          </a:p>
        </p:txBody>
      </p:sp>
      <p:pic>
        <p:nvPicPr>
          <p:cNvPr id="5" name="Content Placeholder 4" descr="A picture containing graphical user interface&#10;&#10;Description automatically generated">
            <a:extLst>
              <a:ext uri="{FF2B5EF4-FFF2-40B4-BE49-F238E27FC236}">
                <a16:creationId xmlns:a16="http://schemas.microsoft.com/office/drawing/2014/main" id="{0E71014D-CB76-EA3D-D763-6B77BF3A7C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858" y="0"/>
            <a:ext cx="10970942" cy="6858000"/>
          </a:xfrm>
        </p:spPr>
      </p:pic>
    </p:spTree>
    <p:extLst>
      <p:ext uri="{BB962C8B-B14F-4D97-AF65-F5344CB8AC3E}">
        <p14:creationId xmlns:p14="http://schemas.microsoft.com/office/powerpoint/2010/main" val="2592775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DD44-1516-5E4E-2AC0-10B9FE2888A1}"/>
              </a:ext>
            </a:extLst>
          </p:cNvPr>
          <p:cNvSpPr>
            <a:spLocks noGrp="1"/>
          </p:cNvSpPr>
          <p:nvPr>
            <p:ph type="title"/>
          </p:nvPr>
        </p:nvSpPr>
        <p:spPr>
          <a:xfrm>
            <a:off x="0" y="0"/>
            <a:ext cx="10515600" cy="1325563"/>
          </a:xfrm>
        </p:spPr>
        <p:txBody>
          <a:bodyPr/>
          <a:lstStyle/>
          <a:p>
            <a:r>
              <a:rPr lang="en-IN" b="1" u="sng" dirty="0">
                <a:solidFill>
                  <a:schemeClr val="accent4">
                    <a:lumMod val="50000"/>
                  </a:schemeClr>
                </a:solidFill>
                <a:latin typeface="Times New Roman" panose="02020603050405020304" pitchFamily="18" charset="0"/>
                <a:cs typeface="Times New Roman" panose="02020603050405020304" pitchFamily="18" charset="0"/>
              </a:rPr>
              <a:t>OUTPUTS:</a:t>
            </a:r>
          </a:p>
        </p:txBody>
      </p:sp>
      <p:pic>
        <p:nvPicPr>
          <p:cNvPr id="5" name="Content Placeholder 4" descr="Text&#10;&#10;Description automatically generated">
            <a:extLst>
              <a:ext uri="{FF2B5EF4-FFF2-40B4-BE49-F238E27FC236}">
                <a16:creationId xmlns:a16="http://schemas.microsoft.com/office/drawing/2014/main" id="{3F9E153F-C774-9827-8C39-D64DD82128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536" y="1427356"/>
            <a:ext cx="10760927" cy="5430644"/>
          </a:xfrm>
        </p:spPr>
      </p:pic>
    </p:spTree>
    <p:extLst>
      <p:ext uri="{BB962C8B-B14F-4D97-AF65-F5344CB8AC3E}">
        <p14:creationId xmlns:p14="http://schemas.microsoft.com/office/powerpoint/2010/main" val="2449937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70A1-39DC-BA56-A652-0733DEF5DFE7}"/>
              </a:ext>
            </a:extLst>
          </p:cNvPr>
          <p:cNvSpPr>
            <a:spLocks noGrp="1"/>
          </p:cNvSpPr>
          <p:nvPr>
            <p:ph type="title"/>
          </p:nvPr>
        </p:nvSpPr>
        <p:spPr>
          <a:xfrm>
            <a:off x="0" y="0"/>
            <a:ext cx="10515600" cy="1325563"/>
          </a:xfrm>
        </p:spPr>
        <p:txBody>
          <a:bodyPr/>
          <a:lstStyle/>
          <a:p>
            <a:r>
              <a:rPr lang="en-IN" b="1" u="sng" dirty="0">
                <a:solidFill>
                  <a:schemeClr val="tx2">
                    <a:lumMod val="75000"/>
                  </a:schemeClr>
                </a:solidFill>
                <a:latin typeface="Times New Roman" panose="02020603050405020304" pitchFamily="18" charset="0"/>
                <a:cs typeface="Times New Roman" panose="02020603050405020304" pitchFamily="18" charset="0"/>
              </a:rPr>
              <a:t>Accept</a:t>
            </a:r>
          </a:p>
        </p:txBody>
      </p:sp>
      <p:pic>
        <p:nvPicPr>
          <p:cNvPr id="5" name="Content Placeholder 4" descr="Text&#10;&#10;Description automatically generated">
            <a:extLst>
              <a:ext uri="{FF2B5EF4-FFF2-40B4-BE49-F238E27FC236}">
                <a16:creationId xmlns:a16="http://schemas.microsoft.com/office/drawing/2014/main" id="{926F94E3-C5FA-84CF-FA04-4AD3F68C71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073" y="1494263"/>
            <a:ext cx="10853854" cy="5363737"/>
          </a:xfrm>
        </p:spPr>
      </p:pic>
    </p:spTree>
    <p:extLst>
      <p:ext uri="{BB962C8B-B14F-4D97-AF65-F5344CB8AC3E}">
        <p14:creationId xmlns:p14="http://schemas.microsoft.com/office/powerpoint/2010/main" val="259513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3456-73C7-933C-422E-E1A6B8CC8433}"/>
              </a:ext>
            </a:extLst>
          </p:cNvPr>
          <p:cNvSpPr>
            <a:spLocks noGrp="1"/>
          </p:cNvSpPr>
          <p:nvPr>
            <p:ph type="title"/>
          </p:nvPr>
        </p:nvSpPr>
        <p:spPr>
          <a:xfrm>
            <a:off x="0" y="0"/>
            <a:ext cx="10515600" cy="1325563"/>
          </a:xfrm>
        </p:spPr>
        <p:txBody>
          <a:bodyPr/>
          <a:lstStyle/>
          <a:p>
            <a:r>
              <a:rPr lang="en-IN" b="1" u="sng" dirty="0">
                <a:solidFill>
                  <a:srgbClr val="FFC000"/>
                </a:solidFill>
                <a:latin typeface="Times New Roman" panose="02020603050405020304" pitchFamily="18" charset="0"/>
                <a:cs typeface="Times New Roman" panose="02020603050405020304" pitchFamily="18" charset="0"/>
              </a:rPr>
              <a:t>Best fit</a:t>
            </a:r>
          </a:p>
        </p:txBody>
      </p:sp>
      <p:pic>
        <p:nvPicPr>
          <p:cNvPr id="5" name="Content Placeholder 4" descr="Text&#10;&#10;Description automatically generated with low confidence">
            <a:extLst>
              <a:ext uri="{FF2B5EF4-FFF2-40B4-BE49-F238E27FC236}">
                <a16:creationId xmlns:a16="http://schemas.microsoft.com/office/drawing/2014/main" id="{1C996D2C-5DC1-EDDE-9153-B9398BEED4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25563"/>
            <a:ext cx="10515600" cy="5532437"/>
          </a:xfrm>
        </p:spPr>
      </p:pic>
    </p:spTree>
    <p:extLst>
      <p:ext uri="{BB962C8B-B14F-4D97-AF65-F5344CB8AC3E}">
        <p14:creationId xmlns:p14="http://schemas.microsoft.com/office/powerpoint/2010/main" val="3373109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08F8-1646-8286-C5FE-2BFCF0CC2DC1}"/>
              </a:ext>
            </a:extLst>
          </p:cNvPr>
          <p:cNvSpPr>
            <a:spLocks noGrp="1"/>
          </p:cNvSpPr>
          <p:nvPr>
            <p:ph type="title"/>
          </p:nvPr>
        </p:nvSpPr>
        <p:spPr>
          <a:xfrm>
            <a:off x="0" y="0"/>
            <a:ext cx="10515600" cy="1325563"/>
          </a:xfrm>
        </p:spPr>
        <p:txBody>
          <a:bodyPr/>
          <a:lstStyle/>
          <a:p>
            <a:r>
              <a:rPr lang="en-IN" b="1" u="sng" dirty="0">
                <a:solidFill>
                  <a:srgbClr val="00B0F0"/>
                </a:solidFill>
                <a:latin typeface="Times New Roman" panose="02020603050405020304" pitchFamily="18" charset="0"/>
                <a:cs typeface="Times New Roman" panose="02020603050405020304" pitchFamily="18" charset="0"/>
              </a:rPr>
              <a:t>Next fit</a:t>
            </a:r>
          </a:p>
        </p:txBody>
      </p:sp>
      <p:pic>
        <p:nvPicPr>
          <p:cNvPr id="4" name="Content Placeholder 3" descr="Text&#10;&#10;Description automatically generated">
            <a:extLst>
              <a:ext uri="{FF2B5EF4-FFF2-40B4-BE49-F238E27FC236}">
                <a16:creationId xmlns:a16="http://schemas.microsoft.com/office/drawing/2014/main" id="{3BA59985-9CE1-6C83-2D38-DD5633F251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166" y="1710280"/>
            <a:ext cx="10987668" cy="5147720"/>
          </a:xfrm>
          <a:prstGeom prst="rect">
            <a:avLst/>
          </a:prstGeom>
        </p:spPr>
      </p:pic>
    </p:spTree>
    <p:extLst>
      <p:ext uri="{BB962C8B-B14F-4D97-AF65-F5344CB8AC3E}">
        <p14:creationId xmlns:p14="http://schemas.microsoft.com/office/powerpoint/2010/main" val="238772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16BF6-4FF4-8B46-B410-E0364E1A797D}"/>
              </a:ext>
            </a:extLst>
          </p:cNvPr>
          <p:cNvSpPr>
            <a:spLocks noGrp="1"/>
          </p:cNvSpPr>
          <p:nvPr>
            <p:ph type="title"/>
          </p:nvPr>
        </p:nvSpPr>
        <p:spPr>
          <a:xfrm>
            <a:off x="640080" y="325369"/>
            <a:ext cx="4368602" cy="2243337"/>
          </a:xfrm>
        </p:spPr>
        <p:txBody>
          <a:bodyPr anchor="b">
            <a:normAutofit/>
          </a:bodyPr>
          <a:lstStyle/>
          <a:p>
            <a:r>
              <a:rPr lang="en-US" sz="3800" b="1" u="sng" dirty="0">
                <a:solidFill>
                  <a:schemeClr val="accent5">
                    <a:lumMod val="50000"/>
                  </a:schemeClr>
                </a:solidFill>
                <a:effectLst/>
                <a:latin typeface="Times New Roman" panose="02020603050405020304" charset="0"/>
                <a:cs typeface="Times New Roman" panose="02020603050405020304" charset="0"/>
              </a:rPr>
              <a:t>Table of Contents:</a:t>
            </a:r>
            <a:br>
              <a:rPr lang="en-US" sz="3800" u="sng" dirty="0">
                <a:solidFill>
                  <a:schemeClr val="accent5">
                    <a:lumMod val="50000"/>
                  </a:schemeClr>
                </a:solidFill>
                <a:effectLst/>
                <a:latin typeface="The Serif Hand" panose="020B0604020202020204" pitchFamily="66" charset="0"/>
                <a:cs typeface="Times New Roman" panose="02020603050405020304" charset="0"/>
              </a:rPr>
            </a:br>
            <a:br>
              <a:rPr lang="en-US" sz="3800" dirty="0">
                <a:solidFill>
                  <a:schemeClr val="accent5">
                    <a:lumMod val="50000"/>
                  </a:schemeClr>
                </a:solidFill>
                <a:latin typeface="The Serif Hand" panose="020B0604020202020204" pitchFamily="66" charset="0"/>
                <a:cs typeface="Times New Roman" panose="02020603050405020304" charset="0"/>
              </a:rPr>
            </a:br>
            <a:endParaRPr lang="en-IN" sz="38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4E3524-6DEC-AF71-1B46-6F8FBF965866}"/>
              </a:ext>
            </a:extLst>
          </p:cNvPr>
          <p:cNvSpPr>
            <a:spLocks noGrp="1"/>
          </p:cNvSpPr>
          <p:nvPr>
            <p:ph idx="1"/>
          </p:nvPr>
        </p:nvSpPr>
        <p:spPr>
          <a:xfrm>
            <a:off x="289932" y="2872899"/>
            <a:ext cx="5107258" cy="3320668"/>
          </a:xfrm>
        </p:spPr>
        <p:txBody>
          <a:bodyPr>
            <a:normAutofit/>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INTRODUCTION</a:t>
            </a:r>
          </a:p>
          <a:p>
            <a:r>
              <a:rPr lang="en-IN" b="1" dirty="0">
                <a:solidFill>
                  <a:srgbClr val="7030A0"/>
                </a:solidFill>
                <a:latin typeface="Times New Roman" panose="02020603050405020304" pitchFamily="18" charset="0"/>
                <a:cs typeface="Times New Roman" panose="02020603050405020304" pitchFamily="18" charset="0"/>
              </a:rPr>
              <a:t>MEMORY MANAGEMENT</a:t>
            </a:r>
          </a:p>
          <a:p>
            <a:r>
              <a:rPr lang="en-IN" b="1" dirty="0">
                <a:solidFill>
                  <a:schemeClr val="accent6">
                    <a:lumMod val="50000"/>
                  </a:schemeClr>
                </a:solidFill>
                <a:latin typeface="Times New Roman" panose="02020603050405020304" pitchFamily="18" charset="0"/>
                <a:cs typeface="Times New Roman" panose="02020603050405020304" pitchFamily="18" charset="0"/>
              </a:rPr>
              <a:t>KEY TERMS</a:t>
            </a:r>
          </a:p>
          <a:p>
            <a:r>
              <a:rPr lang="en-IN" b="1" dirty="0">
                <a:solidFill>
                  <a:srgbClr val="C00000"/>
                </a:solidFill>
                <a:latin typeface="Times New Roman" panose="02020603050405020304" pitchFamily="18" charset="0"/>
                <a:cs typeface="Times New Roman" panose="02020603050405020304" pitchFamily="18" charset="0"/>
              </a:rPr>
              <a:t>CODE</a:t>
            </a:r>
          </a:p>
        </p:txBody>
      </p:sp>
      <p:pic>
        <p:nvPicPr>
          <p:cNvPr id="5" name="Picture 4" descr="Computer script on a screen">
            <a:extLst>
              <a:ext uri="{FF2B5EF4-FFF2-40B4-BE49-F238E27FC236}">
                <a16:creationId xmlns:a16="http://schemas.microsoft.com/office/drawing/2014/main" id="{7104D5BB-3EEA-32ED-BC62-B5EFE810122C}"/>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52640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ACADE-AB10-23F8-A194-79E3DC690DFC}"/>
              </a:ext>
            </a:extLst>
          </p:cNvPr>
          <p:cNvSpPr>
            <a:spLocks noGrp="1"/>
          </p:cNvSpPr>
          <p:nvPr>
            <p:ph type="title"/>
          </p:nvPr>
        </p:nvSpPr>
        <p:spPr>
          <a:xfrm>
            <a:off x="0" y="0"/>
            <a:ext cx="10515600" cy="1325563"/>
          </a:xfrm>
        </p:spPr>
        <p:txBody>
          <a:bodyPr/>
          <a:lstStyle/>
          <a:p>
            <a:r>
              <a:rPr lang="en-IN" b="1" u="sng" dirty="0">
                <a:solidFill>
                  <a:schemeClr val="accent2"/>
                </a:solidFill>
                <a:latin typeface="Times New Roman" panose="02020603050405020304" pitchFamily="18" charset="0"/>
                <a:cs typeface="Times New Roman" panose="02020603050405020304" pitchFamily="18" charset="0"/>
              </a:rPr>
              <a:t>Worst fit</a:t>
            </a:r>
          </a:p>
        </p:txBody>
      </p:sp>
      <p:pic>
        <p:nvPicPr>
          <p:cNvPr id="5" name="Content Placeholder 4" descr="Text&#10;&#10;Description automatically generated">
            <a:extLst>
              <a:ext uri="{FF2B5EF4-FFF2-40B4-BE49-F238E27FC236}">
                <a16:creationId xmlns:a16="http://schemas.microsoft.com/office/drawing/2014/main" id="{D6033F5C-A88C-63C1-8BEB-B14CBFC98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49659"/>
            <a:ext cx="10515601" cy="5408341"/>
          </a:xfrm>
        </p:spPr>
      </p:pic>
    </p:spTree>
    <p:extLst>
      <p:ext uri="{BB962C8B-B14F-4D97-AF65-F5344CB8AC3E}">
        <p14:creationId xmlns:p14="http://schemas.microsoft.com/office/powerpoint/2010/main" val="2258331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EE421A21-C538-BF1A-332D-4B2A0F2E3114}"/>
              </a:ext>
            </a:extLst>
          </p:cNvPr>
          <p:cNvPicPr>
            <a:picLocks noChangeAspect="1"/>
          </p:cNvPicPr>
          <p:nvPr/>
        </p:nvPicPr>
        <p:blipFill rotWithShape="1">
          <a:blip r:embed="rId2"/>
          <a:srcRect l="9091" t="19053" b="4338"/>
          <a:stretch/>
        </p:blipFill>
        <p:spPr>
          <a:xfrm>
            <a:off x="20" y="10"/>
            <a:ext cx="12191981" cy="6857990"/>
          </a:xfrm>
          <a:prstGeom prst="rect">
            <a:avLst/>
          </a:prstGeom>
        </p:spPr>
      </p:pic>
      <p:sp>
        <p:nvSpPr>
          <p:cNvPr id="22" name="Rectangle 2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8BD725-6A1A-E1E8-3D43-52C8AFDC6706}"/>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b="1" dirty="0">
                <a:solidFill>
                  <a:schemeClr val="accent3">
                    <a:lumMod val="40000"/>
                    <a:lumOff val="60000"/>
                  </a:schemeClr>
                </a:solidFill>
                <a:latin typeface="Times New Roman" panose="02020603050405020304" pitchFamily="18" charset="0"/>
                <a:cs typeface="Times New Roman" panose="02020603050405020304" pitchFamily="18" charset="0"/>
              </a:rPr>
              <a:t>THANK YOU</a:t>
            </a:r>
          </a:p>
        </p:txBody>
      </p:sp>
      <p:sp>
        <p:nvSpPr>
          <p:cNvPr id="24" name="Rectangle: Rounded Corners 2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302397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2FC4D0-33C5-CA01-9C7F-00B812A19E06}"/>
              </a:ext>
            </a:extLst>
          </p:cNvPr>
          <p:cNvSpPr>
            <a:spLocks noGrp="1"/>
          </p:cNvSpPr>
          <p:nvPr>
            <p:ph type="title"/>
          </p:nvPr>
        </p:nvSpPr>
        <p:spPr>
          <a:xfrm>
            <a:off x="838200" y="365125"/>
            <a:ext cx="10515600" cy="1325563"/>
          </a:xfrm>
        </p:spPr>
        <p:txBody>
          <a:bodyPr>
            <a:normAutofit/>
          </a:bodyPr>
          <a:lstStyle/>
          <a:p>
            <a:r>
              <a:rPr lang="en-IN" sz="4200" b="1" u="sng" dirty="0">
                <a:solidFill>
                  <a:schemeClr val="accent2">
                    <a:lumMod val="50000"/>
                  </a:schemeClr>
                </a:solidFill>
                <a:latin typeface="Times New Roman" panose="02020603050405020304" pitchFamily="18" charset="0"/>
                <a:cs typeface="Times New Roman" panose="02020603050405020304" pitchFamily="18" charset="0"/>
              </a:rPr>
              <a:t>INTRODUCTION</a:t>
            </a:r>
            <a:br>
              <a:rPr lang="en-IN" sz="4200" dirty="0"/>
            </a:br>
            <a:endParaRPr lang="en-IN"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CDA5F9-9616-F266-0503-ADEF79C7869C}"/>
              </a:ext>
            </a:extLst>
          </p:cNvPr>
          <p:cNvSpPr>
            <a:spLocks noGrp="1"/>
          </p:cNvSpPr>
          <p:nvPr>
            <p:ph idx="1"/>
          </p:nvPr>
        </p:nvSpPr>
        <p:spPr>
          <a:xfrm>
            <a:off x="838200" y="1929384"/>
            <a:ext cx="10515600" cy="4251960"/>
          </a:xfrm>
        </p:spPr>
        <p:txBody>
          <a:bodyPr>
            <a:normAutofit/>
          </a:bodyPr>
          <a:lstStyle/>
          <a:p>
            <a:pPr>
              <a:lnSpc>
                <a:spcPct val="100000"/>
              </a:lnSpc>
            </a:pPr>
            <a:r>
              <a:rPr lang="en-IN" sz="2400" b="1" i="0" dirty="0">
                <a:solidFill>
                  <a:schemeClr val="tx2">
                    <a:lumMod val="75000"/>
                  </a:schemeClr>
                </a:solidFill>
                <a:effectLst/>
                <a:latin typeface="Times New Roman" panose="02020603050405020304" pitchFamily="18" charset="0"/>
                <a:cs typeface="Times New Roman" panose="02020603050405020304" pitchFamily="18" charset="0"/>
              </a:rPr>
              <a:t>In a multiprogramming computer, the operating system resides in a part of memory and the rest is used by multiple processes. The task of subdividing the memory among different processes is called memory management. Memory management is a method in the operating system to manage operations between main memory and disk during process execution. The main aim of memory management is to achieve efficient utilization of memory.</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645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72EF4-EE78-0ECE-1A00-1D64FE6D0473}"/>
              </a:ext>
            </a:extLst>
          </p:cNvPr>
          <p:cNvSpPr>
            <a:spLocks noGrp="1"/>
          </p:cNvSpPr>
          <p:nvPr>
            <p:ph type="title"/>
          </p:nvPr>
        </p:nvSpPr>
        <p:spPr>
          <a:xfrm>
            <a:off x="334537" y="557189"/>
            <a:ext cx="3877799" cy="5567891"/>
          </a:xfrm>
        </p:spPr>
        <p:txBody>
          <a:bodyPr>
            <a:normAutofit/>
          </a:bodyPr>
          <a:lstStyle/>
          <a:p>
            <a:r>
              <a:rPr lang="en-IN" b="1" dirty="0">
                <a:solidFill>
                  <a:srgbClr val="7030A0"/>
                </a:solidFill>
                <a:latin typeface="Times New Roman" panose="02020603050405020304" pitchFamily="18" charset="0"/>
                <a:cs typeface="Times New Roman" panose="02020603050405020304" pitchFamily="18" charset="0"/>
              </a:rPr>
              <a:t>Need for memory management</a:t>
            </a:r>
          </a:p>
        </p:txBody>
      </p:sp>
      <p:graphicFrame>
        <p:nvGraphicFramePr>
          <p:cNvPr id="5" name="Content Placeholder 2">
            <a:extLst>
              <a:ext uri="{FF2B5EF4-FFF2-40B4-BE49-F238E27FC236}">
                <a16:creationId xmlns:a16="http://schemas.microsoft.com/office/drawing/2014/main" id="{C79A0F69-033E-06F5-FDFD-C74F0DCA0336}"/>
              </a:ext>
            </a:extLst>
          </p:cNvPr>
          <p:cNvGraphicFramePr>
            <a:graphicFrameLocks noGrp="1"/>
          </p:cNvGraphicFramePr>
          <p:nvPr>
            <p:ph idx="1"/>
            <p:extLst>
              <p:ext uri="{D42A27DB-BD31-4B8C-83A1-F6EECF244321}">
                <p14:modId xmlns:p14="http://schemas.microsoft.com/office/powerpoint/2010/main" val="163831137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80019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3620DB-8620-04F6-A898-368652A87EC4}"/>
              </a:ext>
            </a:extLst>
          </p:cNvPr>
          <p:cNvSpPr>
            <a:spLocks noGrp="1"/>
          </p:cNvSpPr>
          <p:nvPr>
            <p:ph type="title"/>
          </p:nvPr>
        </p:nvSpPr>
        <p:spPr>
          <a:xfrm>
            <a:off x="838200" y="25183"/>
            <a:ext cx="10515600" cy="995324"/>
          </a:xfrm>
        </p:spPr>
        <p:txBody>
          <a:bodyPr>
            <a:normAutofit/>
          </a:bodyPr>
          <a:lstStyle/>
          <a:p>
            <a:r>
              <a:rPr lang="en-IN" b="1" u="sng" dirty="0">
                <a:solidFill>
                  <a:schemeClr val="accent6">
                    <a:lumMod val="50000"/>
                  </a:schemeClr>
                </a:solidFill>
                <a:latin typeface="Times New Roman" panose="02020603050405020304" pitchFamily="18" charset="0"/>
                <a:cs typeface="Times New Roman" panose="02020603050405020304" pitchFamily="18" charset="0"/>
              </a:rPr>
              <a:t>Key terms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470045C4-274B-6D70-9F4A-6A2876A9DF6F}"/>
              </a:ext>
            </a:extLst>
          </p:cNvPr>
          <p:cNvSpPr>
            <a:spLocks noGrp="1"/>
          </p:cNvSpPr>
          <p:nvPr>
            <p:ph idx="1"/>
          </p:nvPr>
        </p:nvSpPr>
        <p:spPr>
          <a:xfrm>
            <a:off x="852440" y="1045689"/>
            <a:ext cx="10515600" cy="4816513"/>
          </a:xfrm>
        </p:spPr>
        <p:txBody>
          <a:bodyPr>
            <a:noAutofit/>
          </a:bodyPr>
          <a:lstStyle/>
          <a:p>
            <a:r>
              <a:rPr lang="en-IN" sz="2000" b="1" dirty="0">
                <a:latin typeface="Times New Roman" panose="02020603050405020304" pitchFamily="18" charset="0"/>
                <a:cs typeface="Times New Roman" panose="02020603050405020304" pitchFamily="18" charset="0"/>
              </a:rPr>
              <a:t>Best fit</a:t>
            </a:r>
            <a:r>
              <a:rPr lang="en-IN" sz="2000" dirty="0">
                <a:latin typeface="Times New Roman" panose="02020603050405020304" pitchFamily="18" charset="0"/>
                <a:cs typeface="Times New Roman" panose="02020603050405020304" pitchFamily="18" charset="0"/>
              </a:rPr>
              <a:t> : </a:t>
            </a:r>
            <a:r>
              <a:rPr lang="en-IN" sz="2000" b="0" i="0" u="none" strike="noStrike" dirty="0">
                <a:effectLst/>
                <a:latin typeface="Times New Roman" panose="02020603050405020304" pitchFamily="18" charset="0"/>
                <a:cs typeface="Times New Roman" panose="02020603050405020304" pitchFamily="18" charset="0"/>
              </a:rPr>
              <a:t>In this strategy, memory is scanned from the beginning and searched for the set of holes that have the size equal to or greater than the size of process. The smallest hole that is big enough to accommodate the process is allocated.</a:t>
            </a:r>
          </a:p>
          <a:p>
            <a:r>
              <a:rPr lang="en-IN" sz="2000" b="1" dirty="0">
                <a:latin typeface="Times New Roman" panose="02020603050405020304" pitchFamily="18" charset="0"/>
              </a:rPr>
              <a:t>Worst fit</a:t>
            </a:r>
            <a:r>
              <a:rPr lang="en-IN" sz="2000" dirty="0">
                <a:latin typeface="Times New Roman" panose="02020603050405020304" pitchFamily="18" charset="0"/>
              </a:rPr>
              <a:t>: </a:t>
            </a:r>
            <a:r>
              <a:rPr lang="en-IN" sz="2000" b="0" i="0" u="none" strike="noStrike" dirty="0">
                <a:effectLst/>
                <a:latin typeface="Times New Roman" panose="02020603050405020304" pitchFamily="18" charset="0"/>
              </a:rPr>
              <a:t>In this strategy, memory is scanned from the beginning and searched for the entire set of holes. Now, the hole that has the largest size among them is allocated to the process.</a:t>
            </a:r>
            <a:endParaRPr lang="en-IN" sz="2000" dirty="0">
              <a:latin typeface="Times New Roman" panose="02020603050405020304" pitchFamily="18" charset="0"/>
            </a:endParaRPr>
          </a:p>
          <a:p>
            <a:r>
              <a:rPr lang="en-IN" sz="2000" b="1" dirty="0">
                <a:latin typeface="Times New Roman" panose="02020603050405020304" pitchFamily="18" charset="0"/>
              </a:rPr>
              <a:t>First</a:t>
            </a:r>
            <a:r>
              <a:rPr lang="en-IN" sz="2000" dirty="0">
                <a:latin typeface="Times New Roman" panose="02020603050405020304" pitchFamily="18" charset="0"/>
              </a:rPr>
              <a:t> </a:t>
            </a:r>
            <a:r>
              <a:rPr lang="en-IN" sz="2000" b="1" dirty="0">
                <a:latin typeface="Times New Roman" panose="02020603050405020304" pitchFamily="18" charset="0"/>
              </a:rPr>
              <a:t>fit</a:t>
            </a:r>
            <a:r>
              <a:rPr lang="en-IN" sz="2000" dirty="0">
                <a:latin typeface="Times New Roman" panose="02020603050405020304" pitchFamily="18" charset="0"/>
              </a:rPr>
              <a:t>: </a:t>
            </a:r>
            <a:r>
              <a:rPr lang="en-IN" sz="2000" b="0" i="0" u="none" strike="noStrike" dirty="0">
                <a:effectLst/>
                <a:latin typeface="Times New Roman" panose="02020603050405020304" pitchFamily="18" charset="0"/>
              </a:rPr>
              <a:t>In this strategy, memory is scanned from the beginning and searched for the hole that is large enough to accommodate the process. As soon as the first hole is identified, it is allocated to the process.</a:t>
            </a:r>
          </a:p>
          <a:p>
            <a:r>
              <a:rPr lang="en-IN" sz="2000" b="1" dirty="0">
                <a:latin typeface="Times New Roman" panose="02020603050405020304" pitchFamily="18" charset="0"/>
              </a:rPr>
              <a:t>Next</a:t>
            </a:r>
            <a:r>
              <a:rPr lang="en-IN" sz="2000" dirty="0">
                <a:latin typeface="Times New Roman" panose="02020603050405020304" pitchFamily="18" charset="0"/>
              </a:rPr>
              <a:t> </a:t>
            </a:r>
            <a:r>
              <a:rPr lang="en-IN" sz="2000" b="1" dirty="0">
                <a:latin typeface="Times New Roman" panose="02020603050405020304" pitchFamily="18" charset="0"/>
              </a:rPr>
              <a:t>fit</a:t>
            </a:r>
            <a:r>
              <a:rPr lang="en-IN" sz="2000" dirty="0">
                <a:latin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The next fit is a modified version of </a:t>
            </a:r>
            <a:r>
              <a:rPr lang="en-IN" sz="2000" dirty="0">
                <a:latin typeface="Times New Roman" panose="02020603050405020304" pitchFamily="18" charset="0"/>
                <a:cs typeface="Times New Roman" panose="02020603050405020304" pitchFamily="18" charset="0"/>
              </a:rPr>
              <a:t>first fit</a:t>
            </a:r>
            <a:r>
              <a:rPr lang="en-IN" sz="2000" b="0" i="0" dirty="0">
                <a:effectLst/>
                <a:latin typeface="Times New Roman" panose="02020603050405020304" pitchFamily="18" charset="0"/>
                <a:cs typeface="Times New Roman" panose="02020603050405020304" pitchFamily="18" charset="0"/>
              </a:rPr>
              <a:t>. It begins as the first fit to find a free partition but when called next time it starts searching from where it left off, not from the beginning. </a:t>
            </a:r>
          </a:p>
          <a:p>
            <a:r>
              <a:rPr lang="en-IN" sz="2000" b="1" dirty="0">
                <a:latin typeface="Times New Roman" panose="02020603050405020304" pitchFamily="18" charset="0"/>
                <a:cs typeface="Times New Roman" panose="02020603050405020304" pitchFamily="18" charset="0"/>
              </a:rPr>
              <a:t>Fixed partition</a:t>
            </a: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In this partitioning, the number of partitions in RAM is </a:t>
            </a:r>
            <a:r>
              <a:rPr lang="en-IN" sz="2000" i="0" dirty="0">
                <a:effectLst/>
                <a:latin typeface="Times New Roman" panose="02020603050405020304" pitchFamily="18" charset="0"/>
                <a:cs typeface="Times New Roman" panose="02020603050405020304" pitchFamily="18" charset="0"/>
              </a:rPr>
              <a:t>fixed</a:t>
            </a:r>
            <a:r>
              <a:rPr lang="en-IN" sz="2000" b="1"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but the size </a:t>
            </a:r>
            <a:r>
              <a:rPr lang="en-IN" sz="2000" b="0" i="0" dirty="0">
                <a:effectLst/>
                <a:latin typeface="Times New Roman" panose="02020603050405020304" pitchFamily="18" charset="0"/>
                <a:cs typeface="Times New Roman" panose="02020603050405020304" pitchFamily="18" charset="0"/>
              </a:rPr>
              <a:t>of each partition may or </a:t>
            </a:r>
            <a:r>
              <a:rPr lang="en-IN" sz="2000" i="0" dirty="0">
                <a:effectLst/>
                <a:latin typeface="Times New Roman" panose="02020603050405020304" pitchFamily="18" charset="0"/>
                <a:cs typeface="Times New Roman" panose="02020603050405020304" pitchFamily="18" charset="0"/>
              </a:rPr>
              <a:t>may</a:t>
            </a:r>
            <a:r>
              <a:rPr lang="en-IN" sz="2000" b="1"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not</a:t>
            </a:r>
            <a:r>
              <a:rPr lang="en-IN" sz="2000" b="1"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be</a:t>
            </a:r>
            <a:r>
              <a:rPr lang="en-IN" sz="2000" b="1"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the</a:t>
            </a:r>
            <a:r>
              <a:rPr lang="en-IN" sz="2000" b="1"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same</a:t>
            </a:r>
            <a:r>
              <a:rPr lang="en-IN" sz="2000" b="0" i="0" dirty="0">
                <a:effectLst/>
                <a:latin typeface="Times New Roman" panose="02020603050405020304" pitchFamily="18" charset="0"/>
                <a:cs typeface="Times New Roman" panose="02020603050405020304" pitchFamily="18" charset="0"/>
              </a:rPr>
              <a:t>. As it is a </a:t>
            </a:r>
            <a:r>
              <a:rPr lang="en-IN" sz="2000" i="0" dirty="0">
                <a:effectLst/>
                <a:latin typeface="Times New Roman" panose="02020603050405020304" pitchFamily="18" charset="0"/>
                <a:cs typeface="Times New Roman" panose="02020603050405020304" pitchFamily="18" charset="0"/>
              </a:rPr>
              <a:t>contiguous</a:t>
            </a:r>
            <a:r>
              <a:rPr lang="en-IN" sz="2000" b="0" i="0" dirty="0">
                <a:effectLst/>
                <a:latin typeface="Times New Roman" panose="02020603050405020304" pitchFamily="18" charset="0"/>
                <a:cs typeface="Times New Roman" panose="02020603050405020304" pitchFamily="18" charset="0"/>
              </a:rPr>
              <a:t> allocation, hence no spanning is allowed.</a:t>
            </a:r>
          </a:p>
          <a:p>
            <a:r>
              <a:rPr lang="en-IN" sz="2000" b="1" dirty="0">
                <a:latin typeface="Times New Roman" panose="02020603050405020304" pitchFamily="18" charset="0"/>
                <a:cs typeface="Times New Roman" panose="02020603050405020304" pitchFamily="18" charset="0"/>
              </a:rPr>
              <a:t>Variable partition</a:t>
            </a: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 In contrast with fixed partitioning, partitions are not made before the execution or during system configure.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855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3" name="Rectangle 104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5" name="Freeform: Shape 104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5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Freeform: Shape 105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58" name="Isosceles Triangle 105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Diagram&#10;&#10;Description automatically generated">
            <a:extLst>
              <a:ext uri="{FF2B5EF4-FFF2-40B4-BE49-F238E27FC236}">
                <a16:creationId xmlns:a16="http://schemas.microsoft.com/office/drawing/2014/main" id="{BE2CA21B-73F9-B9E3-15CF-35CA63E313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3699" y="654618"/>
            <a:ext cx="10544602"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60" name="Isosceles Triangle 105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BBE3E79-2FC6-C08B-52B1-A1E06593B468}"/>
              </a:ext>
            </a:extLst>
          </p:cNvPr>
          <p:cNvSpPr txBox="1"/>
          <p:nvPr/>
        </p:nvSpPr>
        <p:spPr>
          <a:xfrm>
            <a:off x="749351" y="6213101"/>
            <a:ext cx="6854729" cy="430887"/>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https://www.javatpoint.com/memory-management-operating-system</a:t>
            </a:r>
          </a:p>
          <a:p>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2249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5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Freeform: Shape 205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2A5787-0D0B-9390-EE15-0BC5E41CBADA}"/>
              </a:ext>
            </a:extLst>
          </p:cNvPr>
          <p:cNvSpPr>
            <a:spLocks noGrp="1"/>
          </p:cNvSpPr>
          <p:nvPr>
            <p:ph type="title"/>
          </p:nvPr>
        </p:nvSpPr>
        <p:spPr>
          <a:xfrm>
            <a:off x="1137034" y="609597"/>
            <a:ext cx="9392421" cy="1330841"/>
          </a:xfrm>
        </p:spPr>
        <p:txBody>
          <a:bodyPr>
            <a:normAutofit/>
          </a:bodyPr>
          <a:lstStyle/>
          <a:p>
            <a:r>
              <a:rPr lang="en-IN" b="1" u="sng" dirty="0">
                <a:solidFill>
                  <a:schemeClr val="accent2">
                    <a:lumMod val="75000"/>
                  </a:schemeClr>
                </a:solidFill>
                <a:latin typeface="Times New Roman" panose="02020603050405020304" pitchFamily="18" charset="0"/>
                <a:cs typeface="Times New Roman" panose="02020603050405020304" pitchFamily="18" charset="0"/>
              </a:rPr>
              <a:t>Best fit</a:t>
            </a:r>
            <a:br>
              <a:rPr lang="en-IN" dirty="0"/>
            </a:br>
            <a:endParaRPr lang="en-IN" dirty="0"/>
          </a:p>
        </p:txBody>
      </p:sp>
      <p:sp>
        <p:nvSpPr>
          <p:cNvPr id="3" name="Content Placeholder 2">
            <a:extLst>
              <a:ext uri="{FF2B5EF4-FFF2-40B4-BE49-F238E27FC236}">
                <a16:creationId xmlns:a16="http://schemas.microsoft.com/office/drawing/2014/main" id="{AF48F3CE-B2E9-7202-B6ED-CB7BE474A2F9}"/>
              </a:ext>
            </a:extLst>
          </p:cNvPr>
          <p:cNvSpPr>
            <a:spLocks noGrp="1"/>
          </p:cNvSpPr>
          <p:nvPr>
            <p:ph idx="1"/>
          </p:nvPr>
        </p:nvSpPr>
        <p:spPr>
          <a:xfrm>
            <a:off x="1137034" y="1758462"/>
            <a:ext cx="4958966" cy="4967617"/>
          </a:xfrm>
        </p:spPr>
        <p:txBody>
          <a:bodyPr>
            <a:normAutofit/>
          </a:bodyPr>
          <a:lstStyle/>
          <a:p>
            <a:pPr fontAlgn="base"/>
            <a:r>
              <a:rPr lang="en-IN" sz="2000" b="0" i="0" dirty="0">
                <a:effectLst/>
                <a:latin typeface="Times New Roman" panose="02020603050405020304" pitchFamily="18" charset="0"/>
                <a:cs typeface="Times New Roman" panose="02020603050405020304" pitchFamily="18" charset="0"/>
              </a:rPr>
              <a:t>This method keeps the free/busy list in order by size – smallest to largest. In this method, the operating system first searches the whole of the memory according to the size of the given job and allocates it to the closest-fitting free partition in the memory, making it able to use memory efficiently. Here the jobs are in the order from smallest job to largest job. </a:t>
            </a:r>
          </a:p>
          <a:p>
            <a:pPr marL="0" indent="0">
              <a:buNone/>
            </a:pPr>
            <a:br>
              <a:rPr lang="en-IN" sz="2000" b="0" i="0" dirty="0">
                <a:effectLst/>
                <a:latin typeface="urw-din"/>
              </a:rPr>
            </a:br>
            <a:endParaRPr lang="en-IN" sz="2000" dirty="0"/>
          </a:p>
        </p:txBody>
      </p:sp>
      <p:pic>
        <p:nvPicPr>
          <p:cNvPr id="2050" name="Picture 2">
            <a:extLst>
              <a:ext uri="{FF2B5EF4-FFF2-40B4-BE49-F238E27FC236}">
                <a16:creationId xmlns:a16="http://schemas.microsoft.com/office/drawing/2014/main" id="{903C43A4-19F9-3121-AEA4-37D3945B5C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120398"/>
            <a:ext cx="6358633" cy="4967617"/>
          </a:xfrm>
          <a:prstGeom prst="rect">
            <a:avLst/>
          </a:prstGeom>
          <a:noFill/>
          <a:extLst>
            <a:ext uri="{909E8E84-426E-40DD-AFC4-6F175D3DCCD1}">
              <a14:hiddenFill xmlns:a14="http://schemas.microsoft.com/office/drawing/2010/main">
                <a:solidFill>
                  <a:srgbClr val="FFFFFF"/>
                </a:solidFill>
              </a14:hiddenFill>
            </a:ext>
          </a:extLst>
        </p:spPr>
      </p:pic>
      <p:sp>
        <p:nvSpPr>
          <p:cNvPr id="2067" name="Freeform: Shape 205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231099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1395E4-5733-C3E3-F489-6707BF13BB96}"/>
              </a:ext>
            </a:extLst>
          </p:cNvPr>
          <p:cNvSpPr>
            <a:spLocks noGrp="1"/>
          </p:cNvSpPr>
          <p:nvPr>
            <p:ph type="title"/>
          </p:nvPr>
        </p:nvSpPr>
        <p:spPr>
          <a:xfrm>
            <a:off x="828763" y="909186"/>
            <a:ext cx="10534473" cy="914324"/>
          </a:xfrm>
        </p:spPr>
        <p:txBody>
          <a:bodyPr>
            <a:normAutofit fontScale="90000"/>
          </a:bodyPr>
          <a:lstStyle/>
          <a:p>
            <a:r>
              <a:rPr lang="en-IN" sz="4900" b="1" u="sng" dirty="0">
                <a:solidFill>
                  <a:srgbClr val="00B050"/>
                </a:solidFill>
                <a:latin typeface="Times New Roman" panose="02020603050405020304" pitchFamily="18" charset="0"/>
                <a:cs typeface="Times New Roman" panose="02020603050405020304" pitchFamily="18" charset="0"/>
              </a:rPr>
              <a:t>Worst fit</a:t>
            </a:r>
            <a:br>
              <a:rPr lang="en-IN" sz="3600" dirty="0"/>
            </a:br>
            <a:endParaRPr lang="en-IN" sz="3600" dirty="0"/>
          </a:p>
        </p:txBody>
      </p:sp>
      <p:sp>
        <p:nvSpPr>
          <p:cNvPr id="3" name="Content Placeholder 2">
            <a:extLst>
              <a:ext uri="{FF2B5EF4-FFF2-40B4-BE49-F238E27FC236}">
                <a16:creationId xmlns:a16="http://schemas.microsoft.com/office/drawing/2014/main" id="{74C7F17B-7AAA-6E03-C662-28C9A1594145}"/>
              </a:ext>
            </a:extLst>
          </p:cNvPr>
          <p:cNvSpPr>
            <a:spLocks noGrp="1"/>
          </p:cNvSpPr>
          <p:nvPr>
            <p:ph idx="1"/>
          </p:nvPr>
        </p:nvSpPr>
        <p:spPr>
          <a:xfrm>
            <a:off x="643469" y="1782981"/>
            <a:ext cx="4008384" cy="4393982"/>
          </a:xfrm>
        </p:spPr>
        <p:txBody>
          <a:bodyPr>
            <a:normAutofit/>
          </a:bodyPr>
          <a:lstStyle/>
          <a:p>
            <a:r>
              <a:rPr lang="en-IN" sz="2000" b="0" i="0" dirty="0">
                <a:effectLst/>
                <a:latin typeface="Times New Roman" panose="02020603050405020304" pitchFamily="18" charset="0"/>
                <a:cs typeface="Times New Roman" panose="02020603050405020304" pitchFamily="18" charset="0"/>
              </a:rPr>
              <a:t>In this allocation technique, the process traverses the whole memory and always search for the largest hole/partition, and then the process is placed in that hole/partition. It is a slow process because it has to traverse the entire memory to search the largest hole.</a:t>
            </a:r>
          </a:p>
          <a:p>
            <a:endParaRPr lang="en-IN" sz="2000" dirty="0"/>
          </a:p>
        </p:txBody>
      </p:sp>
      <p:grpSp>
        <p:nvGrpSpPr>
          <p:cNvPr id="3081" name="Group 308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82" name="Isosceles Triangle 308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a:extLst>
              <a:ext uri="{FF2B5EF4-FFF2-40B4-BE49-F238E27FC236}">
                <a16:creationId xmlns:a16="http://schemas.microsoft.com/office/drawing/2014/main" id="{4485CC30-CC74-A897-AFC9-6DF45EE8CE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1215483"/>
            <a:ext cx="6253212" cy="4757288"/>
          </a:xfrm>
          <a:prstGeom prst="rect">
            <a:avLst/>
          </a:prstGeom>
          <a:noFill/>
          <a:extLst>
            <a:ext uri="{909E8E84-426E-40DD-AFC4-6F175D3DCCD1}">
              <a14:hiddenFill xmlns:a14="http://schemas.microsoft.com/office/drawing/2010/main">
                <a:solidFill>
                  <a:srgbClr val="FFFFFF"/>
                </a:solidFill>
              </a14:hiddenFill>
            </a:ext>
          </a:extLst>
        </p:spPr>
      </p:pic>
      <p:grpSp>
        <p:nvGrpSpPr>
          <p:cNvPr id="3085" name="Group 308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86" name="Rectangle 308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Isosceles Triangle 308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8965548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0454D-D02D-9E1E-82CC-08E2D5E5A628}"/>
              </a:ext>
            </a:extLst>
          </p:cNvPr>
          <p:cNvSpPr>
            <a:spLocks noGrp="1"/>
          </p:cNvSpPr>
          <p:nvPr>
            <p:ph type="title"/>
          </p:nvPr>
        </p:nvSpPr>
        <p:spPr>
          <a:xfrm>
            <a:off x="841248" y="548640"/>
            <a:ext cx="3600860" cy="5431536"/>
          </a:xfrm>
        </p:spPr>
        <p:txBody>
          <a:bodyPr>
            <a:normAutofit/>
          </a:bodyPr>
          <a:lstStyle/>
          <a:p>
            <a:r>
              <a:rPr lang="en-IN" b="1" u="sng" dirty="0">
                <a:solidFill>
                  <a:schemeClr val="accent4">
                    <a:lumMod val="75000"/>
                  </a:schemeClr>
                </a:solidFill>
                <a:latin typeface="Times New Roman" panose="02020603050405020304" pitchFamily="18" charset="0"/>
                <a:cs typeface="Times New Roman" panose="02020603050405020304" pitchFamily="18" charset="0"/>
              </a:rPr>
              <a:t>Next</a:t>
            </a:r>
            <a:r>
              <a:rPr lang="en-IN" sz="5400" b="1" u="sng" dirty="0">
                <a:solidFill>
                  <a:schemeClr val="accent4">
                    <a:lumMod val="75000"/>
                  </a:schemeClr>
                </a:solidFill>
                <a:latin typeface="Times New Roman" panose="02020603050405020304" pitchFamily="18" charset="0"/>
                <a:cs typeface="Times New Roman" panose="02020603050405020304" pitchFamily="18" charset="0"/>
              </a:rPr>
              <a:t> fit</a:t>
            </a:r>
            <a:br>
              <a:rPr lang="en-IN" sz="5400" dirty="0"/>
            </a:br>
            <a:endParaRPr lang="en-IN"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268BE4-5441-08D2-F2F0-4C63CEFB03C0}"/>
              </a:ext>
            </a:extLst>
          </p:cNvPr>
          <p:cNvSpPr>
            <a:spLocks noGrp="1"/>
          </p:cNvSpPr>
          <p:nvPr>
            <p:ph idx="1"/>
          </p:nvPr>
        </p:nvSpPr>
        <p:spPr>
          <a:xfrm>
            <a:off x="5126418" y="552091"/>
            <a:ext cx="6224335" cy="5431536"/>
          </a:xfrm>
        </p:spPr>
        <p:txBody>
          <a:bodyPr anchor="ctr">
            <a:normAutofit/>
          </a:bodyPr>
          <a:lstStyle/>
          <a:p>
            <a:r>
              <a:rPr lang="en-IN" sz="2400" b="0" i="0" dirty="0">
                <a:effectLst/>
                <a:latin typeface="Times New Roman" panose="02020603050405020304" pitchFamily="18" charset="0"/>
                <a:cs typeface="Times New Roman" panose="02020603050405020304" pitchFamily="18" charset="0"/>
              </a:rPr>
              <a:t>The next fit is a modified version of </a:t>
            </a:r>
            <a:r>
              <a:rPr lang="en-IN" sz="2400" dirty="0">
                <a:latin typeface="Times New Roman" panose="02020603050405020304" pitchFamily="18" charset="0"/>
                <a:cs typeface="Times New Roman" panose="02020603050405020304" pitchFamily="18" charset="0"/>
              </a:rPr>
              <a:t>first fit. </a:t>
            </a:r>
            <a:r>
              <a:rPr lang="en-IN" sz="2400" b="0" i="0" dirty="0">
                <a:effectLst/>
                <a:latin typeface="Times New Roman" panose="02020603050405020304" pitchFamily="18" charset="0"/>
                <a:cs typeface="Times New Roman" panose="02020603050405020304" pitchFamily="18" charset="0"/>
              </a:rPr>
              <a:t>It begins as the first fit to find a free partition but when called next time it starts searching from where it left off, not from the beginning. This policy makes use of a roving pointer. The pointer moves along the memory chain to search for the next fit. This helps in, to avoid the usage of memory always from the head (beginning) of the free blockchain.</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697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666</Words>
  <Application>Microsoft Office PowerPoint</Application>
  <PresentationFormat>Widescreen</PresentationFormat>
  <Paragraphs>48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The Serif Hand</vt:lpstr>
      <vt:lpstr>Times New Roman</vt:lpstr>
      <vt:lpstr>urw-din</vt:lpstr>
      <vt:lpstr>Office Theme</vt:lpstr>
      <vt:lpstr>PROJECT : COM - 312 MEMORY MANAGEMENT SIMULATOR </vt:lpstr>
      <vt:lpstr>Table of Contents:  </vt:lpstr>
      <vt:lpstr>INTRODUCTION </vt:lpstr>
      <vt:lpstr>Need for memory management</vt:lpstr>
      <vt:lpstr>Key terms</vt:lpstr>
      <vt:lpstr>PowerPoint Presentation</vt:lpstr>
      <vt:lpstr>Best fit </vt:lpstr>
      <vt:lpstr>Worst fit </vt:lpstr>
      <vt:lpstr>Next fit </vt:lpstr>
      <vt:lpstr>CODE</vt:lpstr>
      <vt:lpstr>PowerPoint Presentation</vt:lpstr>
      <vt:lpstr>PowerPoint Presentation</vt:lpstr>
      <vt:lpstr>PowerPoint Presentation</vt:lpstr>
      <vt:lpstr>PowerPoint Presentation</vt:lpstr>
      <vt:lpstr>PowerPoint Presentation</vt:lpstr>
      <vt:lpstr>OUTPUTS:</vt:lpstr>
      <vt:lpstr>Accept</vt:lpstr>
      <vt:lpstr>Best fit</vt:lpstr>
      <vt:lpstr>Next fit</vt:lpstr>
      <vt:lpstr>Worst fit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COM - 312</dc:title>
  <dc:creator>vanshak chhabra</dc:creator>
  <cp:lastModifiedBy>vanshak chhabra</cp:lastModifiedBy>
  <cp:revision>13</cp:revision>
  <dcterms:created xsi:type="dcterms:W3CDTF">2022-12-22T12:55:42Z</dcterms:created>
  <dcterms:modified xsi:type="dcterms:W3CDTF">2022-12-23T09:04:26Z</dcterms:modified>
</cp:coreProperties>
</file>