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Lilita One" charset="1" panose="02000000000000000000"/>
      <p:regular r:id="rId21"/>
    </p:embeddedFont>
    <p:embeddedFont>
      <p:font typeface="DM Sans Bold" charset="1" panose="00000000000000000000"/>
      <p:regular r:id="rId22"/>
    </p:embeddedFont>
    <p:embeddedFont>
      <p:font typeface="DM Sans"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 Id="rId4"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 Id="rId4"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media/image7.png" Type="http://schemas.openxmlformats.org/officeDocument/2006/relationships/image"/><Relationship Id="rId6"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7.png" Type="http://schemas.openxmlformats.org/officeDocument/2006/relationships/image"/><Relationship Id="rId5"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7.png" Type="http://schemas.openxmlformats.org/officeDocument/2006/relationships/image"/><Relationship Id="rId5"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 Id="rId4"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82527"/>
        </a:solidFill>
      </p:bgPr>
    </p:bg>
    <p:spTree>
      <p:nvGrpSpPr>
        <p:cNvPr id="1" name=""/>
        <p:cNvGrpSpPr/>
        <p:nvPr/>
      </p:nvGrpSpPr>
      <p:grpSpPr>
        <a:xfrm>
          <a:off x="0" y="0"/>
          <a:ext cx="0" cy="0"/>
          <a:chOff x="0" y="0"/>
          <a:chExt cx="0" cy="0"/>
        </a:xfrm>
      </p:grpSpPr>
      <p:sp>
        <p:nvSpPr>
          <p:cNvPr name="Freeform 2" id="2"/>
          <p:cNvSpPr/>
          <p:nvPr/>
        </p:nvSpPr>
        <p:spPr>
          <a:xfrm flipH="false" flipV="false" rot="0">
            <a:off x="-1563848" y="2846884"/>
            <a:ext cx="7375317" cy="8127672"/>
          </a:xfrm>
          <a:custGeom>
            <a:avLst/>
            <a:gdLst/>
            <a:ahLst/>
            <a:cxnLst/>
            <a:rect r="r" b="b" t="t" l="l"/>
            <a:pathLst>
              <a:path h="8127672" w="7375317">
                <a:moveTo>
                  <a:pt x="0" y="0"/>
                </a:moveTo>
                <a:lnTo>
                  <a:pt x="7375317" y="0"/>
                </a:lnTo>
                <a:lnTo>
                  <a:pt x="7375317" y="8127672"/>
                </a:lnTo>
                <a:lnTo>
                  <a:pt x="0" y="8127672"/>
                </a:lnTo>
                <a:lnTo>
                  <a:pt x="0" y="0"/>
                </a:lnTo>
                <a:close/>
              </a:path>
            </a:pathLst>
          </a:custGeom>
          <a:blipFill>
            <a:blip r:embed="rId2"/>
            <a:stretch>
              <a:fillRect l="-5100" t="0" r="-5100" b="0"/>
            </a:stretch>
          </a:blipFill>
        </p:spPr>
      </p:sp>
      <p:sp>
        <p:nvSpPr>
          <p:cNvPr name="Freeform 3" id="3"/>
          <p:cNvSpPr/>
          <p:nvPr/>
        </p:nvSpPr>
        <p:spPr>
          <a:xfrm flipH="false" flipV="false" rot="0">
            <a:off x="0" y="0"/>
            <a:ext cx="1502912" cy="1559625"/>
          </a:xfrm>
          <a:custGeom>
            <a:avLst/>
            <a:gdLst/>
            <a:ahLst/>
            <a:cxnLst/>
            <a:rect r="r" b="b" t="t" l="l"/>
            <a:pathLst>
              <a:path h="1559625" w="1502912">
                <a:moveTo>
                  <a:pt x="0" y="0"/>
                </a:moveTo>
                <a:lnTo>
                  <a:pt x="1502912" y="0"/>
                </a:lnTo>
                <a:lnTo>
                  <a:pt x="1502912" y="1559625"/>
                </a:lnTo>
                <a:lnTo>
                  <a:pt x="0" y="15596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747504" y="4680129"/>
            <a:ext cx="18650496" cy="1509396"/>
          </a:xfrm>
          <a:prstGeom prst="rect">
            <a:avLst/>
          </a:prstGeom>
        </p:spPr>
        <p:txBody>
          <a:bodyPr anchor="t" rtlCol="false" tIns="0" lIns="0" bIns="0" rIns="0">
            <a:spAutoFit/>
          </a:bodyPr>
          <a:lstStyle/>
          <a:p>
            <a:pPr algn="ctr">
              <a:lnSpc>
                <a:spcPts val="11440"/>
              </a:lnSpc>
            </a:pPr>
            <a:r>
              <a:rPr lang="en-US" sz="11000">
                <a:solidFill>
                  <a:srgbClr val="FFFFFF"/>
                </a:solidFill>
                <a:latin typeface="Lilita One"/>
                <a:ea typeface="Lilita One"/>
                <a:cs typeface="Lilita One"/>
                <a:sym typeface="Lilita One"/>
              </a:rPr>
              <a:t>MARKET ANALYSIS</a:t>
            </a:r>
          </a:p>
        </p:txBody>
      </p:sp>
      <p:sp>
        <p:nvSpPr>
          <p:cNvPr name="TextBox 5" id="5"/>
          <p:cNvSpPr txBox="true"/>
          <p:nvPr/>
        </p:nvSpPr>
        <p:spPr>
          <a:xfrm rot="0">
            <a:off x="2923910" y="3008809"/>
            <a:ext cx="16297684" cy="1509396"/>
          </a:xfrm>
          <a:prstGeom prst="rect">
            <a:avLst/>
          </a:prstGeom>
        </p:spPr>
        <p:txBody>
          <a:bodyPr anchor="t" rtlCol="false" tIns="0" lIns="0" bIns="0" rIns="0">
            <a:spAutoFit/>
          </a:bodyPr>
          <a:lstStyle/>
          <a:p>
            <a:pPr algn="ctr">
              <a:lnSpc>
                <a:spcPts val="11440"/>
              </a:lnSpc>
            </a:pPr>
            <a:r>
              <a:rPr lang="en-US" sz="11000">
                <a:solidFill>
                  <a:srgbClr val="FFCB29"/>
                </a:solidFill>
                <a:latin typeface="Lilita One"/>
                <a:ea typeface="Lilita One"/>
                <a:cs typeface="Lilita One"/>
                <a:sym typeface="Lilita One"/>
              </a:rPr>
              <a:t>ENERGY DRINK</a:t>
            </a:r>
          </a:p>
        </p:txBody>
      </p:sp>
      <p:sp>
        <p:nvSpPr>
          <p:cNvPr name="TextBox 6" id="6"/>
          <p:cNvSpPr txBox="true"/>
          <p:nvPr/>
        </p:nvSpPr>
        <p:spPr>
          <a:xfrm rot="0">
            <a:off x="7008042" y="933450"/>
            <a:ext cx="3744367" cy="887095"/>
          </a:xfrm>
          <a:prstGeom prst="rect">
            <a:avLst/>
          </a:prstGeom>
        </p:spPr>
        <p:txBody>
          <a:bodyPr anchor="t" rtlCol="false" tIns="0" lIns="0" bIns="0" rIns="0">
            <a:spAutoFit/>
          </a:bodyPr>
          <a:lstStyle/>
          <a:p>
            <a:pPr algn="ctr">
              <a:lnSpc>
                <a:spcPts val="7279"/>
              </a:lnSpc>
            </a:pPr>
            <a:r>
              <a:rPr lang="en-US" sz="5199">
                <a:solidFill>
                  <a:srgbClr val="000000"/>
                </a:solidFill>
                <a:latin typeface="DM Sans Bold"/>
                <a:ea typeface="DM Sans Bold"/>
                <a:cs typeface="DM Sans Bold"/>
                <a:sym typeface="DM Sans Bold"/>
              </a:rPr>
              <a:t>SQL Project</a:t>
            </a:r>
          </a:p>
        </p:txBody>
      </p:sp>
      <p:sp>
        <p:nvSpPr>
          <p:cNvPr name="Freeform 7" id="7"/>
          <p:cNvSpPr/>
          <p:nvPr/>
        </p:nvSpPr>
        <p:spPr>
          <a:xfrm flipH="false" flipV="false" rot="0">
            <a:off x="16785088" y="8727375"/>
            <a:ext cx="1502912" cy="1559625"/>
          </a:xfrm>
          <a:custGeom>
            <a:avLst/>
            <a:gdLst/>
            <a:ahLst/>
            <a:cxnLst/>
            <a:rect r="r" b="b" t="t" l="l"/>
            <a:pathLst>
              <a:path h="1559625" w="1502912">
                <a:moveTo>
                  <a:pt x="0" y="0"/>
                </a:moveTo>
                <a:lnTo>
                  <a:pt x="1502912" y="0"/>
                </a:lnTo>
                <a:lnTo>
                  <a:pt x="1502912" y="1559625"/>
                </a:lnTo>
                <a:lnTo>
                  <a:pt x="0" y="15596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5125348" y="6476253"/>
            <a:ext cx="18650496" cy="434467"/>
          </a:xfrm>
          <a:prstGeom prst="rect">
            <a:avLst/>
          </a:prstGeom>
        </p:spPr>
        <p:txBody>
          <a:bodyPr anchor="t" rtlCol="false" tIns="0" lIns="0" bIns="0" rIns="0">
            <a:spAutoFit/>
          </a:bodyPr>
          <a:lstStyle/>
          <a:p>
            <a:pPr algn="ctr">
              <a:lnSpc>
                <a:spcPts val="3223"/>
              </a:lnSpc>
            </a:pPr>
            <a:r>
              <a:rPr lang="en-US" sz="3099">
                <a:solidFill>
                  <a:srgbClr val="FFFFFF"/>
                </a:solidFill>
                <a:latin typeface="Lilita One"/>
                <a:ea typeface="Lilita One"/>
                <a:cs typeface="Lilita One"/>
                <a:sym typeface="Lilita One"/>
              </a:rPr>
              <a:t>-VANSHITA MATHUR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82527"/>
        </a:solidFill>
      </p:bgPr>
    </p:bg>
    <p:spTree>
      <p:nvGrpSpPr>
        <p:cNvPr id="1" name=""/>
        <p:cNvGrpSpPr/>
        <p:nvPr/>
      </p:nvGrpSpPr>
      <p:grpSpPr>
        <a:xfrm>
          <a:off x="0" y="0"/>
          <a:ext cx="0" cy="0"/>
          <a:chOff x="0" y="0"/>
          <a:chExt cx="0" cy="0"/>
        </a:xfrm>
      </p:grpSpPr>
      <p:sp>
        <p:nvSpPr>
          <p:cNvPr name="Freeform 2" id="2"/>
          <p:cNvSpPr/>
          <p:nvPr/>
        </p:nvSpPr>
        <p:spPr>
          <a:xfrm flipH="false" flipV="false" rot="0">
            <a:off x="7591150" y="3457067"/>
            <a:ext cx="10356272" cy="2933953"/>
          </a:xfrm>
          <a:custGeom>
            <a:avLst/>
            <a:gdLst/>
            <a:ahLst/>
            <a:cxnLst/>
            <a:rect r="r" b="b" t="t" l="l"/>
            <a:pathLst>
              <a:path h="2933953" w="10356272">
                <a:moveTo>
                  <a:pt x="0" y="0"/>
                </a:moveTo>
                <a:lnTo>
                  <a:pt x="10356272" y="0"/>
                </a:lnTo>
                <a:lnTo>
                  <a:pt x="10356272" y="2933953"/>
                </a:lnTo>
                <a:lnTo>
                  <a:pt x="0" y="2933953"/>
                </a:lnTo>
                <a:lnTo>
                  <a:pt x="0" y="0"/>
                </a:lnTo>
                <a:close/>
              </a:path>
            </a:pathLst>
          </a:custGeom>
          <a:blipFill>
            <a:blip r:embed="rId2"/>
            <a:stretch>
              <a:fillRect l="0" t="0" r="0" b="0"/>
            </a:stretch>
          </a:blipFill>
        </p:spPr>
      </p:sp>
      <p:sp>
        <p:nvSpPr>
          <p:cNvPr name="Freeform 3" id="3"/>
          <p:cNvSpPr/>
          <p:nvPr/>
        </p:nvSpPr>
        <p:spPr>
          <a:xfrm flipH="false" flipV="false" rot="0">
            <a:off x="699637" y="6770432"/>
            <a:ext cx="7394928" cy="2617306"/>
          </a:xfrm>
          <a:custGeom>
            <a:avLst/>
            <a:gdLst/>
            <a:ahLst/>
            <a:cxnLst/>
            <a:rect r="r" b="b" t="t" l="l"/>
            <a:pathLst>
              <a:path h="2617306" w="7394928">
                <a:moveTo>
                  <a:pt x="0" y="0"/>
                </a:moveTo>
                <a:lnTo>
                  <a:pt x="7394928" y="0"/>
                </a:lnTo>
                <a:lnTo>
                  <a:pt x="7394928" y="2617307"/>
                </a:lnTo>
                <a:lnTo>
                  <a:pt x="0" y="2617307"/>
                </a:lnTo>
                <a:lnTo>
                  <a:pt x="0" y="0"/>
                </a:lnTo>
                <a:close/>
              </a:path>
            </a:pathLst>
          </a:custGeom>
          <a:blipFill>
            <a:blip r:embed="rId3"/>
            <a:stretch>
              <a:fillRect l="0" t="0" r="0" b="0"/>
            </a:stretch>
          </a:blipFill>
        </p:spPr>
      </p:sp>
      <p:sp>
        <p:nvSpPr>
          <p:cNvPr name="TextBox 4" id="4"/>
          <p:cNvSpPr txBox="true"/>
          <p:nvPr/>
        </p:nvSpPr>
        <p:spPr>
          <a:xfrm rot="0">
            <a:off x="1028700" y="1477074"/>
            <a:ext cx="15501017" cy="1455419"/>
          </a:xfrm>
          <a:prstGeom prst="rect">
            <a:avLst/>
          </a:prstGeom>
        </p:spPr>
        <p:txBody>
          <a:bodyPr anchor="t" rtlCol="false" tIns="0" lIns="0" bIns="0" rIns="0">
            <a:spAutoFit/>
          </a:bodyPr>
          <a:lstStyle/>
          <a:p>
            <a:pPr algn="ctr">
              <a:lnSpc>
                <a:spcPts val="5880"/>
              </a:lnSpc>
              <a:spcBef>
                <a:spcPct val="0"/>
              </a:spcBef>
            </a:pPr>
            <a:r>
              <a:rPr lang="en-US" sz="4200">
                <a:solidFill>
                  <a:srgbClr val="FFFFFF"/>
                </a:solidFill>
                <a:latin typeface="DM Sans Bold"/>
                <a:ea typeface="DM Sans Bold"/>
                <a:cs typeface="DM Sans Bold"/>
                <a:sym typeface="DM Sans Bold"/>
              </a:rPr>
              <a:t> What are the preferred ingredients of energy drinks among respondents?</a:t>
            </a:r>
          </a:p>
        </p:txBody>
      </p:sp>
      <p:sp>
        <p:nvSpPr>
          <p:cNvPr name="TextBox 5" id="5"/>
          <p:cNvSpPr txBox="true"/>
          <p:nvPr/>
        </p:nvSpPr>
        <p:spPr>
          <a:xfrm rot="0">
            <a:off x="-1590778" y="3415379"/>
            <a:ext cx="15501017" cy="863600"/>
          </a:xfrm>
          <a:prstGeom prst="rect">
            <a:avLst/>
          </a:prstGeom>
        </p:spPr>
        <p:txBody>
          <a:bodyPr anchor="t" rtlCol="false" tIns="0" lIns="0" bIns="0" rIns="0">
            <a:spAutoFit/>
          </a:bodyPr>
          <a:lstStyle/>
          <a:p>
            <a:pPr algn="ctr">
              <a:lnSpc>
                <a:spcPts val="7000"/>
              </a:lnSpc>
              <a:spcBef>
                <a:spcPct val="0"/>
              </a:spcBef>
            </a:pPr>
            <a:r>
              <a:rPr lang="en-US" sz="5000">
                <a:solidFill>
                  <a:srgbClr val="FFCB29"/>
                </a:solidFill>
                <a:latin typeface="DM Sans Bold"/>
                <a:ea typeface="DM Sans Bold"/>
                <a:cs typeface="DM Sans Bold"/>
                <a:sym typeface="DM Sans Bold"/>
              </a:rPr>
              <a:t>Solution:</a:t>
            </a:r>
          </a:p>
        </p:txBody>
      </p:sp>
      <p:sp>
        <p:nvSpPr>
          <p:cNvPr name="TextBox 6" id="6"/>
          <p:cNvSpPr txBox="true"/>
          <p:nvPr/>
        </p:nvSpPr>
        <p:spPr>
          <a:xfrm rot="0">
            <a:off x="-5863111" y="5906833"/>
            <a:ext cx="15501017" cy="863600"/>
          </a:xfrm>
          <a:prstGeom prst="rect">
            <a:avLst/>
          </a:prstGeom>
        </p:spPr>
        <p:txBody>
          <a:bodyPr anchor="t" rtlCol="false" tIns="0" lIns="0" bIns="0" rIns="0">
            <a:spAutoFit/>
          </a:bodyPr>
          <a:lstStyle/>
          <a:p>
            <a:pPr algn="ctr">
              <a:lnSpc>
                <a:spcPts val="7000"/>
              </a:lnSpc>
              <a:spcBef>
                <a:spcPct val="0"/>
              </a:spcBef>
            </a:pPr>
            <a:r>
              <a:rPr lang="en-US" sz="5000">
                <a:solidFill>
                  <a:srgbClr val="FFCB29"/>
                </a:solidFill>
                <a:latin typeface="DM Sans Bold"/>
                <a:ea typeface="DM Sans Bold"/>
                <a:cs typeface="DM Sans Bold"/>
                <a:sym typeface="DM Sans Bold"/>
              </a:rPr>
              <a:t>Result:</a:t>
            </a:r>
          </a:p>
        </p:txBody>
      </p:sp>
      <p:sp>
        <p:nvSpPr>
          <p:cNvPr name="Freeform 7" id="7"/>
          <p:cNvSpPr/>
          <p:nvPr/>
        </p:nvSpPr>
        <p:spPr>
          <a:xfrm flipH="false" flipV="false" rot="0">
            <a:off x="-8477333" y="-4489704"/>
            <a:ext cx="21469556" cy="5518404"/>
          </a:xfrm>
          <a:custGeom>
            <a:avLst/>
            <a:gdLst/>
            <a:ahLst/>
            <a:cxnLst/>
            <a:rect r="r" b="b" t="t" l="l"/>
            <a:pathLst>
              <a:path h="5518404" w="21469556">
                <a:moveTo>
                  <a:pt x="0" y="0"/>
                </a:moveTo>
                <a:lnTo>
                  <a:pt x="21469556" y="0"/>
                </a:lnTo>
                <a:lnTo>
                  <a:pt x="21469556" y="5518404"/>
                </a:lnTo>
                <a:lnTo>
                  <a:pt x="0" y="5518404"/>
                </a:lnTo>
                <a:lnTo>
                  <a:pt x="0" y="0"/>
                </a:lnTo>
                <a:close/>
              </a:path>
            </a:pathLst>
          </a:custGeom>
          <a:blipFill>
            <a:blip r:embed="rId4"/>
            <a:stretch>
              <a:fillRect l="0" t="-16139" r="0" b="-16139"/>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82527"/>
        </a:solidFill>
      </p:bgPr>
    </p:bg>
    <p:spTree>
      <p:nvGrpSpPr>
        <p:cNvPr id="1" name=""/>
        <p:cNvGrpSpPr/>
        <p:nvPr/>
      </p:nvGrpSpPr>
      <p:grpSpPr>
        <a:xfrm>
          <a:off x="0" y="0"/>
          <a:ext cx="0" cy="0"/>
          <a:chOff x="0" y="0"/>
          <a:chExt cx="0" cy="0"/>
        </a:xfrm>
      </p:grpSpPr>
      <p:sp>
        <p:nvSpPr>
          <p:cNvPr name="Freeform 2" id="2"/>
          <p:cNvSpPr/>
          <p:nvPr/>
        </p:nvSpPr>
        <p:spPr>
          <a:xfrm flipH="false" flipV="false" rot="0">
            <a:off x="706960" y="3298049"/>
            <a:ext cx="10454432" cy="3690901"/>
          </a:xfrm>
          <a:custGeom>
            <a:avLst/>
            <a:gdLst/>
            <a:ahLst/>
            <a:cxnLst/>
            <a:rect r="r" b="b" t="t" l="l"/>
            <a:pathLst>
              <a:path h="3690901" w="10454432">
                <a:moveTo>
                  <a:pt x="0" y="0"/>
                </a:moveTo>
                <a:lnTo>
                  <a:pt x="10454432" y="0"/>
                </a:lnTo>
                <a:lnTo>
                  <a:pt x="10454432" y="3690902"/>
                </a:lnTo>
                <a:lnTo>
                  <a:pt x="0" y="3690902"/>
                </a:lnTo>
                <a:lnTo>
                  <a:pt x="0" y="0"/>
                </a:lnTo>
                <a:close/>
              </a:path>
            </a:pathLst>
          </a:custGeom>
          <a:blipFill>
            <a:blip r:embed="rId2"/>
            <a:stretch>
              <a:fillRect l="0" t="0" r="0" b="0"/>
            </a:stretch>
          </a:blipFill>
        </p:spPr>
      </p:sp>
      <p:sp>
        <p:nvSpPr>
          <p:cNvPr name="Freeform 3" id="3"/>
          <p:cNvSpPr/>
          <p:nvPr/>
        </p:nvSpPr>
        <p:spPr>
          <a:xfrm flipH="false" flipV="false" rot="0">
            <a:off x="12510266" y="4888487"/>
            <a:ext cx="5285483" cy="5044237"/>
          </a:xfrm>
          <a:custGeom>
            <a:avLst/>
            <a:gdLst/>
            <a:ahLst/>
            <a:cxnLst/>
            <a:rect r="r" b="b" t="t" l="l"/>
            <a:pathLst>
              <a:path h="5044237" w="5285483">
                <a:moveTo>
                  <a:pt x="0" y="0"/>
                </a:moveTo>
                <a:lnTo>
                  <a:pt x="5285483" y="0"/>
                </a:lnTo>
                <a:lnTo>
                  <a:pt x="5285483" y="5044237"/>
                </a:lnTo>
                <a:lnTo>
                  <a:pt x="0" y="5044237"/>
                </a:lnTo>
                <a:lnTo>
                  <a:pt x="0" y="0"/>
                </a:lnTo>
                <a:close/>
              </a:path>
            </a:pathLst>
          </a:custGeom>
          <a:blipFill>
            <a:blip r:embed="rId3"/>
            <a:stretch>
              <a:fillRect l="0" t="0" r="0" b="0"/>
            </a:stretch>
          </a:blipFill>
        </p:spPr>
      </p:sp>
      <p:sp>
        <p:nvSpPr>
          <p:cNvPr name="TextBox 4" id="4"/>
          <p:cNvSpPr txBox="true"/>
          <p:nvPr/>
        </p:nvSpPr>
        <p:spPr>
          <a:xfrm rot="0">
            <a:off x="1028700" y="1403033"/>
            <a:ext cx="15501017" cy="712469"/>
          </a:xfrm>
          <a:prstGeom prst="rect">
            <a:avLst/>
          </a:prstGeom>
        </p:spPr>
        <p:txBody>
          <a:bodyPr anchor="t" rtlCol="false" tIns="0" lIns="0" bIns="0" rIns="0">
            <a:spAutoFit/>
          </a:bodyPr>
          <a:lstStyle/>
          <a:p>
            <a:pPr algn="ctr">
              <a:lnSpc>
                <a:spcPts val="5880"/>
              </a:lnSpc>
              <a:spcBef>
                <a:spcPct val="0"/>
              </a:spcBef>
            </a:pPr>
            <a:r>
              <a:rPr lang="en-US" sz="4200">
                <a:solidFill>
                  <a:srgbClr val="FFFFFF"/>
                </a:solidFill>
                <a:latin typeface="DM Sans Bold"/>
                <a:ea typeface="DM Sans Bold"/>
                <a:cs typeface="DM Sans Bold"/>
                <a:sym typeface="DM Sans Bold"/>
              </a:rPr>
              <a:t> What Should be the price range of drink according to city?</a:t>
            </a:r>
          </a:p>
        </p:txBody>
      </p:sp>
      <p:sp>
        <p:nvSpPr>
          <p:cNvPr name="TextBox 5" id="5"/>
          <p:cNvSpPr txBox="true"/>
          <p:nvPr/>
        </p:nvSpPr>
        <p:spPr>
          <a:xfrm rot="0">
            <a:off x="-5530413" y="2374265"/>
            <a:ext cx="15501017" cy="863600"/>
          </a:xfrm>
          <a:prstGeom prst="rect">
            <a:avLst/>
          </a:prstGeom>
        </p:spPr>
        <p:txBody>
          <a:bodyPr anchor="t" rtlCol="false" tIns="0" lIns="0" bIns="0" rIns="0">
            <a:spAutoFit/>
          </a:bodyPr>
          <a:lstStyle/>
          <a:p>
            <a:pPr algn="ctr">
              <a:lnSpc>
                <a:spcPts val="7000"/>
              </a:lnSpc>
              <a:spcBef>
                <a:spcPct val="0"/>
              </a:spcBef>
            </a:pPr>
            <a:r>
              <a:rPr lang="en-US" sz="5000">
                <a:solidFill>
                  <a:srgbClr val="FFCB29"/>
                </a:solidFill>
                <a:latin typeface="DM Sans Bold"/>
                <a:ea typeface="DM Sans Bold"/>
                <a:cs typeface="DM Sans Bold"/>
                <a:sym typeface="DM Sans Bold"/>
              </a:rPr>
              <a:t>Solution:</a:t>
            </a:r>
          </a:p>
        </p:txBody>
      </p:sp>
      <p:sp>
        <p:nvSpPr>
          <p:cNvPr name="TextBox 6" id="6"/>
          <p:cNvSpPr txBox="true"/>
          <p:nvPr/>
        </p:nvSpPr>
        <p:spPr>
          <a:xfrm rot="0">
            <a:off x="5617729" y="4024887"/>
            <a:ext cx="15501017" cy="863600"/>
          </a:xfrm>
          <a:prstGeom prst="rect">
            <a:avLst/>
          </a:prstGeom>
        </p:spPr>
        <p:txBody>
          <a:bodyPr anchor="t" rtlCol="false" tIns="0" lIns="0" bIns="0" rIns="0">
            <a:spAutoFit/>
          </a:bodyPr>
          <a:lstStyle/>
          <a:p>
            <a:pPr algn="ctr">
              <a:lnSpc>
                <a:spcPts val="7000"/>
              </a:lnSpc>
              <a:spcBef>
                <a:spcPct val="0"/>
              </a:spcBef>
            </a:pPr>
            <a:r>
              <a:rPr lang="en-US" sz="5000">
                <a:solidFill>
                  <a:srgbClr val="FFCB29"/>
                </a:solidFill>
                <a:latin typeface="DM Sans Bold"/>
                <a:ea typeface="DM Sans Bold"/>
                <a:cs typeface="DM Sans Bold"/>
                <a:sym typeface="DM Sans Bold"/>
              </a:rPr>
              <a:t>Result:</a:t>
            </a:r>
          </a:p>
        </p:txBody>
      </p:sp>
      <p:sp>
        <p:nvSpPr>
          <p:cNvPr name="Freeform 7" id="7"/>
          <p:cNvSpPr/>
          <p:nvPr/>
        </p:nvSpPr>
        <p:spPr>
          <a:xfrm flipH="false" flipV="false" rot="0">
            <a:off x="-8477333" y="-4489704"/>
            <a:ext cx="21469556" cy="5518404"/>
          </a:xfrm>
          <a:custGeom>
            <a:avLst/>
            <a:gdLst/>
            <a:ahLst/>
            <a:cxnLst/>
            <a:rect r="r" b="b" t="t" l="l"/>
            <a:pathLst>
              <a:path h="5518404" w="21469556">
                <a:moveTo>
                  <a:pt x="0" y="0"/>
                </a:moveTo>
                <a:lnTo>
                  <a:pt x="21469556" y="0"/>
                </a:lnTo>
                <a:lnTo>
                  <a:pt x="21469556" y="5518404"/>
                </a:lnTo>
                <a:lnTo>
                  <a:pt x="0" y="5518404"/>
                </a:lnTo>
                <a:lnTo>
                  <a:pt x="0" y="0"/>
                </a:lnTo>
                <a:close/>
              </a:path>
            </a:pathLst>
          </a:custGeom>
          <a:blipFill>
            <a:blip r:embed="rId4"/>
            <a:stretch>
              <a:fillRect l="0" t="-16139" r="0" b="-16139"/>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82527"/>
        </a:solidFill>
      </p:bgPr>
    </p:bg>
    <p:spTree>
      <p:nvGrpSpPr>
        <p:cNvPr id="1" name=""/>
        <p:cNvGrpSpPr/>
        <p:nvPr/>
      </p:nvGrpSpPr>
      <p:grpSpPr>
        <a:xfrm>
          <a:off x="0" y="0"/>
          <a:ext cx="0" cy="0"/>
          <a:chOff x="0" y="0"/>
          <a:chExt cx="0" cy="0"/>
        </a:xfrm>
      </p:grpSpPr>
      <p:sp>
        <p:nvSpPr>
          <p:cNvPr name="Freeform 2" id="2"/>
          <p:cNvSpPr/>
          <p:nvPr/>
        </p:nvSpPr>
        <p:spPr>
          <a:xfrm flipH="false" flipV="false" rot="0">
            <a:off x="3340274" y="2793629"/>
            <a:ext cx="13141485" cy="2559818"/>
          </a:xfrm>
          <a:custGeom>
            <a:avLst/>
            <a:gdLst/>
            <a:ahLst/>
            <a:cxnLst/>
            <a:rect r="r" b="b" t="t" l="l"/>
            <a:pathLst>
              <a:path h="2559818" w="13141485">
                <a:moveTo>
                  <a:pt x="0" y="0"/>
                </a:moveTo>
                <a:lnTo>
                  <a:pt x="13141485" y="0"/>
                </a:lnTo>
                <a:lnTo>
                  <a:pt x="13141485" y="2559818"/>
                </a:lnTo>
                <a:lnTo>
                  <a:pt x="0" y="2559818"/>
                </a:lnTo>
                <a:lnTo>
                  <a:pt x="0" y="0"/>
                </a:lnTo>
                <a:close/>
              </a:path>
            </a:pathLst>
          </a:custGeom>
          <a:blipFill>
            <a:blip r:embed="rId2"/>
            <a:stretch>
              <a:fillRect l="0" t="0" r="0" b="0"/>
            </a:stretch>
          </a:blipFill>
        </p:spPr>
      </p:sp>
      <p:sp>
        <p:nvSpPr>
          <p:cNvPr name="Freeform 3" id="3"/>
          <p:cNvSpPr/>
          <p:nvPr/>
        </p:nvSpPr>
        <p:spPr>
          <a:xfrm flipH="false" flipV="false" rot="0">
            <a:off x="3340274" y="5551091"/>
            <a:ext cx="5217526" cy="4735909"/>
          </a:xfrm>
          <a:custGeom>
            <a:avLst/>
            <a:gdLst/>
            <a:ahLst/>
            <a:cxnLst/>
            <a:rect r="r" b="b" t="t" l="l"/>
            <a:pathLst>
              <a:path h="4735909" w="5217526">
                <a:moveTo>
                  <a:pt x="0" y="0"/>
                </a:moveTo>
                <a:lnTo>
                  <a:pt x="5217526" y="0"/>
                </a:lnTo>
                <a:lnTo>
                  <a:pt x="5217526" y="4735909"/>
                </a:lnTo>
                <a:lnTo>
                  <a:pt x="0" y="4735909"/>
                </a:lnTo>
                <a:lnTo>
                  <a:pt x="0" y="0"/>
                </a:lnTo>
                <a:close/>
              </a:path>
            </a:pathLst>
          </a:custGeom>
          <a:blipFill>
            <a:blip r:embed="rId3"/>
            <a:stretch>
              <a:fillRect l="0" t="0" r="0" b="0"/>
            </a:stretch>
          </a:blipFill>
        </p:spPr>
      </p:sp>
      <p:sp>
        <p:nvSpPr>
          <p:cNvPr name="TextBox 4" id="4"/>
          <p:cNvSpPr txBox="true"/>
          <p:nvPr/>
        </p:nvSpPr>
        <p:spPr>
          <a:xfrm rot="0">
            <a:off x="1739102" y="1073970"/>
            <a:ext cx="15501017" cy="1393824"/>
          </a:xfrm>
          <a:prstGeom prst="rect">
            <a:avLst/>
          </a:prstGeom>
        </p:spPr>
        <p:txBody>
          <a:bodyPr anchor="t" rtlCol="false" tIns="0" lIns="0" bIns="0" rIns="0">
            <a:spAutoFit/>
          </a:bodyPr>
          <a:lstStyle/>
          <a:p>
            <a:pPr algn="ctr">
              <a:lnSpc>
                <a:spcPts val="5600"/>
              </a:lnSpc>
              <a:spcBef>
                <a:spcPct val="0"/>
              </a:spcBef>
            </a:pPr>
            <a:r>
              <a:rPr lang="en-US" sz="4000">
                <a:solidFill>
                  <a:srgbClr val="FFFFFF"/>
                </a:solidFill>
                <a:latin typeface="DM Sans Bold"/>
                <a:ea typeface="DM Sans Bold"/>
                <a:cs typeface="DM Sans Bold"/>
                <a:sym typeface="DM Sans Bold"/>
              </a:rPr>
              <a:t>Which cities have the highest percentage of respondents who have heard of the brand before?</a:t>
            </a:r>
          </a:p>
        </p:txBody>
      </p:sp>
      <p:sp>
        <p:nvSpPr>
          <p:cNvPr name="TextBox 5" id="5"/>
          <p:cNvSpPr txBox="true"/>
          <p:nvPr/>
        </p:nvSpPr>
        <p:spPr>
          <a:xfrm rot="0">
            <a:off x="-6011407" y="2744020"/>
            <a:ext cx="15501017" cy="863600"/>
          </a:xfrm>
          <a:prstGeom prst="rect">
            <a:avLst/>
          </a:prstGeom>
        </p:spPr>
        <p:txBody>
          <a:bodyPr anchor="t" rtlCol="false" tIns="0" lIns="0" bIns="0" rIns="0">
            <a:spAutoFit/>
          </a:bodyPr>
          <a:lstStyle/>
          <a:p>
            <a:pPr algn="ctr">
              <a:lnSpc>
                <a:spcPts val="7000"/>
              </a:lnSpc>
              <a:spcBef>
                <a:spcPct val="0"/>
              </a:spcBef>
            </a:pPr>
            <a:r>
              <a:rPr lang="en-US" sz="5000">
                <a:solidFill>
                  <a:srgbClr val="FFCB29"/>
                </a:solidFill>
                <a:latin typeface="DM Sans Bold"/>
                <a:ea typeface="DM Sans Bold"/>
                <a:cs typeface="DM Sans Bold"/>
                <a:sym typeface="DM Sans Bold"/>
              </a:rPr>
              <a:t>Solution:</a:t>
            </a:r>
          </a:p>
        </p:txBody>
      </p:sp>
      <p:sp>
        <p:nvSpPr>
          <p:cNvPr name="TextBox 6" id="6"/>
          <p:cNvSpPr txBox="true"/>
          <p:nvPr/>
        </p:nvSpPr>
        <p:spPr>
          <a:xfrm rot="0">
            <a:off x="-6357017" y="6664490"/>
            <a:ext cx="15501017" cy="863600"/>
          </a:xfrm>
          <a:prstGeom prst="rect">
            <a:avLst/>
          </a:prstGeom>
        </p:spPr>
        <p:txBody>
          <a:bodyPr anchor="t" rtlCol="false" tIns="0" lIns="0" bIns="0" rIns="0">
            <a:spAutoFit/>
          </a:bodyPr>
          <a:lstStyle/>
          <a:p>
            <a:pPr algn="ctr">
              <a:lnSpc>
                <a:spcPts val="7000"/>
              </a:lnSpc>
              <a:spcBef>
                <a:spcPct val="0"/>
              </a:spcBef>
            </a:pPr>
            <a:r>
              <a:rPr lang="en-US" sz="5000">
                <a:solidFill>
                  <a:srgbClr val="FFCB29"/>
                </a:solidFill>
                <a:latin typeface="DM Sans Bold"/>
                <a:ea typeface="DM Sans Bold"/>
                <a:cs typeface="DM Sans Bold"/>
                <a:sym typeface="DM Sans Bold"/>
              </a:rPr>
              <a:t>Result:</a:t>
            </a:r>
          </a:p>
        </p:txBody>
      </p:sp>
      <p:sp>
        <p:nvSpPr>
          <p:cNvPr name="Freeform 7" id="7"/>
          <p:cNvSpPr/>
          <p:nvPr/>
        </p:nvSpPr>
        <p:spPr>
          <a:xfrm flipH="false" flipV="false" rot="0">
            <a:off x="-9341287" y="-4558734"/>
            <a:ext cx="21469556" cy="5518404"/>
          </a:xfrm>
          <a:custGeom>
            <a:avLst/>
            <a:gdLst/>
            <a:ahLst/>
            <a:cxnLst/>
            <a:rect r="r" b="b" t="t" l="l"/>
            <a:pathLst>
              <a:path h="5518404" w="21469556">
                <a:moveTo>
                  <a:pt x="0" y="0"/>
                </a:moveTo>
                <a:lnTo>
                  <a:pt x="21469556" y="0"/>
                </a:lnTo>
                <a:lnTo>
                  <a:pt x="21469556" y="5518404"/>
                </a:lnTo>
                <a:lnTo>
                  <a:pt x="0" y="5518404"/>
                </a:lnTo>
                <a:lnTo>
                  <a:pt x="0" y="0"/>
                </a:lnTo>
                <a:close/>
              </a:path>
            </a:pathLst>
          </a:custGeom>
          <a:blipFill>
            <a:blip r:embed="rId4"/>
            <a:stretch>
              <a:fillRect l="0" t="-16139" r="0" b="-16139"/>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82527"/>
        </a:solidFill>
      </p:bgPr>
    </p:bg>
    <p:spTree>
      <p:nvGrpSpPr>
        <p:cNvPr id="1" name=""/>
        <p:cNvGrpSpPr/>
        <p:nvPr/>
      </p:nvGrpSpPr>
      <p:grpSpPr>
        <a:xfrm>
          <a:off x="0" y="0"/>
          <a:ext cx="0" cy="0"/>
          <a:chOff x="0" y="0"/>
          <a:chExt cx="0" cy="0"/>
        </a:xfrm>
      </p:grpSpPr>
      <p:sp>
        <p:nvSpPr>
          <p:cNvPr name="TextBox 2" id="2"/>
          <p:cNvSpPr txBox="true"/>
          <p:nvPr/>
        </p:nvSpPr>
        <p:spPr>
          <a:xfrm rot="0">
            <a:off x="1594736" y="3280064"/>
            <a:ext cx="15520035" cy="6178550"/>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FFFFFF"/>
                </a:solidFill>
                <a:latin typeface="DM Sans"/>
                <a:ea typeface="DM Sans"/>
                <a:cs typeface="DM Sans"/>
                <a:sym typeface="DM Sans"/>
              </a:rPr>
              <a:t>Prioritize marketing campaigns aimed at the male demographic.</a:t>
            </a:r>
          </a:p>
          <a:p>
            <a:pPr algn="l">
              <a:lnSpc>
                <a:spcPts val="4900"/>
              </a:lnSpc>
            </a:pPr>
          </a:p>
          <a:p>
            <a:pPr algn="l" marL="755651" indent="-377825" lvl="1">
              <a:lnSpc>
                <a:spcPts val="4900"/>
              </a:lnSpc>
              <a:buFont typeface="Arial"/>
              <a:buChar char="•"/>
            </a:pPr>
            <a:r>
              <a:rPr lang="en-US" sz="3500">
                <a:solidFill>
                  <a:srgbClr val="FFFFFF"/>
                </a:solidFill>
                <a:latin typeface="DM Sans"/>
                <a:ea typeface="DM Sans"/>
                <a:cs typeface="DM Sans"/>
                <a:sym typeface="DM Sans"/>
              </a:rPr>
              <a:t>Develop age-specific marketing strategies, particularly focusing on the 19-30 age group.</a:t>
            </a:r>
          </a:p>
          <a:p>
            <a:pPr algn="l">
              <a:lnSpc>
                <a:spcPts val="4900"/>
              </a:lnSpc>
            </a:pPr>
          </a:p>
          <a:p>
            <a:pPr algn="l" marL="755651" indent="-377825" lvl="1">
              <a:lnSpc>
                <a:spcPts val="4900"/>
              </a:lnSpc>
              <a:buFont typeface="Arial"/>
              <a:buChar char="•"/>
            </a:pPr>
            <a:r>
              <a:rPr lang="en-US" sz="3500">
                <a:solidFill>
                  <a:srgbClr val="FFFFFF"/>
                </a:solidFill>
                <a:latin typeface="DM Sans"/>
                <a:ea typeface="DM Sans"/>
                <a:cs typeface="DM Sans"/>
                <a:sym typeface="DM Sans"/>
              </a:rPr>
              <a:t>Increase investment in effective marketing channels, such as social media platforms, influencer partnerships, and digital advertising.</a:t>
            </a:r>
          </a:p>
          <a:p>
            <a:pPr algn="l">
              <a:lnSpc>
                <a:spcPts val="4900"/>
              </a:lnSpc>
            </a:pPr>
          </a:p>
          <a:p>
            <a:pPr algn="l" marL="755651" indent="-377825" lvl="1">
              <a:lnSpc>
                <a:spcPts val="4900"/>
              </a:lnSpc>
              <a:buFont typeface="Arial"/>
              <a:buChar char="•"/>
            </a:pPr>
            <a:r>
              <a:rPr lang="en-US" sz="3500">
                <a:solidFill>
                  <a:srgbClr val="FFFFFF"/>
                </a:solidFill>
                <a:latin typeface="DM Sans"/>
                <a:ea typeface="DM Sans"/>
                <a:cs typeface="DM Sans"/>
                <a:sym typeface="DM Sans"/>
              </a:rPr>
              <a:t>Consider reformulating the product to emphasize preferred ingredients like caffeine.</a:t>
            </a:r>
          </a:p>
        </p:txBody>
      </p:sp>
      <p:sp>
        <p:nvSpPr>
          <p:cNvPr name="TextBox 3" id="3"/>
          <p:cNvSpPr txBox="true"/>
          <p:nvPr/>
        </p:nvSpPr>
        <p:spPr>
          <a:xfrm rot="0">
            <a:off x="1594736" y="1896480"/>
            <a:ext cx="9542808" cy="1459784"/>
          </a:xfrm>
          <a:prstGeom prst="rect">
            <a:avLst/>
          </a:prstGeom>
        </p:spPr>
        <p:txBody>
          <a:bodyPr anchor="t" rtlCol="false" tIns="0" lIns="0" bIns="0" rIns="0">
            <a:spAutoFit/>
          </a:bodyPr>
          <a:lstStyle/>
          <a:p>
            <a:pPr algn="l">
              <a:lnSpc>
                <a:spcPts val="10971"/>
              </a:lnSpc>
            </a:pPr>
            <a:r>
              <a:rPr lang="en-US" sz="10971">
                <a:solidFill>
                  <a:srgbClr val="FFFFFF"/>
                </a:solidFill>
                <a:latin typeface="DM Sans Bold"/>
                <a:ea typeface="DM Sans Bold"/>
                <a:cs typeface="DM Sans Bold"/>
                <a:sym typeface="DM Sans Bold"/>
              </a:rPr>
              <a:t>CONCLUSION</a:t>
            </a:r>
          </a:p>
        </p:txBody>
      </p:sp>
      <p:sp>
        <p:nvSpPr>
          <p:cNvPr name="Freeform 4" id="4"/>
          <p:cNvSpPr/>
          <p:nvPr/>
        </p:nvSpPr>
        <p:spPr>
          <a:xfrm flipH="false" flipV="false" rot="0">
            <a:off x="0" y="0"/>
            <a:ext cx="2521597" cy="2521597"/>
          </a:xfrm>
          <a:custGeom>
            <a:avLst/>
            <a:gdLst/>
            <a:ahLst/>
            <a:cxnLst/>
            <a:rect r="r" b="b" t="t" l="l"/>
            <a:pathLst>
              <a:path h="2521597" w="2521597">
                <a:moveTo>
                  <a:pt x="0" y="0"/>
                </a:moveTo>
                <a:lnTo>
                  <a:pt x="2521597" y="0"/>
                </a:lnTo>
                <a:lnTo>
                  <a:pt x="2521597" y="2521597"/>
                </a:lnTo>
                <a:lnTo>
                  <a:pt x="0" y="25215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82527"/>
        </a:solidFill>
      </p:bgPr>
    </p:bg>
    <p:spTree>
      <p:nvGrpSpPr>
        <p:cNvPr id="1" name=""/>
        <p:cNvGrpSpPr/>
        <p:nvPr/>
      </p:nvGrpSpPr>
      <p:grpSpPr>
        <a:xfrm>
          <a:off x="0" y="0"/>
          <a:ext cx="0" cy="0"/>
          <a:chOff x="0" y="0"/>
          <a:chExt cx="0" cy="0"/>
        </a:xfrm>
      </p:grpSpPr>
      <p:sp>
        <p:nvSpPr>
          <p:cNvPr name="TextBox 2" id="2"/>
          <p:cNvSpPr txBox="true"/>
          <p:nvPr/>
        </p:nvSpPr>
        <p:spPr>
          <a:xfrm rot="0">
            <a:off x="1594485" y="3280410"/>
            <a:ext cx="15515897" cy="6178550"/>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FFFFFF"/>
                </a:solidFill>
                <a:latin typeface="DM Sans"/>
                <a:ea typeface="DM Sans"/>
                <a:cs typeface="DM Sans"/>
                <a:sym typeface="DM Sans"/>
              </a:rPr>
              <a:t>Amplify marketing efforts in cities with low brand awareness, including Chennai, Kolkata, and Hyderabad.</a:t>
            </a:r>
          </a:p>
          <a:p>
            <a:pPr algn="l">
              <a:lnSpc>
                <a:spcPts val="4900"/>
              </a:lnSpc>
            </a:pPr>
          </a:p>
          <a:p>
            <a:pPr algn="l" marL="755651" indent="-377825" lvl="1">
              <a:lnSpc>
                <a:spcPts val="4900"/>
              </a:lnSpc>
              <a:buFont typeface="Arial"/>
              <a:buChar char="•"/>
            </a:pPr>
            <a:r>
              <a:rPr lang="en-US" sz="3500">
                <a:solidFill>
                  <a:srgbClr val="FFFFFF"/>
                </a:solidFill>
                <a:latin typeface="DM Sans"/>
                <a:ea typeface="DM Sans"/>
                <a:cs typeface="DM Sans"/>
                <a:sym typeface="DM Sans"/>
              </a:rPr>
              <a:t>Implement a pricing strategy tailored to specific cities.</a:t>
            </a:r>
          </a:p>
          <a:p>
            <a:pPr algn="l">
              <a:lnSpc>
                <a:spcPts val="4900"/>
              </a:lnSpc>
            </a:pPr>
          </a:p>
          <a:p>
            <a:pPr algn="l" marL="755651" indent="-377825" lvl="1">
              <a:lnSpc>
                <a:spcPts val="4900"/>
              </a:lnSpc>
              <a:buFont typeface="Arial"/>
              <a:buChar char="•"/>
            </a:pPr>
            <a:r>
              <a:rPr lang="en-US" sz="3500">
                <a:solidFill>
                  <a:srgbClr val="FFFFFF"/>
                </a:solidFill>
                <a:latin typeface="DM Sans"/>
                <a:ea typeface="DM Sans"/>
                <a:cs typeface="DM Sans"/>
                <a:sym typeface="DM Sans"/>
              </a:rPr>
              <a:t>Analyze the successful strategies of leading brands like Coca-Cola and Pepsi to identify key success factors.</a:t>
            </a:r>
          </a:p>
          <a:p>
            <a:pPr algn="l">
              <a:lnSpc>
                <a:spcPts val="4900"/>
              </a:lnSpc>
            </a:pPr>
          </a:p>
          <a:p>
            <a:pPr algn="l" marL="755651" indent="-377825" lvl="1">
              <a:lnSpc>
                <a:spcPts val="4900"/>
              </a:lnSpc>
              <a:buFont typeface="Arial"/>
              <a:buChar char="•"/>
            </a:pPr>
            <a:r>
              <a:rPr lang="en-US" sz="3500">
                <a:solidFill>
                  <a:srgbClr val="FFFFFF"/>
                </a:solidFill>
                <a:latin typeface="DM Sans"/>
                <a:ea typeface="DM Sans"/>
                <a:cs typeface="DM Sans"/>
                <a:sym typeface="DM Sans"/>
              </a:rPr>
              <a:t>Enhance the availability of the product to ensure wider reach and accessibility.</a:t>
            </a:r>
          </a:p>
        </p:txBody>
      </p:sp>
      <p:sp>
        <p:nvSpPr>
          <p:cNvPr name="Freeform 3" id="3"/>
          <p:cNvSpPr/>
          <p:nvPr/>
        </p:nvSpPr>
        <p:spPr>
          <a:xfrm flipH="false" flipV="false" rot="0">
            <a:off x="0" y="0"/>
            <a:ext cx="2549842" cy="2549842"/>
          </a:xfrm>
          <a:custGeom>
            <a:avLst/>
            <a:gdLst/>
            <a:ahLst/>
            <a:cxnLst/>
            <a:rect r="r" b="b" t="t" l="l"/>
            <a:pathLst>
              <a:path h="2549842" w="2549842">
                <a:moveTo>
                  <a:pt x="0" y="0"/>
                </a:moveTo>
                <a:lnTo>
                  <a:pt x="2549842" y="0"/>
                </a:lnTo>
                <a:lnTo>
                  <a:pt x="2549842" y="2549842"/>
                </a:lnTo>
                <a:lnTo>
                  <a:pt x="0" y="25498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82527"/>
        </a:solidFill>
      </p:bgPr>
    </p:bg>
    <p:spTree>
      <p:nvGrpSpPr>
        <p:cNvPr id="1" name=""/>
        <p:cNvGrpSpPr/>
        <p:nvPr/>
      </p:nvGrpSpPr>
      <p:grpSpPr>
        <a:xfrm>
          <a:off x="0" y="0"/>
          <a:ext cx="0" cy="0"/>
          <a:chOff x="0" y="0"/>
          <a:chExt cx="0" cy="0"/>
        </a:xfrm>
      </p:grpSpPr>
      <p:sp>
        <p:nvSpPr>
          <p:cNvPr name="TextBox 2" id="2"/>
          <p:cNvSpPr txBox="true"/>
          <p:nvPr/>
        </p:nvSpPr>
        <p:spPr>
          <a:xfrm rot="0">
            <a:off x="7057372" y="1819752"/>
            <a:ext cx="10201928" cy="2858494"/>
          </a:xfrm>
          <a:prstGeom prst="rect">
            <a:avLst/>
          </a:prstGeom>
        </p:spPr>
        <p:txBody>
          <a:bodyPr anchor="t" rtlCol="false" tIns="0" lIns="0" bIns="0" rIns="0">
            <a:spAutoFit/>
          </a:bodyPr>
          <a:lstStyle/>
          <a:p>
            <a:pPr algn="r">
              <a:lnSpc>
                <a:spcPts val="21414"/>
              </a:lnSpc>
            </a:pPr>
            <a:r>
              <a:rPr lang="en-US" sz="21414">
                <a:solidFill>
                  <a:srgbClr val="FFFFFF"/>
                </a:solidFill>
                <a:latin typeface="Lilita One"/>
                <a:ea typeface="Lilita One"/>
                <a:cs typeface="Lilita One"/>
                <a:sym typeface="Lilita One"/>
              </a:rPr>
              <a:t>THANK </a:t>
            </a:r>
          </a:p>
        </p:txBody>
      </p:sp>
      <p:sp>
        <p:nvSpPr>
          <p:cNvPr name="TextBox 3" id="3"/>
          <p:cNvSpPr txBox="true"/>
          <p:nvPr/>
        </p:nvSpPr>
        <p:spPr>
          <a:xfrm rot="0">
            <a:off x="7057372" y="4293626"/>
            <a:ext cx="10201928" cy="2858494"/>
          </a:xfrm>
          <a:prstGeom prst="rect">
            <a:avLst/>
          </a:prstGeom>
        </p:spPr>
        <p:txBody>
          <a:bodyPr anchor="t" rtlCol="false" tIns="0" lIns="0" bIns="0" rIns="0">
            <a:spAutoFit/>
          </a:bodyPr>
          <a:lstStyle/>
          <a:p>
            <a:pPr algn="r">
              <a:lnSpc>
                <a:spcPts val="21414"/>
              </a:lnSpc>
            </a:pPr>
            <a:r>
              <a:rPr lang="en-US" sz="21414">
                <a:solidFill>
                  <a:srgbClr val="FFFFFF"/>
                </a:solidFill>
                <a:latin typeface="Lilita One"/>
                <a:ea typeface="Lilita One"/>
                <a:cs typeface="Lilita One"/>
                <a:sym typeface="Lilita One"/>
              </a:rPr>
              <a:t>YOU</a:t>
            </a:r>
            <a:r>
              <a:rPr lang="en-US" sz="21414">
                <a:solidFill>
                  <a:srgbClr val="FFFFFF"/>
                </a:solidFill>
                <a:latin typeface="Lilita One"/>
                <a:ea typeface="Lilita One"/>
                <a:cs typeface="Lilita One"/>
                <a:sym typeface="Lilita One"/>
              </a:rPr>
              <a:t> </a:t>
            </a:r>
          </a:p>
        </p:txBody>
      </p:sp>
      <p:sp>
        <p:nvSpPr>
          <p:cNvPr name="Freeform 4" id="4"/>
          <p:cNvSpPr/>
          <p:nvPr/>
        </p:nvSpPr>
        <p:spPr>
          <a:xfrm flipH="false" flipV="false" rot="-1748251">
            <a:off x="16183695" y="623508"/>
            <a:ext cx="542287" cy="499890"/>
          </a:xfrm>
          <a:custGeom>
            <a:avLst/>
            <a:gdLst/>
            <a:ahLst/>
            <a:cxnLst/>
            <a:rect r="r" b="b" t="t" l="l"/>
            <a:pathLst>
              <a:path h="499890" w="542287">
                <a:moveTo>
                  <a:pt x="0" y="0"/>
                </a:moveTo>
                <a:lnTo>
                  <a:pt x="542287" y="0"/>
                </a:lnTo>
                <a:lnTo>
                  <a:pt x="542287" y="499889"/>
                </a:lnTo>
                <a:lnTo>
                  <a:pt x="0" y="499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208112" y="6545790"/>
            <a:ext cx="4123845" cy="2871696"/>
          </a:xfrm>
          <a:custGeom>
            <a:avLst/>
            <a:gdLst/>
            <a:ahLst/>
            <a:cxnLst/>
            <a:rect r="r" b="b" t="t" l="l"/>
            <a:pathLst>
              <a:path h="2871696" w="4123845">
                <a:moveTo>
                  <a:pt x="0" y="0"/>
                </a:moveTo>
                <a:lnTo>
                  <a:pt x="4123845" y="0"/>
                </a:lnTo>
                <a:lnTo>
                  <a:pt x="4123845" y="2871696"/>
                </a:lnTo>
                <a:lnTo>
                  <a:pt x="0" y="28716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3363601">
            <a:off x="16462114" y="8149293"/>
            <a:ext cx="1460080" cy="1659182"/>
          </a:xfrm>
          <a:custGeom>
            <a:avLst/>
            <a:gdLst/>
            <a:ahLst/>
            <a:cxnLst/>
            <a:rect r="r" b="b" t="t" l="l"/>
            <a:pathLst>
              <a:path h="1659182" w="1460080">
                <a:moveTo>
                  <a:pt x="0" y="0"/>
                </a:moveTo>
                <a:lnTo>
                  <a:pt x="1460079" y="0"/>
                </a:lnTo>
                <a:lnTo>
                  <a:pt x="1460079" y="1659181"/>
                </a:lnTo>
                <a:lnTo>
                  <a:pt x="0" y="16591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613591">
            <a:off x="6639781" y="1923021"/>
            <a:ext cx="835182" cy="769886"/>
          </a:xfrm>
          <a:custGeom>
            <a:avLst/>
            <a:gdLst/>
            <a:ahLst/>
            <a:cxnLst/>
            <a:rect r="r" b="b" t="t" l="l"/>
            <a:pathLst>
              <a:path h="769886" w="835182">
                <a:moveTo>
                  <a:pt x="0" y="0"/>
                </a:moveTo>
                <a:lnTo>
                  <a:pt x="835182" y="0"/>
                </a:lnTo>
                <a:lnTo>
                  <a:pt x="835182" y="769887"/>
                </a:lnTo>
                <a:lnTo>
                  <a:pt x="0" y="7698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7626125">
            <a:off x="-756893" y="9099484"/>
            <a:ext cx="2591127" cy="636004"/>
          </a:xfrm>
          <a:custGeom>
            <a:avLst/>
            <a:gdLst/>
            <a:ahLst/>
            <a:cxnLst/>
            <a:rect r="r" b="b" t="t" l="l"/>
            <a:pathLst>
              <a:path h="636004" w="2591127">
                <a:moveTo>
                  <a:pt x="0" y="0"/>
                </a:moveTo>
                <a:lnTo>
                  <a:pt x="2591126" y="0"/>
                </a:lnTo>
                <a:lnTo>
                  <a:pt x="2591126" y="636004"/>
                </a:lnTo>
                <a:lnTo>
                  <a:pt x="0" y="6360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748251">
            <a:off x="267527" y="7854153"/>
            <a:ext cx="542287" cy="499890"/>
          </a:xfrm>
          <a:custGeom>
            <a:avLst/>
            <a:gdLst/>
            <a:ahLst/>
            <a:cxnLst/>
            <a:rect r="r" b="b" t="t" l="l"/>
            <a:pathLst>
              <a:path h="499890" w="542287">
                <a:moveTo>
                  <a:pt x="0" y="0"/>
                </a:moveTo>
                <a:lnTo>
                  <a:pt x="542286" y="0"/>
                </a:lnTo>
                <a:lnTo>
                  <a:pt x="542286" y="499890"/>
                </a:lnTo>
                <a:lnTo>
                  <a:pt x="0" y="4998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200000">
            <a:off x="924482" y="2962814"/>
            <a:ext cx="7654561" cy="8391692"/>
          </a:xfrm>
          <a:custGeom>
            <a:avLst/>
            <a:gdLst/>
            <a:ahLst/>
            <a:cxnLst/>
            <a:rect r="r" b="b" t="t" l="l"/>
            <a:pathLst>
              <a:path h="8391692" w="7654561">
                <a:moveTo>
                  <a:pt x="0" y="0"/>
                </a:moveTo>
                <a:lnTo>
                  <a:pt x="7654561" y="0"/>
                </a:lnTo>
                <a:lnTo>
                  <a:pt x="7654561" y="8391692"/>
                </a:lnTo>
                <a:lnTo>
                  <a:pt x="0" y="8391692"/>
                </a:lnTo>
                <a:lnTo>
                  <a:pt x="0" y="0"/>
                </a:lnTo>
                <a:close/>
              </a:path>
            </a:pathLst>
          </a:custGeom>
          <a:blipFill>
            <a:blip r:embed="rId10"/>
            <a:stretch>
              <a:fillRect l="-5100" t="0" r="-5100" b="-52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82527"/>
        </a:solidFill>
      </p:bgPr>
    </p:bg>
    <p:spTree>
      <p:nvGrpSpPr>
        <p:cNvPr id="1" name=""/>
        <p:cNvGrpSpPr/>
        <p:nvPr/>
      </p:nvGrpSpPr>
      <p:grpSpPr>
        <a:xfrm>
          <a:off x="0" y="0"/>
          <a:ext cx="0" cy="0"/>
          <a:chOff x="0" y="0"/>
          <a:chExt cx="0" cy="0"/>
        </a:xfrm>
      </p:grpSpPr>
      <p:sp>
        <p:nvSpPr>
          <p:cNvPr name="Freeform 2" id="2"/>
          <p:cNvSpPr/>
          <p:nvPr/>
        </p:nvSpPr>
        <p:spPr>
          <a:xfrm flipH="false" flipV="false" rot="0">
            <a:off x="-8690705" y="0"/>
            <a:ext cx="17381409" cy="10287000"/>
          </a:xfrm>
          <a:custGeom>
            <a:avLst/>
            <a:gdLst/>
            <a:ahLst/>
            <a:cxnLst/>
            <a:rect r="r" b="b" t="t" l="l"/>
            <a:pathLst>
              <a:path h="10287000" w="17381409">
                <a:moveTo>
                  <a:pt x="0" y="0"/>
                </a:moveTo>
                <a:lnTo>
                  <a:pt x="17381410" y="0"/>
                </a:lnTo>
                <a:lnTo>
                  <a:pt x="17381410" y="10287000"/>
                </a:lnTo>
                <a:lnTo>
                  <a:pt x="0" y="10287000"/>
                </a:lnTo>
                <a:lnTo>
                  <a:pt x="0" y="0"/>
                </a:lnTo>
                <a:close/>
              </a:path>
            </a:pathLst>
          </a:custGeom>
          <a:blipFill>
            <a:blip r:embed="rId2">
              <a:alphaModFix amt="46000"/>
            </a:blip>
            <a:stretch>
              <a:fillRect l="-10934" t="-7182" r="-31277" b="-8155"/>
            </a:stretch>
          </a:blipFill>
        </p:spPr>
      </p:sp>
      <p:sp>
        <p:nvSpPr>
          <p:cNvPr name="TextBox 3" id="3"/>
          <p:cNvSpPr txBox="true"/>
          <p:nvPr/>
        </p:nvSpPr>
        <p:spPr>
          <a:xfrm rot="0">
            <a:off x="3527980" y="3665955"/>
            <a:ext cx="14331387" cy="4930775"/>
          </a:xfrm>
          <a:prstGeom prst="rect">
            <a:avLst/>
          </a:prstGeom>
        </p:spPr>
        <p:txBody>
          <a:bodyPr anchor="t" rtlCol="false" tIns="0" lIns="0" bIns="0" rIns="0">
            <a:spAutoFit/>
          </a:bodyPr>
          <a:lstStyle/>
          <a:p>
            <a:pPr algn="l" marL="755649" indent="-377824" lvl="1">
              <a:lnSpc>
                <a:spcPts val="4899"/>
              </a:lnSpc>
              <a:buFont typeface="Arial"/>
              <a:buChar char="•"/>
            </a:pPr>
            <a:r>
              <a:rPr lang="en-US" sz="3499">
                <a:solidFill>
                  <a:srgbClr val="FFFFFF"/>
                </a:solidFill>
                <a:latin typeface="DM Sans"/>
                <a:ea typeface="DM Sans"/>
                <a:cs typeface="DM Sans"/>
                <a:sym typeface="DM Sans"/>
              </a:rPr>
              <a:t>The objective of this project is to analyze the survey results to generate actionable insights that provide the Marketing Team with valuable recommendations for optimizing their marketing strategies, enhancing product offerings, and improving customer engagement.</a:t>
            </a:r>
          </a:p>
          <a:p>
            <a:pPr algn="l">
              <a:lnSpc>
                <a:spcPts val="4899"/>
              </a:lnSpc>
            </a:pPr>
          </a:p>
          <a:p>
            <a:pPr algn="l" marL="755649" indent="-377824" lvl="1">
              <a:lnSpc>
                <a:spcPts val="4899"/>
              </a:lnSpc>
              <a:buFont typeface="Arial"/>
              <a:buChar char="•"/>
            </a:pPr>
            <a:r>
              <a:rPr lang="en-US" sz="3499">
                <a:solidFill>
                  <a:srgbClr val="FFFFFF"/>
                </a:solidFill>
                <a:latin typeface="DM Sans"/>
                <a:ea typeface="DM Sans"/>
                <a:cs typeface="DM Sans"/>
                <a:sym typeface="DM Sans"/>
              </a:rPr>
              <a:t>The analysis is done using SQL.</a:t>
            </a:r>
          </a:p>
          <a:p>
            <a:pPr algn="l">
              <a:lnSpc>
                <a:spcPts val="4899"/>
              </a:lnSpc>
            </a:pPr>
          </a:p>
        </p:txBody>
      </p:sp>
      <p:sp>
        <p:nvSpPr>
          <p:cNvPr name="TextBox 4" id="4"/>
          <p:cNvSpPr txBox="true"/>
          <p:nvPr/>
        </p:nvSpPr>
        <p:spPr>
          <a:xfrm rot="0">
            <a:off x="1150865" y="1275268"/>
            <a:ext cx="8360129" cy="1459784"/>
          </a:xfrm>
          <a:prstGeom prst="rect">
            <a:avLst/>
          </a:prstGeom>
        </p:spPr>
        <p:txBody>
          <a:bodyPr anchor="t" rtlCol="false" tIns="0" lIns="0" bIns="0" rIns="0">
            <a:spAutoFit/>
          </a:bodyPr>
          <a:lstStyle/>
          <a:p>
            <a:pPr algn="l">
              <a:lnSpc>
                <a:spcPts val="10971"/>
              </a:lnSpc>
            </a:pPr>
            <a:r>
              <a:rPr lang="en-US" sz="10971">
                <a:solidFill>
                  <a:srgbClr val="FFFFFF"/>
                </a:solidFill>
                <a:latin typeface="DM Sans Bold"/>
                <a:ea typeface="DM Sans Bold"/>
                <a:cs typeface="DM Sans Bold"/>
                <a:sym typeface="DM Sans Bold"/>
              </a:rPr>
              <a:t>OBJECTIVE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82527"/>
        </a:solidFill>
      </p:bgPr>
    </p:bg>
    <p:spTree>
      <p:nvGrpSpPr>
        <p:cNvPr id="1" name=""/>
        <p:cNvGrpSpPr/>
        <p:nvPr/>
      </p:nvGrpSpPr>
      <p:grpSpPr>
        <a:xfrm>
          <a:off x="0" y="0"/>
          <a:ext cx="0" cy="0"/>
          <a:chOff x="0" y="0"/>
          <a:chExt cx="0" cy="0"/>
        </a:xfrm>
      </p:grpSpPr>
      <p:sp>
        <p:nvSpPr>
          <p:cNvPr name="Freeform 2" id="2"/>
          <p:cNvSpPr/>
          <p:nvPr/>
        </p:nvSpPr>
        <p:spPr>
          <a:xfrm flipH="false" flipV="false" rot="0">
            <a:off x="830869" y="4156659"/>
            <a:ext cx="9777224" cy="3283765"/>
          </a:xfrm>
          <a:custGeom>
            <a:avLst/>
            <a:gdLst/>
            <a:ahLst/>
            <a:cxnLst/>
            <a:rect r="r" b="b" t="t" l="l"/>
            <a:pathLst>
              <a:path h="3283765" w="9777224">
                <a:moveTo>
                  <a:pt x="0" y="0"/>
                </a:moveTo>
                <a:lnTo>
                  <a:pt x="9777224" y="0"/>
                </a:lnTo>
                <a:lnTo>
                  <a:pt x="9777224" y="3283764"/>
                </a:lnTo>
                <a:lnTo>
                  <a:pt x="0" y="3283764"/>
                </a:lnTo>
                <a:lnTo>
                  <a:pt x="0" y="0"/>
                </a:lnTo>
                <a:close/>
              </a:path>
            </a:pathLst>
          </a:custGeom>
          <a:blipFill>
            <a:blip r:embed="rId2"/>
            <a:stretch>
              <a:fillRect l="0" t="0" r="0" b="0"/>
            </a:stretch>
          </a:blipFill>
        </p:spPr>
      </p:sp>
      <p:sp>
        <p:nvSpPr>
          <p:cNvPr name="Freeform 3" id="3"/>
          <p:cNvSpPr/>
          <p:nvPr/>
        </p:nvSpPr>
        <p:spPr>
          <a:xfrm flipH="false" flipV="false" rot="0">
            <a:off x="11412386" y="4154462"/>
            <a:ext cx="5846914" cy="3228893"/>
          </a:xfrm>
          <a:custGeom>
            <a:avLst/>
            <a:gdLst/>
            <a:ahLst/>
            <a:cxnLst/>
            <a:rect r="r" b="b" t="t" l="l"/>
            <a:pathLst>
              <a:path h="3228893" w="5846914">
                <a:moveTo>
                  <a:pt x="0" y="0"/>
                </a:moveTo>
                <a:lnTo>
                  <a:pt x="5846914" y="0"/>
                </a:lnTo>
                <a:lnTo>
                  <a:pt x="5846914" y="3228892"/>
                </a:lnTo>
                <a:lnTo>
                  <a:pt x="0" y="3228892"/>
                </a:lnTo>
                <a:lnTo>
                  <a:pt x="0" y="0"/>
                </a:lnTo>
                <a:close/>
              </a:path>
            </a:pathLst>
          </a:custGeom>
          <a:blipFill>
            <a:blip r:embed="rId3"/>
            <a:stretch>
              <a:fillRect l="0" t="0" r="0" b="0"/>
            </a:stretch>
          </a:blipFill>
        </p:spPr>
      </p:sp>
      <p:sp>
        <p:nvSpPr>
          <p:cNvPr name="Freeform 4" id="4"/>
          <p:cNvSpPr/>
          <p:nvPr/>
        </p:nvSpPr>
        <p:spPr>
          <a:xfrm flipH="false" flipV="false" rot="0">
            <a:off x="-8477333" y="-4489704"/>
            <a:ext cx="21469556" cy="5518404"/>
          </a:xfrm>
          <a:custGeom>
            <a:avLst/>
            <a:gdLst/>
            <a:ahLst/>
            <a:cxnLst/>
            <a:rect r="r" b="b" t="t" l="l"/>
            <a:pathLst>
              <a:path h="5518404" w="21469556">
                <a:moveTo>
                  <a:pt x="0" y="0"/>
                </a:moveTo>
                <a:lnTo>
                  <a:pt x="21469556" y="0"/>
                </a:lnTo>
                <a:lnTo>
                  <a:pt x="21469556" y="5518404"/>
                </a:lnTo>
                <a:lnTo>
                  <a:pt x="0" y="5518404"/>
                </a:lnTo>
                <a:lnTo>
                  <a:pt x="0" y="0"/>
                </a:lnTo>
                <a:close/>
              </a:path>
            </a:pathLst>
          </a:custGeom>
          <a:blipFill>
            <a:blip r:embed="rId4"/>
            <a:stretch>
              <a:fillRect l="0" t="-16139" r="0" b="-16139"/>
            </a:stretch>
          </a:blipFill>
        </p:spPr>
      </p:sp>
      <p:sp>
        <p:nvSpPr>
          <p:cNvPr name="TextBox 5" id="5"/>
          <p:cNvSpPr txBox="true"/>
          <p:nvPr/>
        </p:nvSpPr>
        <p:spPr>
          <a:xfrm rot="0">
            <a:off x="1028700" y="1217759"/>
            <a:ext cx="15501017" cy="1455419"/>
          </a:xfrm>
          <a:prstGeom prst="rect">
            <a:avLst/>
          </a:prstGeom>
        </p:spPr>
        <p:txBody>
          <a:bodyPr anchor="t" rtlCol="false" tIns="0" lIns="0" bIns="0" rIns="0">
            <a:spAutoFit/>
          </a:bodyPr>
          <a:lstStyle/>
          <a:p>
            <a:pPr algn="ctr">
              <a:lnSpc>
                <a:spcPts val="5880"/>
              </a:lnSpc>
            </a:pPr>
            <a:r>
              <a:rPr lang="en-US" sz="4200">
                <a:solidFill>
                  <a:srgbClr val="FFFFFF"/>
                </a:solidFill>
                <a:latin typeface="DM Sans Bold"/>
                <a:ea typeface="DM Sans Bold"/>
                <a:cs typeface="DM Sans Bold"/>
                <a:sym typeface="DM Sans Bold"/>
              </a:rPr>
              <a:t>Who prefers energy drink more?</a:t>
            </a:r>
          </a:p>
          <a:p>
            <a:pPr algn="ctr">
              <a:lnSpc>
                <a:spcPts val="5880"/>
              </a:lnSpc>
              <a:spcBef>
                <a:spcPct val="0"/>
              </a:spcBef>
            </a:pPr>
            <a:r>
              <a:rPr lang="en-US" sz="4200">
                <a:solidFill>
                  <a:srgbClr val="FFFFFF"/>
                </a:solidFill>
                <a:latin typeface="DM Sans Bold"/>
                <a:ea typeface="DM Sans Bold"/>
                <a:cs typeface="DM Sans Bold"/>
                <a:sym typeface="DM Sans Bold"/>
              </a:rPr>
              <a:t>(male/female/non-binary)?</a:t>
            </a:r>
          </a:p>
        </p:txBody>
      </p:sp>
      <p:sp>
        <p:nvSpPr>
          <p:cNvPr name="TextBox 6" id="6"/>
          <p:cNvSpPr txBox="true"/>
          <p:nvPr/>
        </p:nvSpPr>
        <p:spPr>
          <a:xfrm rot="0">
            <a:off x="-5493064" y="2835859"/>
            <a:ext cx="15501017" cy="863600"/>
          </a:xfrm>
          <a:prstGeom prst="rect">
            <a:avLst/>
          </a:prstGeom>
        </p:spPr>
        <p:txBody>
          <a:bodyPr anchor="t" rtlCol="false" tIns="0" lIns="0" bIns="0" rIns="0">
            <a:spAutoFit/>
          </a:bodyPr>
          <a:lstStyle/>
          <a:p>
            <a:pPr algn="ctr">
              <a:lnSpc>
                <a:spcPts val="7000"/>
              </a:lnSpc>
              <a:spcBef>
                <a:spcPct val="0"/>
              </a:spcBef>
            </a:pPr>
            <a:r>
              <a:rPr lang="en-US" sz="5000">
                <a:solidFill>
                  <a:srgbClr val="FFCB29"/>
                </a:solidFill>
                <a:latin typeface="DM Sans Bold"/>
                <a:ea typeface="DM Sans Bold"/>
                <a:cs typeface="DM Sans Bold"/>
                <a:sym typeface="DM Sans Bold"/>
              </a:rPr>
              <a:t>Solution:</a:t>
            </a:r>
          </a:p>
        </p:txBody>
      </p:sp>
      <p:sp>
        <p:nvSpPr>
          <p:cNvPr name="TextBox 7" id="7"/>
          <p:cNvSpPr txBox="true"/>
          <p:nvPr/>
        </p:nvSpPr>
        <p:spPr>
          <a:xfrm rot="0">
            <a:off x="4979501" y="2833662"/>
            <a:ext cx="15501017" cy="863600"/>
          </a:xfrm>
          <a:prstGeom prst="rect">
            <a:avLst/>
          </a:prstGeom>
        </p:spPr>
        <p:txBody>
          <a:bodyPr anchor="t" rtlCol="false" tIns="0" lIns="0" bIns="0" rIns="0">
            <a:spAutoFit/>
          </a:bodyPr>
          <a:lstStyle/>
          <a:p>
            <a:pPr algn="ctr">
              <a:lnSpc>
                <a:spcPts val="7000"/>
              </a:lnSpc>
              <a:spcBef>
                <a:spcPct val="0"/>
              </a:spcBef>
            </a:pPr>
            <a:r>
              <a:rPr lang="en-US" sz="5000">
                <a:solidFill>
                  <a:srgbClr val="FFCB29"/>
                </a:solidFill>
                <a:latin typeface="DM Sans Bold"/>
                <a:ea typeface="DM Sans Bold"/>
                <a:cs typeface="DM Sans Bold"/>
                <a:sym typeface="DM Sans Bold"/>
              </a:rPr>
              <a:t>Result: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82527"/>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4154462"/>
            <a:ext cx="9695568" cy="2385418"/>
          </a:xfrm>
          <a:custGeom>
            <a:avLst/>
            <a:gdLst/>
            <a:ahLst/>
            <a:cxnLst/>
            <a:rect r="r" b="b" t="t" l="l"/>
            <a:pathLst>
              <a:path h="2385418" w="9695568">
                <a:moveTo>
                  <a:pt x="0" y="0"/>
                </a:moveTo>
                <a:lnTo>
                  <a:pt x="9695568" y="0"/>
                </a:lnTo>
                <a:lnTo>
                  <a:pt x="9695568" y="2385417"/>
                </a:lnTo>
                <a:lnTo>
                  <a:pt x="0" y="2385417"/>
                </a:lnTo>
                <a:lnTo>
                  <a:pt x="0" y="0"/>
                </a:lnTo>
                <a:close/>
              </a:path>
            </a:pathLst>
          </a:custGeom>
          <a:blipFill>
            <a:blip r:embed="rId2"/>
            <a:stretch>
              <a:fillRect l="0" t="0" r="0" b="0"/>
            </a:stretch>
          </a:blipFill>
        </p:spPr>
      </p:sp>
      <p:sp>
        <p:nvSpPr>
          <p:cNvPr name="Freeform 3" id="3"/>
          <p:cNvSpPr/>
          <p:nvPr/>
        </p:nvSpPr>
        <p:spPr>
          <a:xfrm flipH="false" flipV="false" rot="0">
            <a:off x="11713668" y="4154462"/>
            <a:ext cx="4816049" cy="4148765"/>
          </a:xfrm>
          <a:custGeom>
            <a:avLst/>
            <a:gdLst/>
            <a:ahLst/>
            <a:cxnLst/>
            <a:rect r="r" b="b" t="t" l="l"/>
            <a:pathLst>
              <a:path h="4148765" w="4816049">
                <a:moveTo>
                  <a:pt x="0" y="0"/>
                </a:moveTo>
                <a:lnTo>
                  <a:pt x="4816049" y="0"/>
                </a:lnTo>
                <a:lnTo>
                  <a:pt x="4816049" y="4148765"/>
                </a:lnTo>
                <a:lnTo>
                  <a:pt x="0" y="4148765"/>
                </a:lnTo>
                <a:lnTo>
                  <a:pt x="0" y="0"/>
                </a:lnTo>
                <a:close/>
              </a:path>
            </a:pathLst>
          </a:custGeom>
          <a:blipFill>
            <a:blip r:embed="rId3"/>
            <a:stretch>
              <a:fillRect l="0" t="0" r="0" b="0"/>
            </a:stretch>
          </a:blipFill>
        </p:spPr>
      </p:sp>
      <p:sp>
        <p:nvSpPr>
          <p:cNvPr name="TextBox 4" id="4"/>
          <p:cNvSpPr txBox="true"/>
          <p:nvPr/>
        </p:nvSpPr>
        <p:spPr>
          <a:xfrm rot="0">
            <a:off x="1028700" y="1589234"/>
            <a:ext cx="15501017" cy="712469"/>
          </a:xfrm>
          <a:prstGeom prst="rect">
            <a:avLst/>
          </a:prstGeom>
        </p:spPr>
        <p:txBody>
          <a:bodyPr anchor="t" rtlCol="false" tIns="0" lIns="0" bIns="0" rIns="0">
            <a:spAutoFit/>
          </a:bodyPr>
          <a:lstStyle/>
          <a:p>
            <a:pPr algn="ctr">
              <a:lnSpc>
                <a:spcPts val="5880"/>
              </a:lnSpc>
              <a:spcBef>
                <a:spcPct val="0"/>
              </a:spcBef>
            </a:pPr>
            <a:r>
              <a:rPr lang="en-US" sz="4200">
                <a:solidFill>
                  <a:srgbClr val="FFFFFF"/>
                </a:solidFill>
                <a:latin typeface="DM Sans Bold"/>
                <a:ea typeface="DM Sans Bold"/>
                <a:cs typeface="DM Sans Bold"/>
                <a:sym typeface="DM Sans Bold"/>
              </a:rPr>
              <a:t>Which age group prefers energy drinks more?</a:t>
            </a:r>
          </a:p>
        </p:txBody>
      </p:sp>
      <p:sp>
        <p:nvSpPr>
          <p:cNvPr name="TextBox 5" id="5"/>
          <p:cNvSpPr txBox="true"/>
          <p:nvPr/>
        </p:nvSpPr>
        <p:spPr>
          <a:xfrm rot="0">
            <a:off x="-5493064" y="2835859"/>
            <a:ext cx="15501017" cy="863600"/>
          </a:xfrm>
          <a:prstGeom prst="rect">
            <a:avLst/>
          </a:prstGeom>
        </p:spPr>
        <p:txBody>
          <a:bodyPr anchor="t" rtlCol="false" tIns="0" lIns="0" bIns="0" rIns="0">
            <a:spAutoFit/>
          </a:bodyPr>
          <a:lstStyle/>
          <a:p>
            <a:pPr algn="ctr">
              <a:lnSpc>
                <a:spcPts val="7000"/>
              </a:lnSpc>
              <a:spcBef>
                <a:spcPct val="0"/>
              </a:spcBef>
            </a:pPr>
            <a:r>
              <a:rPr lang="en-US" sz="5000">
                <a:solidFill>
                  <a:srgbClr val="FFCB29"/>
                </a:solidFill>
                <a:latin typeface="DM Sans Bold"/>
                <a:ea typeface="DM Sans Bold"/>
                <a:cs typeface="DM Sans Bold"/>
                <a:sym typeface="DM Sans Bold"/>
              </a:rPr>
              <a:t>Solution:</a:t>
            </a:r>
          </a:p>
        </p:txBody>
      </p:sp>
      <p:sp>
        <p:nvSpPr>
          <p:cNvPr name="TextBox 6" id="6"/>
          <p:cNvSpPr txBox="true"/>
          <p:nvPr/>
        </p:nvSpPr>
        <p:spPr>
          <a:xfrm rot="0">
            <a:off x="4979501" y="2833662"/>
            <a:ext cx="15501017" cy="863600"/>
          </a:xfrm>
          <a:prstGeom prst="rect">
            <a:avLst/>
          </a:prstGeom>
        </p:spPr>
        <p:txBody>
          <a:bodyPr anchor="t" rtlCol="false" tIns="0" lIns="0" bIns="0" rIns="0">
            <a:spAutoFit/>
          </a:bodyPr>
          <a:lstStyle/>
          <a:p>
            <a:pPr algn="ctr">
              <a:lnSpc>
                <a:spcPts val="7000"/>
              </a:lnSpc>
              <a:spcBef>
                <a:spcPct val="0"/>
              </a:spcBef>
            </a:pPr>
            <a:r>
              <a:rPr lang="en-US" sz="5000">
                <a:solidFill>
                  <a:srgbClr val="FFCB29"/>
                </a:solidFill>
                <a:latin typeface="DM Sans Bold"/>
                <a:ea typeface="DM Sans Bold"/>
                <a:cs typeface="DM Sans Bold"/>
                <a:sym typeface="DM Sans Bold"/>
              </a:rPr>
              <a:t>Result:</a:t>
            </a:r>
          </a:p>
        </p:txBody>
      </p:sp>
      <p:sp>
        <p:nvSpPr>
          <p:cNvPr name="Freeform 7" id="7"/>
          <p:cNvSpPr/>
          <p:nvPr/>
        </p:nvSpPr>
        <p:spPr>
          <a:xfrm flipH="false" flipV="false" rot="0">
            <a:off x="-8477333" y="-4489704"/>
            <a:ext cx="21469556" cy="5518404"/>
          </a:xfrm>
          <a:custGeom>
            <a:avLst/>
            <a:gdLst/>
            <a:ahLst/>
            <a:cxnLst/>
            <a:rect r="r" b="b" t="t" l="l"/>
            <a:pathLst>
              <a:path h="5518404" w="21469556">
                <a:moveTo>
                  <a:pt x="0" y="0"/>
                </a:moveTo>
                <a:lnTo>
                  <a:pt x="21469556" y="0"/>
                </a:lnTo>
                <a:lnTo>
                  <a:pt x="21469556" y="5518404"/>
                </a:lnTo>
                <a:lnTo>
                  <a:pt x="0" y="5518404"/>
                </a:lnTo>
                <a:lnTo>
                  <a:pt x="0" y="0"/>
                </a:lnTo>
                <a:close/>
              </a:path>
            </a:pathLst>
          </a:custGeom>
          <a:blipFill>
            <a:blip r:embed="rId4"/>
            <a:stretch>
              <a:fillRect l="0" t="-16139" r="0" b="-16139"/>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82527"/>
        </a:solidFill>
      </p:bgPr>
    </p:bg>
    <p:spTree>
      <p:nvGrpSpPr>
        <p:cNvPr id="1" name=""/>
        <p:cNvGrpSpPr/>
        <p:nvPr/>
      </p:nvGrpSpPr>
      <p:grpSpPr>
        <a:xfrm>
          <a:off x="0" y="0"/>
          <a:ext cx="0" cy="0"/>
          <a:chOff x="0" y="0"/>
          <a:chExt cx="0" cy="0"/>
        </a:xfrm>
      </p:grpSpPr>
      <p:sp>
        <p:nvSpPr>
          <p:cNvPr name="Freeform 2" id="2"/>
          <p:cNvSpPr/>
          <p:nvPr/>
        </p:nvSpPr>
        <p:spPr>
          <a:xfrm flipH="false" flipV="false" rot="0">
            <a:off x="654442" y="3347984"/>
            <a:ext cx="10231474" cy="2975688"/>
          </a:xfrm>
          <a:custGeom>
            <a:avLst/>
            <a:gdLst/>
            <a:ahLst/>
            <a:cxnLst/>
            <a:rect r="r" b="b" t="t" l="l"/>
            <a:pathLst>
              <a:path h="2975688" w="10231474">
                <a:moveTo>
                  <a:pt x="0" y="0"/>
                </a:moveTo>
                <a:lnTo>
                  <a:pt x="10231474" y="0"/>
                </a:lnTo>
                <a:lnTo>
                  <a:pt x="10231474" y="2975688"/>
                </a:lnTo>
                <a:lnTo>
                  <a:pt x="0" y="2975688"/>
                </a:lnTo>
                <a:lnTo>
                  <a:pt x="0" y="0"/>
                </a:lnTo>
                <a:close/>
              </a:path>
            </a:pathLst>
          </a:custGeom>
          <a:blipFill>
            <a:blip r:embed="rId2"/>
            <a:stretch>
              <a:fillRect l="0" t="0" r="0" b="0"/>
            </a:stretch>
          </a:blipFill>
        </p:spPr>
      </p:sp>
      <p:sp>
        <p:nvSpPr>
          <p:cNvPr name="Freeform 3" id="3"/>
          <p:cNvSpPr/>
          <p:nvPr/>
        </p:nvSpPr>
        <p:spPr>
          <a:xfrm flipH="false" flipV="false" rot="0">
            <a:off x="654442" y="7444447"/>
            <a:ext cx="4900002" cy="2107001"/>
          </a:xfrm>
          <a:custGeom>
            <a:avLst/>
            <a:gdLst/>
            <a:ahLst/>
            <a:cxnLst/>
            <a:rect r="r" b="b" t="t" l="l"/>
            <a:pathLst>
              <a:path h="2107001" w="4900002">
                <a:moveTo>
                  <a:pt x="0" y="0"/>
                </a:moveTo>
                <a:lnTo>
                  <a:pt x="4900003" y="0"/>
                </a:lnTo>
                <a:lnTo>
                  <a:pt x="4900003" y="2107001"/>
                </a:lnTo>
                <a:lnTo>
                  <a:pt x="0" y="2107001"/>
                </a:lnTo>
                <a:lnTo>
                  <a:pt x="0" y="0"/>
                </a:lnTo>
                <a:close/>
              </a:path>
            </a:pathLst>
          </a:custGeom>
          <a:blipFill>
            <a:blip r:embed="rId3"/>
            <a:stretch>
              <a:fillRect l="0" t="0" r="0" b="0"/>
            </a:stretch>
          </a:blipFill>
        </p:spPr>
      </p:sp>
      <p:sp>
        <p:nvSpPr>
          <p:cNvPr name="Freeform 4" id="4"/>
          <p:cNvSpPr/>
          <p:nvPr/>
        </p:nvSpPr>
        <p:spPr>
          <a:xfrm flipH="false" flipV="false" rot="0">
            <a:off x="6435645" y="7444447"/>
            <a:ext cx="3215744" cy="2065912"/>
          </a:xfrm>
          <a:custGeom>
            <a:avLst/>
            <a:gdLst/>
            <a:ahLst/>
            <a:cxnLst/>
            <a:rect r="r" b="b" t="t" l="l"/>
            <a:pathLst>
              <a:path h="2065912" w="3215744">
                <a:moveTo>
                  <a:pt x="0" y="0"/>
                </a:moveTo>
                <a:lnTo>
                  <a:pt x="3215743" y="0"/>
                </a:lnTo>
                <a:lnTo>
                  <a:pt x="3215743" y="2065912"/>
                </a:lnTo>
                <a:lnTo>
                  <a:pt x="0" y="2065912"/>
                </a:lnTo>
                <a:lnTo>
                  <a:pt x="0" y="0"/>
                </a:lnTo>
                <a:close/>
              </a:path>
            </a:pathLst>
          </a:custGeom>
          <a:blipFill>
            <a:blip r:embed="rId4"/>
            <a:stretch>
              <a:fillRect l="0" t="-13893" r="-126" b="0"/>
            </a:stretch>
          </a:blipFill>
        </p:spPr>
      </p:sp>
      <p:sp>
        <p:nvSpPr>
          <p:cNvPr name="TextBox 5" id="5"/>
          <p:cNvSpPr txBox="true"/>
          <p:nvPr/>
        </p:nvSpPr>
        <p:spPr>
          <a:xfrm rot="0">
            <a:off x="1028700" y="1315685"/>
            <a:ext cx="15501017" cy="712469"/>
          </a:xfrm>
          <a:prstGeom prst="rect">
            <a:avLst/>
          </a:prstGeom>
        </p:spPr>
        <p:txBody>
          <a:bodyPr anchor="t" rtlCol="false" tIns="0" lIns="0" bIns="0" rIns="0">
            <a:spAutoFit/>
          </a:bodyPr>
          <a:lstStyle/>
          <a:p>
            <a:pPr algn="ctr">
              <a:lnSpc>
                <a:spcPts val="5880"/>
              </a:lnSpc>
              <a:spcBef>
                <a:spcPct val="0"/>
              </a:spcBef>
            </a:pPr>
            <a:r>
              <a:rPr lang="en-US" sz="4200">
                <a:solidFill>
                  <a:srgbClr val="FFFFFF"/>
                </a:solidFill>
                <a:latin typeface="DM Sans Bold"/>
                <a:ea typeface="DM Sans Bold"/>
                <a:cs typeface="DM Sans Bold"/>
                <a:sym typeface="DM Sans Bold"/>
              </a:rPr>
              <a:t>What do people think about our brand?</a:t>
            </a:r>
          </a:p>
        </p:txBody>
      </p:sp>
      <p:sp>
        <p:nvSpPr>
          <p:cNvPr name="TextBox 6" id="6"/>
          <p:cNvSpPr txBox="true"/>
          <p:nvPr/>
        </p:nvSpPr>
        <p:spPr>
          <a:xfrm rot="0">
            <a:off x="-5849629" y="2302792"/>
            <a:ext cx="15501017" cy="863600"/>
          </a:xfrm>
          <a:prstGeom prst="rect">
            <a:avLst/>
          </a:prstGeom>
        </p:spPr>
        <p:txBody>
          <a:bodyPr anchor="t" rtlCol="false" tIns="0" lIns="0" bIns="0" rIns="0">
            <a:spAutoFit/>
          </a:bodyPr>
          <a:lstStyle/>
          <a:p>
            <a:pPr algn="ctr">
              <a:lnSpc>
                <a:spcPts val="7000"/>
              </a:lnSpc>
              <a:spcBef>
                <a:spcPct val="0"/>
              </a:spcBef>
            </a:pPr>
            <a:r>
              <a:rPr lang="en-US" sz="5000">
                <a:solidFill>
                  <a:srgbClr val="FFCB29"/>
                </a:solidFill>
                <a:latin typeface="DM Sans Bold"/>
                <a:ea typeface="DM Sans Bold"/>
                <a:cs typeface="DM Sans Bold"/>
                <a:sym typeface="DM Sans Bold"/>
              </a:rPr>
              <a:t>Solution:</a:t>
            </a:r>
          </a:p>
        </p:txBody>
      </p:sp>
      <p:sp>
        <p:nvSpPr>
          <p:cNvPr name="TextBox 7" id="7"/>
          <p:cNvSpPr txBox="true"/>
          <p:nvPr/>
        </p:nvSpPr>
        <p:spPr>
          <a:xfrm rot="0">
            <a:off x="-6357017" y="6399872"/>
            <a:ext cx="15501017" cy="863600"/>
          </a:xfrm>
          <a:prstGeom prst="rect">
            <a:avLst/>
          </a:prstGeom>
        </p:spPr>
        <p:txBody>
          <a:bodyPr anchor="t" rtlCol="false" tIns="0" lIns="0" bIns="0" rIns="0">
            <a:spAutoFit/>
          </a:bodyPr>
          <a:lstStyle/>
          <a:p>
            <a:pPr algn="ctr">
              <a:lnSpc>
                <a:spcPts val="7000"/>
              </a:lnSpc>
              <a:spcBef>
                <a:spcPct val="0"/>
              </a:spcBef>
            </a:pPr>
            <a:r>
              <a:rPr lang="en-US" sz="5000">
                <a:solidFill>
                  <a:srgbClr val="FFCB29"/>
                </a:solidFill>
                <a:latin typeface="DM Sans Bold"/>
                <a:ea typeface="DM Sans Bold"/>
                <a:cs typeface="DM Sans Bold"/>
                <a:sym typeface="DM Sans Bold"/>
              </a:rPr>
              <a:t>Result:</a:t>
            </a:r>
          </a:p>
        </p:txBody>
      </p:sp>
      <p:sp>
        <p:nvSpPr>
          <p:cNvPr name="Freeform 8" id="8"/>
          <p:cNvSpPr/>
          <p:nvPr/>
        </p:nvSpPr>
        <p:spPr>
          <a:xfrm flipH="false" flipV="false" rot="0">
            <a:off x="-8477333" y="-4489704"/>
            <a:ext cx="21469556" cy="5518404"/>
          </a:xfrm>
          <a:custGeom>
            <a:avLst/>
            <a:gdLst/>
            <a:ahLst/>
            <a:cxnLst/>
            <a:rect r="r" b="b" t="t" l="l"/>
            <a:pathLst>
              <a:path h="5518404" w="21469556">
                <a:moveTo>
                  <a:pt x="0" y="0"/>
                </a:moveTo>
                <a:lnTo>
                  <a:pt x="21469556" y="0"/>
                </a:lnTo>
                <a:lnTo>
                  <a:pt x="21469556" y="5518404"/>
                </a:lnTo>
                <a:lnTo>
                  <a:pt x="0" y="5518404"/>
                </a:lnTo>
                <a:lnTo>
                  <a:pt x="0" y="0"/>
                </a:lnTo>
                <a:close/>
              </a:path>
            </a:pathLst>
          </a:custGeom>
          <a:blipFill>
            <a:blip r:embed="rId5"/>
            <a:stretch>
              <a:fillRect l="0" t="-16139" r="0" b="-16139"/>
            </a:stretch>
          </a:blipFill>
        </p:spPr>
      </p:sp>
      <p:sp>
        <p:nvSpPr>
          <p:cNvPr name="Freeform 9" id="9"/>
          <p:cNvSpPr/>
          <p:nvPr/>
        </p:nvSpPr>
        <p:spPr>
          <a:xfrm flipH="false" flipV="false" rot="-1200000">
            <a:off x="10818909" y="3199636"/>
            <a:ext cx="7375317" cy="8127672"/>
          </a:xfrm>
          <a:custGeom>
            <a:avLst/>
            <a:gdLst/>
            <a:ahLst/>
            <a:cxnLst/>
            <a:rect r="r" b="b" t="t" l="l"/>
            <a:pathLst>
              <a:path h="8127672" w="7375317">
                <a:moveTo>
                  <a:pt x="0" y="0"/>
                </a:moveTo>
                <a:lnTo>
                  <a:pt x="7375317" y="0"/>
                </a:lnTo>
                <a:lnTo>
                  <a:pt x="7375317" y="8127672"/>
                </a:lnTo>
                <a:lnTo>
                  <a:pt x="0" y="8127672"/>
                </a:lnTo>
                <a:lnTo>
                  <a:pt x="0" y="0"/>
                </a:lnTo>
                <a:close/>
              </a:path>
            </a:pathLst>
          </a:custGeom>
          <a:blipFill>
            <a:blip r:embed="rId6"/>
            <a:stretch>
              <a:fillRect l="-5100" t="0" r="-510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82527"/>
        </a:solidFill>
      </p:bgPr>
    </p:bg>
    <p:spTree>
      <p:nvGrpSpPr>
        <p:cNvPr id="1" name=""/>
        <p:cNvGrpSpPr/>
        <p:nvPr/>
      </p:nvGrpSpPr>
      <p:grpSpPr>
        <a:xfrm>
          <a:off x="0" y="0"/>
          <a:ext cx="0" cy="0"/>
          <a:chOff x="0" y="0"/>
          <a:chExt cx="0" cy="0"/>
        </a:xfrm>
      </p:grpSpPr>
      <p:sp>
        <p:nvSpPr>
          <p:cNvPr name="Freeform 2" id="2"/>
          <p:cNvSpPr/>
          <p:nvPr/>
        </p:nvSpPr>
        <p:spPr>
          <a:xfrm flipH="false" flipV="false" rot="0">
            <a:off x="6350986" y="2874336"/>
            <a:ext cx="9857516" cy="4047772"/>
          </a:xfrm>
          <a:custGeom>
            <a:avLst/>
            <a:gdLst/>
            <a:ahLst/>
            <a:cxnLst/>
            <a:rect r="r" b="b" t="t" l="l"/>
            <a:pathLst>
              <a:path h="4047772" w="9857516">
                <a:moveTo>
                  <a:pt x="0" y="0"/>
                </a:moveTo>
                <a:lnTo>
                  <a:pt x="9857516" y="0"/>
                </a:lnTo>
                <a:lnTo>
                  <a:pt x="9857516" y="4047772"/>
                </a:lnTo>
                <a:lnTo>
                  <a:pt x="0" y="4047772"/>
                </a:lnTo>
                <a:lnTo>
                  <a:pt x="0" y="0"/>
                </a:lnTo>
                <a:close/>
              </a:path>
            </a:pathLst>
          </a:custGeom>
          <a:blipFill>
            <a:blip r:embed="rId2"/>
            <a:stretch>
              <a:fillRect l="0" t="0" r="0" b="0"/>
            </a:stretch>
          </a:blipFill>
        </p:spPr>
      </p:sp>
      <p:sp>
        <p:nvSpPr>
          <p:cNvPr name="Freeform 3" id="3"/>
          <p:cNvSpPr/>
          <p:nvPr/>
        </p:nvSpPr>
        <p:spPr>
          <a:xfrm flipH="false" flipV="false" rot="0">
            <a:off x="9973930" y="7767055"/>
            <a:ext cx="6555787" cy="2056486"/>
          </a:xfrm>
          <a:custGeom>
            <a:avLst/>
            <a:gdLst/>
            <a:ahLst/>
            <a:cxnLst/>
            <a:rect r="r" b="b" t="t" l="l"/>
            <a:pathLst>
              <a:path h="2056486" w="6555787">
                <a:moveTo>
                  <a:pt x="0" y="0"/>
                </a:moveTo>
                <a:lnTo>
                  <a:pt x="6555787" y="0"/>
                </a:lnTo>
                <a:lnTo>
                  <a:pt x="6555787" y="2056486"/>
                </a:lnTo>
                <a:lnTo>
                  <a:pt x="0" y="2056486"/>
                </a:lnTo>
                <a:lnTo>
                  <a:pt x="0" y="0"/>
                </a:lnTo>
                <a:close/>
              </a:path>
            </a:pathLst>
          </a:custGeom>
          <a:blipFill>
            <a:blip r:embed="rId3"/>
            <a:stretch>
              <a:fillRect l="0" t="0" r="-9485" b="-12095"/>
            </a:stretch>
          </a:blipFill>
        </p:spPr>
      </p:sp>
      <p:sp>
        <p:nvSpPr>
          <p:cNvPr name="Freeform 4" id="4"/>
          <p:cNvSpPr/>
          <p:nvPr/>
        </p:nvSpPr>
        <p:spPr>
          <a:xfrm flipH="false" flipV="false" rot="0">
            <a:off x="-8477333" y="-4489704"/>
            <a:ext cx="21469556" cy="5518404"/>
          </a:xfrm>
          <a:custGeom>
            <a:avLst/>
            <a:gdLst/>
            <a:ahLst/>
            <a:cxnLst/>
            <a:rect r="r" b="b" t="t" l="l"/>
            <a:pathLst>
              <a:path h="5518404" w="21469556">
                <a:moveTo>
                  <a:pt x="0" y="0"/>
                </a:moveTo>
                <a:lnTo>
                  <a:pt x="21469556" y="0"/>
                </a:lnTo>
                <a:lnTo>
                  <a:pt x="21469556" y="5518404"/>
                </a:lnTo>
                <a:lnTo>
                  <a:pt x="0" y="5518404"/>
                </a:lnTo>
                <a:lnTo>
                  <a:pt x="0" y="0"/>
                </a:lnTo>
                <a:close/>
              </a:path>
            </a:pathLst>
          </a:custGeom>
          <a:blipFill>
            <a:blip r:embed="rId4"/>
            <a:stretch>
              <a:fillRect l="0" t="-16139" r="0" b="-16139"/>
            </a:stretch>
          </a:blipFill>
        </p:spPr>
      </p:sp>
      <p:sp>
        <p:nvSpPr>
          <p:cNvPr name="Freeform 5" id="5"/>
          <p:cNvSpPr/>
          <p:nvPr/>
        </p:nvSpPr>
        <p:spPr>
          <a:xfrm flipH="false" flipV="false" rot="0">
            <a:off x="-1131979" y="3633161"/>
            <a:ext cx="8301528" cy="6468152"/>
          </a:xfrm>
          <a:custGeom>
            <a:avLst/>
            <a:gdLst/>
            <a:ahLst/>
            <a:cxnLst/>
            <a:rect r="r" b="b" t="t" l="l"/>
            <a:pathLst>
              <a:path h="6468152" w="8301528">
                <a:moveTo>
                  <a:pt x="0" y="0"/>
                </a:moveTo>
                <a:lnTo>
                  <a:pt x="8301528" y="0"/>
                </a:lnTo>
                <a:lnTo>
                  <a:pt x="8301528" y="6468152"/>
                </a:lnTo>
                <a:lnTo>
                  <a:pt x="0" y="6468152"/>
                </a:lnTo>
                <a:lnTo>
                  <a:pt x="0" y="0"/>
                </a:lnTo>
                <a:close/>
              </a:path>
            </a:pathLst>
          </a:custGeom>
          <a:blipFill>
            <a:blip r:embed="rId5"/>
            <a:stretch>
              <a:fillRect l="0" t="0" r="0" b="0"/>
            </a:stretch>
          </a:blipFill>
        </p:spPr>
      </p:sp>
      <p:sp>
        <p:nvSpPr>
          <p:cNvPr name="TextBox 6" id="6"/>
          <p:cNvSpPr txBox="true"/>
          <p:nvPr/>
        </p:nvSpPr>
        <p:spPr>
          <a:xfrm rot="0">
            <a:off x="1028700" y="1316920"/>
            <a:ext cx="15501017" cy="712469"/>
          </a:xfrm>
          <a:prstGeom prst="rect">
            <a:avLst/>
          </a:prstGeom>
        </p:spPr>
        <p:txBody>
          <a:bodyPr anchor="t" rtlCol="false" tIns="0" lIns="0" bIns="0" rIns="0">
            <a:spAutoFit/>
          </a:bodyPr>
          <a:lstStyle/>
          <a:p>
            <a:pPr algn="ctr">
              <a:lnSpc>
                <a:spcPts val="5880"/>
              </a:lnSpc>
              <a:spcBef>
                <a:spcPct val="0"/>
              </a:spcBef>
            </a:pPr>
            <a:r>
              <a:rPr lang="en-US" sz="4200">
                <a:solidFill>
                  <a:srgbClr val="FFFFFF"/>
                </a:solidFill>
                <a:latin typeface="DM Sans Bold"/>
                <a:ea typeface="DM Sans Bold"/>
                <a:cs typeface="DM Sans Bold"/>
                <a:sym typeface="DM Sans Bold"/>
              </a:rPr>
              <a:t>Which type of marketing reaches the most Youth</a:t>
            </a:r>
          </a:p>
        </p:txBody>
      </p:sp>
      <p:sp>
        <p:nvSpPr>
          <p:cNvPr name="TextBox 7" id="7"/>
          <p:cNvSpPr txBox="true"/>
          <p:nvPr/>
        </p:nvSpPr>
        <p:spPr>
          <a:xfrm rot="0">
            <a:off x="-3036767" y="2769561"/>
            <a:ext cx="15501017" cy="863600"/>
          </a:xfrm>
          <a:prstGeom prst="rect">
            <a:avLst/>
          </a:prstGeom>
        </p:spPr>
        <p:txBody>
          <a:bodyPr anchor="t" rtlCol="false" tIns="0" lIns="0" bIns="0" rIns="0">
            <a:spAutoFit/>
          </a:bodyPr>
          <a:lstStyle/>
          <a:p>
            <a:pPr algn="ctr">
              <a:lnSpc>
                <a:spcPts val="7000"/>
              </a:lnSpc>
              <a:spcBef>
                <a:spcPct val="0"/>
              </a:spcBef>
            </a:pPr>
            <a:r>
              <a:rPr lang="en-US" sz="5000">
                <a:solidFill>
                  <a:srgbClr val="FFCB29"/>
                </a:solidFill>
                <a:latin typeface="DM Sans Bold"/>
                <a:ea typeface="DM Sans Bold"/>
                <a:cs typeface="DM Sans Bold"/>
                <a:sym typeface="DM Sans Bold"/>
              </a:rPr>
              <a:t>Solution:</a:t>
            </a:r>
          </a:p>
        </p:txBody>
      </p:sp>
      <p:sp>
        <p:nvSpPr>
          <p:cNvPr name="TextBox 8" id="8"/>
          <p:cNvSpPr txBox="true"/>
          <p:nvPr/>
        </p:nvSpPr>
        <p:spPr>
          <a:xfrm rot="0">
            <a:off x="707485" y="7665058"/>
            <a:ext cx="15501017" cy="863600"/>
          </a:xfrm>
          <a:prstGeom prst="rect">
            <a:avLst/>
          </a:prstGeom>
        </p:spPr>
        <p:txBody>
          <a:bodyPr anchor="t" rtlCol="false" tIns="0" lIns="0" bIns="0" rIns="0">
            <a:spAutoFit/>
          </a:bodyPr>
          <a:lstStyle/>
          <a:p>
            <a:pPr algn="ctr">
              <a:lnSpc>
                <a:spcPts val="7000"/>
              </a:lnSpc>
              <a:spcBef>
                <a:spcPct val="0"/>
              </a:spcBef>
            </a:pPr>
            <a:r>
              <a:rPr lang="en-US" sz="5000">
                <a:solidFill>
                  <a:srgbClr val="FFCB29"/>
                </a:solidFill>
                <a:latin typeface="DM Sans Bold"/>
                <a:ea typeface="DM Sans Bold"/>
                <a:cs typeface="DM Sans Bold"/>
                <a:sym typeface="DM Sans Bold"/>
              </a:rPr>
              <a:t>Result: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82527"/>
        </a:solidFill>
      </p:bgPr>
    </p:bg>
    <p:spTree>
      <p:nvGrpSpPr>
        <p:cNvPr id="1" name=""/>
        <p:cNvGrpSpPr/>
        <p:nvPr/>
      </p:nvGrpSpPr>
      <p:grpSpPr>
        <a:xfrm>
          <a:off x="0" y="0"/>
          <a:ext cx="0" cy="0"/>
          <a:chOff x="0" y="0"/>
          <a:chExt cx="0" cy="0"/>
        </a:xfrm>
      </p:grpSpPr>
      <p:sp>
        <p:nvSpPr>
          <p:cNvPr name="Freeform 2" id="2"/>
          <p:cNvSpPr/>
          <p:nvPr/>
        </p:nvSpPr>
        <p:spPr>
          <a:xfrm flipH="false" flipV="false" rot="0">
            <a:off x="770684" y="3264824"/>
            <a:ext cx="9603198" cy="2414212"/>
          </a:xfrm>
          <a:custGeom>
            <a:avLst/>
            <a:gdLst/>
            <a:ahLst/>
            <a:cxnLst/>
            <a:rect r="r" b="b" t="t" l="l"/>
            <a:pathLst>
              <a:path h="2414212" w="9603198">
                <a:moveTo>
                  <a:pt x="0" y="0"/>
                </a:moveTo>
                <a:lnTo>
                  <a:pt x="9603198" y="0"/>
                </a:lnTo>
                <a:lnTo>
                  <a:pt x="9603198" y="2414212"/>
                </a:lnTo>
                <a:lnTo>
                  <a:pt x="0" y="2414212"/>
                </a:lnTo>
                <a:lnTo>
                  <a:pt x="0" y="0"/>
                </a:lnTo>
                <a:close/>
              </a:path>
            </a:pathLst>
          </a:custGeom>
          <a:blipFill>
            <a:blip r:embed="rId2"/>
            <a:stretch>
              <a:fillRect l="0" t="0" r="0" b="0"/>
            </a:stretch>
          </a:blipFill>
        </p:spPr>
      </p:sp>
      <p:sp>
        <p:nvSpPr>
          <p:cNvPr name="Freeform 3" id="3"/>
          <p:cNvSpPr/>
          <p:nvPr/>
        </p:nvSpPr>
        <p:spPr>
          <a:xfrm flipH="false" flipV="false" rot="0">
            <a:off x="12270370" y="4851342"/>
            <a:ext cx="4717422" cy="4903987"/>
          </a:xfrm>
          <a:custGeom>
            <a:avLst/>
            <a:gdLst/>
            <a:ahLst/>
            <a:cxnLst/>
            <a:rect r="r" b="b" t="t" l="l"/>
            <a:pathLst>
              <a:path h="4903987" w="4717422">
                <a:moveTo>
                  <a:pt x="0" y="0"/>
                </a:moveTo>
                <a:lnTo>
                  <a:pt x="4717422" y="0"/>
                </a:lnTo>
                <a:lnTo>
                  <a:pt x="4717422" y="4903987"/>
                </a:lnTo>
                <a:lnTo>
                  <a:pt x="0" y="4903987"/>
                </a:lnTo>
                <a:lnTo>
                  <a:pt x="0" y="0"/>
                </a:lnTo>
                <a:close/>
              </a:path>
            </a:pathLst>
          </a:custGeom>
          <a:blipFill>
            <a:blip r:embed="rId3"/>
            <a:stretch>
              <a:fillRect l="0" t="0" r="0" b="0"/>
            </a:stretch>
          </a:blipFill>
        </p:spPr>
      </p:sp>
      <p:sp>
        <p:nvSpPr>
          <p:cNvPr name="Freeform 4" id="4"/>
          <p:cNvSpPr/>
          <p:nvPr/>
        </p:nvSpPr>
        <p:spPr>
          <a:xfrm flipH="false" flipV="false" rot="0">
            <a:off x="-8477333" y="-4489704"/>
            <a:ext cx="21469556" cy="5518404"/>
          </a:xfrm>
          <a:custGeom>
            <a:avLst/>
            <a:gdLst/>
            <a:ahLst/>
            <a:cxnLst/>
            <a:rect r="r" b="b" t="t" l="l"/>
            <a:pathLst>
              <a:path h="5518404" w="21469556">
                <a:moveTo>
                  <a:pt x="0" y="0"/>
                </a:moveTo>
                <a:lnTo>
                  <a:pt x="21469556" y="0"/>
                </a:lnTo>
                <a:lnTo>
                  <a:pt x="21469556" y="5518404"/>
                </a:lnTo>
                <a:lnTo>
                  <a:pt x="0" y="5518404"/>
                </a:lnTo>
                <a:lnTo>
                  <a:pt x="0" y="0"/>
                </a:lnTo>
                <a:close/>
              </a:path>
            </a:pathLst>
          </a:custGeom>
          <a:blipFill>
            <a:blip r:embed="rId4"/>
            <a:stretch>
              <a:fillRect l="0" t="-16139" r="0" b="-16139"/>
            </a:stretch>
          </a:blipFill>
        </p:spPr>
      </p:sp>
      <p:sp>
        <p:nvSpPr>
          <p:cNvPr name="Freeform 5" id="5"/>
          <p:cNvSpPr/>
          <p:nvPr/>
        </p:nvSpPr>
        <p:spPr>
          <a:xfrm flipH="true" flipV="false" rot="0">
            <a:off x="-100526" y="5413915"/>
            <a:ext cx="4958812" cy="5509791"/>
          </a:xfrm>
          <a:custGeom>
            <a:avLst/>
            <a:gdLst/>
            <a:ahLst/>
            <a:cxnLst/>
            <a:rect r="r" b="b" t="t" l="l"/>
            <a:pathLst>
              <a:path h="5509791" w="4958812">
                <a:moveTo>
                  <a:pt x="4958812" y="0"/>
                </a:moveTo>
                <a:lnTo>
                  <a:pt x="0" y="0"/>
                </a:lnTo>
                <a:lnTo>
                  <a:pt x="0" y="5509791"/>
                </a:lnTo>
                <a:lnTo>
                  <a:pt x="4958812" y="5509791"/>
                </a:lnTo>
                <a:lnTo>
                  <a:pt x="4958812" y="0"/>
                </a:lnTo>
                <a:close/>
              </a:path>
            </a:pathLst>
          </a:custGeom>
          <a:blipFill>
            <a:blip r:embed="rId5"/>
            <a:stretch>
              <a:fillRect l="0" t="0" r="0" b="0"/>
            </a:stretch>
          </a:blipFill>
        </p:spPr>
      </p:sp>
      <p:sp>
        <p:nvSpPr>
          <p:cNvPr name="TextBox 6" id="6"/>
          <p:cNvSpPr txBox="true"/>
          <p:nvPr/>
        </p:nvSpPr>
        <p:spPr>
          <a:xfrm rot="0">
            <a:off x="1028700" y="1374429"/>
            <a:ext cx="15501017" cy="712469"/>
          </a:xfrm>
          <a:prstGeom prst="rect">
            <a:avLst/>
          </a:prstGeom>
        </p:spPr>
        <p:txBody>
          <a:bodyPr anchor="t" rtlCol="false" tIns="0" lIns="0" bIns="0" rIns="0">
            <a:spAutoFit/>
          </a:bodyPr>
          <a:lstStyle/>
          <a:p>
            <a:pPr algn="ctr">
              <a:lnSpc>
                <a:spcPts val="5880"/>
              </a:lnSpc>
              <a:spcBef>
                <a:spcPct val="0"/>
              </a:spcBef>
            </a:pPr>
            <a:r>
              <a:rPr lang="en-US" sz="4200">
                <a:solidFill>
                  <a:srgbClr val="FFFFFF"/>
                </a:solidFill>
                <a:latin typeface="DM Sans Bold"/>
                <a:ea typeface="DM Sans Bold"/>
                <a:cs typeface="DM Sans Bold"/>
                <a:sym typeface="DM Sans Bold"/>
              </a:rPr>
              <a:t>Who are the current market leaders?</a:t>
            </a:r>
          </a:p>
        </p:txBody>
      </p:sp>
      <p:sp>
        <p:nvSpPr>
          <p:cNvPr name="TextBox 7" id="7"/>
          <p:cNvSpPr txBox="true"/>
          <p:nvPr/>
        </p:nvSpPr>
        <p:spPr>
          <a:xfrm rot="0">
            <a:off x="-5493064" y="2401224"/>
            <a:ext cx="15501017" cy="863600"/>
          </a:xfrm>
          <a:prstGeom prst="rect">
            <a:avLst/>
          </a:prstGeom>
        </p:spPr>
        <p:txBody>
          <a:bodyPr anchor="t" rtlCol="false" tIns="0" lIns="0" bIns="0" rIns="0">
            <a:spAutoFit/>
          </a:bodyPr>
          <a:lstStyle/>
          <a:p>
            <a:pPr algn="ctr">
              <a:lnSpc>
                <a:spcPts val="7000"/>
              </a:lnSpc>
              <a:spcBef>
                <a:spcPct val="0"/>
              </a:spcBef>
            </a:pPr>
            <a:r>
              <a:rPr lang="en-US" sz="5000">
                <a:solidFill>
                  <a:srgbClr val="FFCB29"/>
                </a:solidFill>
                <a:latin typeface="DM Sans Bold"/>
                <a:ea typeface="DM Sans Bold"/>
                <a:cs typeface="DM Sans Bold"/>
                <a:sym typeface="DM Sans Bold"/>
              </a:rPr>
              <a:t>Solution:</a:t>
            </a:r>
          </a:p>
        </p:txBody>
      </p:sp>
      <p:sp>
        <p:nvSpPr>
          <p:cNvPr name="TextBox 8" id="8"/>
          <p:cNvSpPr txBox="true"/>
          <p:nvPr/>
        </p:nvSpPr>
        <p:spPr>
          <a:xfrm rot="0">
            <a:off x="5241714" y="3987742"/>
            <a:ext cx="15501017" cy="863600"/>
          </a:xfrm>
          <a:prstGeom prst="rect">
            <a:avLst/>
          </a:prstGeom>
        </p:spPr>
        <p:txBody>
          <a:bodyPr anchor="t" rtlCol="false" tIns="0" lIns="0" bIns="0" rIns="0">
            <a:spAutoFit/>
          </a:bodyPr>
          <a:lstStyle/>
          <a:p>
            <a:pPr algn="ctr">
              <a:lnSpc>
                <a:spcPts val="7000"/>
              </a:lnSpc>
              <a:spcBef>
                <a:spcPct val="0"/>
              </a:spcBef>
            </a:pPr>
            <a:r>
              <a:rPr lang="en-US" sz="5000">
                <a:solidFill>
                  <a:srgbClr val="FFCB29"/>
                </a:solidFill>
                <a:latin typeface="DM Sans Bold"/>
                <a:ea typeface="DM Sans Bold"/>
                <a:cs typeface="DM Sans Bold"/>
                <a:sym typeface="DM Sans Bold"/>
              </a:rPr>
              <a:t>Result: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82527"/>
        </a:solidFill>
      </p:bgPr>
    </p:bg>
    <p:spTree>
      <p:nvGrpSpPr>
        <p:cNvPr id="1" name=""/>
        <p:cNvGrpSpPr/>
        <p:nvPr/>
      </p:nvGrpSpPr>
      <p:grpSpPr>
        <a:xfrm>
          <a:off x="0" y="0"/>
          <a:ext cx="0" cy="0"/>
          <a:chOff x="0" y="0"/>
          <a:chExt cx="0" cy="0"/>
        </a:xfrm>
      </p:grpSpPr>
      <p:sp>
        <p:nvSpPr>
          <p:cNvPr name="Freeform 2" id="2"/>
          <p:cNvSpPr/>
          <p:nvPr/>
        </p:nvSpPr>
        <p:spPr>
          <a:xfrm flipH="false" flipV="false" rot="0">
            <a:off x="6364574" y="4163363"/>
            <a:ext cx="11564450" cy="1103962"/>
          </a:xfrm>
          <a:custGeom>
            <a:avLst/>
            <a:gdLst/>
            <a:ahLst/>
            <a:cxnLst/>
            <a:rect r="r" b="b" t="t" l="l"/>
            <a:pathLst>
              <a:path h="1103962" w="11564450">
                <a:moveTo>
                  <a:pt x="0" y="0"/>
                </a:moveTo>
                <a:lnTo>
                  <a:pt x="11564450" y="0"/>
                </a:lnTo>
                <a:lnTo>
                  <a:pt x="11564450" y="1103962"/>
                </a:lnTo>
                <a:lnTo>
                  <a:pt x="0" y="1103962"/>
                </a:lnTo>
                <a:lnTo>
                  <a:pt x="0" y="0"/>
                </a:lnTo>
                <a:close/>
              </a:path>
            </a:pathLst>
          </a:custGeom>
          <a:blipFill>
            <a:blip r:embed="rId2"/>
            <a:stretch>
              <a:fillRect l="0" t="0" r="0" b="0"/>
            </a:stretch>
          </a:blipFill>
        </p:spPr>
      </p:sp>
      <p:sp>
        <p:nvSpPr>
          <p:cNvPr name="Freeform 3" id="3"/>
          <p:cNvSpPr/>
          <p:nvPr/>
        </p:nvSpPr>
        <p:spPr>
          <a:xfrm flipH="false" flipV="false" rot="0">
            <a:off x="437688" y="5886731"/>
            <a:ext cx="6572434" cy="3829393"/>
          </a:xfrm>
          <a:custGeom>
            <a:avLst/>
            <a:gdLst/>
            <a:ahLst/>
            <a:cxnLst/>
            <a:rect r="r" b="b" t="t" l="l"/>
            <a:pathLst>
              <a:path h="3829393" w="6572434">
                <a:moveTo>
                  <a:pt x="0" y="0"/>
                </a:moveTo>
                <a:lnTo>
                  <a:pt x="6572434" y="0"/>
                </a:lnTo>
                <a:lnTo>
                  <a:pt x="6572434" y="3829393"/>
                </a:lnTo>
                <a:lnTo>
                  <a:pt x="0" y="3829393"/>
                </a:lnTo>
                <a:lnTo>
                  <a:pt x="0" y="0"/>
                </a:lnTo>
                <a:close/>
              </a:path>
            </a:pathLst>
          </a:custGeom>
          <a:blipFill>
            <a:blip r:embed="rId3"/>
            <a:stretch>
              <a:fillRect l="0" t="0" r="0" b="0"/>
            </a:stretch>
          </a:blipFill>
        </p:spPr>
      </p:sp>
      <p:sp>
        <p:nvSpPr>
          <p:cNvPr name="TextBox 4" id="4"/>
          <p:cNvSpPr txBox="true"/>
          <p:nvPr/>
        </p:nvSpPr>
        <p:spPr>
          <a:xfrm rot="0">
            <a:off x="1028700" y="1284122"/>
            <a:ext cx="16230600" cy="1455419"/>
          </a:xfrm>
          <a:prstGeom prst="rect">
            <a:avLst/>
          </a:prstGeom>
        </p:spPr>
        <p:txBody>
          <a:bodyPr anchor="t" rtlCol="false" tIns="0" lIns="0" bIns="0" rIns="0">
            <a:spAutoFit/>
          </a:bodyPr>
          <a:lstStyle/>
          <a:p>
            <a:pPr algn="ctr">
              <a:lnSpc>
                <a:spcPts val="5880"/>
              </a:lnSpc>
              <a:spcBef>
                <a:spcPct val="0"/>
              </a:spcBef>
            </a:pPr>
            <a:r>
              <a:rPr lang="en-US" sz="4200">
                <a:solidFill>
                  <a:srgbClr val="FFFFFF"/>
                </a:solidFill>
                <a:latin typeface="DM Sans Bold"/>
                <a:ea typeface="DM Sans Bold"/>
                <a:cs typeface="DM Sans Bold"/>
                <a:sym typeface="DM Sans Bold"/>
              </a:rPr>
              <a:t>Which area of business should we focus more on our product development? (Branding/taste/availability)</a:t>
            </a:r>
          </a:p>
        </p:txBody>
      </p:sp>
      <p:sp>
        <p:nvSpPr>
          <p:cNvPr name="TextBox 5" id="5"/>
          <p:cNvSpPr txBox="true"/>
          <p:nvPr/>
        </p:nvSpPr>
        <p:spPr>
          <a:xfrm rot="0">
            <a:off x="-223905" y="3299763"/>
            <a:ext cx="15501017" cy="863600"/>
          </a:xfrm>
          <a:prstGeom prst="rect">
            <a:avLst/>
          </a:prstGeom>
        </p:spPr>
        <p:txBody>
          <a:bodyPr anchor="t" rtlCol="false" tIns="0" lIns="0" bIns="0" rIns="0">
            <a:spAutoFit/>
          </a:bodyPr>
          <a:lstStyle/>
          <a:p>
            <a:pPr algn="ctr">
              <a:lnSpc>
                <a:spcPts val="7000"/>
              </a:lnSpc>
              <a:spcBef>
                <a:spcPct val="0"/>
              </a:spcBef>
            </a:pPr>
            <a:r>
              <a:rPr lang="en-US" sz="5000">
                <a:solidFill>
                  <a:srgbClr val="FFCB29"/>
                </a:solidFill>
                <a:latin typeface="DM Sans Bold"/>
                <a:ea typeface="DM Sans Bold"/>
                <a:cs typeface="DM Sans Bold"/>
                <a:sym typeface="DM Sans Bold"/>
              </a:rPr>
              <a:t>Solution:</a:t>
            </a:r>
          </a:p>
        </p:txBody>
      </p:sp>
      <p:sp>
        <p:nvSpPr>
          <p:cNvPr name="TextBox 6" id="6"/>
          <p:cNvSpPr txBox="true"/>
          <p:nvPr/>
        </p:nvSpPr>
        <p:spPr>
          <a:xfrm rot="0">
            <a:off x="-6029641" y="5023131"/>
            <a:ext cx="15501017" cy="863600"/>
          </a:xfrm>
          <a:prstGeom prst="rect">
            <a:avLst/>
          </a:prstGeom>
        </p:spPr>
        <p:txBody>
          <a:bodyPr anchor="t" rtlCol="false" tIns="0" lIns="0" bIns="0" rIns="0">
            <a:spAutoFit/>
          </a:bodyPr>
          <a:lstStyle/>
          <a:p>
            <a:pPr algn="ctr">
              <a:lnSpc>
                <a:spcPts val="7000"/>
              </a:lnSpc>
              <a:spcBef>
                <a:spcPct val="0"/>
              </a:spcBef>
            </a:pPr>
            <a:r>
              <a:rPr lang="en-US" sz="5000">
                <a:solidFill>
                  <a:srgbClr val="FFCB29"/>
                </a:solidFill>
                <a:latin typeface="DM Sans Bold"/>
                <a:ea typeface="DM Sans Bold"/>
                <a:cs typeface="DM Sans Bold"/>
                <a:sym typeface="DM Sans Bold"/>
              </a:rPr>
              <a:t>Result:</a:t>
            </a:r>
          </a:p>
        </p:txBody>
      </p:sp>
      <p:sp>
        <p:nvSpPr>
          <p:cNvPr name="Freeform 7" id="7"/>
          <p:cNvSpPr/>
          <p:nvPr/>
        </p:nvSpPr>
        <p:spPr>
          <a:xfrm flipH="false" flipV="false" rot="0">
            <a:off x="-8477333" y="-4489704"/>
            <a:ext cx="21469556" cy="5518404"/>
          </a:xfrm>
          <a:custGeom>
            <a:avLst/>
            <a:gdLst/>
            <a:ahLst/>
            <a:cxnLst/>
            <a:rect r="r" b="b" t="t" l="l"/>
            <a:pathLst>
              <a:path h="5518404" w="21469556">
                <a:moveTo>
                  <a:pt x="0" y="0"/>
                </a:moveTo>
                <a:lnTo>
                  <a:pt x="21469556" y="0"/>
                </a:lnTo>
                <a:lnTo>
                  <a:pt x="21469556" y="5518404"/>
                </a:lnTo>
                <a:lnTo>
                  <a:pt x="0" y="5518404"/>
                </a:lnTo>
                <a:lnTo>
                  <a:pt x="0" y="0"/>
                </a:lnTo>
                <a:close/>
              </a:path>
            </a:pathLst>
          </a:custGeom>
          <a:blipFill>
            <a:blip r:embed="rId4"/>
            <a:stretch>
              <a:fillRect l="0" t="-16139" r="0" b="-16139"/>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82527"/>
        </a:solidFill>
      </p:bgPr>
    </p:bg>
    <p:spTree>
      <p:nvGrpSpPr>
        <p:cNvPr id="1" name=""/>
        <p:cNvGrpSpPr/>
        <p:nvPr/>
      </p:nvGrpSpPr>
      <p:grpSpPr>
        <a:xfrm>
          <a:off x="0" y="0"/>
          <a:ext cx="0" cy="0"/>
          <a:chOff x="0" y="0"/>
          <a:chExt cx="0" cy="0"/>
        </a:xfrm>
      </p:grpSpPr>
      <p:sp>
        <p:nvSpPr>
          <p:cNvPr name="Freeform 2" id="2"/>
          <p:cNvSpPr/>
          <p:nvPr/>
        </p:nvSpPr>
        <p:spPr>
          <a:xfrm flipH="false" flipV="false" rot="0">
            <a:off x="7133166" y="3903997"/>
            <a:ext cx="10688706" cy="1827424"/>
          </a:xfrm>
          <a:custGeom>
            <a:avLst/>
            <a:gdLst/>
            <a:ahLst/>
            <a:cxnLst/>
            <a:rect r="r" b="b" t="t" l="l"/>
            <a:pathLst>
              <a:path h="1827424" w="10688706">
                <a:moveTo>
                  <a:pt x="0" y="0"/>
                </a:moveTo>
                <a:lnTo>
                  <a:pt x="10688706" y="0"/>
                </a:lnTo>
                <a:lnTo>
                  <a:pt x="10688706" y="1827424"/>
                </a:lnTo>
                <a:lnTo>
                  <a:pt x="0" y="1827424"/>
                </a:lnTo>
                <a:lnTo>
                  <a:pt x="0" y="0"/>
                </a:lnTo>
                <a:close/>
              </a:path>
            </a:pathLst>
          </a:custGeom>
          <a:blipFill>
            <a:blip r:embed="rId2"/>
            <a:stretch>
              <a:fillRect l="0" t="0" r="0" b="0"/>
            </a:stretch>
          </a:blipFill>
        </p:spPr>
      </p:sp>
      <p:sp>
        <p:nvSpPr>
          <p:cNvPr name="Freeform 3" id="3"/>
          <p:cNvSpPr/>
          <p:nvPr/>
        </p:nvSpPr>
        <p:spPr>
          <a:xfrm flipH="false" flipV="false" rot="0">
            <a:off x="388966" y="5902325"/>
            <a:ext cx="7216390" cy="3543992"/>
          </a:xfrm>
          <a:custGeom>
            <a:avLst/>
            <a:gdLst/>
            <a:ahLst/>
            <a:cxnLst/>
            <a:rect r="r" b="b" t="t" l="l"/>
            <a:pathLst>
              <a:path h="3543992" w="7216390">
                <a:moveTo>
                  <a:pt x="0" y="0"/>
                </a:moveTo>
                <a:lnTo>
                  <a:pt x="7216390" y="0"/>
                </a:lnTo>
                <a:lnTo>
                  <a:pt x="7216390" y="3543992"/>
                </a:lnTo>
                <a:lnTo>
                  <a:pt x="0" y="3543992"/>
                </a:lnTo>
                <a:lnTo>
                  <a:pt x="0" y="0"/>
                </a:lnTo>
                <a:close/>
              </a:path>
            </a:pathLst>
          </a:custGeom>
          <a:blipFill>
            <a:blip r:embed="rId3"/>
            <a:stretch>
              <a:fillRect l="0" t="0" r="0" b="0"/>
            </a:stretch>
          </a:blipFill>
        </p:spPr>
      </p:sp>
      <p:sp>
        <p:nvSpPr>
          <p:cNvPr name="TextBox 4" id="4"/>
          <p:cNvSpPr txBox="true"/>
          <p:nvPr/>
        </p:nvSpPr>
        <p:spPr>
          <a:xfrm rot="0">
            <a:off x="1028700" y="1195702"/>
            <a:ext cx="15501017" cy="1455419"/>
          </a:xfrm>
          <a:prstGeom prst="rect">
            <a:avLst/>
          </a:prstGeom>
        </p:spPr>
        <p:txBody>
          <a:bodyPr anchor="t" rtlCol="false" tIns="0" lIns="0" bIns="0" rIns="0">
            <a:spAutoFit/>
          </a:bodyPr>
          <a:lstStyle/>
          <a:p>
            <a:pPr algn="ctr">
              <a:lnSpc>
                <a:spcPts val="5880"/>
              </a:lnSpc>
              <a:spcBef>
                <a:spcPct val="0"/>
              </a:spcBef>
            </a:pPr>
            <a:r>
              <a:rPr lang="en-US" sz="4200">
                <a:solidFill>
                  <a:srgbClr val="FFFFFF"/>
                </a:solidFill>
                <a:latin typeface="DM Sans Bold"/>
                <a:ea typeface="DM Sans Bold"/>
                <a:cs typeface="DM Sans Bold"/>
                <a:sym typeface="DM Sans Bold"/>
              </a:rPr>
              <a:t> What are the primary reasons consumers prefer those brands over ours?</a:t>
            </a:r>
          </a:p>
        </p:txBody>
      </p:sp>
      <p:sp>
        <p:nvSpPr>
          <p:cNvPr name="TextBox 5" id="5"/>
          <p:cNvSpPr txBox="true"/>
          <p:nvPr/>
        </p:nvSpPr>
        <p:spPr>
          <a:xfrm rot="0">
            <a:off x="670252" y="2868947"/>
            <a:ext cx="15501017" cy="863600"/>
          </a:xfrm>
          <a:prstGeom prst="rect">
            <a:avLst/>
          </a:prstGeom>
        </p:spPr>
        <p:txBody>
          <a:bodyPr anchor="t" rtlCol="false" tIns="0" lIns="0" bIns="0" rIns="0">
            <a:spAutoFit/>
          </a:bodyPr>
          <a:lstStyle/>
          <a:p>
            <a:pPr algn="ctr">
              <a:lnSpc>
                <a:spcPts val="7000"/>
              </a:lnSpc>
              <a:spcBef>
                <a:spcPct val="0"/>
              </a:spcBef>
            </a:pPr>
            <a:r>
              <a:rPr lang="en-US" sz="5000">
                <a:solidFill>
                  <a:srgbClr val="FFCB29"/>
                </a:solidFill>
                <a:latin typeface="DM Sans Bold"/>
                <a:ea typeface="DM Sans Bold"/>
                <a:cs typeface="DM Sans Bold"/>
                <a:sym typeface="DM Sans Bold"/>
              </a:rPr>
              <a:t>Solution:</a:t>
            </a:r>
          </a:p>
        </p:txBody>
      </p:sp>
      <p:sp>
        <p:nvSpPr>
          <p:cNvPr name="TextBox 6" id="6"/>
          <p:cNvSpPr txBox="true"/>
          <p:nvPr/>
        </p:nvSpPr>
        <p:spPr>
          <a:xfrm rot="0">
            <a:off x="-6357017" y="5038725"/>
            <a:ext cx="15501017" cy="863600"/>
          </a:xfrm>
          <a:prstGeom prst="rect">
            <a:avLst/>
          </a:prstGeom>
        </p:spPr>
        <p:txBody>
          <a:bodyPr anchor="t" rtlCol="false" tIns="0" lIns="0" bIns="0" rIns="0">
            <a:spAutoFit/>
          </a:bodyPr>
          <a:lstStyle/>
          <a:p>
            <a:pPr algn="ctr">
              <a:lnSpc>
                <a:spcPts val="7000"/>
              </a:lnSpc>
              <a:spcBef>
                <a:spcPct val="0"/>
              </a:spcBef>
            </a:pPr>
            <a:r>
              <a:rPr lang="en-US" sz="5000">
                <a:solidFill>
                  <a:srgbClr val="FFCB29"/>
                </a:solidFill>
                <a:latin typeface="DM Sans Bold"/>
                <a:ea typeface="DM Sans Bold"/>
                <a:cs typeface="DM Sans Bold"/>
                <a:sym typeface="DM Sans Bold"/>
              </a:rPr>
              <a:t>Result:</a:t>
            </a:r>
          </a:p>
        </p:txBody>
      </p:sp>
      <p:sp>
        <p:nvSpPr>
          <p:cNvPr name="Freeform 7" id="7"/>
          <p:cNvSpPr/>
          <p:nvPr/>
        </p:nvSpPr>
        <p:spPr>
          <a:xfrm flipH="false" flipV="false" rot="0">
            <a:off x="-8477333" y="-4489704"/>
            <a:ext cx="21469556" cy="5518404"/>
          </a:xfrm>
          <a:custGeom>
            <a:avLst/>
            <a:gdLst/>
            <a:ahLst/>
            <a:cxnLst/>
            <a:rect r="r" b="b" t="t" l="l"/>
            <a:pathLst>
              <a:path h="5518404" w="21469556">
                <a:moveTo>
                  <a:pt x="0" y="0"/>
                </a:moveTo>
                <a:lnTo>
                  <a:pt x="21469556" y="0"/>
                </a:lnTo>
                <a:lnTo>
                  <a:pt x="21469556" y="5518404"/>
                </a:lnTo>
                <a:lnTo>
                  <a:pt x="0" y="5518404"/>
                </a:lnTo>
                <a:lnTo>
                  <a:pt x="0" y="0"/>
                </a:lnTo>
                <a:close/>
              </a:path>
            </a:pathLst>
          </a:custGeom>
          <a:blipFill>
            <a:blip r:embed="rId4"/>
            <a:stretch>
              <a:fillRect l="0" t="-16139" r="0" b="-16139"/>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DAGNtzraUKo</dc:identifier>
  <dcterms:modified xsi:type="dcterms:W3CDTF">2011-08-01T06:04:30Z</dcterms:modified>
  <cp:revision>1</cp:revision>
  <dc:title>Green and White Illustrative Healthy Juice Presentation</dc:title>
</cp:coreProperties>
</file>