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8" r:id="rId4"/>
    <p:sldId id="267" r:id="rId5"/>
    <p:sldId id="258" r:id="rId6"/>
    <p:sldId id="273" r:id="rId7"/>
    <p:sldId id="274" r:id="rId8"/>
    <p:sldId id="275" r:id="rId9"/>
    <p:sldId id="276" r:id="rId10"/>
    <p:sldId id="279" r:id="rId11"/>
    <p:sldId id="277" r:id="rId12"/>
    <p:sldId id="264" r:id="rId13"/>
    <p:sldId id="271" r:id="rId14"/>
    <p:sldId id="272" r:id="rId15"/>
    <p:sldId id="26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25F16-67A2-C2A5-DF9D-B36C659DECF8}" v="2071" dt="2023-11-01T17:54:33.260"/>
    <p1510:client id="{CBBFA986-56FC-3C43-A0B6-C1AE739F3680}" v="825" dt="2023-11-01T18:03:38.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47" autoAdjust="0"/>
    <p:restoredTop sz="94660"/>
  </p:normalViewPr>
  <p:slideViewPr>
    <p:cSldViewPr snapToGrid="0">
      <p:cViewPr varScale="1">
        <p:scale>
          <a:sx n="122" d="100"/>
          <a:sy n="122" d="100"/>
        </p:scale>
        <p:origin x="208"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52B6-9F77-42B5-8825-1474A7A26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4AA9BD-46F1-4897-90DB-EC7AE40FC4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E7A827-0F31-4FAA-9620-FC76E8B56694}"/>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5" name="Footer Placeholder 4">
            <a:extLst>
              <a:ext uri="{FF2B5EF4-FFF2-40B4-BE49-F238E27FC236}">
                <a16:creationId xmlns:a16="http://schemas.microsoft.com/office/drawing/2014/main" id="{7C720DC5-0AB5-48C7-9069-3D4486B81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3D48F-0223-4B86-A631-F821655DCB43}"/>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63082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6998-8952-4411-B1CA-C70A43C4D7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9D209-E0C9-42E1-B4EA-DE5708161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8C9F96-AAD6-4CA0-9730-26F5662F9207}"/>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5" name="Footer Placeholder 4">
            <a:extLst>
              <a:ext uri="{FF2B5EF4-FFF2-40B4-BE49-F238E27FC236}">
                <a16:creationId xmlns:a16="http://schemas.microsoft.com/office/drawing/2014/main" id="{2277780B-7CA3-4829-8F9E-9339DA8854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4F032-714E-472F-965E-76727C7F6B58}"/>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326134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621AD-AA21-4640-B9F9-8CF4A7C8FB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EAD916-633E-4B04-A1AD-ED891D0F2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38EDE-7434-484C-BF2E-01BD7695996F}"/>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5" name="Footer Placeholder 4">
            <a:extLst>
              <a:ext uri="{FF2B5EF4-FFF2-40B4-BE49-F238E27FC236}">
                <a16:creationId xmlns:a16="http://schemas.microsoft.com/office/drawing/2014/main" id="{D925DD22-E5FB-4E14-92DA-667884D4F8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88DAA1-CE7C-4B16-A4FE-C530901F9267}"/>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0205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4B80-87B2-4C9D-8470-97B375E08B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DC5CEB-A255-44D2-818C-DE394775D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73032-BC92-42B3-9505-2EA9400A0674}"/>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5" name="Footer Placeholder 4">
            <a:extLst>
              <a:ext uri="{FF2B5EF4-FFF2-40B4-BE49-F238E27FC236}">
                <a16:creationId xmlns:a16="http://schemas.microsoft.com/office/drawing/2014/main" id="{1AC2AF93-2DF7-4090-9EEA-7577F8E53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39C34-AEDF-42A7-BD86-C8EA156A9BCF}"/>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53173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9520-1784-4A3C-B21B-A08535346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8A3B6C-7525-4730-9DDD-1D588A94A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D77217-A7E5-46DB-9A00-831EC6263323}"/>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5" name="Footer Placeholder 4">
            <a:extLst>
              <a:ext uri="{FF2B5EF4-FFF2-40B4-BE49-F238E27FC236}">
                <a16:creationId xmlns:a16="http://schemas.microsoft.com/office/drawing/2014/main" id="{D29CED07-627A-452D-B505-52767D0DC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0D901-71D6-43C9-B7CF-8C40769B8122}"/>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129068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C202-60E0-481A-A2A9-EEA2609817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373D0-4333-4309-86DD-800ECBE43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9BD553-7EA2-4C34-932A-43555F7692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5F97A1-BC7D-4E51-8108-F0C63BDE602C}"/>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6" name="Footer Placeholder 5">
            <a:extLst>
              <a:ext uri="{FF2B5EF4-FFF2-40B4-BE49-F238E27FC236}">
                <a16:creationId xmlns:a16="http://schemas.microsoft.com/office/drawing/2014/main" id="{37F06108-9A5B-4488-9A47-9B9C79ECC1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3904D5-95DC-4169-B6FA-2A9E76779778}"/>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356635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5BD4-FB43-4C1F-A6E6-FF10DC8BFD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0AA5BA-1281-4665-A567-9D7142E95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C1BA59-2194-433C-A739-2F41AC544E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9EDA4E-9D4E-45F8-80DC-F4550A954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3AC7E7-45E1-46F1-AACF-1CFB043A6C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200615-F8D5-422A-A0CA-2908BD025506}"/>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8" name="Footer Placeholder 7">
            <a:extLst>
              <a:ext uri="{FF2B5EF4-FFF2-40B4-BE49-F238E27FC236}">
                <a16:creationId xmlns:a16="http://schemas.microsoft.com/office/drawing/2014/main" id="{2CB71150-45CE-47B3-984E-D0AC00446B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E3245E-6E8D-45E9-9E59-623C7A865715}"/>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136930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9087-B620-4574-8573-D9D2D174C1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E2C7B7-A521-4915-89EC-1FD885DB2670}"/>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4" name="Footer Placeholder 3">
            <a:extLst>
              <a:ext uri="{FF2B5EF4-FFF2-40B4-BE49-F238E27FC236}">
                <a16:creationId xmlns:a16="http://schemas.microsoft.com/office/drawing/2014/main" id="{03F971FF-7F5F-4701-8A18-DBAA36C9F0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FB061E-070E-4481-AEDC-61EA44B6093D}"/>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32011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E8433-A49E-4C6D-B662-8B1B274D7E36}"/>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3" name="Footer Placeholder 2">
            <a:extLst>
              <a:ext uri="{FF2B5EF4-FFF2-40B4-BE49-F238E27FC236}">
                <a16:creationId xmlns:a16="http://schemas.microsoft.com/office/drawing/2014/main" id="{E4A3334E-BF30-4BED-9602-64D83E340B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5DC954-3832-48C9-83D1-4BA91C365DAC}"/>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21272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3DEB-9699-4FA4-8A95-BF89C0C77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7DDF0E-4D77-4DD1-A91A-3B72517F51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0D0E73-E14D-4271-8E49-09102C280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5E389-7EE9-4F10-8D5A-E84F8D31B99F}"/>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6" name="Footer Placeholder 5">
            <a:extLst>
              <a:ext uri="{FF2B5EF4-FFF2-40B4-BE49-F238E27FC236}">
                <a16:creationId xmlns:a16="http://schemas.microsoft.com/office/drawing/2014/main" id="{479DC941-EA8F-47AD-A90C-4B3FC0AA8C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305E78-7440-400E-ABDD-F6FB9EFB1301}"/>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17193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BFFF-0749-404E-8272-A2E59795A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7C42F2-41A7-44BE-AA59-1BD5ACB26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D25F3A-8282-4F54-8798-1B8C4E014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EB5B4-4C0B-4DA6-9A23-6B960CE05FD3}"/>
              </a:ext>
            </a:extLst>
          </p:cNvPr>
          <p:cNvSpPr>
            <a:spLocks noGrp="1"/>
          </p:cNvSpPr>
          <p:nvPr>
            <p:ph type="dt" sz="half" idx="10"/>
          </p:nvPr>
        </p:nvSpPr>
        <p:spPr/>
        <p:txBody>
          <a:bodyPr/>
          <a:lstStyle/>
          <a:p>
            <a:fld id="{942D9174-2D9B-4666-B1D8-1493607E126C}" type="datetimeFigureOut">
              <a:rPr lang="en-IN" smtClean="0"/>
              <a:t>03/12/23</a:t>
            </a:fld>
            <a:endParaRPr lang="en-IN"/>
          </a:p>
        </p:txBody>
      </p:sp>
      <p:sp>
        <p:nvSpPr>
          <p:cNvPr id="6" name="Footer Placeholder 5">
            <a:extLst>
              <a:ext uri="{FF2B5EF4-FFF2-40B4-BE49-F238E27FC236}">
                <a16:creationId xmlns:a16="http://schemas.microsoft.com/office/drawing/2014/main" id="{800FD3BA-CB38-46BD-90FC-A9AEFE0484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6EDAE-9F3D-4E78-A65F-EB571C69C140}"/>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05818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ED69CB-A311-4615-9B3F-6030F3305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3F9D7-EED6-4ACE-9C85-BEF03753A4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C5485A-9DFE-4F78-80D5-4CAEF615C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D9174-2D9B-4666-B1D8-1493607E126C}" type="datetimeFigureOut">
              <a:rPr lang="en-IN" smtClean="0"/>
              <a:t>03/12/23</a:t>
            </a:fld>
            <a:endParaRPr lang="en-IN"/>
          </a:p>
        </p:txBody>
      </p:sp>
      <p:sp>
        <p:nvSpPr>
          <p:cNvPr id="5" name="Footer Placeholder 4">
            <a:extLst>
              <a:ext uri="{FF2B5EF4-FFF2-40B4-BE49-F238E27FC236}">
                <a16:creationId xmlns:a16="http://schemas.microsoft.com/office/drawing/2014/main" id="{6B788CE9-3262-4260-8AE9-84BC20BC2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AE9E38-2521-4C0D-9A9C-93FCED641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E2FA6-49F8-4104-B5F5-A3178B1FEA25}" type="slidenum">
              <a:rPr lang="en-IN" smtClean="0"/>
              <a:t>‹#›</a:t>
            </a:fld>
            <a:endParaRPr lang="en-IN"/>
          </a:p>
        </p:txBody>
      </p:sp>
    </p:spTree>
    <p:extLst>
      <p:ext uri="{BB962C8B-B14F-4D97-AF65-F5344CB8AC3E}">
        <p14:creationId xmlns:p14="http://schemas.microsoft.com/office/powerpoint/2010/main" val="2337112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5081-8F75-4ACB-8B37-B7A7814F837C}"/>
              </a:ext>
            </a:extLst>
          </p:cNvPr>
          <p:cNvSpPr>
            <a:spLocks noGrp="1"/>
          </p:cNvSpPr>
          <p:nvPr>
            <p:ph type="ctrTitle"/>
          </p:nvPr>
        </p:nvSpPr>
        <p:spPr>
          <a:xfrm>
            <a:off x="1524000" y="1122363"/>
            <a:ext cx="9144000" cy="1524018"/>
          </a:xfrm>
        </p:spPr>
        <p:txBody>
          <a:bodyPr>
            <a:normAutofit/>
          </a:bodyPr>
          <a:lstStyle/>
          <a:p>
            <a:r>
              <a:rPr lang="en-IN" sz="4000" dirty="0"/>
              <a:t>Effect Of Golden Ratio on aesthetic choice</a:t>
            </a:r>
          </a:p>
        </p:txBody>
      </p:sp>
      <p:sp>
        <p:nvSpPr>
          <p:cNvPr id="3" name="Subtitle 2">
            <a:extLst>
              <a:ext uri="{FF2B5EF4-FFF2-40B4-BE49-F238E27FC236}">
                <a16:creationId xmlns:a16="http://schemas.microsoft.com/office/drawing/2014/main" id="{54B08831-6EA6-425E-A46C-AC99A876B491}"/>
              </a:ext>
            </a:extLst>
          </p:cNvPr>
          <p:cNvSpPr>
            <a:spLocks noGrp="1"/>
          </p:cNvSpPr>
          <p:nvPr>
            <p:ph type="subTitle" idx="1"/>
          </p:nvPr>
        </p:nvSpPr>
        <p:spPr/>
        <p:txBody>
          <a:bodyPr/>
          <a:lstStyle/>
          <a:p>
            <a:r>
              <a:rPr lang="en-US" dirty="0"/>
              <a:t>Kyrylo </a:t>
            </a:r>
            <a:r>
              <a:rPr lang="en-US" dirty="0" err="1"/>
              <a:t>Shyvam</a:t>
            </a:r>
            <a:r>
              <a:rPr lang="en-US" dirty="0"/>
              <a:t> Kumar 2021101080</a:t>
            </a:r>
          </a:p>
          <a:p>
            <a:br>
              <a:rPr lang="en-US" dirty="0"/>
            </a:br>
            <a:r>
              <a:rPr lang="en-US" dirty="0"/>
              <a:t>Vanshika Dhingra 2021101092</a:t>
            </a:r>
          </a:p>
        </p:txBody>
      </p:sp>
    </p:spTree>
    <p:extLst>
      <p:ext uri="{BB962C8B-B14F-4D97-AF65-F5344CB8AC3E}">
        <p14:creationId xmlns:p14="http://schemas.microsoft.com/office/powerpoint/2010/main" val="300910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E657-0759-C6E6-093E-949553583108}"/>
              </a:ext>
            </a:extLst>
          </p:cNvPr>
          <p:cNvSpPr>
            <a:spLocks noGrp="1"/>
          </p:cNvSpPr>
          <p:nvPr>
            <p:ph type="title"/>
          </p:nvPr>
        </p:nvSpPr>
        <p:spPr/>
        <p:txBody>
          <a:bodyPr>
            <a:normAutofit/>
          </a:bodyPr>
          <a:lstStyle/>
          <a:p>
            <a:r>
              <a:rPr lang="en-US" sz="4000" dirty="0">
                <a:ea typeface="Calibri Light"/>
                <a:cs typeface="Calibri Light"/>
              </a:rPr>
              <a:t>Procedure for making dataset</a:t>
            </a:r>
          </a:p>
        </p:txBody>
      </p:sp>
      <p:sp>
        <p:nvSpPr>
          <p:cNvPr id="3" name="Content Placeholder 2">
            <a:extLst>
              <a:ext uri="{FF2B5EF4-FFF2-40B4-BE49-F238E27FC236}">
                <a16:creationId xmlns:a16="http://schemas.microsoft.com/office/drawing/2014/main" id="{02910378-0688-9200-361F-B1A6BE75C5F6}"/>
              </a:ext>
            </a:extLst>
          </p:cNvPr>
          <p:cNvSpPr>
            <a:spLocks noGrp="1"/>
          </p:cNvSpPr>
          <p:nvPr>
            <p:ph idx="1"/>
          </p:nvPr>
        </p:nvSpPr>
        <p:spPr/>
        <p:txBody>
          <a:bodyPr vert="horz" lIns="91440" tIns="45720" rIns="91440" bIns="45720" rtlCol="0" anchor="t">
            <a:normAutofit/>
          </a:bodyPr>
          <a:lstStyle/>
          <a:p>
            <a:r>
              <a:rPr lang="en-US" sz="2400" dirty="0">
                <a:ea typeface="Calibri"/>
                <a:cs typeface="Calibri"/>
              </a:rPr>
              <a:t>Shapes selected were: square, rectangle, circle, ellipse, trapezium and parallelogram. </a:t>
            </a:r>
          </a:p>
          <a:p>
            <a:r>
              <a:rPr lang="en-US" sz="2400" dirty="0">
                <a:ea typeface="Calibri"/>
                <a:cs typeface="Calibri"/>
              </a:rPr>
              <a:t>To nullify effect of orientation we present each shape, in 4 different orientations, rotated by 0,90,180,270 degrees. We also flip shapes, to make division into parts symmetric. For unsymmetric shapes like trapezium, we split both horizontally and vertically. </a:t>
            </a:r>
            <a:r>
              <a:rPr lang="en-US" sz="2400" dirty="0" err="1">
                <a:ea typeface="Calibri"/>
                <a:cs typeface="Calibri"/>
              </a:rPr>
              <a:t>Colour</a:t>
            </a:r>
            <a:r>
              <a:rPr lang="en-US" sz="2400" dirty="0">
                <a:ea typeface="Calibri"/>
                <a:cs typeface="Calibri"/>
              </a:rPr>
              <a:t> is assigned randomly across sets.</a:t>
            </a:r>
          </a:p>
          <a:p>
            <a:r>
              <a:rPr lang="en-US" sz="2400" dirty="0">
                <a:ea typeface="Calibri"/>
                <a:cs typeface="Calibri"/>
              </a:rPr>
              <a:t>Each set consists of 6 ratios in ascending order. The motivation to keep set ordered is to allow participants to use some sort of "staircase method" to judge the aesthetics.</a:t>
            </a:r>
          </a:p>
        </p:txBody>
      </p:sp>
    </p:spTree>
    <p:extLst>
      <p:ext uri="{BB962C8B-B14F-4D97-AF65-F5344CB8AC3E}">
        <p14:creationId xmlns:p14="http://schemas.microsoft.com/office/powerpoint/2010/main" val="19318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F45B-9D33-EBB4-D41C-6670B0A08BDE}"/>
              </a:ext>
            </a:extLst>
          </p:cNvPr>
          <p:cNvSpPr>
            <a:spLocks noGrp="1"/>
          </p:cNvSpPr>
          <p:nvPr>
            <p:ph type="title"/>
          </p:nvPr>
        </p:nvSpPr>
        <p:spPr/>
        <p:txBody>
          <a:bodyPr/>
          <a:lstStyle/>
          <a:p>
            <a:r>
              <a:rPr lang="en-US" dirty="0"/>
              <a:t>Google Forms</a:t>
            </a:r>
          </a:p>
        </p:txBody>
      </p:sp>
      <p:sp>
        <p:nvSpPr>
          <p:cNvPr id="3" name="Content Placeholder 2">
            <a:extLst>
              <a:ext uri="{FF2B5EF4-FFF2-40B4-BE49-F238E27FC236}">
                <a16:creationId xmlns:a16="http://schemas.microsoft.com/office/drawing/2014/main" id="{FD75A915-FF9B-99D4-321B-AF344440B2E1}"/>
              </a:ext>
            </a:extLst>
          </p:cNvPr>
          <p:cNvSpPr>
            <a:spLocks noGrp="1"/>
          </p:cNvSpPr>
          <p:nvPr>
            <p:ph idx="1"/>
          </p:nvPr>
        </p:nvSpPr>
        <p:spPr/>
        <p:txBody>
          <a:bodyPr/>
          <a:lstStyle/>
          <a:p>
            <a:r>
              <a:rPr lang="en-US" dirty="0"/>
              <a:t>Consent has been taken in google form</a:t>
            </a:r>
          </a:p>
          <a:p>
            <a:r>
              <a:rPr lang="en-US" dirty="0"/>
              <a:t>We have added 32 questions randomly sampled ensuring that each class has same representation from a set of 56 questions.</a:t>
            </a:r>
          </a:p>
          <a:p>
            <a:r>
              <a:rPr lang="en-US" dirty="0"/>
              <a:t>For all the participants the questions are randomly arranged in order to remove order effects.</a:t>
            </a:r>
          </a:p>
        </p:txBody>
      </p:sp>
    </p:spTree>
    <p:extLst>
      <p:ext uri="{BB962C8B-B14F-4D97-AF65-F5344CB8AC3E}">
        <p14:creationId xmlns:p14="http://schemas.microsoft.com/office/powerpoint/2010/main" val="233441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1CBD-14F1-4B03-BC34-E29729A39088}"/>
              </a:ext>
            </a:extLst>
          </p:cNvPr>
          <p:cNvSpPr>
            <a:spLocks noGrp="1"/>
          </p:cNvSpPr>
          <p:nvPr>
            <p:ph type="title"/>
          </p:nvPr>
        </p:nvSpPr>
        <p:spPr/>
        <p:txBody>
          <a:bodyPr/>
          <a:lstStyle/>
          <a:p>
            <a:r>
              <a:rPr lang="en-US" dirty="0"/>
              <a:t>Results – Preliminary Data</a:t>
            </a:r>
            <a:endParaRPr lang="en-IN" dirty="0"/>
          </a:p>
        </p:txBody>
      </p:sp>
      <p:sp>
        <p:nvSpPr>
          <p:cNvPr id="3" name="Content Placeholder 2">
            <a:extLst>
              <a:ext uri="{FF2B5EF4-FFF2-40B4-BE49-F238E27FC236}">
                <a16:creationId xmlns:a16="http://schemas.microsoft.com/office/drawing/2014/main" id="{ED1994D0-FE42-4C58-B277-4804737C7A85}"/>
              </a:ext>
            </a:extLst>
          </p:cNvPr>
          <p:cNvSpPr>
            <a:spLocks noGrp="1"/>
          </p:cNvSpPr>
          <p:nvPr>
            <p:ph idx="1"/>
          </p:nvPr>
        </p:nvSpPr>
        <p:spPr/>
        <p:txBody>
          <a:bodyPr/>
          <a:lstStyle/>
          <a:p>
            <a:pPr marL="0" indent="0">
              <a:buNone/>
            </a:pPr>
            <a:endParaRPr lang="en-US" dirty="0"/>
          </a:p>
        </p:txBody>
      </p:sp>
      <p:pic>
        <p:nvPicPr>
          <p:cNvPr id="5" name="Picture 4" descr="A graph with green squares&#10;&#10;Description automatically generated">
            <a:extLst>
              <a:ext uri="{FF2B5EF4-FFF2-40B4-BE49-F238E27FC236}">
                <a16:creationId xmlns:a16="http://schemas.microsoft.com/office/drawing/2014/main" id="{068DF551-4548-5D57-2F3F-3C2379EA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283280"/>
            <a:ext cx="5842000" cy="4381500"/>
          </a:xfrm>
          <a:prstGeom prst="rect">
            <a:avLst/>
          </a:prstGeom>
        </p:spPr>
      </p:pic>
      <p:sp>
        <p:nvSpPr>
          <p:cNvPr id="7" name="TextBox 6">
            <a:extLst>
              <a:ext uri="{FF2B5EF4-FFF2-40B4-BE49-F238E27FC236}">
                <a16:creationId xmlns:a16="http://schemas.microsoft.com/office/drawing/2014/main" id="{BBE5DD70-C660-A615-0B63-E94FA3F86BF9}"/>
              </a:ext>
            </a:extLst>
          </p:cNvPr>
          <p:cNvSpPr txBox="1"/>
          <p:nvPr/>
        </p:nvSpPr>
        <p:spPr>
          <a:xfrm>
            <a:off x="6680200" y="3735366"/>
            <a:ext cx="388950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What we can see from the graph is that most of the people chose the 1:1 ratio that matches with that of our hypotheses.</a:t>
            </a:r>
          </a:p>
          <a:p>
            <a:pPr marL="285750" indent="-285750">
              <a:buFont typeface="Arial" panose="020B0604020202020204" pitchFamily="34" charset="0"/>
              <a:buChar char="•"/>
            </a:pPr>
            <a:r>
              <a:rPr lang="en-US" dirty="0"/>
              <a:t> There is also another peak at the ratio 2.098:1.  </a:t>
            </a:r>
          </a:p>
        </p:txBody>
      </p:sp>
    </p:spTree>
    <p:extLst>
      <p:ext uri="{BB962C8B-B14F-4D97-AF65-F5344CB8AC3E}">
        <p14:creationId xmlns:p14="http://schemas.microsoft.com/office/powerpoint/2010/main" val="225007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1CBD-14F1-4B03-BC34-E29729A39088}"/>
              </a:ext>
            </a:extLst>
          </p:cNvPr>
          <p:cNvSpPr>
            <a:spLocks noGrp="1"/>
          </p:cNvSpPr>
          <p:nvPr>
            <p:ph type="title"/>
          </p:nvPr>
        </p:nvSpPr>
        <p:spPr>
          <a:xfrm>
            <a:off x="726990" y="351490"/>
            <a:ext cx="10515600" cy="1325563"/>
          </a:xfrm>
        </p:spPr>
        <p:txBody>
          <a:bodyPr/>
          <a:lstStyle/>
          <a:p>
            <a:r>
              <a:rPr lang="en-US" dirty="0"/>
              <a:t>Results – Preliminary Data</a:t>
            </a:r>
            <a:endParaRPr lang="en-IN" dirty="0"/>
          </a:p>
        </p:txBody>
      </p:sp>
      <p:sp>
        <p:nvSpPr>
          <p:cNvPr id="3" name="Content Placeholder 2">
            <a:extLst>
              <a:ext uri="{FF2B5EF4-FFF2-40B4-BE49-F238E27FC236}">
                <a16:creationId xmlns:a16="http://schemas.microsoft.com/office/drawing/2014/main" id="{ED1994D0-FE42-4C58-B277-4804737C7A85}"/>
              </a:ext>
            </a:extLst>
          </p:cNvPr>
          <p:cNvSpPr>
            <a:spLocks noGrp="1"/>
          </p:cNvSpPr>
          <p:nvPr>
            <p:ph idx="1"/>
          </p:nvPr>
        </p:nvSpPr>
        <p:spPr/>
        <p:txBody>
          <a:bodyPr/>
          <a:lstStyle/>
          <a:p>
            <a:endParaRPr lang="en-US" dirty="0"/>
          </a:p>
        </p:txBody>
      </p:sp>
      <p:pic>
        <p:nvPicPr>
          <p:cNvPr id="5" name="Picture 4" descr="A graph of different colored lines&#10;&#10;Description automatically generated">
            <a:extLst>
              <a:ext uri="{FF2B5EF4-FFF2-40B4-BE49-F238E27FC236}">
                <a16:creationId xmlns:a16="http://schemas.microsoft.com/office/drawing/2014/main" id="{5A0F3EE4-3EC1-4858-4E8C-3BE3733A4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528482"/>
            <a:ext cx="7122459" cy="5341844"/>
          </a:xfrm>
          <a:prstGeom prst="rect">
            <a:avLst/>
          </a:prstGeom>
        </p:spPr>
      </p:pic>
      <p:sp>
        <p:nvSpPr>
          <p:cNvPr id="6" name="TextBox 5">
            <a:extLst>
              <a:ext uri="{FF2B5EF4-FFF2-40B4-BE49-F238E27FC236}">
                <a16:creationId xmlns:a16="http://schemas.microsoft.com/office/drawing/2014/main" id="{83CBE8CD-2C37-4D8C-352A-C705BD69F8CC}"/>
              </a:ext>
            </a:extLst>
          </p:cNvPr>
          <p:cNvSpPr txBox="1"/>
          <p:nvPr/>
        </p:nvSpPr>
        <p:spPr>
          <a:xfrm>
            <a:off x="7007128" y="2160682"/>
            <a:ext cx="381739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Different lines represent different participants. </a:t>
            </a:r>
          </a:p>
          <a:p>
            <a:pPr marL="285750" indent="-285750">
              <a:buFont typeface="Arial" panose="020B0604020202020204" pitchFamily="34" charset="0"/>
              <a:buChar char="•"/>
            </a:pPr>
            <a:r>
              <a:rPr lang="en-US" dirty="0"/>
              <a:t>We see that for each participant there is one major peak. This is consistent with explanation that preference varies among people but is almost constant for a single person.</a:t>
            </a:r>
          </a:p>
          <a:p>
            <a:pPr marL="285750" indent="-285750">
              <a:buFont typeface="Arial" panose="020B0604020202020204" pitchFamily="34" charset="0"/>
              <a:buChar char="•"/>
            </a:pPr>
            <a:r>
              <a:rPr lang="en-US" dirty="0"/>
              <a:t>Also we can see that for most of the people the peak comes at 1:1 ratio.</a:t>
            </a:r>
          </a:p>
          <a:p>
            <a:pPr marL="285750" indent="-285750">
              <a:buFont typeface="Arial" panose="020B0604020202020204" pitchFamily="34" charset="0"/>
              <a:buChar char="•"/>
            </a:pPr>
            <a:r>
              <a:rPr lang="en-US" dirty="0"/>
              <a:t>Almost no one selected golden ratio</a:t>
            </a:r>
          </a:p>
        </p:txBody>
      </p:sp>
    </p:spTree>
    <p:extLst>
      <p:ext uri="{BB962C8B-B14F-4D97-AF65-F5344CB8AC3E}">
        <p14:creationId xmlns:p14="http://schemas.microsoft.com/office/powerpoint/2010/main" val="32907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1CBD-14F1-4B03-BC34-E29729A39088}"/>
              </a:ext>
            </a:extLst>
          </p:cNvPr>
          <p:cNvSpPr>
            <a:spLocks noGrp="1"/>
          </p:cNvSpPr>
          <p:nvPr>
            <p:ph type="title"/>
          </p:nvPr>
        </p:nvSpPr>
        <p:spPr/>
        <p:txBody>
          <a:bodyPr>
            <a:normAutofit/>
          </a:bodyPr>
          <a:lstStyle/>
          <a:p>
            <a:r>
              <a:rPr lang="en-US" sz="3500" dirty="0"/>
              <a:t>Problems Experienced during project completion</a:t>
            </a:r>
            <a:endParaRPr lang="en-IN" sz="3500" dirty="0"/>
          </a:p>
        </p:txBody>
      </p:sp>
      <p:sp>
        <p:nvSpPr>
          <p:cNvPr id="3" name="Content Placeholder 2">
            <a:extLst>
              <a:ext uri="{FF2B5EF4-FFF2-40B4-BE49-F238E27FC236}">
                <a16:creationId xmlns:a16="http://schemas.microsoft.com/office/drawing/2014/main" id="{ED1994D0-FE42-4C58-B277-4804737C7A85}"/>
              </a:ext>
            </a:extLst>
          </p:cNvPr>
          <p:cNvSpPr>
            <a:spLocks noGrp="1"/>
          </p:cNvSpPr>
          <p:nvPr>
            <p:ph idx="1"/>
          </p:nvPr>
        </p:nvSpPr>
        <p:spPr/>
        <p:txBody>
          <a:bodyPr/>
          <a:lstStyle/>
          <a:p>
            <a:r>
              <a:rPr lang="en-US" dirty="0"/>
              <a:t>No publicly available dataset</a:t>
            </a:r>
          </a:p>
          <a:p>
            <a:r>
              <a:rPr lang="en-US" dirty="0"/>
              <a:t>Incorporating experimental design using google forms </a:t>
            </a:r>
          </a:p>
        </p:txBody>
      </p:sp>
    </p:spTree>
    <p:extLst>
      <p:ext uri="{BB962C8B-B14F-4D97-AF65-F5344CB8AC3E}">
        <p14:creationId xmlns:p14="http://schemas.microsoft.com/office/powerpoint/2010/main" val="331461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D31F-4282-4F60-A1F0-A4FEC12C4AA4}"/>
              </a:ext>
            </a:extLst>
          </p:cNvPr>
          <p:cNvSpPr>
            <a:spLocks noGrp="1"/>
          </p:cNvSpPr>
          <p:nvPr>
            <p:ph type="title"/>
          </p:nvPr>
        </p:nvSpPr>
        <p:spPr/>
        <p:txBody>
          <a:bodyPr/>
          <a:lstStyle/>
          <a:p>
            <a:r>
              <a:rPr lang="en-US" dirty="0"/>
              <a:t>Time plan and Activities </a:t>
            </a:r>
            <a:endParaRPr lang="en-IN" dirty="0"/>
          </a:p>
        </p:txBody>
      </p:sp>
      <p:sp>
        <p:nvSpPr>
          <p:cNvPr id="4" name="Rounded Rectangle 3">
            <a:extLst>
              <a:ext uri="{FF2B5EF4-FFF2-40B4-BE49-F238E27FC236}">
                <a16:creationId xmlns:a16="http://schemas.microsoft.com/office/drawing/2014/main" id="{F7B8211C-6BF5-E3DA-CFC6-692EF981F35C}"/>
              </a:ext>
            </a:extLst>
          </p:cNvPr>
          <p:cNvSpPr/>
          <p:nvPr/>
        </p:nvSpPr>
        <p:spPr>
          <a:xfrm>
            <a:off x="640080" y="1709738"/>
            <a:ext cx="2228850" cy="1760220"/>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SEPTEMBER 30 </a:t>
            </a:r>
          </a:p>
          <a:p>
            <a:pPr algn="ctr"/>
            <a:endParaRPr lang="en-US" dirty="0">
              <a:solidFill>
                <a:schemeClr val="tx1"/>
              </a:solidFill>
            </a:endParaRPr>
          </a:p>
          <a:p>
            <a:pPr algn="ctr"/>
            <a:r>
              <a:rPr lang="en-US" dirty="0">
                <a:solidFill>
                  <a:schemeClr val="tx1"/>
                </a:solidFill>
              </a:rPr>
              <a:t>Progress Report I </a:t>
            </a:r>
          </a:p>
        </p:txBody>
      </p:sp>
      <p:sp>
        <p:nvSpPr>
          <p:cNvPr id="5" name="Rounded Rectangle 4">
            <a:extLst>
              <a:ext uri="{FF2B5EF4-FFF2-40B4-BE49-F238E27FC236}">
                <a16:creationId xmlns:a16="http://schemas.microsoft.com/office/drawing/2014/main" id="{BA4583E4-C14E-C48D-0C92-35BF758D1115}"/>
              </a:ext>
            </a:extLst>
          </p:cNvPr>
          <p:cNvSpPr/>
          <p:nvPr/>
        </p:nvSpPr>
        <p:spPr>
          <a:xfrm>
            <a:off x="5006339" y="1668780"/>
            <a:ext cx="2228850" cy="1760220"/>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OCTOBER 18</a:t>
            </a:r>
          </a:p>
          <a:p>
            <a:pPr algn="ctr"/>
            <a:endParaRPr lang="en-US" dirty="0">
              <a:solidFill>
                <a:schemeClr val="tx1"/>
              </a:solidFill>
            </a:endParaRPr>
          </a:p>
          <a:p>
            <a:pPr algn="ctr"/>
            <a:r>
              <a:rPr lang="en-US" dirty="0">
                <a:solidFill>
                  <a:schemeClr val="tx1"/>
                </a:solidFill>
              </a:rPr>
              <a:t>Progress Report II</a:t>
            </a:r>
          </a:p>
        </p:txBody>
      </p:sp>
      <p:sp>
        <p:nvSpPr>
          <p:cNvPr id="6" name="Rounded Rectangle 5">
            <a:extLst>
              <a:ext uri="{FF2B5EF4-FFF2-40B4-BE49-F238E27FC236}">
                <a16:creationId xmlns:a16="http://schemas.microsoft.com/office/drawing/2014/main" id="{905262FB-93AF-B77F-B969-7B25A7308683}"/>
              </a:ext>
            </a:extLst>
          </p:cNvPr>
          <p:cNvSpPr/>
          <p:nvPr/>
        </p:nvSpPr>
        <p:spPr>
          <a:xfrm>
            <a:off x="9372600" y="1690688"/>
            <a:ext cx="2228850" cy="1760220"/>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NOVEMBER 16-20 </a:t>
            </a:r>
          </a:p>
          <a:p>
            <a:pPr algn="ctr"/>
            <a:endParaRPr lang="en-US" dirty="0">
              <a:solidFill>
                <a:schemeClr val="tx1"/>
              </a:solidFill>
            </a:endParaRPr>
          </a:p>
          <a:p>
            <a:pPr algn="ctr"/>
            <a:r>
              <a:rPr lang="en-US" dirty="0">
                <a:solidFill>
                  <a:schemeClr val="tx1"/>
                </a:solidFill>
              </a:rPr>
              <a:t>Final Presentation </a:t>
            </a:r>
          </a:p>
        </p:txBody>
      </p:sp>
      <p:cxnSp>
        <p:nvCxnSpPr>
          <p:cNvPr id="8" name="Straight Arrow Connector 7">
            <a:extLst>
              <a:ext uri="{FF2B5EF4-FFF2-40B4-BE49-F238E27FC236}">
                <a16:creationId xmlns:a16="http://schemas.microsoft.com/office/drawing/2014/main" id="{E09EFF33-3E02-FDA7-E5CC-41D8E3FE539C}"/>
              </a:ext>
            </a:extLst>
          </p:cNvPr>
          <p:cNvCxnSpPr/>
          <p:nvPr/>
        </p:nvCxnSpPr>
        <p:spPr>
          <a:xfrm>
            <a:off x="3120390" y="2624932"/>
            <a:ext cx="1634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E422B8-0901-CE0E-16EB-FDEDD7932EF3}"/>
              </a:ext>
            </a:extLst>
          </p:cNvPr>
          <p:cNvCxnSpPr/>
          <p:nvPr/>
        </p:nvCxnSpPr>
        <p:spPr>
          <a:xfrm>
            <a:off x="7387590" y="2570798"/>
            <a:ext cx="1634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ADC524-842A-47E5-6B25-5F0874BF46FE}"/>
              </a:ext>
            </a:extLst>
          </p:cNvPr>
          <p:cNvSpPr txBox="1"/>
          <p:nvPr/>
        </p:nvSpPr>
        <p:spPr>
          <a:xfrm>
            <a:off x="640080" y="3771403"/>
            <a:ext cx="2307515" cy="1200329"/>
          </a:xfrm>
          <a:prstGeom prst="rect">
            <a:avLst/>
          </a:prstGeom>
          <a:noFill/>
        </p:spPr>
        <p:txBody>
          <a:bodyPr wrap="square">
            <a:spAutoFit/>
          </a:bodyPr>
          <a:lstStyle/>
          <a:p>
            <a:pPr marL="285750" indent="-285750">
              <a:buFont typeface="Arial" panose="020B0604020202020204" pitchFamily="34" charset="0"/>
              <a:buChar char="•"/>
            </a:pPr>
            <a:r>
              <a:rPr lang="en-US" sz="1800" dirty="0"/>
              <a:t>Read more background papers</a:t>
            </a:r>
          </a:p>
          <a:p>
            <a:pPr marL="285750" indent="-285750">
              <a:buFont typeface="Arial" panose="020B0604020202020204" pitchFamily="34" charset="0"/>
              <a:buChar char="•"/>
            </a:pPr>
            <a:r>
              <a:rPr lang="en-US" sz="1800" dirty="0"/>
              <a:t>Formalize the experiment design</a:t>
            </a:r>
          </a:p>
        </p:txBody>
      </p:sp>
      <p:sp>
        <p:nvSpPr>
          <p:cNvPr id="11" name="TextBox 10">
            <a:extLst>
              <a:ext uri="{FF2B5EF4-FFF2-40B4-BE49-F238E27FC236}">
                <a16:creationId xmlns:a16="http://schemas.microsoft.com/office/drawing/2014/main" id="{4B8306E7-3784-79AE-0323-F87AB98A4BA1}"/>
              </a:ext>
            </a:extLst>
          </p:cNvPr>
          <p:cNvSpPr txBox="1"/>
          <p:nvPr/>
        </p:nvSpPr>
        <p:spPr>
          <a:xfrm>
            <a:off x="5006338" y="3640871"/>
            <a:ext cx="2381251" cy="1754326"/>
          </a:xfrm>
          <a:prstGeom prst="rect">
            <a:avLst/>
          </a:prstGeom>
          <a:noFill/>
        </p:spPr>
        <p:txBody>
          <a:bodyPr wrap="square">
            <a:spAutoFit/>
          </a:bodyPr>
          <a:lstStyle/>
          <a:p>
            <a:pPr marL="285750" indent="-285750">
              <a:buFont typeface="Arial" panose="020B0604020202020204" pitchFamily="34" charset="0"/>
              <a:buChar char="•"/>
            </a:pPr>
            <a:r>
              <a:rPr lang="en-US" sz="1800" dirty="0"/>
              <a:t>Prepare Dataset</a:t>
            </a:r>
          </a:p>
          <a:p>
            <a:pPr marL="285750" indent="-285750">
              <a:buFont typeface="Arial" panose="020B0604020202020204" pitchFamily="34" charset="0"/>
              <a:buChar char="•"/>
            </a:pPr>
            <a:r>
              <a:rPr lang="en-US" sz="1800" dirty="0"/>
              <a:t>Start with data collection</a:t>
            </a:r>
          </a:p>
          <a:p>
            <a:pPr marL="285750" indent="-285750">
              <a:buFont typeface="Arial" panose="020B0604020202020204" pitchFamily="34" charset="0"/>
              <a:buChar char="•"/>
            </a:pPr>
            <a:r>
              <a:rPr lang="en-US" sz="1800" dirty="0"/>
              <a:t>Validate if Pilot Study matches with hypothesis</a:t>
            </a:r>
          </a:p>
        </p:txBody>
      </p:sp>
      <p:sp>
        <p:nvSpPr>
          <p:cNvPr id="13" name="TextBox 12">
            <a:extLst>
              <a:ext uri="{FF2B5EF4-FFF2-40B4-BE49-F238E27FC236}">
                <a16:creationId xmlns:a16="http://schemas.microsoft.com/office/drawing/2014/main" id="{7E2054A8-BE73-976C-61A9-F5F6956491AE}"/>
              </a:ext>
            </a:extLst>
          </p:cNvPr>
          <p:cNvSpPr txBox="1"/>
          <p:nvPr/>
        </p:nvSpPr>
        <p:spPr>
          <a:xfrm>
            <a:off x="9293933" y="3662979"/>
            <a:ext cx="6099586" cy="646331"/>
          </a:xfrm>
          <a:prstGeom prst="rect">
            <a:avLst/>
          </a:prstGeom>
          <a:noFill/>
        </p:spPr>
        <p:txBody>
          <a:bodyPr wrap="square">
            <a:spAutoFit/>
          </a:bodyPr>
          <a:lstStyle/>
          <a:p>
            <a:pPr marL="285750" indent="-285750">
              <a:buFont typeface="Arial" panose="020B0604020202020204" pitchFamily="34" charset="0"/>
              <a:buChar char="•"/>
            </a:pPr>
            <a:r>
              <a:rPr lang="en-US" sz="1800" dirty="0"/>
              <a:t>Data Collection</a:t>
            </a:r>
          </a:p>
          <a:p>
            <a:pPr marL="285750" indent="-285750">
              <a:buFont typeface="Arial" panose="020B0604020202020204" pitchFamily="34" charset="0"/>
              <a:buChar char="•"/>
            </a:pPr>
            <a:r>
              <a:rPr lang="en-US" dirty="0"/>
              <a:t>Data Analysis</a:t>
            </a:r>
            <a:endParaRPr lang="en-US" sz="1800" dirty="0"/>
          </a:p>
        </p:txBody>
      </p:sp>
    </p:spTree>
    <p:extLst>
      <p:ext uri="{BB962C8B-B14F-4D97-AF65-F5344CB8AC3E}">
        <p14:creationId xmlns:p14="http://schemas.microsoft.com/office/powerpoint/2010/main" val="219193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A45F-6912-4BBE-93D4-D7B73CFB3738}"/>
              </a:ext>
            </a:extLst>
          </p:cNvPr>
          <p:cNvSpPr>
            <a:spLocks noGrp="1"/>
          </p:cNvSpPr>
          <p:nvPr>
            <p:ph type="title"/>
          </p:nvPr>
        </p:nvSpPr>
        <p:spPr/>
        <p:txBody>
          <a:bodyPr/>
          <a:lstStyle/>
          <a:p>
            <a:r>
              <a:rPr lang="en-US"/>
              <a:t>References</a:t>
            </a:r>
            <a:endParaRPr lang="en-IN" dirty="0"/>
          </a:p>
        </p:txBody>
      </p:sp>
      <p:sp>
        <p:nvSpPr>
          <p:cNvPr id="3" name="Content Placeholder 2">
            <a:extLst>
              <a:ext uri="{FF2B5EF4-FFF2-40B4-BE49-F238E27FC236}">
                <a16:creationId xmlns:a16="http://schemas.microsoft.com/office/drawing/2014/main" id="{4EF58924-FAED-45ED-A020-0ABAEE8AC604}"/>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sz="2400" dirty="0">
                <a:latin typeface="Calibri"/>
                <a:ea typeface="Calibri"/>
                <a:cs typeface="Arial"/>
              </a:rPr>
              <a:t>McManus, IC (1980). The aesthetics of simple figures. British Journal of Psychology, 71, 505-524. </a:t>
            </a:r>
          </a:p>
          <a:p>
            <a:pPr marL="514350" indent="-514350">
              <a:buAutoNum type="arabicPeriod"/>
            </a:pPr>
            <a:r>
              <a:rPr lang="en-US" sz="2400" dirty="0">
                <a:latin typeface="Calibri"/>
                <a:ea typeface="Calibri"/>
                <a:cs typeface="Arial"/>
              </a:rPr>
              <a:t>Davis S T, Jahnke J C, 1991 "Unity and the golden section: Rules for aesthetic choice?" American Journal of Psychology 104 257-277.</a:t>
            </a:r>
          </a:p>
          <a:p>
            <a:pPr marL="514350" indent="-514350">
              <a:buAutoNum type="arabicPeriod"/>
            </a:pPr>
            <a:r>
              <a:rPr lang="en-US" sz="2400" dirty="0">
                <a:latin typeface="Calibri"/>
                <a:ea typeface="Calibri"/>
                <a:cs typeface="Arial"/>
              </a:rPr>
              <a:t>Green, C. D. (1995). All That Glitters: A Review of Psychological Research on the Aesthetics of the Golden Section. </a:t>
            </a:r>
            <a:r>
              <a:rPr lang="en-US" sz="2400" i="1" dirty="0">
                <a:latin typeface="Calibri"/>
                <a:ea typeface="Calibri"/>
                <a:cs typeface="Arial"/>
              </a:rPr>
              <a:t>Perception</a:t>
            </a:r>
            <a:r>
              <a:rPr lang="en-US" sz="2400" dirty="0">
                <a:latin typeface="Calibri"/>
                <a:ea typeface="Calibri"/>
                <a:cs typeface="Arial"/>
              </a:rPr>
              <a:t>, </a:t>
            </a:r>
            <a:r>
              <a:rPr lang="en-US" sz="2400" i="1" dirty="0">
                <a:latin typeface="Calibri"/>
                <a:ea typeface="Calibri"/>
                <a:cs typeface="Arial"/>
              </a:rPr>
              <a:t>24</a:t>
            </a:r>
            <a:r>
              <a:rPr lang="en-US" sz="2400" dirty="0">
                <a:latin typeface="Calibri"/>
                <a:ea typeface="Calibri"/>
                <a:cs typeface="Arial"/>
              </a:rPr>
              <a:t>(8), 937-968. </a:t>
            </a:r>
          </a:p>
          <a:p>
            <a:pPr marL="514350" indent="-514350">
              <a:buAutoNum type="arabicPeriod"/>
            </a:pPr>
            <a:r>
              <a:rPr lang="en-US" sz="2400" dirty="0" err="1">
                <a:latin typeface="Calibri"/>
                <a:ea typeface="Calibri"/>
                <a:cs typeface="Arial"/>
              </a:rPr>
              <a:t>Raghubir</a:t>
            </a:r>
            <a:r>
              <a:rPr lang="en-US" sz="2400" dirty="0">
                <a:latin typeface="Calibri"/>
                <a:ea typeface="Calibri"/>
                <a:cs typeface="Arial"/>
              </a:rPr>
              <a:t>, P., &amp; Greenleaf, E. A. (2006). Ratios in Proportion: What Should the Shape of the Package Be? Journal of Marketing, 70(2), 95-107. </a:t>
            </a:r>
          </a:p>
          <a:p>
            <a:pPr marL="514350" indent="-514350">
              <a:buAutoNum type="arabicPeriod"/>
            </a:pPr>
            <a:r>
              <a:rPr lang="en-US" sz="2400" dirty="0">
                <a:ea typeface="+mn-lt"/>
                <a:cs typeface="+mn-lt"/>
              </a:rPr>
              <a:t>Russell, P. A. (2000). Testing the Aesthetic Significance of the Golden-Section Rectangle. Perception, 29(12), 1413-1422. </a:t>
            </a:r>
            <a:endParaRPr lang="en-US" sz="2400" dirty="0">
              <a:latin typeface="Calibri"/>
              <a:ea typeface="Calibri"/>
              <a:cs typeface="Arial"/>
            </a:endParaRPr>
          </a:p>
          <a:p>
            <a:pPr>
              <a:buFont typeface="Arial" panose="020B0604020202020204" pitchFamily="34" charset="0"/>
              <a:buChar char="•"/>
            </a:pPr>
            <a:endParaRPr lang="en-IN" sz="2400" dirty="0">
              <a:latin typeface="Calibri"/>
              <a:ea typeface="Calibri"/>
              <a:cs typeface="Arial"/>
            </a:endParaRPr>
          </a:p>
          <a:p>
            <a:endParaRPr lang="en-US" sz="2400" dirty="0">
              <a:latin typeface="Calibri"/>
              <a:ea typeface="Calibri"/>
              <a:cs typeface="Arial"/>
            </a:endParaRPr>
          </a:p>
          <a:p>
            <a:pPr marL="514350" indent="-514350">
              <a:buAutoNum type="arabicPeriod"/>
            </a:pPr>
            <a:endParaRPr lang="en-US" sz="4000" dirty="0">
              <a:ea typeface="Calibri"/>
              <a:cs typeface="Calibri"/>
            </a:endParaRPr>
          </a:p>
        </p:txBody>
      </p:sp>
    </p:spTree>
    <p:extLst>
      <p:ext uri="{BB962C8B-B14F-4D97-AF65-F5344CB8AC3E}">
        <p14:creationId xmlns:p14="http://schemas.microsoft.com/office/powerpoint/2010/main" val="397391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5F92-F5BB-4333-B88E-D837ECDAA8A5}"/>
              </a:ext>
            </a:extLst>
          </p:cNvPr>
          <p:cNvSpPr>
            <a:spLocks noGrp="1"/>
          </p:cNvSpPr>
          <p:nvPr>
            <p:ph type="title"/>
          </p:nvPr>
        </p:nvSpPr>
        <p:spPr>
          <a:xfrm>
            <a:off x="838200" y="365126"/>
            <a:ext cx="10515600" cy="520700"/>
          </a:xfrm>
        </p:spPr>
        <p:txBody>
          <a:bodyPr>
            <a:normAutofit fontScale="90000"/>
          </a:bodyPr>
          <a:lstStyle/>
          <a:p>
            <a:r>
              <a:rPr lang="en-US"/>
              <a:t>Brief Introduction</a:t>
            </a:r>
            <a:endParaRPr lang="en-IN"/>
          </a:p>
        </p:txBody>
      </p:sp>
      <p:sp>
        <p:nvSpPr>
          <p:cNvPr id="3" name="Content Placeholder 2">
            <a:extLst>
              <a:ext uri="{FF2B5EF4-FFF2-40B4-BE49-F238E27FC236}">
                <a16:creationId xmlns:a16="http://schemas.microsoft.com/office/drawing/2014/main" id="{72E38CFC-678C-4AAB-BD72-5DB557455645}"/>
              </a:ext>
            </a:extLst>
          </p:cNvPr>
          <p:cNvSpPr>
            <a:spLocks noGrp="1"/>
          </p:cNvSpPr>
          <p:nvPr>
            <p:ph idx="1"/>
          </p:nvPr>
        </p:nvSpPr>
        <p:spPr>
          <a:xfrm>
            <a:off x="838200" y="1181100"/>
            <a:ext cx="10515600" cy="5311774"/>
          </a:xfrm>
        </p:spPr>
        <p:txBody>
          <a:bodyPr vert="horz" lIns="91440" tIns="45720" rIns="91440" bIns="45720" rtlCol="0" anchor="t">
            <a:normAutofit/>
          </a:bodyPr>
          <a:lstStyle/>
          <a:p>
            <a:r>
              <a:rPr lang="en-US" sz="2400" dirty="0">
                <a:ea typeface="Calibri"/>
                <a:cs typeface="Calibri"/>
              </a:rPr>
              <a:t>We consider the problem of aesthetics of simple shapes, where we evaluate the effect of golden ratio on human preferences. </a:t>
            </a:r>
          </a:p>
          <a:p>
            <a:r>
              <a:rPr lang="en-US" sz="2400" dirty="0">
                <a:ea typeface="Calibri"/>
                <a:cs typeface="Calibri"/>
              </a:rPr>
              <a:t>Early 20th research suggested that golden ratio has higher preferences in general population. </a:t>
            </a:r>
            <a:endParaRPr lang="en-US" sz="2400" dirty="0"/>
          </a:p>
          <a:p>
            <a:r>
              <a:rPr lang="en-US" sz="2400" dirty="0">
                <a:ea typeface="Calibri"/>
                <a:cs typeface="Calibri"/>
              </a:rPr>
              <a:t>However later works question</a:t>
            </a:r>
            <a:r>
              <a:rPr lang="en-US" sz="2400" dirty="0">
                <a:ea typeface="+mn-lt"/>
                <a:cs typeface="+mn-lt"/>
              </a:rPr>
              <a:t> the practices:</a:t>
            </a:r>
          </a:p>
          <a:p>
            <a:pPr lvl="1"/>
            <a:r>
              <a:rPr lang="en-US" sz="1600" dirty="0">
                <a:ea typeface="+mn-lt"/>
                <a:cs typeface="+mn-lt"/>
              </a:rPr>
              <a:t>The averaging of rankings is a procedure may bias in favor of the middle of the stimulus range</a:t>
            </a:r>
            <a:endParaRPr lang="en-US" sz="1600" dirty="0">
              <a:ea typeface="Calibri" panose="020F0502020204030204"/>
              <a:cs typeface="Calibri" panose="020F0502020204030204"/>
            </a:endParaRPr>
          </a:p>
          <a:p>
            <a:pPr lvl="1"/>
            <a:r>
              <a:rPr lang="en-US" sz="1600" dirty="0">
                <a:ea typeface="Calibri" panose="020F0502020204030204"/>
                <a:cs typeface="Calibri" panose="020F0502020204030204"/>
              </a:rPr>
              <a:t>Previously studies did not have random selection.</a:t>
            </a:r>
            <a:endParaRPr lang="en-US" sz="1600" dirty="0"/>
          </a:p>
          <a:p>
            <a:pPr lvl="1"/>
            <a:r>
              <a:rPr lang="en-US" sz="1600" dirty="0">
                <a:ea typeface="Calibri"/>
                <a:cs typeface="Calibri"/>
              </a:rPr>
              <a:t>S</a:t>
            </a:r>
            <a:r>
              <a:rPr lang="en-US" sz="1600" dirty="0">
                <a:ea typeface="+mn-lt"/>
                <a:cs typeface="+mn-lt"/>
              </a:rPr>
              <a:t>ignificant problems of 'demand characteristics'</a:t>
            </a:r>
            <a:endParaRPr lang="en-US" sz="1600" dirty="0"/>
          </a:p>
          <a:p>
            <a:r>
              <a:rPr lang="en-US" sz="2400" dirty="0"/>
              <a:t>Our study follows the experiments of Davis, (1991) whose experiments give definite refutations for the superiority of golden ration in aesthetics. The methods used are:</a:t>
            </a:r>
            <a:endParaRPr lang="en-US" sz="2400" dirty="0">
              <a:ea typeface="Calibri"/>
              <a:cs typeface="Calibri"/>
            </a:endParaRPr>
          </a:p>
          <a:p>
            <a:pPr lvl="1"/>
            <a:r>
              <a:rPr lang="en-US" sz="2000" dirty="0"/>
              <a:t>Selection from groups, </a:t>
            </a:r>
          </a:p>
          <a:p>
            <a:pPr lvl="1"/>
            <a:r>
              <a:rPr lang="en-US" sz="2000" dirty="0"/>
              <a:t>Production method </a:t>
            </a:r>
            <a:endParaRPr lang="en-US" sz="2000" dirty="0">
              <a:ea typeface="Calibri"/>
              <a:cs typeface="Calibri"/>
            </a:endParaRPr>
          </a:p>
          <a:p>
            <a:pPr lvl="1"/>
            <a:r>
              <a:rPr lang="en-US" sz="2000" dirty="0"/>
              <a:t>Pair comparison. </a:t>
            </a:r>
            <a:endParaRPr lang="en-US" sz="2000" dirty="0">
              <a:ea typeface="Calibri"/>
              <a:cs typeface="Calibri"/>
            </a:endParaRPr>
          </a:p>
          <a:p>
            <a:endParaRPr lang="en-US" sz="2400" dirty="0">
              <a:ea typeface="Calibri"/>
              <a:cs typeface="Calibri"/>
            </a:endParaRPr>
          </a:p>
          <a:p>
            <a:endParaRPr lang="en-US" sz="2400" dirty="0">
              <a:ea typeface="Calibri"/>
              <a:cs typeface="Calibri"/>
            </a:endParaRPr>
          </a:p>
          <a:p>
            <a:endParaRPr lang="en-US" sz="2400" dirty="0">
              <a:ea typeface="Calibri"/>
              <a:cs typeface="Calibri"/>
            </a:endParaRPr>
          </a:p>
          <a:p>
            <a:endParaRPr lang="en-US" sz="2400" dirty="0">
              <a:ea typeface="Calibri"/>
              <a:cs typeface="Calibri"/>
            </a:endParaRPr>
          </a:p>
          <a:p>
            <a:endParaRPr lang="en-US" sz="2400" dirty="0">
              <a:ea typeface="Calibri"/>
              <a:cs typeface="Calibri"/>
            </a:endParaRPr>
          </a:p>
        </p:txBody>
      </p:sp>
    </p:spTree>
    <p:extLst>
      <p:ext uri="{BB962C8B-B14F-4D97-AF65-F5344CB8AC3E}">
        <p14:creationId xmlns:p14="http://schemas.microsoft.com/office/powerpoint/2010/main" val="384011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84B4-A9E0-216C-CF68-F4F86357E100}"/>
              </a:ext>
            </a:extLst>
          </p:cNvPr>
          <p:cNvSpPr>
            <a:spLocks noGrp="1"/>
          </p:cNvSpPr>
          <p:nvPr>
            <p:ph type="title"/>
          </p:nvPr>
        </p:nvSpPr>
        <p:spPr>
          <a:xfrm>
            <a:off x="838200" y="365125"/>
            <a:ext cx="10515600" cy="845786"/>
          </a:xfrm>
        </p:spPr>
        <p:txBody>
          <a:bodyPr>
            <a:normAutofit/>
          </a:bodyPr>
          <a:lstStyle/>
          <a:p>
            <a:r>
              <a:rPr lang="en-US" sz="4000" dirty="0">
                <a:ea typeface="Calibri Light"/>
                <a:cs typeface="Calibri Light"/>
              </a:rPr>
              <a:t>Previous works:</a:t>
            </a:r>
          </a:p>
        </p:txBody>
      </p:sp>
      <p:sp>
        <p:nvSpPr>
          <p:cNvPr id="3" name="Content Placeholder 2">
            <a:extLst>
              <a:ext uri="{FF2B5EF4-FFF2-40B4-BE49-F238E27FC236}">
                <a16:creationId xmlns:a16="http://schemas.microsoft.com/office/drawing/2014/main" id="{84A53285-4E5D-CF7D-E639-405889DC5CCD}"/>
              </a:ext>
            </a:extLst>
          </p:cNvPr>
          <p:cNvSpPr>
            <a:spLocks noGrp="1"/>
          </p:cNvSpPr>
          <p:nvPr>
            <p:ph idx="1"/>
          </p:nvPr>
        </p:nvSpPr>
        <p:spPr>
          <a:xfrm>
            <a:off x="838200" y="1210911"/>
            <a:ext cx="10515600" cy="5085115"/>
          </a:xfrm>
        </p:spPr>
        <p:txBody>
          <a:bodyPr vert="horz" lIns="91440" tIns="45720" rIns="91440" bIns="45720" rtlCol="0" anchor="t">
            <a:normAutofit/>
          </a:bodyPr>
          <a:lstStyle/>
          <a:p>
            <a:r>
              <a:rPr lang="en-US" sz="2400" dirty="0">
                <a:latin typeface="Calibri"/>
                <a:ea typeface="Calibri"/>
                <a:cs typeface="Arial"/>
              </a:rPr>
              <a:t>Green, (1995) conducted the extensive review of previous works. Some interesting ideas reviewed were if preference for ratio was influenced by culture. One comparative study, found difference in responses in Canadian and Japanese population. Japanese participants found shapes with unity ratio (square as compared to rectangle) more aesthetic.</a:t>
            </a:r>
          </a:p>
          <a:p>
            <a:r>
              <a:rPr lang="en-US" sz="2400" dirty="0">
                <a:latin typeface="Calibri"/>
                <a:ea typeface="Calibri"/>
                <a:cs typeface="Arial"/>
              </a:rPr>
              <a:t>More recent study try to approach the question from more practical perspective. </a:t>
            </a:r>
            <a:r>
              <a:rPr lang="en-US" sz="2400" dirty="0">
                <a:latin typeface="Calibri"/>
                <a:ea typeface="Calibri"/>
                <a:cs typeface="Calibri"/>
              </a:rPr>
              <a:t>Russell</a:t>
            </a:r>
            <a:r>
              <a:rPr lang="en-US" sz="2400" dirty="0">
                <a:ea typeface="+mn-lt"/>
                <a:cs typeface="+mn-lt"/>
              </a:rPr>
              <a:t>, (2000) experiments with different aspect ratios with a dataset of paintings and founds no correlation in golden aspect ratio and preference.</a:t>
            </a:r>
            <a:endParaRPr lang="en-US" sz="2400" dirty="0">
              <a:latin typeface="Calibri"/>
              <a:ea typeface="Calibri"/>
              <a:cs typeface="Arial"/>
            </a:endParaRPr>
          </a:p>
          <a:p>
            <a:r>
              <a:rPr lang="en-US" sz="2400" dirty="0" err="1">
                <a:ea typeface="+mn-lt"/>
                <a:cs typeface="+mn-lt"/>
              </a:rPr>
              <a:t>Raghubir</a:t>
            </a:r>
            <a:r>
              <a:rPr lang="en-US" sz="2400" dirty="0">
                <a:ea typeface="+mn-lt"/>
                <a:cs typeface="+mn-lt"/>
              </a:rPr>
              <a:t>, (2006) does similar with the shape of packages/cards. For different purposes, there were different peaks (at 1:1 or around 1.3:1) but there was nothing particular near golden ratio.</a:t>
            </a:r>
            <a:endParaRPr lang="en-US" sz="2400" dirty="0">
              <a:latin typeface="Calibri"/>
              <a:ea typeface="Calibri"/>
              <a:cs typeface="Calibri"/>
            </a:endParaRPr>
          </a:p>
          <a:p>
            <a:endParaRPr lang="en-US" sz="2400" dirty="0">
              <a:latin typeface="Calibri"/>
              <a:ea typeface="Calibri"/>
              <a:cs typeface="Arial"/>
            </a:endParaRPr>
          </a:p>
          <a:p>
            <a:pPr marL="0" indent="0">
              <a:buNone/>
            </a:pPr>
            <a:endParaRPr lang="en-US" sz="2400" dirty="0">
              <a:latin typeface="Calibri"/>
              <a:ea typeface="Calibri"/>
              <a:cs typeface="Arial"/>
            </a:endParaRPr>
          </a:p>
        </p:txBody>
      </p:sp>
    </p:spTree>
    <p:extLst>
      <p:ext uri="{BB962C8B-B14F-4D97-AF65-F5344CB8AC3E}">
        <p14:creationId xmlns:p14="http://schemas.microsoft.com/office/powerpoint/2010/main" val="278122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5F92-F5BB-4333-B88E-D837ECDAA8A5}"/>
              </a:ext>
            </a:extLst>
          </p:cNvPr>
          <p:cNvSpPr>
            <a:spLocks noGrp="1"/>
          </p:cNvSpPr>
          <p:nvPr>
            <p:ph type="title"/>
          </p:nvPr>
        </p:nvSpPr>
        <p:spPr>
          <a:xfrm>
            <a:off x="838200" y="365126"/>
            <a:ext cx="10515600" cy="520700"/>
          </a:xfrm>
        </p:spPr>
        <p:txBody>
          <a:bodyPr>
            <a:normAutofit fontScale="90000"/>
          </a:bodyPr>
          <a:lstStyle/>
          <a:p>
            <a:r>
              <a:rPr lang="en-US" dirty="0"/>
              <a:t>Introduction – Motivation and Impact</a:t>
            </a:r>
            <a:endParaRPr lang="en-IN" dirty="0"/>
          </a:p>
        </p:txBody>
      </p:sp>
      <p:sp>
        <p:nvSpPr>
          <p:cNvPr id="3" name="Content Placeholder 2">
            <a:extLst>
              <a:ext uri="{FF2B5EF4-FFF2-40B4-BE49-F238E27FC236}">
                <a16:creationId xmlns:a16="http://schemas.microsoft.com/office/drawing/2014/main" id="{72E38CFC-678C-4AAB-BD72-5DB557455645}"/>
              </a:ext>
            </a:extLst>
          </p:cNvPr>
          <p:cNvSpPr>
            <a:spLocks noGrp="1"/>
          </p:cNvSpPr>
          <p:nvPr>
            <p:ph idx="1"/>
          </p:nvPr>
        </p:nvSpPr>
        <p:spPr>
          <a:xfrm>
            <a:off x="838200" y="1181100"/>
            <a:ext cx="10515600" cy="5311774"/>
          </a:xfrm>
        </p:spPr>
        <p:txBody>
          <a:bodyPr>
            <a:normAutofit lnSpcReduction="10000"/>
          </a:bodyPr>
          <a:lstStyle/>
          <a:p>
            <a:pPr algn="just"/>
            <a:r>
              <a:rPr lang="en-US" sz="3600" dirty="0"/>
              <a:t>Motivation</a:t>
            </a:r>
            <a:r>
              <a:rPr lang="en-US" sz="4400" dirty="0"/>
              <a:t>: </a:t>
            </a:r>
          </a:p>
          <a:p>
            <a:pPr lvl="1"/>
            <a:r>
              <a:rPr lang="en-IN" sz="2000" b="1" i="0" u="none" strike="noStrike" dirty="0">
                <a:effectLst/>
                <a:latin typeface="Söhne"/>
              </a:rPr>
              <a:t>Validating Aesthetic Significance:</a:t>
            </a:r>
            <a:r>
              <a:rPr lang="en-IN" sz="2000" b="0" i="0" u="none" strike="noStrike" dirty="0">
                <a:effectLst/>
                <a:latin typeface="Söhne"/>
              </a:rPr>
              <a:t> Understand and validate aesthetic beliefs related to golden ratio.</a:t>
            </a:r>
          </a:p>
          <a:p>
            <a:pPr lvl="1"/>
            <a:r>
              <a:rPr lang="en-IN" sz="2000" b="1" i="0" u="none" strike="noStrike" dirty="0">
                <a:effectLst/>
                <a:latin typeface="Söhne"/>
              </a:rPr>
              <a:t>Diversifying Demographics:</a:t>
            </a:r>
            <a:r>
              <a:rPr lang="en-IN" sz="2000" b="0" i="0" u="none" strike="noStrike" dirty="0">
                <a:effectLst/>
                <a:latin typeface="Söhne"/>
              </a:rPr>
              <a:t> Expanding research to diverse populations.</a:t>
            </a:r>
          </a:p>
          <a:p>
            <a:pPr lvl="1"/>
            <a:r>
              <a:rPr lang="en-IN" sz="2000" b="1" i="0" u="none" strike="noStrike" dirty="0">
                <a:effectLst/>
                <a:latin typeface="Söhne"/>
              </a:rPr>
              <a:t>Transition to Digital Methodologies:</a:t>
            </a:r>
            <a:r>
              <a:rPr lang="en-IN" sz="2000" b="0" i="0" u="none" strike="noStrike" dirty="0">
                <a:effectLst/>
                <a:latin typeface="Söhne"/>
              </a:rPr>
              <a:t> Embracing digital means for the study.</a:t>
            </a:r>
          </a:p>
          <a:p>
            <a:pPr lvl="1"/>
            <a:endParaRPr lang="en-US" dirty="0"/>
          </a:p>
          <a:p>
            <a:pPr algn="just"/>
            <a:r>
              <a:rPr lang="en-US" sz="3600" dirty="0"/>
              <a:t>Impact</a:t>
            </a:r>
            <a:r>
              <a:rPr lang="en-US" sz="4400" dirty="0"/>
              <a:t>: </a:t>
            </a:r>
          </a:p>
          <a:p>
            <a:pPr lvl="1"/>
            <a:r>
              <a:rPr lang="en-IN" sz="2000" b="1" i="0" u="none" strike="noStrike" dirty="0">
                <a:effectLst/>
                <a:latin typeface="Söhne"/>
              </a:rPr>
              <a:t>Consumer Preferences:</a:t>
            </a:r>
            <a:r>
              <a:rPr lang="en-IN" sz="2000" b="0" i="0" u="none" strike="noStrike" dirty="0">
                <a:effectLst/>
                <a:latin typeface="Söhne"/>
              </a:rPr>
              <a:t> Boosts business success by aligning products with diverse demographic aesthetics.</a:t>
            </a:r>
          </a:p>
          <a:p>
            <a:pPr lvl="1"/>
            <a:r>
              <a:rPr lang="en-IN" sz="2000" b="1" i="0" u="none" strike="noStrike" dirty="0">
                <a:effectLst/>
                <a:latin typeface="Söhne"/>
              </a:rPr>
              <a:t>Enhanced Design and Art:</a:t>
            </a:r>
            <a:r>
              <a:rPr lang="en-IN" sz="2000" b="0" i="0" u="none" strike="noStrike" dirty="0">
                <a:effectLst/>
                <a:latin typeface="Söhne"/>
              </a:rPr>
              <a:t> Validates enduring aesthetics for better compositions by designers, architects, and artists.</a:t>
            </a:r>
          </a:p>
          <a:p>
            <a:pPr lvl="1"/>
            <a:r>
              <a:rPr lang="en-IN" sz="2000" b="1" i="0" u="none" strike="noStrike" dirty="0">
                <a:effectLst/>
                <a:latin typeface="Söhne"/>
              </a:rPr>
              <a:t>Historical Significance:</a:t>
            </a:r>
            <a:r>
              <a:rPr lang="en-IN" sz="2000" b="0" i="0" u="none" strike="noStrike" dirty="0">
                <a:effectLst/>
                <a:latin typeface="Söhne"/>
              </a:rPr>
              <a:t> Examines if historical beliefs about beauty align with evidence.</a:t>
            </a:r>
          </a:p>
          <a:p>
            <a:pPr marL="457200" lvl="1" indent="0" algn="just">
              <a:buNone/>
            </a:pPr>
            <a:br>
              <a:rPr lang="en-US" dirty="0"/>
            </a:br>
            <a:endParaRPr lang="en-US" dirty="0"/>
          </a:p>
        </p:txBody>
      </p:sp>
    </p:spTree>
    <p:extLst>
      <p:ext uri="{BB962C8B-B14F-4D97-AF65-F5344CB8AC3E}">
        <p14:creationId xmlns:p14="http://schemas.microsoft.com/office/powerpoint/2010/main" val="384223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B646-6F92-4B00-8FF1-EDD109628880}"/>
              </a:ext>
            </a:extLst>
          </p:cNvPr>
          <p:cNvSpPr>
            <a:spLocks noGrp="1"/>
          </p:cNvSpPr>
          <p:nvPr>
            <p:ph type="title"/>
          </p:nvPr>
        </p:nvSpPr>
        <p:spPr/>
        <p:txBody>
          <a:bodyPr>
            <a:normAutofit/>
          </a:bodyPr>
          <a:lstStyle/>
          <a:p>
            <a:r>
              <a:rPr lang="en-US" sz="4000" dirty="0"/>
              <a:t>Research Design and Methods</a:t>
            </a:r>
            <a:endParaRPr lang="en-IN" sz="4000" dirty="0"/>
          </a:p>
        </p:txBody>
      </p:sp>
      <p:sp>
        <p:nvSpPr>
          <p:cNvPr id="3" name="Content Placeholder 2">
            <a:extLst>
              <a:ext uri="{FF2B5EF4-FFF2-40B4-BE49-F238E27FC236}">
                <a16:creationId xmlns:a16="http://schemas.microsoft.com/office/drawing/2014/main" id="{2BFDE04F-303C-45A8-9E49-DE10CC363306}"/>
              </a:ext>
            </a:extLst>
          </p:cNvPr>
          <p:cNvSpPr>
            <a:spLocks noGrp="1"/>
          </p:cNvSpPr>
          <p:nvPr>
            <p:ph idx="1"/>
          </p:nvPr>
        </p:nvSpPr>
        <p:spPr/>
        <p:txBody>
          <a:bodyPr>
            <a:normAutofit/>
          </a:bodyPr>
          <a:lstStyle/>
          <a:p>
            <a:pPr algn="just"/>
            <a:r>
              <a:rPr lang="en-US" sz="2400" b="1" dirty="0"/>
              <a:t>Sample Size:  </a:t>
            </a:r>
            <a:r>
              <a:rPr lang="en-US" sz="2400" dirty="0"/>
              <a:t>30 to 40 people. We will perform 3 experiments using counterbalance technique so 6 orders in total 6-7 people for each order.</a:t>
            </a:r>
          </a:p>
          <a:p>
            <a:pPr algn="just"/>
            <a:r>
              <a:rPr lang="en-US" sz="2400" dirty="0" err="1"/>
              <a:t>Psytoolkit</a:t>
            </a:r>
            <a:r>
              <a:rPr lang="en-US" sz="2400" dirty="0"/>
              <a:t>/Google forms will be used.</a:t>
            </a:r>
          </a:p>
          <a:p>
            <a:pPr algn="just"/>
            <a:r>
              <a:rPr lang="en-US" sz="2400" dirty="0"/>
              <a:t>Study Design</a:t>
            </a:r>
          </a:p>
          <a:p>
            <a:pPr lvl="1"/>
            <a:r>
              <a:rPr lang="en-US" sz="2000" dirty="0"/>
              <a:t>Target Group : Educated Indian Population</a:t>
            </a:r>
          </a:p>
          <a:p>
            <a:pPr lvl="1"/>
            <a:r>
              <a:rPr lang="en-US" sz="2000" dirty="0"/>
              <a:t>Sample Group : University Students and Professors</a:t>
            </a:r>
          </a:p>
          <a:p>
            <a:pPr lvl="1"/>
            <a:r>
              <a:rPr lang="en-US" sz="2000" dirty="0"/>
              <a:t>Research Method: Survey research and experimental research</a:t>
            </a:r>
          </a:p>
          <a:p>
            <a:pPr lvl="1"/>
            <a:r>
              <a:rPr lang="en-US" sz="2000" dirty="0"/>
              <a:t>Research Strategy: Correlational Research</a:t>
            </a:r>
          </a:p>
          <a:p>
            <a:pPr lvl="1"/>
            <a:r>
              <a:rPr lang="en-US" sz="2000" dirty="0"/>
              <a:t>Research Design: Within Group</a:t>
            </a:r>
            <a:endParaRPr lang="en-US" sz="2400" dirty="0"/>
          </a:p>
          <a:p>
            <a:pPr algn="just"/>
            <a:r>
              <a:rPr lang="en-US" sz="2400" dirty="0"/>
              <a:t>Consent form : It would be the part of the google form we share.</a:t>
            </a: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112863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6F6C5-3907-6124-50AD-1143931903E3}"/>
              </a:ext>
            </a:extLst>
          </p:cNvPr>
          <p:cNvSpPr>
            <a:spLocks noGrp="1"/>
          </p:cNvSpPr>
          <p:nvPr>
            <p:ph idx="1"/>
          </p:nvPr>
        </p:nvSpPr>
        <p:spPr>
          <a:xfrm>
            <a:off x="730624" y="405615"/>
            <a:ext cx="10515600" cy="4351338"/>
          </a:xfrm>
        </p:spPr>
        <p:txBody>
          <a:bodyPr/>
          <a:lstStyle/>
          <a:p>
            <a:pPr lvl="1"/>
            <a:r>
              <a:rPr lang="en-US" dirty="0"/>
              <a:t>Variables </a:t>
            </a:r>
          </a:p>
          <a:p>
            <a:pPr lvl="2"/>
            <a:r>
              <a:rPr lang="en-US" dirty="0"/>
              <a:t>Gender(independent)</a:t>
            </a:r>
          </a:p>
          <a:p>
            <a:pPr lvl="2"/>
            <a:r>
              <a:rPr lang="en-US" dirty="0"/>
              <a:t>Ratio of division of a figure (independent)</a:t>
            </a:r>
          </a:p>
          <a:p>
            <a:pPr lvl="2"/>
            <a:r>
              <a:rPr lang="en-US" dirty="0"/>
              <a:t>Personal aesthetic preferences(dependent)</a:t>
            </a:r>
          </a:p>
          <a:p>
            <a:pPr lvl="2"/>
            <a:endParaRPr lang="en-US" dirty="0"/>
          </a:p>
          <a:p>
            <a:pPr lvl="1"/>
            <a:r>
              <a:rPr lang="en-US" dirty="0"/>
              <a:t>Measures</a:t>
            </a:r>
          </a:p>
          <a:p>
            <a:pPr lvl="2"/>
            <a:r>
              <a:rPr lang="en-US" dirty="0"/>
              <a:t>Age, profession and gender are collected from responses of participants. </a:t>
            </a:r>
          </a:p>
          <a:p>
            <a:pPr lvl="2"/>
            <a:r>
              <a:rPr lang="en-US" dirty="0"/>
              <a:t>Ratio of division is provided either by participant (as a response) or experimenter depending on experiment performed. </a:t>
            </a:r>
          </a:p>
          <a:p>
            <a:pPr marL="457200" lvl="1" indent="0">
              <a:buNone/>
            </a:pPr>
            <a:endParaRPr lang="en-US" dirty="0"/>
          </a:p>
          <a:p>
            <a:endParaRPr lang="en-US" dirty="0"/>
          </a:p>
        </p:txBody>
      </p:sp>
    </p:spTree>
    <p:extLst>
      <p:ext uri="{BB962C8B-B14F-4D97-AF65-F5344CB8AC3E}">
        <p14:creationId xmlns:p14="http://schemas.microsoft.com/office/powerpoint/2010/main" val="132859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353A-0163-E88C-5D97-B27129B47AA4}"/>
              </a:ext>
            </a:extLst>
          </p:cNvPr>
          <p:cNvSpPr>
            <a:spLocks noGrp="1"/>
          </p:cNvSpPr>
          <p:nvPr>
            <p:ph type="title"/>
          </p:nvPr>
        </p:nvSpPr>
        <p:spPr/>
        <p:txBody>
          <a:bodyPr/>
          <a:lstStyle/>
          <a:p>
            <a:r>
              <a:rPr lang="en-US" dirty="0"/>
              <a:t>Progress So Far</a:t>
            </a:r>
          </a:p>
        </p:txBody>
      </p:sp>
      <p:sp>
        <p:nvSpPr>
          <p:cNvPr id="3" name="Content Placeholder 2">
            <a:extLst>
              <a:ext uri="{FF2B5EF4-FFF2-40B4-BE49-F238E27FC236}">
                <a16:creationId xmlns:a16="http://schemas.microsoft.com/office/drawing/2014/main" id="{2891D90B-F49D-B644-5697-B64D8CFDD950}"/>
              </a:ext>
            </a:extLst>
          </p:cNvPr>
          <p:cNvSpPr>
            <a:spLocks noGrp="1"/>
          </p:cNvSpPr>
          <p:nvPr>
            <p:ph idx="1"/>
          </p:nvPr>
        </p:nvSpPr>
        <p:spPr/>
        <p:txBody>
          <a:bodyPr/>
          <a:lstStyle/>
          <a:p>
            <a:r>
              <a:rPr lang="en-US" dirty="0"/>
              <a:t>Preparation Of Dataset</a:t>
            </a:r>
          </a:p>
          <a:p>
            <a:r>
              <a:rPr lang="en-US" dirty="0"/>
              <a:t>Making google form for experiment</a:t>
            </a:r>
          </a:p>
          <a:p>
            <a:r>
              <a:rPr lang="en-US" dirty="0"/>
              <a:t>Conducting Pilot Study</a:t>
            </a:r>
          </a:p>
          <a:p>
            <a:r>
              <a:rPr lang="en-US" dirty="0"/>
              <a:t>Analysis of Data generated from Pilot Study</a:t>
            </a:r>
          </a:p>
        </p:txBody>
      </p:sp>
    </p:spTree>
    <p:extLst>
      <p:ext uri="{BB962C8B-B14F-4D97-AF65-F5344CB8AC3E}">
        <p14:creationId xmlns:p14="http://schemas.microsoft.com/office/powerpoint/2010/main" val="269129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10BE-EEB1-2DCE-0A5A-E189B7D23C55}"/>
              </a:ext>
            </a:extLst>
          </p:cNvPr>
          <p:cNvSpPr>
            <a:spLocks noGrp="1"/>
          </p:cNvSpPr>
          <p:nvPr>
            <p:ph type="title"/>
          </p:nvPr>
        </p:nvSpPr>
        <p:spPr/>
        <p:txBody>
          <a:bodyPr/>
          <a:lstStyle/>
          <a:p>
            <a:r>
              <a:rPr lang="en-US" dirty="0"/>
              <a:t>Preparation Of Dataset</a:t>
            </a:r>
          </a:p>
        </p:txBody>
      </p:sp>
      <p:sp>
        <p:nvSpPr>
          <p:cNvPr id="3" name="Content Placeholder 2">
            <a:extLst>
              <a:ext uri="{FF2B5EF4-FFF2-40B4-BE49-F238E27FC236}">
                <a16:creationId xmlns:a16="http://schemas.microsoft.com/office/drawing/2014/main" id="{C4D29563-6F0D-3B3A-E241-EE72CD10E587}"/>
              </a:ext>
            </a:extLst>
          </p:cNvPr>
          <p:cNvSpPr>
            <a:spLocks noGrp="1"/>
          </p:cNvSpPr>
          <p:nvPr>
            <p:ph idx="1"/>
          </p:nvPr>
        </p:nvSpPr>
        <p:spPr/>
        <p:txBody>
          <a:bodyPr/>
          <a:lstStyle/>
          <a:p>
            <a:r>
              <a:rPr lang="en-US" dirty="0"/>
              <a:t>We made a </a:t>
            </a:r>
            <a:r>
              <a:rPr lang="en-US" dirty="0" err="1"/>
              <a:t>javascript</a:t>
            </a:r>
            <a:r>
              <a:rPr lang="en-US" dirty="0"/>
              <a:t> application to generate the data that we needed for our experiment where we can specify the shape name and the angle of rotation of the figure and we can download the images.</a:t>
            </a:r>
          </a:p>
        </p:txBody>
      </p:sp>
      <p:pic>
        <p:nvPicPr>
          <p:cNvPr id="5" name="Picture 4" descr="A screenshot of a cellphone&#10;&#10;Description automatically generated">
            <a:extLst>
              <a:ext uri="{FF2B5EF4-FFF2-40B4-BE49-F238E27FC236}">
                <a16:creationId xmlns:a16="http://schemas.microsoft.com/office/drawing/2014/main" id="{D2095AF3-ECA1-A0AE-6469-2B0294C67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48" y="3429000"/>
            <a:ext cx="3406529" cy="6858000"/>
          </a:xfrm>
          <a:prstGeom prst="rect">
            <a:avLst/>
          </a:prstGeom>
        </p:spPr>
      </p:pic>
    </p:spTree>
    <p:extLst>
      <p:ext uri="{BB962C8B-B14F-4D97-AF65-F5344CB8AC3E}">
        <p14:creationId xmlns:p14="http://schemas.microsoft.com/office/powerpoint/2010/main" val="106334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8604-BA2E-D2F0-2493-376B31A3032A}"/>
              </a:ext>
            </a:extLst>
          </p:cNvPr>
          <p:cNvSpPr>
            <a:spLocks noGrp="1"/>
          </p:cNvSpPr>
          <p:nvPr>
            <p:ph type="title"/>
          </p:nvPr>
        </p:nvSpPr>
        <p:spPr/>
        <p:txBody>
          <a:bodyPr/>
          <a:lstStyle/>
          <a:p>
            <a:r>
              <a:rPr lang="en-US" dirty="0"/>
              <a:t>Dataset Samples</a:t>
            </a:r>
          </a:p>
        </p:txBody>
      </p:sp>
      <p:pic>
        <p:nvPicPr>
          <p:cNvPr id="5" name="Content Placeholder 4" descr="A black stripe on a purple background&#10;&#10;Description automatically generated">
            <a:extLst>
              <a:ext uri="{FF2B5EF4-FFF2-40B4-BE49-F238E27FC236}">
                <a16:creationId xmlns:a16="http://schemas.microsoft.com/office/drawing/2014/main" id="{C8CD8405-D8BF-24B8-D72B-C02293C8B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125" y="1810638"/>
            <a:ext cx="7364479" cy="1099176"/>
          </a:xfrm>
        </p:spPr>
      </p:pic>
      <p:pic>
        <p:nvPicPr>
          <p:cNvPr id="7" name="Picture 6" descr="A black stripe on a green background&#10;&#10;Description automatically generated">
            <a:extLst>
              <a:ext uri="{FF2B5EF4-FFF2-40B4-BE49-F238E27FC236}">
                <a16:creationId xmlns:a16="http://schemas.microsoft.com/office/drawing/2014/main" id="{D628472B-9B08-2A06-EA26-D55EA97FE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6" y="3212624"/>
            <a:ext cx="7501718" cy="1160059"/>
          </a:xfrm>
          <a:prstGeom prst="rect">
            <a:avLst/>
          </a:prstGeom>
        </p:spPr>
      </p:pic>
      <p:pic>
        <p:nvPicPr>
          <p:cNvPr id="9" name="Picture 8" descr="A black and orange triangle&#10;&#10;Description automatically generated">
            <a:extLst>
              <a:ext uri="{FF2B5EF4-FFF2-40B4-BE49-F238E27FC236}">
                <a16:creationId xmlns:a16="http://schemas.microsoft.com/office/drawing/2014/main" id="{0FAC75B9-A4A3-53EA-99A3-1E4F77EBF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68" y="4722014"/>
            <a:ext cx="7364485" cy="1099176"/>
          </a:xfrm>
          <a:prstGeom prst="rect">
            <a:avLst/>
          </a:prstGeom>
        </p:spPr>
      </p:pic>
      <p:sp>
        <p:nvSpPr>
          <p:cNvPr id="10" name="TextBox 9">
            <a:extLst>
              <a:ext uri="{FF2B5EF4-FFF2-40B4-BE49-F238E27FC236}">
                <a16:creationId xmlns:a16="http://schemas.microsoft.com/office/drawing/2014/main" id="{D22F245D-7973-75EA-C356-B9CF6EC3867F}"/>
              </a:ext>
            </a:extLst>
          </p:cNvPr>
          <p:cNvSpPr txBox="1"/>
          <p:nvPr/>
        </p:nvSpPr>
        <p:spPr>
          <a:xfrm>
            <a:off x="529125" y="6125029"/>
            <a:ext cx="7177961" cy="369332"/>
          </a:xfrm>
          <a:prstGeom prst="rect">
            <a:avLst/>
          </a:prstGeom>
          <a:noFill/>
        </p:spPr>
        <p:txBody>
          <a:bodyPr wrap="square" rtlCol="0">
            <a:spAutoFit/>
          </a:bodyPr>
          <a:lstStyle/>
          <a:p>
            <a:r>
              <a:rPr lang="en-US" dirty="0"/>
              <a:t>     1:1              1.268:1           1.618:1         2.098:1          2.791:1.         3.885:1</a:t>
            </a:r>
          </a:p>
        </p:txBody>
      </p:sp>
      <p:sp>
        <p:nvSpPr>
          <p:cNvPr id="3" name="TextBox 2">
            <a:extLst>
              <a:ext uri="{FF2B5EF4-FFF2-40B4-BE49-F238E27FC236}">
                <a16:creationId xmlns:a16="http://schemas.microsoft.com/office/drawing/2014/main" id="{DCCC1107-2485-B74E-78E6-10CF3AB1E089}"/>
              </a:ext>
            </a:extLst>
          </p:cNvPr>
          <p:cNvSpPr txBox="1"/>
          <p:nvPr/>
        </p:nvSpPr>
        <p:spPr>
          <a:xfrm>
            <a:off x="8328454" y="1898561"/>
            <a:ext cx="3262184" cy="923330"/>
          </a:xfrm>
          <a:prstGeom prst="rect">
            <a:avLst/>
          </a:prstGeom>
          <a:noFill/>
        </p:spPr>
        <p:txBody>
          <a:bodyPr wrap="square" rtlCol="0">
            <a:spAutoFit/>
          </a:bodyPr>
          <a:lstStyle/>
          <a:p>
            <a:r>
              <a:rPr lang="en-US" dirty="0"/>
              <a:t>This is 0 degree rotated parallelogram horizontally divided</a:t>
            </a:r>
          </a:p>
        </p:txBody>
      </p:sp>
      <p:sp>
        <p:nvSpPr>
          <p:cNvPr id="4" name="TextBox 3">
            <a:extLst>
              <a:ext uri="{FF2B5EF4-FFF2-40B4-BE49-F238E27FC236}">
                <a16:creationId xmlns:a16="http://schemas.microsoft.com/office/drawing/2014/main" id="{B2CCE580-22BD-2AF3-9150-996AC28CC953}"/>
              </a:ext>
            </a:extLst>
          </p:cNvPr>
          <p:cNvSpPr txBox="1"/>
          <p:nvPr/>
        </p:nvSpPr>
        <p:spPr>
          <a:xfrm>
            <a:off x="8328454" y="3429000"/>
            <a:ext cx="3262184" cy="646331"/>
          </a:xfrm>
          <a:prstGeom prst="rect">
            <a:avLst/>
          </a:prstGeom>
          <a:noFill/>
        </p:spPr>
        <p:txBody>
          <a:bodyPr wrap="square" rtlCol="0">
            <a:spAutoFit/>
          </a:bodyPr>
          <a:lstStyle/>
          <a:p>
            <a:r>
              <a:rPr lang="en-US" dirty="0"/>
              <a:t>This is 90 degree rotated rectangle vertically divided</a:t>
            </a:r>
          </a:p>
        </p:txBody>
      </p:sp>
      <p:sp>
        <p:nvSpPr>
          <p:cNvPr id="6" name="TextBox 5">
            <a:extLst>
              <a:ext uri="{FF2B5EF4-FFF2-40B4-BE49-F238E27FC236}">
                <a16:creationId xmlns:a16="http://schemas.microsoft.com/office/drawing/2014/main" id="{4C057411-5AE1-A181-82D7-607844070A24}"/>
              </a:ext>
            </a:extLst>
          </p:cNvPr>
          <p:cNvSpPr txBox="1"/>
          <p:nvPr/>
        </p:nvSpPr>
        <p:spPr>
          <a:xfrm>
            <a:off x="8192530" y="4948436"/>
            <a:ext cx="3262184" cy="646331"/>
          </a:xfrm>
          <a:prstGeom prst="rect">
            <a:avLst/>
          </a:prstGeom>
          <a:noFill/>
        </p:spPr>
        <p:txBody>
          <a:bodyPr wrap="square" rtlCol="0">
            <a:spAutoFit/>
          </a:bodyPr>
          <a:lstStyle/>
          <a:p>
            <a:r>
              <a:rPr lang="en-US" dirty="0"/>
              <a:t>This is 0 degree rotated trapezium horizontally divided</a:t>
            </a:r>
          </a:p>
        </p:txBody>
      </p:sp>
    </p:spTree>
    <p:extLst>
      <p:ext uri="{BB962C8B-B14F-4D97-AF65-F5344CB8AC3E}">
        <p14:creationId xmlns:p14="http://schemas.microsoft.com/office/powerpoint/2010/main" val="3465382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1051</Words>
  <Application>Microsoft Macintosh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Effect Of Golden Ratio on aesthetic choice</vt:lpstr>
      <vt:lpstr>Brief Introduction</vt:lpstr>
      <vt:lpstr>Previous works:</vt:lpstr>
      <vt:lpstr>Introduction – Motivation and Impact</vt:lpstr>
      <vt:lpstr>Research Design and Methods</vt:lpstr>
      <vt:lpstr>PowerPoint Presentation</vt:lpstr>
      <vt:lpstr>Progress So Far</vt:lpstr>
      <vt:lpstr>Preparation Of Dataset</vt:lpstr>
      <vt:lpstr>Dataset Samples</vt:lpstr>
      <vt:lpstr>Procedure for making dataset</vt:lpstr>
      <vt:lpstr>Google Forms</vt:lpstr>
      <vt:lpstr>Results – Preliminary Data</vt:lpstr>
      <vt:lpstr>Results – Preliminary Data</vt:lpstr>
      <vt:lpstr>Problems Experienced during project completion</vt:lpstr>
      <vt:lpstr>Time plan and Activities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PRIYANKA SRIVASTAVA</dc:creator>
  <cp:lastModifiedBy>Vanshika Dhingra</cp:lastModifiedBy>
  <cp:revision>50</cp:revision>
  <dcterms:created xsi:type="dcterms:W3CDTF">2021-09-21T02:34:09Z</dcterms:created>
  <dcterms:modified xsi:type="dcterms:W3CDTF">2023-12-03T22:21:31Z</dcterms:modified>
</cp:coreProperties>
</file>