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75" r:id="rId4"/>
    <p:sldId id="257" r:id="rId5"/>
    <p:sldId id="267" r:id="rId6"/>
    <p:sldId id="258" r:id="rId7"/>
    <p:sldId id="270" r:id="rId8"/>
    <p:sldId id="271" r:id="rId9"/>
    <p:sldId id="272" r:id="rId10"/>
    <p:sldId id="264"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89" autoAdjust="0"/>
    <p:restoredTop sz="94660"/>
  </p:normalViewPr>
  <p:slideViewPr>
    <p:cSldViewPr snapToGrid="0">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03764-F622-124D-A4D9-9350B9572513}" type="datetimeFigureOut">
              <a:rPr lang="en-US" smtClean="0"/>
              <a:t>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F3882-3F20-4344-A5DF-6382845596D1}" type="slidenum">
              <a:rPr lang="en-US" smtClean="0"/>
              <a:t>‹#›</a:t>
            </a:fld>
            <a:endParaRPr lang="en-US"/>
          </a:p>
        </p:txBody>
      </p:sp>
    </p:spTree>
    <p:extLst>
      <p:ext uri="{BB962C8B-B14F-4D97-AF65-F5344CB8AC3E}">
        <p14:creationId xmlns:p14="http://schemas.microsoft.com/office/powerpoint/2010/main" val="321338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52B6-9F77-42B5-8825-1474A7A26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4AA9BD-46F1-4897-90DB-EC7AE40FC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E7A827-0F31-4FAA-9620-FC76E8B56694}"/>
              </a:ext>
            </a:extLst>
          </p:cNvPr>
          <p:cNvSpPr>
            <a:spLocks noGrp="1"/>
          </p:cNvSpPr>
          <p:nvPr>
            <p:ph type="dt" sz="half" idx="10"/>
          </p:nvPr>
        </p:nvSpPr>
        <p:spPr/>
        <p:txBody>
          <a:bodyPr/>
          <a:lstStyle/>
          <a:p>
            <a:fld id="{4A2E2ED5-7225-D848-9DD4-C6EA7486EAFC}" type="datetime1">
              <a:rPr lang="en-IN" smtClean="0"/>
              <a:t>08/12/23</a:t>
            </a:fld>
            <a:endParaRPr lang="en-IN"/>
          </a:p>
        </p:txBody>
      </p:sp>
      <p:sp>
        <p:nvSpPr>
          <p:cNvPr id="5" name="Footer Placeholder 4">
            <a:extLst>
              <a:ext uri="{FF2B5EF4-FFF2-40B4-BE49-F238E27FC236}">
                <a16:creationId xmlns:a16="http://schemas.microsoft.com/office/drawing/2014/main" id="{7C720DC5-0AB5-48C7-9069-3D4486B81A11}"/>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A963D48F-0223-4B86-A631-F821655DCB43}"/>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63082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6998-8952-4411-B1CA-C70A43C4D7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9D209-E0C9-42E1-B4EA-DE5708161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C9F96-AAD6-4CA0-9730-26F5662F9207}"/>
              </a:ext>
            </a:extLst>
          </p:cNvPr>
          <p:cNvSpPr>
            <a:spLocks noGrp="1"/>
          </p:cNvSpPr>
          <p:nvPr>
            <p:ph type="dt" sz="half" idx="10"/>
          </p:nvPr>
        </p:nvSpPr>
        <p:spPr/>
        <p:txBody>
          <a:bodyPr/>
          <a:lstStyle/>
          <a:p>
            <a:fld id="{DB0905E2-B8EE-CF4E-8F38-18E0FC8C995C}" type="datetime1">
              <a:rPr lang="en-IN" smtClean="0"/>
              <a:t>08/12/23</a:t>
            </a:fld>
            <a:endParaRPr lang="en-IN"/>
          </a:p>
        </p:txBody>
      </p:sp>
      <p:sp>
        <p:nvSpPr>
          <p:cNvPr id="5" name="Footer Placeholder 4">
            <a:extLst>
              <a:ext uri="{FF2B5EF4-FFF2-40B4-BE49-F238E27FC236}">
                <a16:creationId xmlns:a16="http://schemas.microsoft.com/office/drawing/2014/main" id="{2277780B-7CA3-4829-8F9E-9339DA885496}"/>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F7F4F032-714E-472F-965E-76727C7F6B58}"/>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326134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621AD-AA21-4640-B9F9-8CF4A7C8FB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EAD916-633E-4B04-A1AD-ED891D0F2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38EDE-7434-484C-BF2E-01BD7695996F}"/>
              </a:ext>
            </a:extLst>
          </p:cNvPr>
          <p:cNvSpPr>
            <a:spLocks noGrp="1"/>
          </p:cNvSpPr>
          <p:nvPr>
            <p:ph type="dt" sz="half" idx="10"/>
          </p:nvPr>
        </p:nvSpPr>
        <p:spPr/>
        <p:txBody>
          <a:bodyPr/>
          <a:lstStyle/>
          <a:p>
            <a:fld id="{957ACD41-5D61-1F45-ACFE-AA37F9CD7080}" type="datetime1">
              <a:rPr lang="en-IN" smtClean="0"/>
              <a:t>08/12/23</a:t>
            </a:fld>
            <a:endParaRPr lang="en-IN"/>
          </a:p>
        </p:txBody>
      </p:sp>
      <p:sp>
        <p:nvSpPr>
          <p:cNvPr id="5" name="Footer Placeholder 4">
            <a:extLst>
              <a:ext uri="{FF2B5EF4-FFF2-40B4-BE49-F238E27FC236}">
                <a16:creationId xmlns:a16="http://schemas.microsoft.com/office/drawing/2014/main" id="{D925DD22-E5FB-4E14-92DA-667884D4F8F7}"/>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6888DAA1-CE7C-4B16-A4FE-C530901F9267}"/>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020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4B80-87B2-4C9D-8470-97B375E08B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DC5CEB-A255-44D2-818C-DE394775D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73032-BC92-42B3-9505-2EA9400A0674}"/>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1AC2AF93-2DF7-4090-9EEA-7577F8E53EEC}"/>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59539C34-AEDF-42A7-BD86-C8EA156A9BCF}"/>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53173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520-1784-4A3C-B21B-A08535346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A3B6C-7525-4730-9DDD-1D588A94A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77217-A7E5-46DB-9A00-831EC6263323}"/>
              </a:ext>
            </a:extLst>
          </p:cNvPr>
          <p:cNvSpPr>
            <a:spLocks noGrp="1"/>
          </p:cNvSpPr>
          <p:nvPr>
            <p:ph type="dt" sz="half" idx="10"/>
          </p:nvPr>
        </p:nvSpPr>
        <p:spPr/>
        <p:txBody>
          <a:bodyPr/>
          <a:lstStyle/>
          <a:p>
            <a:fld id="{4965E9AB-6D54-C742-862C-7F9816D35F18}" type="datetime1">
              <a:rPr lang="en-IN" smtClean="0"/>
              <a:t>08/12/23</a:t>
            </a:fld>
            <a:endParaRPr lang="en-IN"/>
          </a:p>
        </p:txBody>
      </p:sp>
      <p:sp>
        <p:nvSpPr>
          <p:cNvPr id="5" name="Footer Placeholder 4">
            <a:extLst>
              <a:ext uri="{FF2B5EF4-FFF2-40B4-BE49-F238E27FC236}">
                <a16:creationId xmlns:a16="http://schemas.microsoft.com/office/drawing/2014/main" id="{D29CED07-627A-452D-B505-52767D0DCC60}"/>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CB70D901-71D6-43C9-B7CF-8C40769B8122}"/>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129068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C202-60E0-481A-A2A9-EEA2609817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373D0-4333-4309-86DD-800ECBE43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9BD553-7EA2-4C34-932A-43555F769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5F97A1-BC7D-4E51-8108-F0C63BDE602C}"/>
              </a:ext>
            </a:extLst>
          </p:cNvPr>
          <p:cNvSpPr>
            <a:spLocks noGrp="1"/>
          </p:cNvSpPr>
          <p:nvPr>
            <p:ph type="dt" sz="half" idx="10"/>
          </p:nvPr>
        </p:nvSpPr>
        <p:spPr/>
        <p:txBody>
          <a:bodyPr/>
          <a:lstStyle/>
          <a:p>
            <a:fld id="{AD1D0171-0408-5940-8818-BC440D9D9009}" type="datetime1">
              <a:rPr lang="en-IN" smtClean="0"/>
              <a:t>08/12/23</a:t>
            </a:fld>
            <a:endParaRPr lang="en-IN"/>
          </a:p>
        </p:txBody>
      </p:sp>
      <p:sp>
        <p:nvSpPr>
          <p:cNvPr id="6" name="Footer Placeholder 5">
            <a:extLst>
              <a:ext uri="{FF2B5EF4-FFF2-40B4-BE49-F238E27FC236}">
                <a16:creationId xmlns:a16="http://schemas.microsoft.com/office/drawing/2014/main" id="{37F06108-9A5B-4488-9A47-9B9C79ECC16B}"/>
              </a:ext>
            </a:extLst>
          </p:cNvPr>
          <p:cNvSpPr>
            <a:spLocks noGrp="1"/>
          </p:cNvSpPr>
          <p:nvPr>
            <p:ph type="ftr" sz="quarter" idx="11"/>
          </p:nvPr>
        </p:nvSpPr>
        <p:spPr/>
        <p:txBody>
          <a:bodyPr/>
          <a:lstStyle/>
          <a:p>
            <a:r>
              <a:rPr lang="en-IN"/>
              <a:t>Eight Minutes Presentation and Two minutes Q&amp;A </a:t>
            </a:r>
          </a:p>
        </p:txBody>
      </p:sp>
      <p:sp>
        <p:nvSpPr>
          <p:cNvPr id="7" name="Slide Number Placeholder 6">
            <a:extLst>
              <a:ext uri="{FF2B5EF4-FFF2-40B4-BE49-F238E27FC236}">
                <a16:creationId xmlns:a16="http://schemas.microsoft.com/office/drawing/2014/main" id="{683904D5-95DC-4169-B6FA-2A9E76779778}"/>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356635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5BD4-FB43-4C1F-A6E6-FF10DC8BFD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AA5BA-1281-4665-A567-9D7142E95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1BA59-2194-433C-A739-2F41AC544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EDA4E-9D4E-45F8-80DC-F4550A954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AC7E7-45E1-46F1-AACF-1CFB043A6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200615-F8D5-422A-A0CA-2908BD025506}"/>
              </a:ext>
            </a:extLst>
          </p:cNvPr>
          <p:cNvSpPr>
            <a:spLocks noGrp="1"/>
          </p:cNvSpPr>
          <p:nvPr>
            <p:ph type="dt" sz="half" idx="10"/>
          </p:nvPr>
        </p:nvSpPr>
        <p:spPr/>
        <p:txBody>
          <a:bodyPr/>
          <a:lstStyle/>
          <a:p>
            <a:fld id="{47531123-CBDC-D249-B78E-8A443FB72B0F}" type="datetime1">
              <a:rPr lang="en-IN" smtClean="0"/>
              <a:t>08/12/23</a:t>
            </a:fld>
            <a:endParaRPr lang="en-IN"/>
          </a:p>
        </p:txBody>
      </p:sp>
      <p:sp>
        <p:nvSpPr>
          <p:cNvPr id="8" name="Footer Placeholder 7">
            <a:extLst>
              <a:ext uri="{FF2B5EF4-FFF2-40B4-BE49-F238E27FC236}">
                <a16:creationId xmlns:a16="http://schemas.microsoft.com/office/drawing/2014/main" id="{2CB71150-45CE-47B3-984E-D0AC00446B3A}"/>
              </a:ext>
            </a:extLst>
          </p:cNvPr>
          <p:cNvSpPr>
            <a:spLocks noGrp="1"/>
          </p:cNvSpPr>
          <p:nvPr>
            <p:ph type="ftr" sz="quarter" idx="11"/>
          </p:nvPr>
        </p:nvSpPr>
        <p:spPr/>
        <p:txBody>
          <a:bodyPr/>
          <a:lstStyle/>
          <a:p>
            <a:r>
              <a:rPr lang="en-IN"/>
              <a:t>Eight Minutes Presentation and Two minutes Q&amp;A </a:t>
            </a:r>
          </a:p>
        </p:txBody>
      </p:sp>
      <p:sp>
        <p:nvSpPr>
          <p:cNvPr id="9" name="Slide Number Placeholder 8">
            <a:extLst>
              <a:ext uri="{FF2B5EF4-FFF2-40B4-BE49-F238E27FC236}">
                <a16:creationId xmlns:a16="http://schemas.microsoft.com/office/drawing/2014/main" id="{8AE3245E-6E8D-45E9-9E59-623C7A865715}"/>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136930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9087-B620-4574-8573-D9D2D174C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E2C7B7-A521-4915-89EC-1FD885DB2670}"/>
              </a:ext>
            </a:extLst>
          </p:cNvPr>
          <p:cNvSpPr>
            <a:spLocks noGrp="1"/>
          </p:cNvSpPr>
          <p:nvPr>
            <p:ph type="dt" sz="half" idx="10"/>
          </p:nvPr>
        </p:nvSpPr>
        <p:spPr/>
        <p:txBody>
          <a:bodyPr/>
          <a:lstStyle/>
          <a:p>
            <a:fld id="{CF594E55-8892-8E41-B780-F911E6CD54E0}" type="datetime1">
              <a:rPr lang="en-IN" smtClean="0"/>
              <a:t>08/12/23</a:t>
            </a:fld>
            <a:endParaRPr lang="en-IN"/>
          </a:p>
        </p:txBody>
      </p:sp>
      <p:sp>
        <p:nvSpPr>
          <p:cNvPr id="4" name="Footer Placeholder 3">
            <a:extLst>
              <a:ext uri="{FF2B5EF4-FFF2-40B4-BE49-F238E27FC236}">
                <a16:creationId xmlns:a16="http://schemas.microsoft.com/office/drawing/2014/main" id="{03F971FF-7F5F-4701-8A18-DBAA36C9F03D}"/>
              </a:ext>
            </a:extLst>
          </p:cNvPr>
          <p:cNvSpPr>
            <a:spLocks noGrp="1"/>
          </p:cNvSpPr>
          <p:nvPr>
            <p:ph type="ftr" sz="quarter" idx="11"/>
          </p:nvPr>
        </p:nvSpPr>
        <p:spPr/>
        <p:txBody>
          <a:bodyPr/>
          <a:lstStyle/>
          <a:p>
            <a:r>
              <a:rPr lang="en-IN"/>
              <a:t>Eight Minutes Presentation and Two minutes Q&amp;A </a:t>
            </a:r>
          </a:p>
        </p:txBody>
      </p:sp>
      <p:sp>
        <p:nvSpPr>
          <p:cNvPr id="5" name="Slide Number Placeholder 4">
            <a:extLst>
              <a:ext uri="{FF2B5EF4-FFF2-40B4-BE49-F238E27FC236}">
                <a16:creationId xmlns:a16="http://schemas.microsoft.com/office/drawing/2014/main" id="{5BFB061E-070E-4481-AEDC-61EA44B6093D}"/>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32011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8433-A49E-4C6D-B662-8B1B274D7E36}"/>
              </a:ext>
            </a:extLst>
          </p:cNvPr>
          <p:cNvSpPr>
            <a:spLocks noGrp="1"/>
          </p:cNvSpPr>
          <p:nvPr>
            <p:ph type="dt" sz="half" idx="10"/>
          </p:nvPr>
        </p:nvSpPr>
        <p:spPr/>
        <p:txBody>
          <a:bodyPr/>
          <a:lstStyle/>
          <a:p>
            <a:fld id="{328D5E5F-B20C-1A40-870B-E288EC5A7BB7}" type="datetime1">
              <a:rPr lang="en-IN" smtClean="0"/>
              <a:t>08/12/23</a:t>
            </a:fld>
            <a:endParaRPr lang="en-IN"/>
          </a:p>
        </p:txBody>
      </p:sp>
      <p:sp>
        <p:nvSpPr>
          <p:cNvPr id="3" name="Footer Placeholder 2">
            <a:extLst>
              <a:ext uri="{FF2B5EF4-FFF2-40B4-BE49-F238E27FC236}">
                <a16:creationId xmlns:a16="http://schemas.microsoft.com/office/drawing/2014/main" id="{E4A3334E-BF30-4BED-9602-64D83E340B53}"/>
              </a:ext>
            </a:extLst>
          </p:cNvPr>
          <p:cNvSpPr>
            <a:spLocks noGrp="1"/>
          </p:cNvSpPr>
          <p:nvPr>
            <p:ph type="ftr" sz="quarter" idx="11"/>
          </p:nvPr>
        </p:nvSpPr>
        <p:spPr/>
        <p:txBody>
          <a:bodyPr/>
          <a:lstStyle/>
          <a:p>
            <a:r>
              <a:rPr lang="en-IN"/>
              <a:t>Eight Minutes Presentation and Two minutes Q&amp;A </a:t>
            </a:r>
          </a:p>
        </p:txBody>
      </p:sp>
      <p:sp>
        <p:nvSpPr>
          <p:cNvPr id="4" name="Slide Number Placeholder 3">
            <a:extLst>
              <a:ext uri="{FF2B5EF4-FFF2-40B4-BE49-F238E27FC236}">
                <a16:creationId xmlns:a16="http://schemas.microsoft.com/office/drawing/2014/main" id="{285DC954-3832-48C9-83D1-4BA91C365DAC}"/>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2127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3DEB-9699-4FA4-8A95-BF89C0C77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7DDF0E-4D77-4DD1-A91A-3B72517F5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0D0E73-E14D-4271-8E49-09102C280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5E389-7EE9-4F10-8D5A-E84F8D31B99F}"/>
              </a:ext>
            </a:extLst>
          </p:cNvPr>
          <p:cNvSpPr>
            <a:spLocks noGrp="1"/>
          </p:cNvSpPr>
          <p:nvPr>
            <p:ph type="dt" sz="half" idx="10"/>
          </p:nvPr>
        </p:nvSpPr>
        <p:spPr/>
        <p:txBody>
          <a:bodyPr/>
          <a:lstStyle/>
          <a:p>
            <a:fld id="{2A4A7D6C-A3C4-F943-B215-0DFDE63C09D7}" type="datetime1">
              <a:rPr lang="en-IN" smtClean="0"/>
              <a:t>08/12/23</a:t>
            </a:fld>
            <a:endParaRPr lang="en-IN"/>
          </a:p>
        </p:txBody>
      </p:sp>
      <p:sp>
        <p:nvSpPr>
          <p:cNvPr id="6" name="Footer Placeholder 5">
            <a:extLst>
              <a:ext uri="{FF2B5EF4-FFF2-40B4-BE49-F238E27FC236}">
                <a16:creationId xmlns:a16="http://schemas.microsoft.com/office/drawing/2014/main" id="{479DC941-EA8F-47AD-A90C-4B3FC0AA8C47}"/>
              </a:ext>
            </a:extLst>
          </p:cNvPr>
          <p:cNvSpPr>
            <a:spLocks noGrp="1"/>
          </p:cNvSpPr>
          <p:nvPr>
            <p:ph type="ftr" sz="quarter" idx="11"/>
          </p:nvPr>
        </p:nvSpPr>
        <p:spPr/>
        <p:txBody>
          <a:bodyPr/>
          <a:lstStyle/>
          <a:p>
            <a:r>
              <a:rPr lang="en-IN"/>
              <a:t>Eight Minutes Presentation and Two minutes Q&amp;A </a:t>
            </a:r>
          </a:p>
        </p:txBody>
      </p:sp>
      <p:sp>
        <p:nvSpPr>
          <p:cNvPr id="7" name="Slide Number Placeholder 6">
            <a:extLst>
              <a:ext uri="{FF2B5EF4-FFF2-40B4-BE49-F238E27FC236}">
                <a16:creationId xmlns:a16="http://schemas.microsoft.com/office/drawing/2014/main" id="{62305E78-7440-400E-ABDD-F6FB9EFB1301}"/>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1719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BFFF-0749-404E-8272-A2E59795A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7C42F2-41A7-44BE-AA59-1BD5ACB26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D25F3A-8282-4F54-8798-1B8C4E014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EB5B4-4C0B-4DA6-9A23-6B960CE05FD3}"/>
              </a:ext>
            </a:extLst>
          </p:cNvPr>
          <p:cNvSpPr>
            <a:spLocks noGrp="1"/>
          </p:cNvSpPr>
          <p:nvPr>
            <p:ph type="dt" sz="half" idx="10"/>
          </p:nvPr>
        </p:nvSpPr>
        <p:spPr/>
        <p:txBody>
          <a:bodyPr/>
          <a:lstStyle/>
          <a:p>
            <a:fld id="{7F187CA1-C9B3-1440-A1DB-07D07CB9F29A}" type="datetime1">
              <a:rPr lang="en-IN" smtClean="0"/>
              <a:t>08/12/23</a:t>
            </a:fld>
            <a:endParaRPr lang="en-IN"/>
          </a:p>
        </p:txBody>
      </p:sp>
      <p:sp>
        <p:nvSpPr>
          <p:cNvPr id="6" name="Footer Placeholder 5">
            <a:extLst>
              <a:ext uri="{FF2B5EF4-FFF2-40B4-BE49-F238E27FC236}">
                <a16:creationId xmlns:a16="http://schemas.microsoft.com/office/drawing/2014/main" id="{800FD3BA-CB38-46BD-90FC-A9AEFE0484E6}"/>
              </a:ext>
            </a:extLst>
          </p:cNvPr>
          <p:cNvSpPr>
            <a:spLocks noGrp="1"/>
          </p:cNvSpPr>
          <p:nvPr>
            <p:ph type="ftr" sz="quarter" idx="11"/>
          </p:nvPr>
        </p:nvSpPr>
        <p:spPr/>
        <p:txBody>
          <a:bodyPr/>
          <a:lstStyle/>
          <a:p>
            <a:r>
              <a:rPr lang="en-IN"/>
              <a:t>Eight Minutes Presentation and Two minutes Q&amp;A </a:t>
            </a:r>
          </a:p>
        </p:txBody>
      </p:sp>
      <p:sp>
        <p:nvSpPr>
          <p:cNvPr id="7" name="Slide Number Placeholder 6">
            <a:extLst>
              <a:ext uri="{FF2B5EF4-FFF2-40B4-BE49-F238E27FC236}">
                <a16:creationId xmlns:a16="http://schemas.microsoft.com/office/drawing/2014/main" id="{2506EDAE-9F3D-4E78-A65F-EB571C69C140}"/>
              </a:ext>
            </a:extLst>
          </p:cNvPr>
          <p:cNvSpPr>
            <a:spLocks noGrp="1"/>
          </p:cNvSpPr>
          <p:nvPr>
            <p:ph type="sldNum" sz="quarter" idx="12"/>
          </p:nvPr>
        </p:nvSpPr>
        <p:spPr/>
        <p:txBody>
          <a:bodyPr/>
          <a:lstStyle/>
          <a:p>
            <a:fld id="{460E2FA6-49F8-4104-B5F5-A3178B1FEA25}" type="slidenum">
              <a:rPr lang="en-IN" smtClean="0"/>
              <a:t>‹#›</a:t>
            </a:fld>
            <a:endParaRPr lang="en-IN"/>
          </a:p>
        </p:txBody>
      </p:sp>
    </p:spTree>
    <p:extLst>
      <p:ext uri="{BB962C8B-B14F-4D97-AF65-F5344CB8AC3E}">
        <p14:creationId xmlns:p14="http://schemas.microsoft.com/office/powerpoint/2010/main" val="205818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ED69CB-A311-4615-9B3F-6030F3305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3F9D7-EED6-4ACE-9C85-BEF03753A4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5485A-9DFE-4F78-80D5-4CAEF615C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1A32C-FB50-2C4E-B53F-4B94726400D6}" type="datetime1">
              <a:rPr lang="en-IN" smtClean="0"/>
              <a:t>08/12/23</a:t>
            </a:fld>
            <a:endParaRPr lang="en-IN"/>
          </a:p>
        </p:txBody>
      </p:sp>
      <p:sp>
        <p:nvSpPr>
          <p:cNvPr id="5" name="Footer Placeholder 4">
            <a:extLst>
              <a:ext uri="{FF2B5EF4-FFF2-40B4-BE49-F238E27FC236}">
                <a16:creationId xmlns:a16="http://schemas.microsoft.com/office/drawing/2014/main" id="{6B788CE9-3262-4260-8AE9-84BC20BC2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Eight Minutes Presentation and Two minutes Q&amp;A </a:t>
            </a:r>
          </a:p>
        </p:txBody>
      </p:sp>
      <p:sp>
        <p:nvSpPr>
          <p:cNvPr id="6" name="Slide Number Placeholder 5">
            <a:extLst>
              <a:ext uri="{FF2B5EF4-FFF2-40B4-BE49-F238E27FC236}">
                <a16:creationId xmlns:a16="http://schemas.microsoft.com/office/drawing/2014/main" id="{05AE9E38-2521-4C0D-9A9C-93FCED641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E2FA6-49F8-4104-B5F5-A3178B1FEA25}" type="slidenum">
              <a:rPr lang="en-IN" smtClean="0"/>
              <a:t>‹#›</a:t>
            </a:fld>
            <a:endParaRPr lang="en-IN"/>
          </a:p>
        </p:txBody>
      </p:sp>
    </p:spTree>
    <p:extLst>
      <p:ext uri="{BB962C8B-B14F-4D97-AF65-F5344CB8AC3E}">
        <p14:creationId xmlns:p14="http://schemas.microsoft.com/office/powerpoint/2010/main" val="233711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5081-8F75-4ACB-8B37-B7A7814F837C}"/>
              </a:ext>
            </a:extLst>
          </p:cNvPr>
          <p:cNvSpPr>
            <a:spLocks noGrp="1"/>
          </p:cNvSpPr>
          <p:nvPr>
            <p:ph type="ctrTitle"/>
          </p:nvPr>
        </p:nvSpPr>
        <p:spPr>
          <a:xfrm>
            <a:off x="1231900" y="1854200"/>
            <a:ext cx="10337800" cy="893763"/>
          </a:xfrm>
        </p:spPr>
        <p:txBody>
          <a:bodyPr>
            <a:normAutofit/>
          </a:bodyPr>
          <a:lstStyle/>
          <a:p>
            <a:r>
              <a:rPr lang="en-IN" sz="4500" dirty="0"/>
              <a:t>Effect Of Golden Ratio on aesthetic choice</a:t>
            </a:r>
          </a:p>
        </p:txBody>
      </p:sp>
      <p:sp>
        <p:nvSpPr>
          <p:cNvPr id="3" name="Subtitle 2">
            <a:extLst>
              <a:ext uri="{FF2B5EF4-FFF2-40B4-BE49-F238E27FC236}">
                <a16:creationId xmlns:a16="http://schemas.microsoft.com/office/drawing/2014/main" id="{54B08831-6EA6-425E-A46C-AC99A876B491}"/>
              </a:ext>
            </a:extLst>
          </p:cNvPr>
          <p:cNvSpPr>
            <a:spLocks noGrp="1"/>
          </p:cNvSpPr>
          <p:nvPr>
            <p:ph type="subTitle" idx="1"/>
          </p:nvPr>
        </p:nvSpPr>
        <p:spPr/>
        <p:txBody>
          <a:bodyPr/>
          <a:lstStyle/>
          <a:p>
            <a:r>
              <a:rPr lang="en-US" dirty="0"/>
              <a:t>Kyrylo </a:t>
            </a:r>
            <a:r>
              <a:rPr lang="en-US" dirty="0" err="1"/>
              <a:t>Shyvam</a:t>
            </a:r>
            <a:r>
              <a:rPr lang="en-US" dirty="0"/>
              <a:t> </a:t>
            </a:r>
            <a:r>
              <a:rPr lang="en-US" dirty="0" err="1"/>
              <a:t>Kymar</a:t>
            </a:r>
            <a:r>
              <a:rPr lang="en-US" dirty="0"/>
              <a:t> 2021101080</a:t>
            </a:r>
          </a:p>
          <a:p>
            <a:br>
              <a:rPr lang="en-US" dirty="0"/>
            </a:br>
            <a:r>
              <a:rPr lang="en-US" dirty="0" err="1"/>
              <a:t>Vanshika</a:t>
            </a:r>
            <a:r>
              <a:rPr lang="en-US" dirty="0"/>
              <a:t> Dhingra 2021101092</a:t>
            </a:r>
          </a:p>
        </p:txBody>
      </p:sp>
      <p:sp>
        <p:nvSpPr>
          <p:cNvPr id="4" name="Date Placeholder 3">
            <a:extLst>
              <a:ext uri="{FF2B5EF4-FFF2-40B4-BE49-F238E27FC236}">
                <a16:creationId xmlns:a16="http://schemas.microsoft.com/office/drawing/2014/main" id="{FE1C803F-A653-CA94-085A-F60E15E4079C}"/>
              </a:ext>
            </a:extLst>
          </p:cNvPr>
          <p:cNvSpPr>
            <a:spLocks noGrp="1"/>
          </p:cNvSpPr>
          <p:nvPr>
            <p:ph type="dt" sz="half" idx="10"/>
          </p:nvPr>
        </p:nvSpPr>
        <p:spPr/>
        <p:txBody>
          <a:bodyPr/>
          <a:lstStyle/>
          <a:p>
            <a:fld id="{9843F4B4-F2E2-1842-B77B-D28F802B1E15}" type="datetime1">
              <a:rPr lang="en-IN" smtClean="0"/>
              <a:t>08/12/23</a:t>
            </a:fld>
            <a:endParaRPr lang="en-IN"/>
          </a:p>
        </p:txBody>
      </p:sp>
      <p:sp>
        <p:nvSpPr>
          <p:cNvPr id="5" name="Footer Placeholder 4">
            <a:extLst>
              <a:ext uri="{FF2B5EF4-FFF2-40B4-BE49-F238E27FC236}">
                <a16:creationId xmlns:a16="http://schemas.microsoft.com/office/drawing/2014/main" id="{384CE8B2-93DA-4363-B647-B8153F3C3468}"/>
              </a:ext>
            </a:extLst>
          </p:cNvPr>
          <p:cNvSpPr>
            <a:spLocks noGrp="1"/>
          </p:cNvSpPr>
          <p:nvPr>
            <p:ph type="ftr" sz="quarter" idx="11"/>
          </p:nvPr>
        </p:nvSpPr>
        <p:spPr/>
        <p:txBody>
          <a:bodyPr/>
          <a:lstStyle/>
          <a:p>
            <a:r>
              <a:rPr lang="en-IN" dirty="0"/>
              <a:t>Eight Minutes Presentation and Two minutes Q&amp;A </a:t>
            </a:r>
          </a:p>
        </p:txBody>
      </p:sp>
      <p:sp>
        <p:nvSpPr>
          <p:cNvPr id="6" name="Slide Number Placeholder 5">
            <a:extLst>
              <a:ext uri="{FF2B5EF4-FFF2-40B4-BE49-F238E27FC236}">
                <a16:creationId xmlns:a16="http://schemas.microsoft.com/office/drawing/2014/main" id="{206D59F7-36BA-C19A-7D17-D7D837F52015}"/>
              </a:ext>
            </a:extLst>
          </p:cNvPr>
          <p:cNvSpPr>
            <a:spLocks noGrp="1"/>
          </p:cNvSpPr>
          <p:nvPr>
            <p:ph type="sldNum" sz="quarter" idx="12"/>
          </p:nvPr>
        </p:nvSpPr>
        <p:spPr/>
        <p:txBody>
          <a:bodyPr/>
          <a:lstStyle/>
          <a:p>
            <a:fld id="{460E2FA6-49F8-4104-B5F5-A3178B1FEA25}" type="slidenum">
              <a:rPr lang="en-IN" smtClean="0"/>
              <a:t>1</a:t>
            </a:fld>
            <a:endParaRPr lang="en-IN" dirty="0"/>
          </a:p>
        </p:txBody>
      </p:sp>
    </p:spTree>
    <p:extLst>
      <p:ext uri="{BB962C8B-B14F-4D97-AF65-F5344CB8AC3E}">
        <p14:creationId xmlns:p14="http://schemas.microsoft.com/office/powerpoint/2010/main" val="300910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CBD-14F1-4B03-BC34-E29729A39088}"/>
              </a:ext>
            </a:extLst>
          </p:cNvPr>
          <p:cNvSpPr>
            <a:spLocks noGrp="1"/>
          </p:cNvSpPr>
          <p:nvPr>
            <p:ph type="title"/>
          </p:nvPr>
        </p:nvSpPr>
        <p:spPr>
          <a:xfrm>
            <a:off x="838200" y="-103061"/>
            <a:ext cx="10515600" cy="1325563"/>
          </a:xfrm>
        </p:spPr>
        <p:txBody>
          <a:bodyPr/>
          <a:lstStyle/>
          <a:p>
            <a:r>
              <a:rPr lang="en-US" dirty="0"/>
              <a:t>Expected Results</a:t>
            </a:r>
            <a:endParaRPr lang="en-IN" dirty="0"/>
          </a:p>
        </p:txBody>
      </p:sp>
      <p:sp>
        <p:nvSpPr>
          <p:cNvPr id="3" name="Content Placeholder 2">
            <a:extLst>
              <a:ext uri="{FF2B5EF4-FFF2-40B4-BE49-F238E27FC236}">
                <a16:creationId xmlns:a16="http://schemas.microsoft.com/office/drawing/2014/main" id="{ED1994D0-FE42-4C58-B277-4804737C7A85}"/>
              </a:ext>
            </a:extLst>
          </p:cNvPr>
          <p:cNvSpPr>
            <a:spLocks noGrp="1"/>
          </p:cNvSpPr>
          <p:nvPr>
            <p:ph idx="1"/>
          </p:nvPr>
        </p:nvSpPr>
        <p:spPr>
          <a:xfrm>
            <a:off x="838200" y="961856"/>
            <a:ext cx="10515600" cy="4351338"/>
          </a:xfrm>
        </p:spPr>
        <p:txBody>
          <a:bodyPr/>
          <a:lstStyle/>
          <a:p>
            <a:r>
              <a:rPr lang="en-US" dirty="0"/>
              <a:t>Statistics used in the analysis </a:t>
            </a:r>
          </a:p>
          <a:p>
            <a:endParaRPr lang="en-US" dirty="0"/>
          </a:p>
        </p:txBody>
      </p:sp>
      <p:sp>
        <p:nvSpPr>
          <p:cNvPr id="4" name="Date Placeholder 3">
            <a:extLst>
              <a:ext uri="{FF2B5EF4-FFF2-40B4-BE49-F238E27FC236}">
                <a16:creationId xmlns:a16="http://schemas.microsoft.com/office/drawing/2014/main" id="{82A9F325-8822-EF9E-E28F-C6CC3FCC03B9}"/>
              </a:ext>
            </a:extLst>
          </p:cNvPr>
          <p:cNvSpPr>
            <a:spLocks noGrp="1"/>
          </p:cNvSpPr>
          <p:nvPr>
            <p:ph type="dt" sz="half" idx="10"/>
          </p:nvPr>
        </p:nvSpPr>
        <p:spPr/>
        <p:txBody>
          <a:bodyPr/>
          <a:lstStyle/>
          <a:p>
            <a:fld id="{EAB2D4A9-AAAA-7849-ACCE-AAD72B2319C3}" type="datetime1">
              <a:rPr lang="en-IN" smtClean="0"/>
              <a:t>08/12/23</a:t>
            </a:fld>
            <a:endParaRPr lang="en-IN"/>
          </a:p>
        </p:txBody>
      </p:sp>
      <p:sp>
        <p:nvSpPr>
          <p:cNvPr id="5" name="Footer Placeholder 4">
            <a:extLst>
              <a:ext uri="{FF2B5EF4-FFF2-40B4-BE49-F238E27FC236}">
                <a16:creationId xmlns:a16="http://schemas.microsoft.com/office/drawing/2014/main" id="{D665E951-AA2D-DFFE-F649-3FE47A5AC7BC}"/>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32BAD860-A817-33A5-EAF8-9C47ABDDCE0A}"/>
              </a:ext>
            </a:extLst>
          </p:cNvPr>
          <p:cNvSpPr>
            <a:spLocks noGrp="1"/>
          </p:cNvSpPr>
          <p:nvPr>
            <p:ph type="sldNum" sz="quarter" idx="12"/>
          </p:nvPr>
        </p:nvSpPr>
        <p:spPr/>
        <p:txBody>
          <a:bodyPr/>
          <a:lstStyle/>
          <a:p>
            <a:fld id="{460E2FA6-49F8-4104-B5F5-A3178B1FEA25}" type="slidenum">
              <a:rPr lang="en-IN" smtClean="0"/>
              <a:t>10</a:t>
            </a:fld>
            <a:endParaRPr lang="en-IN"/>
          </a:p>
        </p:txBody>
      </p:sp>
      <p:pic>
        <p:nvPicPr>
          <p:cNvPr id="10" name="Picture 9" descr="A graph of division and a rectangle&#10;&#10;Description automatically generated">
            <a:extLst>
              <a:ext uri="{FF2B5EF4-FFF2-40B4-BE49-F238E27FC236}">
                <a16:creationId xmlns:a16="http://schemas.microsoft.com/office/drawing/2014/main" id="{DE5EC283-AAB0-C4AA-208E-64E70B304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711"/>
            <a:ext cx="6286627" cy="2848273"/>
          </a:xfrm>
          <a:prstGeom prst="rect">
            <a:avLst/>
          </a:prstGeom>
        </p:spPr>
      </p:pic>
      <p:pic>
        <p:nvPicPr>
          <p:cNvPr id="8" name="Picture 7" descr="A table with numbers and text&#10;&#10;Description automatically generated">
            <a:extLst>
              <a:ext uri="{FF2B5EF4-FFF2-40B4-BE49-F238E27FC236}">
                <a16:creationId xmlns:a16="http://schemas.microsoft.com/office/drawing/2014/main" id="{22DF1310-F9CF-FBEE-9CB0-154A53C3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298" y="2071363"/>
            <a:ext cx="5953831" cy="2570697"/>
          </a:xfrm>
          <a:prstGeom prst="rect">
            <a:avLst/>
          </a:prstGeom>
        </p:spPr>
      </p:pic>
    </p:spTree>
    <p:extLst>
      <p:ext uri="{BB962C8B-B14F-4D97-AF65-F5344CB8AC3E}">
        <p14:creationId xmlns:p14="http://schemas.microsoft.com/office/powerpoint/2010/main" val="225007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D31F-4282-4F60-A1F0-A4FEC12C4AA4}"/>
              </a:ext>
            </a:extLst>
          </p:cNvPr>
          <p:cNvSpPr>
            <a:spLocks noGrp="1"/>
          </p:cNvSpPr>
          <p:nvPr>
            <p:ph type="title"/>
          </p:nvPr>
        </p:nvSpPr>
        <p:spPr/>
        <p:txBody>
          <a:bodyPr/>
          <a:lstStyle/>
          <a:p>
            <a:r>
              <a:rPr lang="en-US" dirty="0"/>
              <a:t>Time plan and Activities </a:t>
            </a:r>
            <a:endParaRPr lang="en-IN" dirty="0"/>
          </a:p>
        </p:txBody>
      </p:sp>
      <p:sp>
        <p:nvSpPr>
          <p:cNvPr id="4" name="Rounded Rectangle 3">
            <a:extLst>
              <a:ext uri="{FF2B5EF4-FFF2-40B4-BE49-F238E27FC236}">
                <a16:creationId xmlns:a16="http://schemas.microsoft.com/office/drawing/2014/main" id="{F7B8211C-6BF5-E3DA-CFC6-692EF981F35C}"/>
              </a:ext>
            </a:extLst>
          </p:cNvPr>
          <p:cNvSpPr/>
          <p:nvPr/>
        </p:nvSpPr>
        <p:spPr>
          <a:xfrm>
            <a:off x="640080" y="1709738"/>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SEPTEMBER 30 </a:t>
            </a:r>
          </a:p>
          <a:p>
            <a:pPr algn="ctr"/>
            <a:endParaRPr lang="en-US" dirty="0">
              <a:solidFill>
                <a:schemeClr val="tx1"/>
              </a:solidFill>
            </a:endParaRPr>
          </a:p>
          <a:p>
            <a:pPr algn="ctr"/>
            <a:r>
              <a:rPr lang="en-US" dirty="0">
                <a:solidFill>
                  <a:schemeClr val="tx1"/>
                </a:solidFill>
              </a:rPr>
              <a:t>Progress Report I </a:t>
            </a:r>
          </a:p>
        </p:txBody>
      </p:sp>
      <p:sp>
        <p:nvSpPr>
          <p:cNvPr id="5" name="Rounded Rectangle 4">
            <a:extLst>
              <a:ext uri="{FF2B5EF4-FFF2-40B4-BE49-F238E27FC236}">
                <a16:creationId xmlns:a16="http://schemas.microsoft.com/office/drawing/2014/main" id="{BA4583E4-C14E-C48D-0C92-35BF758D1115}"/>
              </a:ext>
            </a:extLst>
          </p:cNvPr>
          <p:cNvSpPr/>
          <p:nvPr/>
        </p:nvSpPr>
        <p:spPr>
          <a:xfrm>
            <a:off x="5006339" y="1668780"/>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OCTOBER 18</a:t>
            </a:r>
          </a:p>
          <a:p>
            <a:pPr algn="ctr"/>
            <a:endParaRPr lang="en-US" dirty="0">
              <a:solidFill>
                <a:schemeClr val="tx1"/>
              </a:solidFill>
            </a:endParaRPr>
          </a:p>
          <a:p>
            <a:pPr algn="ctr"/>
            <a:r>
              <a:rPr lang="en-US" dirty="0">
                <a:solidFill>
                  <a:schemeClr val="tx1"/>
                </a:solidFill>
              </a:rPr>
              <a:t>Progress Report II</a:t>
            </a:r>
          </a:p>
        </p:txBody>
      </p:sp>
      <p:sp>
        <p:nvSpPr>
          <p:cNvPr id="6" name="Rounded Rectangle 5">
            <a:extLst>
              <a:ext uri="{FF2B5EF4-FFF2-40B4-BE49-F238E27FC236}">
                <a16:creationId xmlns:a16="http://schemas.microsoft.com/office/drawing/2014/main" id="{905262FB-93AF-B77F-B969-7B25A7308683}"/>
              </a:ext>
            </a:extLst>
          </p:cNvPr>
          <p:cNvSpPr/>
          <p:nvPr/>
        </p:nvSpPr>
        <p:spPr>
          <a:xfrm>
            <a:off x="9372600" y="1690688"/>
            <a:ext cx="2228850" cy="1760220"/>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NOVEMBER 16-20 </a:t>
            </a:r>
          </a:p>
          <a:p>
            <a:pPr algn="ctr"/>
            <a:endParaRPr lang="en-US" dirty="0">
              <a:solidFill>
                <a:schemeClr val="tx1"/>
              </a:solidFill>
            </a:endParaRPr>
          </a:p>
          <a:p>
            <a:pPr algn="ctr"/>
            <a:r>
              <a:rPr lang="en-US" dirty="0">
                <a:solidFill>
                  <a:schemeClr val="tx1"/>
                </a:solidFill>
              </a:rPr>
              <a:t>Final Presentation </a:t>
            </a:r>
          </a:p>
        </p:txBody>
      </p:sp>
      <p:cxnSp>
        <p:nvCxnSpPr>
          <p:cNvPr id="8" name="Straight Arrow Connector 7">
            <a:extLst>
              <a:ext uri="{FF2B5EF4-FFF2-40B4-BE49-F238E27FC236}">
                <a16:creationId xmlns:a16="http://schemas.microsoft.com/office/drawing/2014/main" id="{E09EFF33-3E02-FDA7-E5CC-41D8E3FE539C}"/>
              </a:ext>
            </a:extLst>
          </p:cNvPr>
          <p:cNvCxnSpPr/>
          <p:nvPr/>
        </p:nvCxnSpPr>
        <p:spPr>
          <a:xfrm>
            <a:off x="3120390" y="2624932"/>
            <a:ext cx="1634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E422B8-0901-CE0E-16EB-FDEDD7932EF3}"/>
              </a:ext>
            </a:extLst>
          </p:cNvPr>
          <p:cNvCxnSpPr/>
          <p:nvPr/>
        </p:nvCxnSpPr>
        <p:spPr>
          <a:xfrm>
            <a:off x="7387590" y="2570798"/>
            <a:ext cx="1634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74774019-8D3F-CF67-505D-72CFE6EEC22B}"/>
              </a:ext>
            </a:extLst>
          </p:cNvPr>
          <p:cNvSpPr>
            <a:spLocks noGrp="1"/>
          </p:cNvSpPr>
          <p:nvPr>
            <p:ph type="dt" sz="half" idx="10"/>
          </p:nvPr>
        </p:nvSpPr>
        <p:spPr/>
        <p:txBody>
          <a:bodyPr/>
          <a:lstStyle/>
          <a:p>
            <a:fld id="{EE5CA4CB-E308-FE47-B5FB-3386FB1AC383}" type="datetime1">
              <a:rPr lang="en-IN" smtClean="0"/>
              <a:t>08/12/23</a:t>
            </a:fld>
            <a:endParaRPr lang="en-IN"/>
          </a:p>
        </p:txBody>
      </p:sp>
      <p:sp>
        <p:nvSpPr>
          <p:cNvPr id="14" name="Footer Placeholder 13">
            <a:extLst>
              <a:ext uri="{FF2B5EF4-FFF2-40B4-BE49-F238E27FC236}">
                <a16:creationId xmlns:a16="http://schemas.microsoft.com/office/drawing/2014/main" id="{2FAA3B5B-1326-2F3C-197A-E0332957D627}"/>
              </a:ext>
            </a:extLst>
          </p:cNvPr>
          <p:cNvSpPr>
            <a:spLocks noGrp="1"/>
          </p:cNvSpPr>
          <p:nvPr>
            <p:ph type="ftr" sz="quarter" idx="11"/>
          </p:nvPr>
        </p:nvSpPr>
        <p:spPr/>
        <p:txBody>
          <a:bodyPr/>
          <a:lstStyle/>
          <a:p>
            <a:r>
              <a:rPr lang="en-IN"/>
              <a:t>Eight Minutes Presentation and Two minutes Q&amp;A </a:t>
            </a:r>
          </a:p>
        </p:txBody>
      </p:sp>
      <p:sp>
        <p:nvSpPr>
          <p:cNvPr id="15" name="Slide Number Placeholder 14">
            <a:extLst>
              <a:ext uri="{FF2B5EF4-FFF2-40B4-BE49-F238E27FC236}">
                <a16:creationId xmlns:a16="http://schemas.microsoft.com/office/drawing/2014/main" id="{C2CFB78B-AC21-98BA-113F-8679A30FA4D5}"/>
              </a:ext>
            </a:extLst>
          </p:cNvPr>
          <p:cNvSpPr>
            <a:spLocks noGrp="1"/>
          </p:cNvSpPr>
          <p:nvPr>
            <p:ph type="sldNum" sz="quarter" idx="12"/>
          </p:nvPr>
        </p:nvSpPr>
        <p:spPr/>
        <p:txBody>
          <a:bodyPr/>
          <a:lstStyle/>
          <a:p>
            <a:fld id="{460E2FA6-49F8-4104-B5F5-A3178B1FEA25}" type="slidenum">
              <a:rPr lang="en-IN" smtClean="0"/>
              <a:t>11</a:t>
            </a:fld>
            <a:endParaRPr lang="en-IN"/>
          </a:p>
        </p:txBody>
      </p:sp>
      <p:sp>
        <p:nvSpPr>
          <p:cNvPr id="11" name="TextBox 10">
            <a:extLst>
              <a:ext uri="{FF2B5EF4-FFF2-40B4-BE49-F238E27FC236}">
                <a16:creationId xmlns:a16="http://schemas.microsoft.com/office/drawing/2014/main" id="{AAF9E5B8-D315-DB51-21AF-0D35CABC83EC}"/>
              </a:ext>
            </a:extLst>
          </p:cNvPr>
          <p:cNvSpPr txBox="1"/>
          <p:nvPr/>
        </p:nvSpPr>
        <p:spPr>
          <a:xfrm>
            <a:off x="585954" y="3865593"/>
            <a:ext cx="299544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Read more background papers</a:t>
            </a:r>
          </a:p>
          <a:p>
            <a:pPr marL="285750" indent="-285750">
              <a:buFont typeface="Arial" panose="020B0604020202020204" pitchFamily="34" charset="0"/>
              <a:buChar char="•"/>
            </a:pPr>
            <a:r>
              <a:rPr lang="en-US" sz="1600" dirty="0"/>
              <a:t>Prepare dataset</a:t>
            </a:r>
          </a:p>
          <a:p>
            <a:pPr marL="285750" indent="-285750">
              <a:buFont typeface="Arial" panose="020B0604020202020204" pitchFamily="34" charset="0"/>
              <a:buChar char="•"/>
            </a:pPr>
            <a:r>
              <a:rPr lang="en-US" sz="1600" dirty="0"/>
              <a:t>Formalize the experiment design</a:t>
            </a:r>
          </a:p>
        </p:txBody>
      </p:sp>
      <p:sp>
        <p:nvSpPr>
          <p:cNvPr id="12" name="TextBox 11">
            <a:extLst>
              <a:ext uri="{FF2B5EF4-FFF2-40B4-BE49-F238E27FC236}">
                <a16:creationId xmlns:a16="http://schemas.microsoft.com/office/drawing/2014/main" id="{E64864ED-688A-6979-43D1-A6872E7EE18B}"/>
              </a:ext>
            </a:extLst>
          </p:cNvPr>
          <p:cNvSpPr txBox="1"/>
          <p:nvPr/>
        </p:nvSpPr>
        <p:spPr>
          <a:xfrm>
            <a:off x="5006339" y="3669576"/>
            <a:ext cx="258213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Start with data collection</a:t>
            </a:r>
          </a:p>
          <a:p>
            <a:pPr marL="285750" indent="-285750">
              <a:buFont typeface="Arial" panose="020B0604020202020204" pitchFamily="34" charset="0"/>
              <a:buChar char="•"/>
            </a:pPr>
            <a:r>
              <a:rPr lang="en-US" sz="1600" dirty="0"/>
              <a:t>Validate if Pilot Study matches with hypothesis</a:t>
            </a:r>
          </a:p>
        </p:txBody>
      </p:sp>
      <p:sp>
        <p:nvSpPr>
          <p:cNvPr id="16" name="TextBox 15">
            <a:extLst>
              <a:ext uri="{FF2B5EF4-FFF2-40B4-BE49-F238E27FC236}">
                <a16:creationId xmlns:a16="http://schemas.microsoft.com/office/drawing/2014/main" id="{7A1474A5-54A4-F07A-0DF6-25D2EDA11CC1}"/>
              </a:ext>
            </a:extLst>
          </p:cNvPr>
          <p:cNvSpPr txBox="1"/>
          <p:nvPr/>
        </p:nvSpPr>
        <p:spPr>
          <a:xfrm>
            <a:off x="9532883" y="3669576"/>
            <a:ext cx="2068567"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Analysis</a:t>
            </a:r>
          </a:p>
        </p:txBody>
      </p:sp>
    </p:spTree>
    <p:extLst>
      <p:ext uri="{BB962C8B-B14F-4D97-AF65-F5344CB8AC3E}">
        <p14:creationId xmlns:p14="http://schemas.microsoft.com/office/powerpoint/2010/main" val="219193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A45F-6912-4BBE-93D4-D7B73CFB373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4EF58924-FAED-45ED-A020-0ABAEE8AC604}"/>
              </a:ext>
            </a:extLst>
          </p:cNvPr>
          <p:cNvSpPr>
            <a:spLocks noGrp="1"/>
          </p:cNvSpPr>
          <p:nvPr>
            <p:ph idx="1"/>
          </p:nvPr>
        </p:nvSpPr>
        <p:spPr/>
        <p:txBody>
          <a:bodyPr/>
          <a:lstStyle/>
          <a:p>
            <a:pPr marL="514350" indent="-514350">
              <a:buAutoNum type="arabicPeriod"/>
            </a:pPr>
            <a:r>
              <a:rPr lang="en-US" dirty="0"/>
              <a:t>McManus, IC (1980). The aesthetics of simple figures. British Journal of Psychology, 71, 505-524. </a:t>
            </a:r>
          </a:p>
          <a:p>
            <a:pPr marL="514350" indent="-514350">
              <a:buFont typeface="Arial" panose="020B0604020202020204" pitchFamily="34" charset="0"/>
              <a:buAutoNum type="arabicPeriod"/>
            </a:pPr>
            <a:r>
              <a:rPr lang="en-US" dirty="0"/>
              <a:t>Davis S T, Jahnke J C, 1991 "Unity and the golden section: Rules for aesthetic choice?" American Journal of Psychology 104 257-277.</a:t>
            </a:r>
          </a:p>
          <a:p>
            <a:pPr marL="0" indent="0">
              <a:buNone/>
            </a:pPr>
            <a:endParaRPr lang="en-IN" dirty="0"/>
          </a:p>
        </p:txBody>
      </p:sp>
      <p:sp>
        <p:nvSpPr>
          <p:cNvPr id="4" name="Date Placeholder 3">
            <a:extLst>
              <a:ext uri="{FF2B5EF4-FFF2-40B4-BE49-F238E27FC236}">
                <a16:creationId xmlns:a16="http://schemas.microsoft.com/office/drawing/2014/main" id="{CF1C790D-2D3C-826F-9B5F-EE53BE881290}"/>
              </a:ext>
            </a:extLst>
          </p:cNvPr>
          <p:cNvSpPr>
            <a:spLocks noGrp="1"/>
          </p:cNvSpPr>
          <p:nvPr>
            <p:ph type="dt" sz="half" idx="10"/>
          </p:nvPr>
        </p:nvSpPr>
        <p:spPr/>
        <p:txBody>
          <a:bodyPr/>
          <a:lstStyle/>
          <a:p>
            <a:fld id="{4D70C958-8F4E-BA46-AD3E-4E642D480A8D}" type="datetime1">
              <a:rPr lang="en-IN" smtClean="0"/>
              <a:t>08/12/23</a:t>
            </a:fld>
            <a:endParaRPr lang="en-IN"/>
          </a:p>
        </p:txBody>
      </p:sp>
      <p:sp>
        <p:nvSpPr>
          <p:cNvPr id="5" name="Footer Placeholder 4">
            <a:extLst>
              <a:ext uri="{FF2B5EF4-FFF2-40B4-BE49-F238E27FC236}">
                <a16:creationId xmlns:a16="http://schemas.microsoft.com/office/drawing/2014/main" id="{4DE72C79-718B-667E-5581-56C13EDB3ADF}"/>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06804187-3D67-750A-11D6-E48026736E08}"/>
              </a:ext>
            </a:extLst>
          </p:cNvPr>
          <p:cNvSpPr>
            <a:spLocks noGrp="1"/>
          </p:cNvSpPr>
          <p:nvPr>
            <p:ph type="sldNum" sz="quarter" idx="12"/>
          </p:nvPr>
        </p:nvSpPr>
        <p:spPr/>
        <p:txBody>
          <a:bodyPr/>
          <a:lstStyle/>
          <a:p>
            <a:fld id="{460E2FA6-49F8-4104-B5F5-A3178B1FEA25}" type="slidenum">
              <a:rPr lang="en-IN" smtClean="0"/>
              <a:t>12</a:t>
            </a:fld>
            <a:endParaRPr lang="en-IN"/>
          </a:p>
        </p:txBody>
      </p:sp>
    </p:spTree>
    <p:extLst>
      <p:ext uri="{BB962C8B-B14F-4D97-AF65-F5344CB8AC3E}">
        <p14:creationId xmlns:p14="http://schemas.microsoft.com/office/powerpoint/2010/main" val="397391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AAA1-BF8C-757C-AFD1-51A26F8117AD}"/>
              </a:ext>
            </a:extLst>
          </p:cNvPr>
          <p:cNvSpPr>
            <a:spLocks noGrp="1"/>
          </p:cNvSpPr>
          <p:nvPr>
            <p:ph type="title"/>
          </p:nvPr>
        </p:nvSpPr>
        <p:spPr/>
        <p:txBody>
          <a:bodyPr/>
          <a:lstStyle/>
          <a:p>
            <a:r>
              <a:rPr lang="en-US" dirty="0"/>
              <a:t>What is Golden Ratio</a:t>
            </a:r>
          </a:p>
        </p:txBody>
      </p:sp>
      <p:pic>
        <p:nvPicPr>
          <p:cNvPr id="8" name="Content Placeholder 7" descr="A screenshot of a math test&#10;&#10;Description automatically generated">
            <a:extLst>
              <a:ext uri="{FF2B5EF4-FFF2-40B4-BE49-F238E27FC236}">
                <a16:creationId xmlns:a16="http://schemas.microsoft.com/office/drawing/2014/main" id="{E810FAEB-CA05-1A47-4D05-4A46AB6E2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834" y="1415722"/>
            <a:ext cx="4437993" cy="4351338"/>
          </a:xfrm>
        </p:spPr>
      </p:pic>
      <p:sp>
        <p:nvSpPr>
          <p:cNvPr id="4" name="Date Placeholder 3">
            <a:extLst>
              <a:ext uri="{FF2B5EF4-FFF2-40B4-BE49-F238E27FC236}">
                <a16:creationId xmlns:a16="http://schemas.microsoft.com/office/drawing/2014/main" id="{26C75897-C395-239E-E992-8C67347D868D}"/>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9C810CED-BF9D-B499-DFA4-303B14F6EEF0}"/>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6EAEB788-03AC-5287-F8D2-189652DDC7AA}"/>
              </a:ext>
            </a:extLst>
          </p:cNvPr>
          <p:cNvSpPr>
            <a:spLocks noGrp="1"/>
          </p:cNvSpPr>
          <p:nvPr>
            <p:ph type="sldNum" sz="quarter" idx="12"/>
          </p:nvPr>
        </p:nvSpPr>
        <p:spPr/>
        <p:txBody>
          <a:bodyPr/>
          <a:lstStyle/>
          <a:p>
            <a:fld id="{460E2FA6-49F8-4104-B5F5-A3178B1FEA25}" type="slidenum">
              <a:rPr lang="en-IN" smtClean="0"/>
              <a:t>2</a:t>
            </a:fld>
            <a:endParaRPr lang="en-IN"/>
          </a:p>
        </p:txBody>
      </p:sp>
      <p:pic>
        <p:nvPicPr>
          <p:cNvPr id="9" name="Picture 8">
            <a:extLst>
              <a:ext uri="{FF2B5EF4-FFF2-40B4-BE49-F238E27FC236}">
                <a16:creationId xmlns:a16="http://schemas.microsoft.com/office/drawing/2014/main" id="{D135CA7C-72D8-DC2E-41F5-4CA9B1275AAF}"/>
              </a:ext>
            </a:extLst>
          </p:cNvPr>
          <p:cNvPicPr>
            <a:picLocks noChangeAspect="1"/>
          </p:cNvPicPr>
          <p:nvPr/>
        </p:nvPicPr>
        <p:blipFill>
          <a:blip r:embed="rId3"/>
          <a:stretch>
            <a:fillRect/>
          </a:stretch>
        </p:blipFill>
        <p:spPr>
          <a:xfrm>
            <a:off x="7462343" y="1953144"/>
            <a:ext cx="3297621" cy="3813916"/>
          </a:xfrm>
          <a:prstGeom prst="rect">
            <a:avLst/>
          </a:prstGeom>
        </p:spPr>
      </p:pic>
    </p:spTree>
    <p:extLst>
      <p:ext uri="{BB962C8B-B14F-4D97-AF65-F5344CB8AC3E}">
        <p14:creationId xmlns:p14="http://schemas.microsoft.com/office/powerpoint/2010/main" val="55332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B3BA-0E10-ABF7-553A-CCB45EB6F004}"/>
              </a:ext>
            </a:extLst>
          </p:cNvPr>
          <p:cNvSpPr>
            <a:spLocks noGrp="1"/>
          </p:cNvSpPr>
          <p:nvPr>
            <p:ph type="title"/>
          </p:nvPr>
        </p:nvSpPr>
        <p:spPr/>
        <p:txBody>
          <a:bodyPr/>
          <a:lstStyle/>
          <a:p>
            <a:r>
              <a:rPr lang="en-US" dirty="0"/>
              <a:t>Golden ratio in Art and Architecture</a:t>
            </a:r>
          </a:p>
        </p:txBody>
      </p:sp>
      <p:sp>
        <p:nvSpPr>
          <p:cNvPr id="4" name="Date Placeholder 3">
            <a:extLst>
              <a:ext uri="{FF2B5EF4-FFF2-40B4-BE49-F238E27FC236}">
                <a16:creationId xmlns:a16="http://schemas.microsoft.com/office/drawing/2014/main" id="{266177DA-2B50-5DF3-E25F-57D063578BB9}"/>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781CDAB3-CFB8-7BA5-75CE-4EBDDCB67572}"/>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A5D674E0-B9E4-D4D5-5430-F133D2325E06}"/>
              </a:ext>
            </a:extLst>
          </p:cNvPr>
          <p:cNvSpPr>
            <a:spLocks noGrp="1"/>
          </p:cNvSpPr>
          <p:nvPr>
            <p:ph type="sldNum" sz="quarter" idx="12"/>
          </p:nvPr>
        </p:nvSpPr>
        <p:spPr/>
        <p:txBody>
          <a:bodyPr/>
          <a:lstStyle/>
          <a:p>
            <a:fld id="{460E2FA6-49F8-4104-B5F5-A3178B1FEA25}" type="slidenum">
              <a:rPr lang="en-IN" smtClean="0"/>
              <a:t>3</a:t>
            </a:fld>
            <a:endParaRPr lang="en-IN"/>
          </a:p>
        </p:txBody>
      </p:sp>
      <p:sp>
        <p:nvSpPr>
          <p:cNvPr id="9" name="Content Placeholder 8">
            <a:extLst>
              <a:ext uri="{FF2B5EF4-FFF2-40B4-BE49-F238E27FC236}">
                <a16:creationId xmlns:a16="http://schemas.microsoft.com/office/drawing/2014/main" id="{D3730EC2-9826-970B-0CB4-54FE61F54417}"/>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770F5D15-735E-774F-D9F8-05A5A6F591E1}"/>
              </a:ext>
            </a:extLst>
          </p:cNvPr>
          <p:cNvPicPr>
            <a:picLocks noChangeAspect="1"/>
          </p:cNvPicPr>
          <p:nvPr/>
        </p:nvPicPr>
        <p:blipFill>
          <a:blip r:embed="rId2"/>
          <a:stretch>
            <a:fillRect/>
          </a:stretch>
        </p:blipFill>
        <p:spPr>
          <a:xfrm>
            <a:off x="228600" y="1936750"/>
            <a:ext cx="5231856" cy="4064657"/>
          </a:xfrm>
          <a:prstGeom prst="rect">
            <a:avLst/>
          </a:prstGeom>
        </p:spPr>
      </p:pic>
      <p:pic>
        <p:nvPicPr>
          <p:cNvPr id="12" name="Picture 11">
            <a:extLst>
              <a:ext uri="{FF2B5EF4-FFF2-40B4-BE49-F238E27FC236}">
                <a16:creationId xmlns:a16="http://schemas.microsoft.com/office/drawing/2014/main" id="{851FA021-E766-EF28-3B7B-EC705875E81B}"/>
              </a:ext>
            </a:extLst>
          </p:cNvPr>
          <p:cNvPicPr>
            <a:picLocks noChangeAspect="1"/>
          </p:cNvPicPr>
          <p:nvPr/>
        </p:nvPicPr>
        <p:blipFill>
          <a:blip r:embed="rId3"/>
          <a:stretch>
            <a:fillRect/>
          </a:stretch>
        </p:blipFill>
        <p:spPr>
          <a:xfrm>
            <a:off x="5780690" y="1916657"/>
            <a:ext cx="6026018" cy="4084750"/>
          </a:xfrm>
          <a:prstGeom prst="rect">
            <a:avLst/>
          </a:prstGeom>
        </p:spPr>
      </p:pic>
    </p:spTree>
    <p:extLst>
      <p:ext uri="{BB962C8B-B14F-4D97-AF65-F5344CB8AC3E}">
        <p14:creationId xmlns:p14="http://schemas.microsoft.com/office/powerpoint/2010/main" val="55217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F92-F5BB-4333-B88E-D837ECDAA8A5}"/>
              </a:ext>
            </a:extLst>
          </p:cNvPr>
          <p:cNvSpPr>
            <a:spLocks noGrp="1"/>
          </p:cNvSpPr>
          <p:nvPr>
            <p:ph type="title"/>
          </p:nvPr>
        </p:nvSpPr>
        <p:spPr>
          <a:xfrm>
            <a:off x="838200" y="365126"/>
            <a:ext cx="10515600" cy="520700"/>
          </a:xfrm>
        </p:spPr>
        <p:txBody>
          <a:bodyPr>
            <a:normAutofit fontScale="90000"/>
          </a:bodyPr>
          <a:lstStyle/>
          <a:p>
            <a:r>
              <a:rPr lang="en-US" dirty="0"/>
              <a:t>Introduction – Brief Introduction</a:t>
            </a:r>
            <a:endParaRPr lang="en-IN" dirty="0"/>
          </a:p>
        </p:txBody>
      </p:sp>
      <p:sp>
        <p:nvSpPr>
          <p:cNvPr id="3" name="Content Placeholder 2">
            <a:extLst>
              <a:ext uri="{FF2B5EF4-FFF2-40B4-BE49-F238E27FC236}">
                <a16:creationId xmlns:a16="http://schemas.microsoft.com/office/drawing/2014/main" id="{72E38CFC-678C-4AAB-BD72-5DB557455645}"/>
              </a:ext>
            </a:extLst>
          </p:cNvPr>
          <p:cNvSpPr>
            <a:spLocks noGrp="1"/>
          </p:cNvSpPr>
          <p:nvPr>
            <p:ph idx="1"/>
          </p:nvPr>
        </p:nvSpPr>
        <p:spPr>
          <a:xfrm>
            <a:off x="838200" y="1654065"/>
            <a:ext cx="10515600" cy="5311774"/>
          </a:xfrm>
        </p:spPr>
        <p:txBody>
          <a:bodyPr>
            <a:normAutofit/>
          </a:bodyPr>
          <a:lstStyle/>
          <a:p>
            <a:r>
              <a:rPr lang="en-US" sz="2000" dirty="0"/>
              <a:t>The problem discussed here is the problem of </a:t>
            </a:r>
            <a:r>
              <a:rPr lang="en-US" sz="2000" b="1" dirty="0"/>
              <a:t>proportion in aesthetics</a:t>
            </a:r>
            <a:r>
              <a:rPr lang="en-US" sz="2000" dirty="0"/>
              <a:t>, which has been a topic of concern for over two and a half millennia. This problem essentially boils down to the question of how to arrange a small number of lines in the most harmonious manner. </a:t>
            </a:r>
          </a:p>
          <a:p>
            <a:endParaRPr lang="en-US" sz="2000" dirty="0"/>
          </a:p>
          <a:p>
            <a:r>
              <a:rPr lang="en-US" sz="2000" dirty="0"/>
              <a:t>The golden section, often defined by the ratio of </a:t>
            </a:r>
            <a:r>
              <a:rPr lang="en-US" sz="2000" b="1" dirty="0"/>
              <a:t>1.618:1</a:t>
            </a:r>
            <a:r>
              <a:rPr lang="en-US" sz="2000" dirty="0"/>
              <a:t> has been regarded as an aesthetic ideal in architecture and art. This ratio continues to influence design principles today, even though there is limited empirical evidence supporting its preference.</a:t>
            </a:r>
          </a:p>
          <a:p>
            <a:endParaRPr lang="en-US" sz="2000" dirty="0"/>
          </a:p>
          <a:p>
            <a:r>
              <a:rPr lang="en-US" sz="2000" dirty="0"/>
              <a:t>Hypothesis  - this study hypothesizes that aesthetic preferences in visual design will primarily align with principles of symmetry, regularity, and simplicity, rather than conforming to specific numerical ratios, such as the golden section (1.618:1) </a:t>
            </a:r>
          </a:p>
        </p:txBody>
      </p:sp>
      <p:sp>
        <p:nvSpPr>
          <p:cNvPr id="4" name="Date Placeholder 3">
            <a:extLst>
              <a:ext uri="{FF2B5EF4-FFF2-40B4-BE49-F238E27FC236}">
                <a16:creationId xmlns:a16="http://schemas.microsoft.com/office/drawing/2014/main" id="{DBD1F6A9-1F10-856B-59E7-CCC5BA41A989}"/>
              </a:ext>
            </a:extLst>
          </p:cNvPr>
          <p:cNvSpPr>
            <a:spLocks noGrp="1"/>
          </p:cNvSpPr>
          <p:nvPr>
            <p:ph type="dt" sz="half" idx="10"/>
          </p:nvPr>
        </p:nvSpPr>
        <p:spPr/>
        <p:txBody>
          <a:bodyPr/>
          <a:lstStyle/>
          <a:p>
            <a:fld id="{38427108-EED8-DB4C-A5CD-1210392A1170}" type="datetime1">
              <a:rPr lang="en-IN" smtClean="0"/>
              <a:t>08/12/23</a:t>
            </a:fld>
            <a:endParaRPr lang="en-IN"/>
          </a:p>
        </p:txBody>
      </p:sp>
      <p:sp>
        <p:nvSpPr>
          <p:cNvPr id="5" name="Footer Placeholder 4">
            <a:extLst>
              <a:ext uri="{FF2B5EF4-FFF2-40B4-BE49-F238E27FC236}">
                <a16:creationId xmlns:a16="http://schemas.microsoft.com/office/drawing/2014/main" id="{DD92CA43-B22F-022C-5166-4994DEBA4690}"/>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BF9E7C8A-4226-7E8B-CFF6-51D9E0AE7BA8}"/>
              </a:ext>
            </a:extLst>
          </p:cNvPr>
          <p:cNvSpPr>
            <a:spLocks noGrp="1"/>
          </p:cNvSpPr>
          <p:nvPr>
            <p:ph type="sldNum" sz="quarter" idx="12"/>
          </p:nvPr>
        </p:nvSpPr>
        <p:spPr/>
        <p:txBody>
          <a:bodyPr/>
          <a:lstStyle/>
          <a:p>
            <a:fld id="{460E2FA6-49F8-4104-B5F5-A3178B1FEA25}" type="slidenum">
              <a:rPr lang="en-IN" smtClean="0"/>
              <a:t>4</a:t>
            </a:fld>
            <a:endParaRPr lang="en-IN"/>
          </a:p>
        </p:txBody>
      </p:sp>
    </p:spTree>
    <p:extLst>
      <p:ext uri="{BB962C8B-B14F-4D97-AF65-F5344CB8AC3E}">
        <p14:creationId xmlns:p14="http://schemas.microsoft.com/office/powerpoint/2010/main" val="395901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F92-F5BB-4333-B88E-D837ECDAA8A5}"/>
              </a:ext>
            </a:extLst>
          </p:cNvPr>
          <p:cNvSpPr>
            <a:spLocks noGrp="1"/>
          </p:cNvSpPr>
          <p:nvPr>
            <p:ph type="title"/>
          </p:nvPr>
        </p:nvSpPr>
        <p:spPr>
          <a:xfrm>
            <a:off x="838200" y="365126"/>
            <a:ext cx="10515600" cy="520700"/>
          </a:xfrm>
        </p:spPr>
        <p:txBody>
          <a:bodyPr>
            <a:normAutofit fontScale="90000"/>
          </a:bodyPr>
          <a:lstStyle/>
          <a:p>
            <a:r>
              <a:rPr lang="en-US" dirty="0"/>
              <a:t>Introduction – Motivation and Impact</a:t>
            </a:r>
            <a:endParaRPr lang="en-IN" dirty="0"/>
          </a:p>
        </p:txBody>
      </p:sp>
      <p:sp>
        <p:nvSpPr>
          <p:cNvPr id="3" name="Content Placeholder 2">
            <a:extLst>
              <a:ext uri="{FF2B5EF4-FFF2-40B4-BE49-F238E27FC236}">
                <a16:creationId xmlns:a16="http://schemas.microsoft.com/office/drawing/2014/main" id="{72E38CFC-678C-4AAB-BD72-5DB557455645}"/>
              </a:ext>
            </a:extLst>
          </p:cNvPr>
          <p:cNvSpPr>
            <a:spLocks noGrp="1"/>
          </p:cNvSpPr>
          <p:nvPr>
            <p:ph idx="1"/>
          </p:nvPr>
        </p:nvSpPr>
        <p:spPr>
          <a:xfrm>
            <a:off x="838199" y="1181100"/>
            <a:ext cx="11269717" cy="5311774"/>
          </a:xfrm>
        </p:spPr>
        <p:txBody>
          <a:bodyPr>
            <a:normAutofit/>
          </a:bodyPr>
          <a:lstStyle/>
          <a:p>
            <a:pPr algn="just"/>
            <a:r>
              <a:rPr lang="en-US" sz="3600" dirty="0"/>
              <a:t>Motivation</a:t>
            </a:r>
            <a:r>
              <a:rPr lang="en-US" sz="4400" dirty="0"/>
              <a:t>: </a:t>
            </a:r>
          </a:p>
          <a:p>
            <a:pPr lvl="1"/>
            <a:r>
              <a:rPr lang="en-IN" sz="2000" b="1" i="0" u="none" strike="noStrike" dirty="0">
                <a:effectLst/>
                <a:latin typeface="Söhne"/>
              </a:rPr>
              <a:t>Validating Aesthetic Significance:</a:t>
            </a:r>
            <a:r>
              <a:rPr lang="en-IN" sz="2000" b="0" i="0" u="none" strike="noStrike" dirty="0">
                <a:effectLst/>
                <a:latin typeface="Söhne"/>
              </a:rPr>
              <a:t> Understand and validate aesthetic beliefs related to golden ratio.</a:t>
            </a:r>
          </a:p>
          <a:p>
            <a:pPr lvl="1"/>
            <a:r>
              <a:rPr lang="en-IN" sz="2000" b="1" i="0" u="none" strike="noStrike" dirty="0">
                <a:effectLst/>
                <a:latin typeface="Söhne"/>
              </a:rPr>
              <a:t>Diversifying Demographics:</a:t>
            </a:r>
            <a:r>
              <a:rPr lang="en-IN" sz="2000" b="0" i="0" u="none" strike="noStrike" dirty="0">
                <a:effectLst/>
                <a:latin typeface="Söhne"/>
              </a:rPr>
              <a:t> Expanding research to diverse populations.</a:t>
            </a:r>
          </a:p>
          <a:p>
            <a:pPr lvl="1"/>
            <a:r>
              <a:rPr lang="en-IN" sz="2000" b="1" i="0" u="none" strike="noStrike" dirty="0">
                <a:effectLst/>
                <a:latin typeface="Söhne"/>
              </a:rPr>
              <a:t>Transition to Digital Methodologies:</a:t>
            </a:r>
            <a:r>
              <a:rPr lang="en-IN" sz="2000" b="0" i="0" u="none" strike="noStrike" dirty="0">
                <a:effectLst/>
                <a:latin typeface="Söhne"/>
              </a:rPr>
              <a:t> Embracing digital means for the study.</a:t>
            </a:r>
          </a:p>
          <a:p>
            <a:pPr lvl="1"/>
            <a:endParaRPr lang="en-US" dirty="0"/>
          </a:p>
          <a:p>
            <a:pPr algn="just"/>
            <a:r>
              <a:rPr lang="en-US" sz="3600" dirty="0"/>
              <a:t>Impact</a:t>
            </a:r>
            <a:r>
              <a:rPr lang="en-US" sz="4400" dirty="0"/>
              <a:t>: </a:t>
            </a:r>
          </a:p>
          <a:p>
            <a:pPr lvl="1"/>
            <a:r>
              <a:rPr lang="en-IN" sz="2000" b="1" i="0" u="none" strike="noStrike" dirty="0">
                <a:effectLst/>
                <a:latin typeface="Söhne"/>
              </a:rPr>
              <a:t>Consumer Preferences:</a:t>
            </a:r>
            <a:r>
              <a:rPr lang="en-IN" sz="2000" b="0" i="0" u="none" strike="noStrike" dirty="0">
                <a:effectLst/>
                <a:latin typeface="Söhne"/>
              </a:rPr>
              <a:t> Boosts business success by aligning products with diverse demographic aesthetics.</a:t>
            </a:r>
          </a:p>
          <a:p>
            <a:pPr lvl="1"/>
            <a:r>
              <a:rPr lang="en-IN" sz="2000" b="1" i="0" u="none" strike="noStrike" dirty="0">
                <a:effectLst/>
                <a:latin typeface="Söhne"/>
              </a:rPr>
              <a:t>Enhanced Design and Art:</a:t>
            </a:r>
            <a:r>
              <a:rPr lang="en-IN" sz="2000" b="0" i="0" u="none" strike="noStrike" dirty="0">
                <a:effectLst/>
                <a:latin typeface="Söhne"/>
              </a:rPr>
              <a:t> Validates enduring aesthetics for better compositions by designers, architects, and artists.</a:t>
            </a:r>
          </a:p>
          <a:p>
            <a:pPr lvl="1"/>
            <a:r>
              <a:rPr lang="en-IN" sz="2000" b="1" i="0" u="none" strike="noStrike" dirty="0">
                <a:effectLst/>
                <a:latin typeface="Söhne"/>
              </a:rPr>
              <a:t>Historical Significance:</a:t>
            </a:r>
            <a:r>
              <a:rPr lang="en-IN" sz="2000" b="0" i="0" u="none" strike="noStrike" dirty="0">
                <a:effectLst/>
                <a:latin typeface="Söhne"/>
              </a:rPr>
              <a:t> Examines if historical beliefs about beauty align with evidence.</a:t>
            </a:r>
          </a:p>
          <a:p>
            <a:pPr marL="457200" lvl="1" indent="0" algn="just">
              <a:buNone/>
            </a:pPr>
            <a:br>
              <a:rPr lang="en-US" dirty="0"/>
            </a:br>
            <a:endParaRPr lang="en-US" dirty="0"/>
          </a:p>
        </p:txBody>
      </p:sp>
      <p:sp>
        <p:nvSpPr>
          <p:cNvPr id="4" name="Date Placeholder 3">
            <a:extLst>
              <a:ext uri="{FF2B5EF4-FFF2-40B4-BE49-F238E27FC236}">
                <a16:creationId xmlns:a16="http://schemas.microsoft.com/office/drawing/2014/main" id="{CB87A43F-48CD-62C8-EF55-8896A849AAED}"/>
              </a:ext>
            </a:extLst>
          </p:cNvPr>
          <p:cNvSpPr>
            <a:spLocks noGrp="1"/>
          </p:cNvSpPr>
          <p:nvPr>
            <p:ph type="dt" sz="half" idx="10"/>
          </p:nvPr>
        </p:nvSpPr>
        <p:spPr/>
        <p:txBody>
          <a:bodyPr/>
          <a:lstStyle/>
          <a:p>
            <a:fld id="{430DDD17-847C-924C-B2D6-3D4665FC63B9}" type="datetime1">
              <a:rPr lang="en-IN" smtClean="0"/>
              <a:t>08/12/23</a:t>
            </a:fld>
            <a:endParaRPr lang="en-IN"/>
          </a:p>
        </p:txBody>
      </p:sp>
      <p:sp>
        <p:nvSpPr>
          <p:cNvPr id="5" name="Footer Placeholder 4">
            <a:extLst>
              <a:ext uri="{FF2B5EF4-FFF2-40B4-BE49-F238E27FC236}">
                <a16:creationId xmlns:a16="http://schemas.microsoft.com/office/drawing/2014/main" id="{B8D1F7BA-660B-6D15-FEFE-84E0DF7B378D}"/>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CF476243-2508-0AA4-BCBE-489C4DA31FBE}"/>
              </a:ext>
            </a:extLst>
          </p:cNvPr>
          <p:cNvSpPr>
            <a:spLocks noGrp="1"/>
          </p:cNvSpPr>
          <p:nvPr>
            <p:ph type="sldNum" sz="quarter" idx="12"/>
          </p:nvPr>
        </p:nvSpPr>
        <p:spPr/>
        <p:txBody>
          <a:bodyPr/>
          <a:lstStyle/>
          <a:p>
            <a:fld id="{460E2FA6-49F8-4104-B5F5-A3178B1FEA25}" type="slidenum">
              <a:rPr lang="en-IN" smtClean="0"/>
              <a:t>5</a:t>
            </a:fld>
            <a:endParaRPr lang="en-IN"/>
          </a:p>
        </p:txBody>
      </p:sp>
    </p:spTree>
    <p:extLst>
      <p:ext uri="{BB962C8B-B14F-4D97-AF65-F5344CB8AC3E}">
        <p14:creationId xmlns:p14="http://schemas.microsoft.com/office/powerpoint/2010/main" val="384223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B646-6F92-4B00-8FF1-EDD109628880}"/>
              </a:ext>
            </a:extLst>
          </p:cNvPr>
          <p:cNvSpPr>
            <a:spLocks noGrp="1"/>
          </p:cNvSpPr>
          <p:nvPr>
            <p:ph type="title"/>
          </p:nvPr>
        </p:nvSpPr>
        <p:spPr/>
        <p:txBody>
          <a:bodyPr>
            <a:normAutofit/>
          </a:bodyPr>
          <a:lstStyle/>
          <a:p>
            <a:r>
              <a:rPr lang="en-US" sz="4000" dirty="0"/>
              <a:t>Research Design and Methods</a:t>
            </a:r>
            <a:endParaRPr lang="en-IN" sz="4000" dirty="0"/>
          </a:p>
        </p:txBody>
      </p:sp>
      <p:sp>
        <p:nvSpPr>
          <p:cNvPr id="3" name="Content Placeholder 2">
            <a:extLst>
              <a:ext uri="{FF2B5EF4-FFF2-40B4-BE49-F238E27FC236}">
                <a16:creationId xmlns:a16="http://schemas.microsoft.com/office/drawing/2014/main" id="{2BFDE04F-303C-45A8-9E49-DE10CC363306}"/>
              </a:ext>
            </a:extLst>
          </p:cNvPr>
          <p:cNvSpPr>
            <a:spLocks noGrp="1"/>
          </p:cNvSpPr>
          <p:nvPr>
            <p:ph idx="1"/>
          </p:nvPr>
        </p:nvSpPr>
        <p:spPr>
          <a:xfrm>
            <a:off x="838200" y="1847850"/>
            <a:ext cx="10515600" cy="4351338"/>
          </a:xfrm>
        </p:spPr>
        <p:txBody>
          <a:bodyPr>
            <a:normAutofit/>
          </a:bodyPr>
          <a:lstStyle/>
          <a:p>
            <a:pPr algn="just"/>
            <a:r>
              <a:rPr lang="en-US" sz="2400" b="1" dirty="0"/>
              <a:t>Sample Size:  </a:t>
            </a:r>
            <a:r>
              <a:rPr lang="en-US" sz="2400" dirty="0"/>
              <a:t>30 to 40 people. We will perform 3 experiments using counterbalance technique so 6 orders in total 6-7 people for each order.</a:t>
            </a:r>
          </a:p>
          <a:p>
            <a:pPr algn="just"/>
            <a:r>
              <a:rPr lang="en-US" sz="2400" dirty="0" err="1"/>
              <a:t>Psytoolkit</a:t>
            </a:r>
            <a:r>
              <a:rPr lang="en-US" sz="2400" dirty="0"/>
              <a:t>/Google forms will be used.</a:t>
            </a:r>
          </a:p>
          <a:p>
            <a:pPr algn="just"/>
            <a:r>
              <a:rPr lang="en-US" sz="2400" dirty="0"/>
              <a:t>Study Design</a:t>
            </a:r>
          </a:p>
          <a:p>
            <a:pPr lvl="1"/>
            <a:r>
              <a:rPr lang="en-US" sz="2000" dirty="0"/>
              <a:t>Target Group : Educated Indian Population</a:t>
            </a:r>
          </a:p>
          <a:p>
            <a:pPr lvl="1"/>
            <a:r>
              <a:rPr lang="en-US" sz="2000" dirty="0"/>
              <a:t>Sample Group : University Students and Professors</a:t>
            </a:r>
          </a:p>
          <a:p>
            <a:pPr lvl="1"/>
            <a:r>
              <a:rPr lang="en-US" sz="2000" dirty="0"/>
              <a:t>Research Method: Survey research and experimental research</a:t>
            </a:r>
          </a:p>
          <a:p>
            <a:pPr lvl="1"/>
            <a:r>
              <a:rPr lang="en-US" sz="2000" dirty="0"/>
              <a:t>Research Strategy: Correlational Research</a:t>
            </a:r>
          </a:p>
          <a:p>
            <a:pPr lvl="1"/>
            <a:r>
              <a:rPr lang="en-US" sz="2000" dirty="0"/>
              <a:t>Research Design: Within Group</a:t>
            </a:r>
            <a:endParaRPr lang="en-US" sz="2400" dirty="0"/>
          </a:p>
          <a:p>
            <a:pPr algn="just"/>
            <a:r>
              <a:rPr lang="en-US" sz="2400" dirty="0"/>
              <a:t>Consent form : It would be the part of the google form we share.</a:t>
            </a:r>
          </a:p>
          <a:p>
            <a:pPr algn="just"/>
            <a:endParaRPr lang="en-US" dirty="0"/>
          </a:p>
          <a:p>
            <a:pPr algn="just"/>
            <a:endParaRPr lang="en-US" dirty="0"/>
          </a:p>
          <a:p>
            <a:pPr algn="just"/>
            <a:endParaRPr lang="en-IN" dirty="0"/>
          </a:p>
        </p:txBody>
      </p:sp>
      <p:sp>
        <p:nvSpPr>
          <p:cNvPr id="4" name="Date Placeholder 3">
            <a:extLst>
              <a:ext uri="{FF2B5EF4-FFF2-40B4-BE49-F238E27FC236}">
                <a16:creationId xmlns:a16="http://schemas.microsoft.com/office/drawing/2014/main" id="{DF7479D7-0BE8-74C6-D917-09E05BDCE3AE}"/>
              </a:ext>
            </a:extLst>
          </p:cNvPr>
          <p:cNvSpPr>
            <a:spLocks noGrp="1"/>
          </p:cNvSpPr>
          <p:nvPr>
            <p:ph type="dt" sz="half" idx="10"/>
          </p:nvPr>
        </p:nvSpPr>
        <p:spPr/>
        <p:txBody>
          <a:bodyPr/>
          <a:lstStyle/>
          <a:p>
            <a:fld id="{15A208CF-B905-DF40-BFE6-551E99B6AA00}" type="datetime1">
              <a:rPr lang="en-IN" smtClean="0"/>
              <a:t>08/12/23</a:t>
            </a:fld>
            <a:endParaRPr lang="en-IN"/>
          </a:p>
        </p:txBody>
      </p:sp>
      <p:sp>
        <p:nvSpPr>
          <p:cNvPr id="5" name="Footer Placeholder 4">
            <a:extLst>
              <a:ext uri="{FF2B5EF4-FFF2-40B4-BE49-F238E27FC236}">
                <a16:creationId xmlns:a16="http://schemas.microsoft.com/office/drawing/2014/main" id="{CB1E8A46-AF1C-00E7-7331-FF804791EBAA}"/>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57051952-7C89-F025-02AC-7202393D785D}"/>
              </a:ext>
            </a:extLst>
          </p:cNvPr>
          <p:cNvSpPr>
            <a:spLocks noGrp="1"/>
          </p:cNvSpPr>
          <p:nvPr>
            <p:ph type="sldNum" sz="quarter" idx="12"/>
          </p:nvPr>
        </p:nvSpPr>
        <p:spPr/>
        <p:txBody>
          <a:bodyPr/>
          <a:lstStyle/>
          <a:p>
            <a:fld id="{460E2FA6-49F8-4104-B5F5-A3178B1FEA25}" type="slidenum">
              <a:rPr lang="en-IN" smtClean="0"/>
              <a:t>6</a:t>
            </a:fld>
            <a:endParaRPr lang="en-IN"/>
          </a:p>
        </p:txBody>
      </p:sp>
    </p:spTree>
    <p:extLst>
      <p:ext uri="{BB962C8B-B14F-4D97-AF65-F5344CB8AC3E}">
        <p14:creationId xmlns:p14="http://schemas.microsoft.com/office/powerpoint/2010/main" val="11286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4DFEB-595C-6EB2-F0A3-53F1F73BC95A}"/>
              </a:ext>
            </a:extLst>
          </p:cNvPr>
          <p:cNvSpPr>
            <a:spLocks noGrp="1"/>
          </p:cNvSpPr>
          <p:nvPr>
            <p:ph idx="1"/>
          </p:nvPr>
        </p:nvSpPr>
        <p:spPr>
          <a:xfrm>
            <a:off x="670962" y="1083982"/>
            <a:ext cx="10515600" cy="5637493"/>
          </a:xfrm>
        </p:spPr>
        <p:txBody>
          <a:bodyPr/>
          <a:lstStyle/>
          <a:p>
            <a:pPr lvl="1"/>
            <a:r>
              <a:rPr lang="en-US" dirty="0"/>
              <a:t>Variables </a:t>
            </a:r>
          </a:p>
          <a:p>
            <a:pPr lvl="2"/>
            <a:r>
              <a:rPr lang="en-US" dirty="0"/>
              <a:t>Gender(independent)</a:t>
            </a:r>
          </a:p>
          <a:p>
            <a:pPr lvl="2"/>
            <a:r>
              <a:rPr lang="en-US" dirty="0"/>
              <a:t>Ratio of division of a figure (independent)</a:t>
            </a:r>
          </a:p>
          <a:p>
            <a:pPr lvl="2"/>
            <a:r>
              <a:rPr lang="en-US" dirty="0"/>
              <a:t>Personal aesthetic preferences(dependent)</a:t>
            </a:r>
          </a:p>
          <a:p>
            <a:pPr lvl="2"/>
            <a:endParaRPr lang="en-US" dirty="0"/>
          </a:p>
          <a:p>
            <a:pPr lvl="1"/>
            <a:r>
              <a:rPr lang="en-US" dirty="0"/>
              <a:t>Measures</a:t>
            </a:r>
          </a:p>
          <a:p>
            <a:pPr lvl="2"/>
            <a:r>
              <a:rPr lang="en-US" dirty="0"/>
              <a:t>Age, profession and gender are collected from responses of participants. </a:t>
            </a:r>
          </a:p>
          <a:p>
            <a:pPr lvl="2"/>
            <a:r>
              <a:rPr lang="en-US" dirty="0"/>
              <a:t>Ratio of division is provided either by participant (as a response) or experimenter depending on experiment performed. </a:t>
            </a:r>
          </a:p>
          <a:p>
            <a:pPr marL="457200" lvl="1" indent="0">
              <a:buNone/>
            </a:pPr>
            <a:endParaRPr lang="en-US" dirty="0"/>
          </a:p>
        </p:txBody>
      </p:sp>
      <p:sp>
        <p:nvSpPr>
          <p:cNvPr id="4" name="Date Placeholder 3">
            <a:extLst>
              <a:ext uri="{FF2B5EF4-FFF2-40B4-BE49-F238E27FC236}">
                <a16:creationId xmlns:a16="http://schemas.microsoft.com/office/drawing/2014/main" id="{9FED6995-91F7-270F-F3E7-0E4B4AA8318E}"/>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5A844C49-0534-9E24-173E-008B150DD05F}"/>
              </a:ext>
            </a:extLst>
          </p:cNvPr>
          <p:cNvSpPr>
            <a:spLocks noGrp="1"/>
          </p:cNvSpPr>
          <p:nvPr>
            <p:ph type="ftr" sz="quarter" idx="11"/>
          </p:nvPr>
        </p:nvSpPr>
        <p:spPr/>
        <p:txBody>
          <a:bodyPr/>
          <a:lstStyle/>
          <a:p>
            <a:r>
              <a:rPr lang="en-IN" dirty="0"/>
              <a:t>Eight Minutes Presentation and Two minutes Q&amp;A </a:t>
            </a:r>
          </a:p>
        </p:txBody>
      </p:sp>
      <p:sp>
        <p:nvSpPr>
          <p:cNvPr id="6" name="Slide Number Placeholder 5">
            <a:extLst>
              <a:ext uri="{FF2B5EF4-FFF2-40B4-BE49-F238E27FC236}">
                <a16:creationId xmlns:a16="http://schemas.microsoft.com/office/drawing/2014/main" id="{98AC67BE-5488-2C2C-7D81-87D1D62ABA4F}"/>
              </a:ext>
            </a:extLst>
          </p:cNvPr>
          <p:cNvSpPr>
            <a:spLocks noGrp="1"/>
          </p:cNvSpPr>
          <p:nvPr>
            <p:ph type="sldNum" sz="quarter" idx="12"/>
          </p:nvPr>
        </p:nvSpPr>
        <p:spPr/>
        <p:txBody>
          <a:bodyPr/>
          <a:lstStyle/>
          <a:p>
            <a:fld id="{460E2FA6-49F8-4104-B5F5-A3178B1FEA25}" type="slidenum">
              <a:rPr lang="en-IN" smtClean="0"/>
              <a:t>7</a:t>
            </a:fld>
            <a:endParaRPr lang="en-IN"/>
          </a:p>
        </p:txBody>
      </p:sp>
    </p:spTree>
    <p:extLst>
      <p:ext uri="{BB962C8B-B14F-4D97-AF65-F5344CB8AC3E}">
        <p14:creationId xmlns:p14="http://schemas.microsoft.com/office/powerpoint/2010/main" val="146740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EA7E4-0DD2-4A0F-9440-A265C912B1A2}"/>
              </a:ext>
            </a:extLst>
          </p:cNvPr>
          <p:cNvSpPr>
            <a:spLocks noGrp="1"/>
          </p:cNvSpPr>
          <p:nvPr>
            <p:ph idx="1"/>
          </p:nvPr>
        </p:nvSpPr>
        <p:spPr>
          <a:xfrm>
            <a:off x="838200" y="1492468"/>
            <a:ext cx="10515600" cy="4874391"/>
          </a:xfrm>
        </p:spPr>
        <p:txBody>
          <a:bodyPr>
            <a:normAutofit fontScale="92500" lnSpcReduction="10000"/>
          </a:bodyPr>
          <a:lstStyle/>
          <a:p>
            <a:pPr algn="l">
              <a:buFont typeface="+mj-lt"/>
              <a:buAutoNum type="arabicPeriod"/>
            </a:pPr>
            <a:r>
              <a:rPr lang="en-IN" sz="2000" b="1" i="0" dirty="0">
                <a:effectLst/>
                <a:latin typeface="Söhne"/>
              </a:rPr>
              <a:t>Dataset</a:t>
            </a:r>
            <a:r>
              <a:rPr lang="en-IN" sz="2000" b="0" i="0" dirty="0">
                <a:effectLst/>
                <a:latin typeface="Söhne"/>
              </a:rPr>
              <a:t>:</a:t>
            </a:r>
          </a:p>
          <a:p>
            <a:pPr marL="742950" lvl="1" indent="-285750" algn="l">
              <a:buFont typeface="+mj-lt"/>
              <a:buAutoNum type="arabicPeriod"/>
            </a:pPr>
            <a:r>
              <a:rPr lang="en-IN" sz="1800" b="0" i="0" dirty="0">
                <a:effectLst/>
                <a:latin typeface="Söhne"/>
              </a:rPr>
              <a:t>Geometric stimuli: squares, rectangles, circles, ellipses, trapezoids, and parallelograms.</a:t>
            </a:r>
          </a:p>
          <a:p>
            <a:pPr marL="742950" lvl="1" indent="-285750" algn="l">
              <a:buFont typeface="+mj-lt"/>
              <a:buAutoNum type="arabicPeriod"/>
            </a:pPr>
            <a:r>
              <a:rPr lang="en-IN" sz="1800" b="0" i="0" dirty="0">
                <a:effectLst/>
                <a:latin typeface="Söhne"/>
              </a:rPr>
              <a:t>Each shape had a fixed area.</a:t>
            </a:r>
          </a:p>
          <a:p>
            <a:pPr marL="742950" lvl="1" indent="-285750" algn="l">
              <a:buFont typeface="+mj-lt"/>
              <a:buAutoNum type="arabicPeriod"/>
            </a:pPr>
            <a:r>
              <a:rPr lang="en-IN" sz="1800" b="0" i="0" dirty="0">
                <a:effectLst/>
                <a:latin typeface="Söhne"/>
              </a:rPr>
              <a:t>Stimuli sets consisted of six identical shapes.</a:t>
            </a:r>
          </a:p>
          <a:p>
            <a:pPr marL="742950" lvl="1" indent="-285750" algn="l">
              <a:buFont typeface="+mj-lt"/>
              <a:buAutoNum type="arabicPeriod"/>
            </a:pPr>
            <a:r>
              <a:rPr lang="en-IN" sz="1800" b="0" i="0" dirty="0">
                <a:effectLst/>
                <a:latin typeface="Söhne"/>
              </a:rPr>
              <a:t>Shapes were divided into two parts by a straight line to create specific area-to-area ratios.</a:t>
            </a:r>
          </a:p>
          <a:p>
            <a:pPr marL="742950" lvl="1" indent="-285750" algn="l">
              <a:buFont typeface="+mj-lt"/>
              <a:buAutoNum type="arabicPeriod"/>
            </a:pPr>
            <a:r>
              <a:rPr lang="en-IN" sz="1800" b="0" i="0" dirty="0">
                <a:effectLst/>
                <a:latin typeface="Söhne"/>
              </a:rPr>
              <a:t>Ratios to be tested: 1:1 (unity ratio), 1.268:1, 1.618:1 (golden section), 2.098:1, 2.791:1, and 3.885:1 as in previous research works</a:t>
            </a:r>
          </a:p>
          <a:p>
            <a:pPr algn="l">
              <a:buFont typeface="+mj-lt"/>
              <a:buAutoNum type="arabicPeriod"/>
            </a:pPr>
            <a:r>
              <a:rPr lang="en-IN" sz="2000" b="1" i="0" dirty="0">
                <a:effectLst/>
                <a:latin typeface="Söhne"/>
              </a:rPr>
              <a:t>Design</a:t>
            </a:r>
            <a:r>
              <a:rPr lang="en-IN" sz="2000" b="0" i="0" dirty="0">
                <a:effectLst/>
                <a:latin typeface="Söhne"/>
              </a:rPr>
              <a:t>:</a:t>
            </a:r>
          </a:p>
          <a:p>
            <a:pPr marL="742950" lvl="1" indent="-285750" algn="l">
              <a:buFont typeface="+mj-lt"/>
              <a:buAutoNum type="arabicPeriod"/>
            </a:pPr>
            <a:r>
              <a:rPr lang="en-IN" sz="1800" b="0" i="0" dirty="0">
                <a:effectLst/>
                <a:latin typeface="Söhne"/>
              </a:rPr>
              <a:t>Within-subjects design with 42 sets of stimuli.</a:t>
            </a:r>
          </a:p>
          <a:p>
            <a:pPr marL="742950" lvl="1" indent="-285750" algn="l">
              <a:buFont typeface="+mj-lt"/>
              <a:buAutoNum type="arabicPeriod"/>
            </a:pPr>
            <a:r>
              <a:rPr lang="en-IN" sz="1800" b="0" i="0" dirty="0">
                <a:effectLst/>
                <a:latin typeface="Söhne"/>
              </a:rPr>
              <a:t>Shapes, orientations (horizontal and vertical), division directions (horizontal and vertical), and line positions (relative to the </a:t>
            </a:r>
            <a:r>
              <a:rPr lang="en-IN" sz="1800" b="0" i="0" dirty="0" err="1">
                <a:effectLst/>
                <a:latin typeface="Söhne"/>
              </a:rPr>
              <a:t>center</a:t>
            </a:r>
            <a:r>
              <a:rPr lang="en-IN" sz="1800" b="0" i="0" dirty="0">
                <a:effectLst/>
                <a:latin typeface="Söhne"/>
              </a:rPr>
              <a:t> for horizontal divisions) were varied systematically.</a:t>
            </a:r>
          </a:p>
          <a:p>
            <a:pPr marL="742950" lvl="1" indent="-285750" algn="l">
              <a:buFont typeface="+mj-lt"/>
              <a:buAutoNum type="arabicPeriod"/>
            </a:pPr>
            <a:r>
              <a:rPr lang="en-IN" sz="1800" b="0" i="0" dirty="0">
                <a:effectLst/>
                <a:latin typeface="Söhne"/>
              </a:rPr>
              <a:t>Each set of stimuli contained six comparison figures with different dividing ratios.</a:t>
            </a:r>
          </a:p>
          <a:p>
            <a:pPr algn="l">
              <a:buFont typeface="+mj-lt"/>
              <a:buAutoNum type="arabicPeriod"/>
            </a:pPr>
            <a:r>
              <a:rPr lang="en-IN" sz="2000" b="1" i="0" dirty="0">
                <a:effectLst/>
                <a:latin typeface="Söhne"/>
              </a:rPr>
              <a:t>Procedure</a:t>
            </a:r>
            <a:r>
              <a:rPr lang="en-IN" sz="2000" b="0" i="0" dirty="0">
                <a:effectLst/>
                <a:latin typeface="Söhne"/>
              </a:rPr>
              <a:t>:</a:t>
            </a:r>
          </a:p>
          <a:p>
            <a:pPr marL="742950" lvl="1" indent="-285750" algn="l">
              <a:buFont typeface="+mj-lt"/>
              <a:buAutoNum type="arabicPeriod"/>
            </a:pPr>
            <a:r>
              <a:rPr lang="en-IN" sz="1800" b="0" i="0" dirty="0">
                <a:effectLst/>
                <a:latin typeface="Söhne"/>
              </a:rPr>
              <a:t>Participants received one of three random orders of presentation of stimulus sets.</a:t>
            </a:r>
          </a:p>
          <a:p>
            <a:pPr marL="742950" lvl="1" indent="-285750" algn="l">
              <a:buFont typeface="+mj-lt"/>
              <a:buAutoNum type="arabicPeriod"/>
            </a:pPr>
            <a:r>
              <a:rPr lang="en-IN" sz="1800" b="0" i="0" dirty="0">
                <a:effectLst/>
                <a:latin typeface="Söhne"/>
              </a:rPr>
              <a:t>In each trial, participants were presented with a set of six shapes and instructed to identify the shape that had been divided in the most pleasing way.</a:t>
            </a:r>
          </a:p>
          <a:p>
            <a:pPr marL="742950" lvl="1" indent="-285750" algn="l">
              <a:buFont typeface="+mj-lt"/>
              <a:buAutoNum type="arabicPeriod"/>
            </a:pPr>
            <a:r>
              <a:rPr lang="en-IN" sz="1800" b="0" i="0" dirty="0">
                <a:effectLst/>
                <a:latin typeface="Söhne"/>
              </a:rPr>
              <a:t>They were told to evaluate each set of stimuli independently.</a:t>
            </a:r>
          </a:p>
          <a:p>
            <a:pPr marL="457200" lvl="1" indent="0">
              <a:buNone/>
            </a:pPr>
            <a:endParaRPr lang="en-US" sz="1800" dirty="0"/>
          </a:p>
          <a:p>
            <a:pPr lvl="1"/>
            <a:endParaRPr lang="en-US" sz="1800" dirty="0"/>
          </a:p>
        </p:txBody>
      </p:sp>
      <p:sp>
        <p:nvSpPr>
          <p:cNvPr id="4" name="Date Placeholder 3">
            <a:extLst>
              <a:ext uri="{FF2B5EF4-FFF2-40B4-BE49-F238E27FC236}">
                <a16:creationId xmlns:a16="http://schemas.microsoft.com/office/drawing/2014/main" id="{8DB31904-EF21-2B4A-4B22-E91D8C14019C}"/>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9B1A6DF0-5844-932E-96F7-6F9B78435395}"/>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5F4ED350-C27F-3E12-42E3-2F4178CF5547}"/>
              </a:ext>
            </a:extLst>
          </p:cNvPr>
          <p:cNvSpPr>
            <a:spLocks noGrp="1"/>
          </p:cNvSpPr>
          <p:nvPr>
            <p:ph type="sldNum" sz="quarter" idx="12"/>
          </p:nvPr>
        </p:nvSpPr>
        <p:spPr/>
        <p:txBody>
          <a:bodyPr/>
          <a:lstStyle/>
          <a:p>
            <a:fld id="{460E2FA6-49F8-4104-B5F5-A3178B1FEA25}" type="slidenum">
              <a:rPr lang="en-IN" smtClean="0"/>
              <a:t>8</a:t>
            </a:fld>
            <a:endParaRPr lang="en-IN"/>
          </a:p>
        </p:txBody>
      </p:sp>
      <p:sp>
        <p:nvSpPr>
          <p:cNvPr id="7" name="TextBox 6">
            <a:extLst>
              <a:ext uri="{FF2B5EF4-FFF2-40B4-BE49-F238E27FC236}">
                <a16:creationId xmlns:a16="http://schemas.microsoft.com/office/drawing/2014/main" id="{E7D506A6-3465-A7F4-2BDA-74111B50C861}"/>
              </a:ext>
            </a:extLst>
          </p:cNvPr>
          <p:cNvSpPr txBox="1"/>
          <p:nvPr/>
        </p:nvSpPr>
        <p:spPr>
          <a:xfrm>
            <a:off x="977462" y="520317"/>
            <a:ext cx="2922403" cy="1323439"/>
          </a:xfrm>
          <a:prstGeom prst="rect">
            <a:avLst/>
          </a:prstGeom>
          <a:noFill/>
        </p:spPr>
        <p:txBody>
          <a:bodyPr wrap="none" rtlCol="0">
            <a:spAutoFit/>
          </a:bodyPr>
          <a:lstStyle/>
          <a:p>
            <a:r>
              <a:rPr lang="en-US" sz="4000" dirty="0">
                <a:latin typeface="+mj-lt"/>
              </a:rPr>
              <a:t>Experiment 1</a:t>
            </a:r>
          </a:p>
          <a:p>
            <a:endParaRPr lang="en-US" sz="4000" dirty="0"/>
          </a:p>
        </p:txBody>
      </p:sp>
    </p:spTree>
    <p:extLst>
      <p:ext uri="{BB962C8B-B14F-4D97-AF65-F5344CB8AC3E}">
        <p14:creationId xmlns:p14="http://schemas.microsoft.com/office/powerpoint/2010/main" val="218619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6279-6162-F994-7BF0-9026FA967008}"/>
              </a:ext>
            </a:extLst>
          </p:cNvPr>
          <p:cNvSpPr>
            <a:spLocks noGrp="1"/>
          </p:cNvSpPr>
          <p:nvPr>
            <p:ph type="title"/>
          </p:nvPr>
        </p:nvSpPr>
        <p:spPr/>
        <p:txBody>
          <a:bodyPr>
            <a:normAutofit/>
          </a:bodyPr>
          <a:lstStyle/>
          <a:p>
            <a:r>
              <a:rPr lang="en-US" sz="4000" dirty="0"/>
              <a:t>Experiment 2</a:t>
            </a:r>
          </a:p>
        </p:txBody>
      </p:sp>
      <p:sp>
        <p:nvSpPr>
          <p:cNvPr id="3" name="Content Placeholder 2">
            <a:extLst>
              <a:ext uri="{FF2B5EF4-FFF2-40B4-BE49-F238E27FC236}">
                <a16:creationId xmlns:a16="http://schemas.microsoft.com/office/drawing/2014/main" id="{8CFC74CE-0A8D-6C40-2857-716B18026407}"/>
              </a:ext>
            </a:extLst>
          </p:cNvPr>
          <p:cNvSpPr>
            <a:spLocks noGrp="1"/>
          </p:cNvSpPr>
          <p:nvPr>
            <p:ph idx="1"/>
          </p:nvPr>
        </p:nvSpPr>
        <p:spPr>
          <a:xfrm>
            <a:off x="838200" y="1633976"/>
            <a:ext cx="10515600" cy="4779087"/>
          </a:xfrm>
        </p:spPr>
        <p:txBody>
          <a:bodyPr>
            <a:normAutofit fontScale="55000" lnSpcReduction="20000"/>
          </a:bodyPr>
          <a:lstStyle/>
          <a:p>
            <a:pPr algn="l">
              <a:buFont typeface="+mj-lt"/>
              <a:buAutoNum type="arabicPeriod"/>
            </a:pPr>
            <a:r>
              <a:rPr lang="en-IN" sz="3300" b="1" i="0" dirty="0">
                <a:effectLst/>
                <a:latin typeface="Söhne"/>
              </a:rPr>
              <a:t>Materials</a:t>
            </a:r>
            <a:r>
              <a:rPr lang="en-IN" sz="3300" b="0" i="0" dirty="0">
                <a:effectLst/>
                <a:latin typeface="Söhne"/>
              </a:rPr>
              <a:t>:</a:t>
            </a:r>
          </a:p>
          <a:p>
            <a:pPr marL="742950" lvl="1" indent="-285750" algn="l">
              <a:buFont typeface="+mj-lt"/>
              <a:buAutoNum type="arabicPeriod"/>
            </a:pPr>
            <a:r>
              <a:rPr lang="en-IN" sz="2900" b="0" i="0" dirty="0">
                <a:effectLst/>
                <a:latin typeface="Söhne"/>
              </a:rPr>
              <a:t>Stimuli included six outline figures used in Experiment 1.</a:t>
            </a:r>
          </a:p>
          <a:p>
            <a:pPr marL="742950" lvl="1" indent="-285750" algn="l">
              <a:buFont typeface="+mj-lt"/>
              <a:buAutoNum type="arabicPeriod"/>
            </a:pPr>
            <a:r>
              <a:rPr lang="en-IN" sz="2900" b="0" i="0" dirty="0">
                <a:effectLst/>
                <a:latin typeface="Söhne"/>
              </a:rPr>
              <a:t>Additionally, two circles marked with a single dot on the circle's circumference were added to allow for unrestricted preferences.</a:t>
            </a:r>
          </a:p>
          <a:p>
            <a:pPr marL="742950" lvl="1" indent="-285750" algn="l">
              <a:buFont typeface="+mj-lt"/>
              <a:buAutoNum type="arabicPeriod"/>
            </a:pPr>
            <a:r>
              <a:rPr lang="en-IN" sz="2900" b="0" i="0" dirty="0">
                <a:effectLst/>
                <a:latin typeface="Söhne"/>
              </a:rPr>
              <a:t>Figures were presented on 21.59 x 27.94-cm white pages with varying orientations.</a:t>
            </a:r>
          </a:p>
          <a:p>
            <a:pPr marL="742950" lvl="1" indent="-285750" algn="l">
              <a:buFont typeface="+mj-lt"/>
              <a:buAutoNum type="arabicPeriod"/>
            </a:pPr>
            <a:r>
              <a:rPr lang="en-IN" sz="2900" b="0" i="0" dirty="0">
                <a:effectLst/>
                <a:latin typeface="Söhne"/>
              </a:rPr>
              <a:t>Two test booklets were created, one with the same figure size as Experiment 1 (26 cm²) and another with 300% enlarged figures (78 cm²).</a:t>
            </a:r>
          </a:p>
          <a:p>
            <a:pPr algn="l">
              <a:buFont typeface="+mj-lt"/>
              <a:buAutoNum type="arabicPeriod"/>
            </a:pPr>
            <a:r>
              <a:rPr lang="en-IN" sz="3300" b="1" i="0" dirty="0">
                <a:effectLst/>
                <a:latin typeface="Söhne"/>
              </a:rPr>
              <a:t>Design</a:t>
            </a:r>
            <a:r>
              <a:rPr lang="en-IN" sz="3300" b="0" i="0" dirty="0">
                <a:effectLst/>
                <a:latin typeface="Söhne"/>
              </a:rPr>
              <a:t>:</a:t>
            </a:r>
          </a:p>
          <a:p>
            <a:pPr marL="742950" lvl="1" indent="-285750" algn="l">
              <a:buFont typeface="+mj-lt"/>
              <a:buAutoNum type="arabicPeriod"/>
            </a:pPr>
            <a:r>
              <a:rPr lang="en-IN" sz="2900" b="0" i="0" dirty="0">
                <a:effectLst/>
                <a:latin typeface="Söhne"/>
              </a:rPr>
              <a:t>Within-subjects design with each participant receiving one of the two test booklets.</a:t>
            </a:r>
          </a:p>
          <a:p>
            <a:pPr marL="742950" lvl="1" indent="-285750" algn="l">
              <a:buFont typeface="+mj-lt"/>
              <a:buAutoNum type="arabicPeriod"/>
            </a:pPr>
            <a:r>
              <a:rPr lang="en-IN" sz="2900" b="0" i="0" dirty="0">
                <a:effectLst/>
                <a:latin typeface="Söhne"/>
              </a:rPr>
              <a:t>Figures were presented in both vertical and horizontal orientations.</a:t>
            </a:r>
          </a:p>
          <a:p>
            <a:pPr marL="742950" lvl="1" indent="-285750">
              <a:buFont typeface="+mj-lt"/>
              <a:buAutoNum type="arabicPeriod"/>
            </a:pPr>
            <a:r>
              <a:rPr lang="en-IN" sz="2900" dirty="0">
                <a:latin typeface="Söhne"/>
              </a:rPr>
              <a:t>. Subjects were instructed to draw a dividing line through each figure to create two aesthetically pleasing areas</a:t>
            </a:r>
            <a:endParaRPr lang="en-IN" sz="2900" b="0" i="0" dirty="0">
              <a:effectLst/>
              <a:latin typeface="Söhne"/>
            </a:endParaRPr>
          </a:p>
          <a:p>
            <a:pPr marL="742950" lvl="1" indent="-285750" algn="l">
              <a:buFont typeface="+mj-lt"/>
              <a:buAutoNum type="arabicPeriod"/>
            </a:pPr>
            <a:r>
              <a:rPr lang="en-IN" sz="2900" b="0" i="0" dirty="0">
                <a:effectLst/>
                <a:latin typeface="Söhne"/>
              </a:rPr>
              <a:t>Subjects had the freedom to choose the direction of division.</a:t>
            </a:r>
          </a:p>
          <a:p>
            <a:pPr algn="l">
              <a:buFont typeface="+mj-lt"/>
              <a:buAutoNum type="arabicPeriod"/>
            </a:pPr>
            <a:r>
              <a:rPr lang="en-IN" sz="3300" b="1" i="0" dirty="0">
                <a:effectLst/>
                <a:latin typeface="Söhne"/>
              </a:rPr>
              <a:t>Procedure</a:t>
            </a:r>
            <a:r>
              <a:rPr lang="en-IN" sz="3300" b="0" i="0" dirty="0">
                <a:effectLst/>
                <a:latin typeface="Söhne"/>
              </a:rPr>
              <a:t>:</a:t>
            </a:r>
          </a:p>
          <a:p>
            <a:pPr marL="742950" lvl="1" indent="-285750" algn="l">
              <a:buFont typeface="+mj-lt"/>
              <a:buAutoNum type="arabicPeriod"/>
            </a:pPr>
            <a:r>
              <a:rPr lang="en-IN" sz="2900" b="0" i="0" dirty="0">
                <a:effectLst/>
                <a:latin typeface="Söhne"/>
              </a:rPr>
              <a:t>Participants were given a test booklet containing figures of their assigned size.</a:t>
            </a:r>
          </a:p>
          <a:p>
            <a:pPr marL="742950" lvl="1" indent="-285750" algn="l">
              <a:buFont typeface="+mj-lt"/>
              <a:buAutoNum type="arabicPeriod"/>
            </a:pPr>
            <a:r>
              <a:rPr lang="en-IN" sz="2900" b="0" i="0" dirty="0">
                <a:effectLst/>
                <a:latin typeface="Söhne"/>
              </a:rPr>
              <a:t>They were instructed to use an unmarked, opaque straightedge to draw a dividing line through each figure.</a:t>
            </a:r>
          </a:p>
          <a:p>
            <a:pPr marL="742950" lvl="1" indent="-285750" algn="l">
              <a:buFont typeface="+mj-lt"/>
              <a:buAutoNum type="arabicPeriod"/>
            </a:pPr>
            <a:r>
              <a:rPr lang="en-IN" sz="2900" b="0" i="0" dirty="0">
                <a:effectLst/>
                <a:latin typeface="Söhne"/>
              </a:rPr>
              <a:t>For the dotted circles, subjects were instructed to draw a line starting at the dot and proceeding in any direction.</a:t>
            </a:r>
          </a:p>
          <a:p>
            <a:pPr marL="742950" lvl="1" indent="-285750" algn="l">
              <a:buFont typeface="+mj-lt"/>
              <a:buAutoNum type="arabicPeriod"/>
            </a:pPr>
            <a:r>
              <a:rPr lang="en-IN" sz="2900" b="0" i="0" dirty="0">
                <a:effectLst/>
                <a:latin typeface="Söhne"/>
              </a:rPr>
              <a:t>Participants were encouraged to consider all possible area-to-area comparisons before making each division.</a:t>
            </a:r>
          </a:p>
          <a:p>
            <a:pPr marL="742950" lvl="1" indent="-285750" algn="l">
              <a:buFont typeface="+mj-lt"/>
              <a:buAutoNum type="arabicPeriod"/>
            </a:pPr>
            <a:r>
              <a:rPr lang="en-IN" sz="2900" b="0" i="0" dirty="0">
                <a:effectLst/>
                <a:latin typeface="Söhne"/>
              </a:rPr>
              <a:t>Subjects could return to previous stimuli, erase lines, and redivide figures as desired.</a:t>
            </a:r>
          </a:p>
          <a:p>
            <a:pPr marL="742950" lvl="1" indent="-285750" algn="l">
              <a:buFont typeface="+mj-lt"/>
              <a:buAutoNum type="arabicPeriod"/>
            </a:pPr>
            <a:r>
              <a:rPr lang="en-IN" sz="2900" b="0" i="0" dirty="0">
                <a:effectLst/>
                <a:latin typeface="Söhne"/>
              </a:rPr>
              <a:t>After the task, participants completed a questionnaire about their undergraduate majors, artistic training, and the reasoning behind their divisions.</a:t>
            </a:r>
          </a:p>
          <a:p>
            <a:endParaRPr lang="en-US" dirty="0"/>
          </a:p>
        </p:txBody>
      </p:sp>
      <p:sp>
        <p:nvSpPr>
          <p:cNvPr id="4" name="Date Placeholder 3">
            <a:extLst>
              <a:ext uri="{FF2B5EF4-FFF2-40B4-BE49-F238E27FC236}">
                <a16:creationId xmlns:a16="http://schemas.microsoft.com/office/drawing/2014/main" id="{4C250F6A-3FB9-C5D8-C87C-812D601404B2}"/>
              </a:ext>
            </a:extLst>
          </p:cNvPr>
          <p:cNvSpPr>
            <a:spLocks noGrp="1"/>
          </p:cNvSpPr>
          <p:nvPr>
            <p:ph type="dt" sz="half" idx="10"/>
          </p:nvPr>
        </p:nvSpPr>
        <p:spPr/>
        <p:txBody>
          <a:bodyPr/>
          <a:lstStyle/>
          <a:p>
            <a:fld id="{FE27C9BF-5633-554A-AFEE-931CCCD309AF}" type="datetime1">
              <a:rPr lang="en-IN" smtClean="0"/>
              <a:t>08/12/23</a:t>
            </a:fld>
            <a:endParaRPr lang="en-IN"/>
          </a:p>
        </p:txBody>
      </p:sp>
      <p:sp>
        <p:nvSpPr>
          <p:cNvPr id="5" name="Footer Placeholder 4">
            <a:extLst>
              <a:ext uri="{FF2B5EF4-FFF2-40B4-BE49-F238E27FC236}">
                <a16:creationId xmlns:a16="http://schemas.microsoft.com/office/drawing/2014/main" id="{4CC1DAC9-E489-55D2-23CE-5F32C5554C40}"/>
              </a:ext>
            </a:extLst>
          </p:cNvPr>
          <p:cNvSpPr>
            <a:spLocks noGrp="1"/>
          </p:cNvSpPr>
          <p:nvPr>
            <p:ph type="ftr" sz="quarter" idx="11"/>
          </p:nvPr>
        </p:nvSpPr>
        <p:spPr/>
        <p:txBody>
          <a:bodyPr/>
          <a:lstStyle/>
          <a:p>
            <a:r>
              <a:rPr lang="en-IN"/>
              <a:t>Eight Minutes Presentation and Two minutes Q&amp;A </a:t>
            </a:r>
          </a:p>
        </p:txBody>
      </p:sp>
      <p:sp>
        <p:nvSpPr>
          <p:cNvPr id="6" name="Slide Number Placeholder 5">
            <a:extLst>
              <a:ext uri="{FF2B5EF4-FFF2-40B4-BE49-F238E27FC236}">
                <a16:creationId xmlns:a16="http://schemas.microsoft.com/office/drawing/2014/main" id="{870BA56E-1909-F926-FC97-0BCC9E799FE8}"/>
              </a:ext>
            </a:extLst>
          </p:cNvPr>
          <p:cNvSpPr>
            <a:spLocks noGrp="1"/>
          </p:cNvSpPr>
          <p:nvPr>
            <p:ph type="sldNum" sz="quarter" idx="12"/>
          </p:nvPr>
        </p:nvSpPr>
        <p:spPr/>
        <p:txBody>
          <a:bodyPr/>
          <a:lstStyle/>
          <a:p>
            <a:fld id="{460E2FA6-49F8-4104-B5F5-A3178B1FEA25}" type="slidenum">
              <a:rPr lang="en-IN" smtClean="0"/>
              <a:t>9</a:t>
            </a:fld>
            <a:endParaRPr lang="en-IN"/>
          </a:p>
        </p:txBody>
      </p:sp>
    </p:spTree>
    <p:extLst>
      <p:ext uri="{BB962C8B-B14F-4D97-AF65-F5344CB8AC3E}">
        <p14:creationId xmlns:p14="http://schemas.microsoft.com/office/powerpoint/2010/main" val="385809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1052</Words>
  <Application>Microsoft Macintosh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Effect Of Golden Ratio on aesthetic choice</vt:lpstr>
      <vt:lpstr>What is Golden Ratio</vt:lpstr>
      <vt:lpstr>Golden ratio in Art and Architecture</vt:lpstr>
      <vt:lpstr>Introduction – Brief Introduction</vt:lpstr>
      <vt:lpstr>Introduction – Motivation and Impact</vt:lpstr>
      <vt:lpstr>Research Design and Methods</vt:lpstr>
      <vt:lpstr>PowerPoint Presentation</vt:lpstr>
      <vt:lpstr>PowerPoint Presentation</vt:lpstr>
      <vt:lpstr>Experiment 2</vt:lpstr>
      <vt:lpstr>Expected Results</vt:lpstr>
      <vt:lpstr>Time plan and Activities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PRIYANKA SRIVASTAVA</dc:creator>
  <cp:lastModifiedBy>Vanshika Dhingra</cp:lastModifiedBy>
  <cp:revision>46</cp:revision>
  <dcterms:created xsi:type="dcterms:W3CDTF">2021-09-21T02:34:09Z</dcterms:created>
  <dcterms:modified xsi:type="dcterms:W3CDTF">2023-12-08T06:21:14Z</dcterms:modified>
</cp:coreProperties>
</file>