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3"/>
  </p:notesMasterIdLst>
  <p:sldIdLst>
    <p:sldId id="256" r:id="rId2"/>
    <p:sldId id="35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391" r:id="rId14"/>
    <p:sldId id="393" r:id="rId15"/>
    <p:sldId id="396" r:id="rId16"/>
    <p:sldId id="395" r:id="rId17"/>
    <p:sldId id="397" r:id="rId18"/>
    <p:sldId id="398" r:id="rId19"/>
    <p:sldId id="399" r:id="rId20"/>
    <p:sldId id="392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259" r:id="rId29"/>
    <p:sldId id="349" r:id="rId30"/>
    <p:sldId id="417" r:id="rId31"/>
    <p:sldId id="322" r:id="rId3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4"/>
    </p:embeddedFont>
    <p:embeddedFont>
      <p:font typeface="Quicksand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ika Mittal" initials="VM" lastIdx="2" clrIdx="0">
    <p:extLst>
      <p:ext uri="{19B8F6BF-5375-455C-9EA6-DF929625EA0E}">
        <p15:presenceInfo xmlns:p15="http://schemas.microsoft.com/office/powerpoint/2012/main" userId="0dfc738bf3dd4c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-26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640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5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319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903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934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280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162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973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252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673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2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460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803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473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828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584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604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48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887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332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91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298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2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78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96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86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8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42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18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 txBox="1">
            <a:spLocks noGrp="1"/>
          </p:cNvSpPr>
          <p:nvPr>
            <p:ph type="subTitle" idx="1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6"/>
          <p:cNvSpPr txBox="1">
            <a:spLocks noGrp="1"/>
          </p:cNvSpPr>
          <p:nvPr>
            <p:ph type="subTitle" idx="2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subTitle" idx="3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4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6"/>
          <p:cNvSpPr txBox="1">
            <a:spLocks noGrp="1"/>
          </p:cNvSpPr>
          <p:nvPr>
            <p:ph type="subTitle" idx="5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6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7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8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81" name="Google Shape;381;p1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7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7"/>
          <p:cNvSpPr txBox="1">
            <a:spLocks noGrp="1"/>
          </p:cNvSpPr>
          <p:nvPr>
            <p:ph type="subTitle" idx="1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17"/>
          <p:cNvSpPr txBox="1">
            <a:spLocks noGrp="1"/>
          </p:cNvSpPr>
          <p:nvPr>
            <p:ph type="subTitle" idx="2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7"/>
          <p:cNvSpPr txBox="1">
            <a:spLocks noGrp="1"/>
          </p:cNvSpPr>
          <p:nvPr>
            <p:ph type="subTitle" idx="3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0" name="Google Shape;410;p17"/>
          <p:cNvSpPr txBox="1">
            <a:spLocks noGrp="1"/>
          </p:cNvSpPr>
          <p:nvPr>
            <p:ph type="subTitle" idx="4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7"/>
          <p:cNvSpPr txBox="1">
            <a:spLocks noGrp="1"/>
          </p:cNvSpPr>
          <p:nvPr>
            <p:ph type="subTitle" idx="5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type="subTitle" idx="6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7"/>
          <p:cNvSpPr txBox="1">
            <a:spLocks noGrp="1"/>
          </p:cNvSpPr>
          <p:nvPr>
            <p:ph type="subTitle" idx="7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4" name="Google Shape;414;p17"/>
          <p:cNvSpPr txBox="1">
            <a:spLocks noGrp="1"/>
          </p:cNvSpPr>
          <p:nvPr>
            <p:ph type="subTitle" idx="8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17"/>
          <p:cNvSpPr txBox="1">
            <a:spLocks noGrp="1"/>
          </p:cNvSpPr>
          <p:nvPr>
            <p:ph type="subTitle" idx="9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17"/>
          <p:cNvSpPr txBox="1">
            <a:spLocks noGrp="1"/>
          </p:cNvSpPr>
          <p:nvPr>
            <p:ph type="subTitle" idx="13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7"/>
          <p:cNvSpPr txBox="1">
            <a:spLocks noGrp="1"/>
          </p:cNvSpPr>
          <p:nvPr>
            <p:ph type="subTitle" idx="14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7"/>
          <p:cNvSpPr txBox="1">
            <a:spLocks noGrp="1"/>
          </p:cNvSpPr>
          <p:nvPr>
            <p:ph type="subTitle" idx="15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1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0" name="Google Shape;420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 hasCustomPrompt="1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title" idx="2" hasCustomPrompt="1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3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9"/>
          <p:cNvSpPr txBox="1">
            <a:spLocks noGrp="1"/>
          </p:cNvSpPr>
          <p:nvPr>
            <p:ph type="title" idx="4" hasCustomPrompt="1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>
            <a:spLocks noGrp="1"/>
          </p:cNvSpPr>
          <p:nvPr>
            <p:ph type="subTitle" idx="5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33" name="Google Shape;133;p1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5" name="Google Shape;145;p10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0"/>
          <p:cNvGrpSpPr/>
          <p:nvPr/>
        </p:nvGrpSpPr>
        <p:grpSpPr>
          <a:xfrm rot="10800000" flipH="1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66" name="Google Shape;166;p10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1365900" y="445063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73" name="Google Shape;173;p11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85" name="Google Shape;185;p11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02" name="Google Shape;202;p1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subTitle" idx="1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dirty="0"/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teshival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cratch.mit.edu/projects/70145562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S6jEu-dWOk?feature=oembed" TargetMode="External"/><Relationship Id="rId5" Type="http://schemas.openxmlformats.org/officeDocument/2006/relationships/image" Target="../media/image23.jpeg"/><Relationship Id="rId4" Type="http://schemas.openxmlformats.org/officeDocument/2006/relationships/hyperlink" Target="https://youtu.be/iS6jEu-dWO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cratch.mit.edu/projects/699452363/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700240875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D05shAp740?feature=oembed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youtu.be/QD05shAp74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tOuK7PcQLo?feature=oembed" TargetMode="External"/><Relationship Id="rId5" Type="http://schemas.openxmlformats.org/officeDocument/2006/relationships/image" Target="../media/image32.jpeg"/><Relationship Id="rId4" Type="http://schemas.openxmlformats.org/officeDocument/2006/relationships/hyperlink" Target="https://youtu.be/vtOuK7PcQL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hyperlink" Target="https://scratch.mit.edu/projects/701955928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wUhdTllgKk?feature=oembed" TargetMode="External"/><Relationship Id="rId5" Type="http://schemas.openxmlformats.org/officeDocument/2006/relationships/image" Target="../media/image37.jpeg"/><Relationship Id="rId4" Type="http://schemas.openxmlformats.org/officeDocument/2006/relationships/hyperlink" Target="https://youtu.be/3wUhdTllgK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cratch.mit.edu/projects/703010805/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702491389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704026436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pfxVARjkP-953-E52NskKvbCBXEgHkwr" TargetMode="External"/><Relationship Id="rId2" Type="http://schemas.openxmlformats.org/officeDocument/2006/relationships/hyperlink" Target="https://youtube.com/playlist?list=PLpfxVARjkP-_f-E9IU6IHmy5ECj0HqiL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be.com/playlist?list=PLSgUBfi51uldLxNsADEYyXoXMuBTuR7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s://scratch.mit.edu/projects/700750345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cratch.mit.edu/projects/701031931/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>
            <a:spLocks noGrp="1"/>
          </p:cNvSpPr>
          <p:nvPr>
            <p:ph type="ctrTitle"/>
          </p:nvPr>
        </p:nvSpPr>
        <p:spPr>
          <a:xfrm>
            <a:off x="507340" y="541867"/>
            <a:ext cx="4595238" cy="35785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F85C5"/>
                </a:solidFill>
              </a:rPr>
              <a:t>Scratch Teaching</a:t>
            </a:r>
            <a:br>
              <a:rPr lang="en" sz="6000" dirty="0">
                <a:solidFill>
                  <a:srgbClr val="0F85C5"/>
                </a:solidFill>
              </a:rPr>
            </a:br>
            <a:r>
              <a:rPr lang="en" sz="6000" dirty="0">
                <a:solidFill>
                  <a:srgbClr val="FEA826"/>
                </a:solidFill>
              </a:rPr>
              <a:t>Plan For</a:t>
            </a:r>
            <a:br>
              <a:rPr lang="en" sz="6100" dirty="0">
                <a:solidFill>
                  <a:srgbClr val="FEA826"/>
                </a:solidFill>
              </a:rPr>
            </a:br>
            <a:r>
              <a:rPr lang="en" sz="6000" dirty="0">
                <a:solidFill>
                  <a:schemeClr val="dk2"/>
                </a:solidFill>
              </a:rPr>
              <a:t>Samatha</a:t>
            </a:r>
            <a:br>
              <a:rPr lang="en" sz="6000" dirty="0">
                <a:solidFill>
                  <a:schemeClr val="dk2"/>
                </a:solidFill>
              </a:rPr>
            </a:br>
            <a:r>
              <a:rPr lang="en" sz="3200" dirty="0">
                <a:solidFill>
                  <a:schemeClr val="dk2"/>
                </a:solidFill>
              </a:rPr>
              <a:t>extensions – pen, video sensing, text to speech, translate and more…  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510" name="Google Shape;510;p21"/>
          <p:cNvSpPr txBox="1">
            <a:spLocks noGrp="1"/>
          </p:cNvSpPr>
          <p:nvPr>
            <p:ph type="subTitle" idx="1"/>
          </p:nvPr>
        </p:nvSpPr>
        <p:spPr>
          <a:xfrm>
            <a:off x="3028326" y="4197766"/>
            <a:ext cx="2224158" cy="765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Vanshika Mittal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Shivali Mittal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linkClick r:id="rId3"/>
              </a:rPr>
              <a:t>spellotype</a:t>
            </a:r>
            <a:r>
              <a:rPr lang="en" b="1" dirty="0">
                <a:latin typeface="Quicksand"/>
                <a:ea typeface="Quicksand"/>
                <a:cs typeface="Quicksand"/>
                <a:sym typeface="Quicksand"/>
                <a:hlinkClick r:id="rId3"/>
              </a:rPr>
              <a:t>@gmail.com</a:t>
            </a:r>
            <a:endParaRPr b="1" dirty="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11" name="Google Shape;5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209" y="681873"/>
            <a:ext cx="3492601" cy="377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42286-9B45-6BBC-E231-5404B8C56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5" t="11477" r="-3695"/>
          <a:stretch/>
        </p:blipFill>
        <p:spPr>
          <a:xfrm>
            <a:off x="5208041" y="2843285"/>
            <a:ext cx="1401198" cy="1443138"/>
          </a:xfrm>
          <a:prstGeom prst="rect">
            <a:avLst/>
          </a:prstGeom>
        </p:spPr>
      </p:pic>
      <p:sp>
        <p:nvSpPr>
          <p:cNvPr id="524" name="Google Shape;524;p23"/>
          <p:cNvSpPr/>
          <p:nvPr/>
        </p:nvSpPr>
        <p:spPr>
          <a:xfrm>
            <a:off x="390383" y="161703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417833" y="1683651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ready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530183" y="176553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1.3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D01A7-F349-4422-8316-F0D021845DA3}"/>
              </a:ext>
            </a:extLst>
          </p:cNvPr>
          <p:cNvSpPr/>
          <p:nvPr/>
        </p:nvSpPr>
        <p:spPr>
          <a:xfrm>
            <a:off x="1907439" y="2761860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74E39-C4AD-B5E6-1F76-0188656A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37" y="2938298"/>
            <a:ext cx="1311687" cy="1242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E19C6-E8A4-3972-E21C-257852F840E9}"/>
              </a:ext>
            </a:extLst>
          </p:cNvPr>
          <p:cNvSpPr txBox="1"/>
          <p:nvPr/>
        </p:nvSpPr>
        <p:spPr>
          <a:xfrm>
            <a:off x="1329181" y="2128351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Click the </a:t>
            </a:r>
            <a:r>
              <a:rPr lang="en-US" sz="1600" b="1" dirty="0">
                <a:latin typeface="Quicksand" panose="020B0604020202020204" charset="0"/>
              </a:rPr>
              <a:t>Extensions</a:t>
            </a:r>
            <a:r>
              <a:rPr lang="en-US" sz="1600" dirty="0">
                <a:latin typeface="Quicksand" panose="020B0604020202020204" charset="0"/>
              </a:rPr>
              <a:t> button(at the bottom left of the screen)</a:t>
            </a:r>
            <a:endParaRPr lang="en-IN" sz="1600" dirty="0">
              <a:latin typeface="Quicksand" panose="020B060402020202020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FE80AB-77E5-248F-DBC7-49178213E546}"/>
              </a:ext>
            </a:extLst>
          </p:cNvPr>
          <p:cNvSpPr/>
          <p:nvPr/>
        </p:nvSpPr>
        <p:spPr>
          <a:xfrm>
            <a:off x="5100763" y="2765398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CC076-D033-ACE3-613A-8A7A7D83AAAC}"/>
              </a:ext>
            </a:extLst>
          </p:cNvPr>
          <p:cNvSpPr txBox="1"/>
          <p:nvPr/>
        </p:nvSpPr>
        <p:spPr>
          <a:xfrm>
            <a:off x="4980982" y="2131889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Choose </a:t>
            </a:r>
            <a:r>
              <a:rPr lang="en-US" sz="1600" b="1" dirty="0">
                <a:latin typeface="Quicksand" panose="020B0604020202020204" charset="0"/>
              </a:rPr>
              <a:t>Pen</a:t>
            </a:r>
            <a:r>
              <a:rPr lang="en-US" sz="1600" dirty="0">
                <a:latin typeface="Quicksand" panose="020B0604020202020204" charset="0"/>
              </a:rPr>
              <a:t> to add the pen blocks to blocks palette.</a:t>
            </a:r>
            <a:endParaRPr lang="en-IN" sz="1600" dirty="0">
              <a:latin typeface="Quicksa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19C12-0D33-25E3-AFAB-E14C7DCF57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2804" t="54281" r="-1"/>
          <a:stretch/>
        </p:blipFill>
        <p:spPr>
          <a:xfrm>
            <a:off x="6764986" y="2711299"/>
            <a:ext cx="2240792" cy="16914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B434640-1280-4C36-24E9-03A2B4B3BEC3}"/>
              </a:ext>
            </a:extLst>
          </p:cNvPr>
          <p:cNvSpPr/>
          <p:nvPr/>
        </p:nvSpPr>
        <p:spPr>
          <a:xfrm>
            <a:off x="7343909" y="3630790"/>
            <a:ext cx="45719" cy="58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2D60A7-4F49-FFF1-EA71-7A2F7B656B56}"/>
              </a:ext>
            </a:extLst>
          </p:cNvPr>
          <p:cNvSpPr/>
          <p:nvPr/>
        </p:nvSpPr>
        <p:spPr>
          <a:xfrm>
            <a:off x="6911164" y="3674653"/>
            <a:ext cx="520996" cy="376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9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1.3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2ECA1F0-0A7E-07EF-99A1-59B3A0F7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49" y="2512988"/>
            <a:ext cx="1428949" cy="1438476"/>
          </a:xfrm>
          <a:prstGeom prst="rect">
            <a:avLst/>
          </a:prstGeom>
        </p:spPr>
      </p:pic>
      <p:sp>
        <p:nvSpPr>
          <p:cNvPr id="34" name="Google Shape;524;p23">
            <a:extLst>
              <a:ext uri="{FF2B5EF4-FFF2-40B4-BE49-F238E27FC236}">
                <a16:creationId xmlns:a16="http://schemas.microsoft.com/office/drawing/2014/main" id="{01935502-5D89-38E2-4AED-7ED119949061}"/>
              </a:ext>
            </a:extLst>
          </p:cNvPr>
          <p:cNvSpPr/>
          <p:nvPr/>
        </p:nvSpPr>
        <p:spPr>
          <a:xfrm>
            <a:off x="720000" y="1951662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32;p23">
            <a:extLst>
              <a:ext uri="{FF2B5EF4-FFF2-40B4-BE49-F238E27FC236}">
                <a16:creationId xmlns:a16="http://schemas.microsoft.com/office/drawing/2014/main" id="{10E717CD-1028-7478-D0EB-CB13853F2AFE}"/>
              </a:ext>
            </a:extLst>
          </p:cNvPr>
          <p:cNvSpPr txBox="1">
            <a:spLocks/>
          </p:cNvSpPr>
          <p:nvPr/>
        </p:nvSpPr>
        <p:spPr>
          <a:xfrm>
            <a:off x="1747450" y="1986744"/>
            <a:ext cx="259877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/>
              <a:t>Choose backdrop</a:t>
            </a:r>
            <a:endParaRPr lang="en-IN" dirty="0"/>
          </a:p>
        </p:txBody>
      </p:sp>
      <p:sp>
        <p:nvSpPr>
          <p:cNvPr id="36" name="Google Shape;534;p23">
            <a:extLst>
              <a:ext uri="{FF2B5EF4-FFF2-40B4-BE49-F238E27FC236}">
                <a16:creationId xmlns:a16="http://schemas.microsoft.com/office/drawing/2014/main" id="{F2263CFC-21D6-522F-3616-54B0FAA49DA3}"/>
              </a:ext>
            </a:extLst>
          </p:cNvPr>
          <p:cNvSpPr txBox="1">
            <a:spLocks/>
          </p:cNvSpPr>
          <p:nvPr/>
        </p:nvSpPr>
        <p:spPr>
          <a:xfrm>
            <a:off x="859800" y="2100162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02.</a:t>
            </a:r>
          </a:p>
        </p:txBody>
      </p:sp>
      <p:sp>
        <p:nvSpPr>
          <p:cNvPr id="37" name="Google Shape;535;p23">
            <a:extLst>
              <a:ext uri="{FF2B5EF4-FFF2-40B4-BE49-F238E27FC236}">
                <a16:creationId xmlns:a16="http://schemas.microsoft.com/office/drawing/2014/main" id="{66046DFD-1F22-ABB0-1D38-9A5E0A5794A4}"/>
              </a:ext>
            </a:extLst>
          </p:cNvPr>
          <p:cNvSpPr txBox="1">
            <a:spLocks/>
          </p:cNvSpPr>
          <p:nvPr/>
        </p:nvSpPr>
        <p:spPr>
          <a:xfrm>
            <a:off x="6092999" y="2020611"/>
            <a:ext cx="2331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/>
              <a:t>Choose sprite</a:t>
            </a:r>
            <a:endParaRPr lang="en-IN" dirty="0"/>
          </a:p>
        </p:txBody>
      </p:sp>
      <p:sp>
        <p:nvSpPr>
          <p:cNvPr id="38" name="Google Shape;538;p23">
            <a:extLst>
              <a:ext uri="{FF2B5EF4-FFF2-40B4-BE49-F238E27FC236}">
                <a16:creationId xmlns:a16="http://schemas.microsoft.com/office/drawing/2014/main" id="{B2FB1C60-9BD6-C100-4E11-3FF04242910A}"/>
              </a:ext>
            </a:extLst>
          </p:cNvPr>
          <p:cNvSpPr/>
          <p:nvPr/>
        </p:nvSpPr>
        <p:spPr>
          <a:xfrm>
            <a:off x="4986600" y="1940373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40;p23">
            <a:extLst>
              <a:ext uri="{FF2B5EF4-FFF2-40B4-BE49-F238E27FC236}">
                <a16:creationId xmlns:a16="http://schemas.microsoft.com/office/drawing/2014/main" id="{B6701BA0-687B-66FC-686E-E6D2E7791925}"/>
              </a:ext>
            </a:extLst>
          </p:cNvPr>
          <p:cNvSpPr txBox="1">
            <a:spLocks/>
          </p:cNvSpPr>
          <p:nvPr/>
        </p:nvSpPr>
        <p:spPr>
          <a:xfrm>
            <a:off x="5126400" y="2088873"/>
            <a:ext cx="53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02BDDA-4E8E-54BC-EC12-DE37AF331A37}"/>
              </a:ext>
            </a:extLst>
          </p:cNvPr>
          <p:cNvSpPr/>
          <p:nvPr/>
        </p:nvSpPr>
        <p:spPr>
          <a:xfrm>
            <a:off x="5969522" y="2456543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5D53C4A-EC1E-181C-9EC9-B6D764388732}"/>
              </a:ext>
            </a:extLst>
          </p:cNvPr>
          <p:cNvSpPr/>
          <p:nvPr/>
        </p:nvSpPr>
        <p:spPr>
          <a:xfrm>
            <a:off x="1694795" y="2490411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DBBDC2-0A5C-165E-2B9D-7095EA874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328" y="2653090"/>
            <a:ext cx="114316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B77CC88-5809-54EB-C983-003A2D73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78" y="1887874"/>
            <a:ext cx="2977713" cy="2924583"/>
          </a:xfrm>
          <a:prstGeom prst="rect">
            <a:avLst/>
          </a:prstGeom>
        </p:spPr>
      </p:pic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1744258" y="1643466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code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701657" y="156322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841457" y="171172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1.3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23FBD-591C-5329-74A9-64CC2DC13833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https://scratch.mit.edu/projects/701455622/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7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146300"/>
            <a:ext cx="3726444" cy="21957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extensions - video sensing blocks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08353C-4A1D-41C4-929B-7FF77283E67D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u="sng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https://youtu.be/iS6jEu-dWOk</a:t>
            </a:r>
            <a:endParaRPr lang="en-IN" sz="1800" u="sng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2" name="Online Media 1" title="Video Sensing in Scratch">
            <a:hlinkClick r:id="" action="ppaction://media"/>
            <a:extLst>
              <a:ext uri="{FF2B5EF4-FFF2-40B4-BE49-F238E27FC236}">
                <a16:creationId xmlns:a16="http://schemas.microsoft.com/office/drawing/2014/main" id="{6D93678B-A5AC-2B71-5FA0-1B633A2754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703885" y="1428750"/>
            <a:ext cx="3625182" cy="29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2.1 – pet the cat!!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0;p26">
            <a:extLst>
              <a:ext uri="{FF2B5EF4-FFF2-40B4-BE49-F238E27FC236}">
                <a16:creationId xmlns:a16="http://schemas.microsoft.com/office/drawing/2014/main" id="{24F8974F-5310-453C-A301-C76955F3E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526" y="1568158"/>
            <a:ext cx="7960364" cy="391118"/>
          </a:xfrm>
          <a:prstGeom prst="rect">
            <a:avLst/>
          </a:prstGeom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Make the cat meow when you touch 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59F6-259A-FADE-CDA7-66F0BE30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60" y="2182560"/>
            <a:ext cx="3296095" cy="24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6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0B9700-1074-8A8D-3BA9-2CA5BE8C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78" y="2838886"/>
            <a:ext cx="1378290" cy="1423112"/>
          </a:xfrm>
          <a:prstGeom prst="rect">
            <a:avLst/>
          </a:prstGeom>
        </p:spPr>
      </p:pic>
      <p:sp>
        <p:nvSpPr>
          <p:cNvPr id="524" name="Google Shape;524;p23"/>
          <p:cNvSpPr/>
          <p:nvPr/>
        </p:nvSpPr>
        <p:spPr>
          <a:xfrm>
            <a:off x="390383" y="161703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417833" y="1683651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ready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530183" y="176553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2.1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D01A7-F349-4422-8316-F0D021845DA3}"/>
              </a:ext>
            </a:extLst>
          </p:cNvPr>
          <p:cNvSpPr/>
          <p:nvPr/>
        </p:nvSpPr>
        <p:spPr>
          <a:xfrm>
            <a:off x="1907439" y="2761860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74E39-C4AD-B5E6-1F76-0188656A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37" y="2938298"/>
            <a:ext cx="1311687" cy="1242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E19C6-E8A4-3972-E21C-257852F840E9}"/>
              </a:ext>
            </a:extLst>
          </p:cNvPr>
          <p:cNvSpPr txBox="1"/>
          <p:nvPr/>
        </p:nvSpPr>
        <p:spPr>
          <a:xfrm>
            <a:off x="1329181" y="2128351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Click the </a:t>
            </a:r>
            <a:r>
              <a:rPr lang="en-US" sz="1600" b="1" dirty="0">
                <a:latin typeface="Quicksand" panose="020B0604020202020204" charset="0"/>
              </a:rPr>
              <a:t>Extensions</a:t>
            </a:r>
            <a:r>
              <a:rPr lang="en-US" sz="1600" dirty="0">
                <a:latin typeface="Quicksand" panose="020B0604020202020204" charset="0"/>
              </a:rPr>
              <a:t> button(at the bottom left of the screen)</a:t>
            </a:r>
            <a:endParaRPr lang="en-IN" sz="1600" dirty="0">
              <a:latin typeface="Quicksand" panose="020B060402020202020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FE80AB-77E5-248F-DBC7-49178213E546}"/>
              </a:ext>
            </a:extLst>
          </p:cNvPr>
          <p:cNvSpPr/>
          <p:nvPr/>
        </p:nvSpPr>
        <p:spPr>
          <a:xfrm>
            <a:off x="5068867" y="2765398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CC076-D033-ACE3-613A-8A7A7D83AAAC}"/>
              </a:ext>
            </a:extLst>
          </p:cNvPr>
          <p:cNvSpPr txBox="1"/>
          <p:nvPr/>
        </p:nvSpPr>
        <p:spPr>
          <a:xfrm>
            <a:off x="4980982" y="2131889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Choose </a:t>
            </a:r>
            <a:r>
              <a:rPr lang="en-US" sz="1600" b="1" dirty="0">
                <a:latin typeface="Quicksand" panose="020B0604020202020204" charset="0"/>
              </a:rPr>
              <a:t>Video Sensing</a:t>
            </a:r>
            <a:r>
              <a:rPr lang="en-US" sz="1600" dirty="0">
                <a:latin typeface="Quicksand" panose="020B0604020202020204" charset="0"/>
              </a:rPr>
              <a:t> to add video blocks to blocks palette.</a:t>
            </a:r>
            <a:endParaRPr lang="en-IN" sz="1600" dirty="0"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A5777-00B8-CD4F-2D52-C7BE61093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775" y="2728633"/>
            <a:ext cx="2154267" cy="16422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6489C9-AB9C-D394-357F-D4343B63218E}"/>
              </a:ext>
            </a:extLst>
          </p:cNvPr>
          <p:cNvSpPr/>
          <p:nvPr/>
        </p:nvSpPr>
        <p:spPr>
          <a:xfrm>
            <a:off x="6747016" y="3486018"/>
            <a:ext cx="578818" cy="425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54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358484" y="154261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385934" y="1609230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sprite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498284" y="169111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4604423" y="1643466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code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3561822" y="156322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3701622" y="171172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2.1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237124-2ABD-2BBC-7BDA-0B591ED5D141}"/>
              </a:ext>
            </a:extLst>
          </p:cNvPr>
          <p:cNvSpPr/>
          <p:nvPr/>
        </p:nvSpPr>
        <p:spPr>
          <a:xfrm>
            <a:off x="1354970" y="2430275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0C1CEA-DF20-BF9D-AD6C-BE80A185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54" y="2563385"/>
            <a:ext cx="1238423" cy="1305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C6E18-06AE-1A9C-9CA4-6C30CD3BAF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4" t="6162" r="1109" b="5030"/>
          <a:stretch/>
        </p:blipFill>
        <p:spPr>
          <a:xfrm>
            <a:off x="3867935" y="2428218"/>
            <a:ext cx="4784195" cy="22802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E23FBD-591C-5329-74A9-64CC2DC13833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https://scratch.mit.edu/projects/699452363/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2.2 – pop the balloon!!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0;p26">
            <a:extLst>
              <a:ext uri="{FF2B5EF4-FFF2-40B4-BE49-F238E27FC236}">
                <a16:creationId xmlns:a16="http://schemas.microsoft.com/office/drawing/2014/main" id="{24F8974F-5310-453C-A301-C76955F3E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526" y="1568158"/>
            <a:ext cx="7960364" cy="391118"/>
          </a:xfrm>
          <a:prstGeom prst="rect">
            <a:avLst/>
          </a:prstGeom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Use your finger to pop a balloon.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F01E1-76B5-4D6C-C98A-40D1BBBEE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72"/>
          <a:stretch/>
        </p:blipFill>
        <p:spPr>
          <a:xfrm>
            <a:off x="1251668" y="2531561"/>
            <a:ext cx="2572109" cy="2019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6B2303-E268-7F4A-8CDC-486E192CD5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14"/>
          <a:stretch/>
        </p:blipFill>
        <p:spPr>
          <a:xfrm>
            <a:off x="5319597" y="2571748"/>
            <a:ext cx="2572735" cy="1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6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0B9700-1074-8A8D-3BA9-2CA5BE8C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46" y="2838886"/>
            <a:ext cx="1378290" cy="1423112"/>
          </a:xfrm>
          <a:prstGeom prst="rect">
            <a:avLst/>
          </a:prstGeom>
        </p:spPr>
      </p:pic>
      <p:sp>
        <p:nvSpPr>
          <p:cNvPr id="524" name="Google Shape;524;p23"/>
          <p:cNvSpPr/>
          <p:nvPr/>
        </p:nvSpPr>
        <p:spPr>
          <a:xfrm>
            <a:off x="390383" y="161703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417833" y="1683651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ready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530183" y="176553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2.2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D01A7-F349-4422-8316-F0D021845DA3}"/>
              </a:ext>
            </a:extLst>
          </p:cNvPr>
          <p:cNvSpPr/>
          <p:nvPr/>
        </p:nvSpPr>
        <p:spPr>
          <a:xfrm>
            <a:off x="1907439" y="2761860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74E39-C4AD-B5E6-1F76-0188656A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37" y="2938298"/>
            <a:ext cx="1311687" cy="1242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E19C6-E8A4-3972-E21C-257852F840E9}"/>
              </a:ext>
            </a:extLst>
          </p:cNvPr>
          <p:cNvSpPr txBox="1"/>
          <p:nvPr/>
        </p:nvSpPr>
        <p:spPr>
          <a:xfrm>
            <a:off x="1329181" y="2128351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Click the </a:t>
            </a:r>
            <a:r>
              <a:rPr lang="en-US" sz="1600" b="1" dirty="0">
                <a:latin typeface="Quicksand" panose="020B0604020202020204" charset="0"/>
              </a:rPr>
              <a:t>Extensions</a:t>
            </a:r>
            <a:r>
              <a:rPr lang="en-US" sz="1600" dirty="0">
                <a:latin typeface="Quicksand" panose="020B0604020202020204" charset="0"/>
              </a:rPr>
              <a:t> button(at the bottom left of the screen)</a:t>
            </a:r>
            <a:endParaRPr lang="en-IN" sz="1600" dirty="0">
              <a:latin typeface="Quicksand" panose="020B060402020202020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FE80AB-77E5-248F-DBC7-49178213E546}"/>
              </a:ext>
            </a:extLst>
          </p:cNvPr>
          <p:cNvSpPr/>
          <p:nvPr/>
        </p:nvSpPr>
        <p:spPr>
          <a:xfrm>
            <a:off x="5122035" y="2765398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CC076-D033-ACE3-613A-8A7A7D83AAAC}"/>
              </a:ext>
            </a:extLst>
          </p:cNvPr>
          <p:cNvSpPr txBox="1"/>
          <p:nvPr/>
        </p:nvSpPr>
        <p:spPr>
          <a:xfrm>
            <a:off x="4980982" y="2131889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Choose </a:t>
            </a:r>
            <a:r>
              <a:rPr lang="en-US" sz="1600" b="1" dirty="0">
                <a:latin typeface="Quicksand" panose="020B0604020202020204" charset="0"/>
              </a:rPr>
              <a:t>Video Sensing</a:t>
            </a:r>
            <a:r>
              <a:rPr lang="en-US" sz="1600" dirty="0">
                <a:latin typeface="Quicksand" panose="020B0604020202020204" charset="0"/>
              </a:rPr>
              <a:t> to add video blocks to blocks palette.</a:t>
            </a:r>
            <a:endParaRPr lang="en-IN" sz="1600" dirty="0">
              <a:latin typeface="Quicksand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1BA313-B1D5-9B17-7800-13E4CF79B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775" y="2728633"/>
            <a:ext cx="2154267" cy="164223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2D2FC97-870E-B567-B464-D061BF91F4F0}"/>
              </a:ext>
            </a:extLst>
          </p:cNvPr>
          <p:cNvSpPr/>
          <p:nvPr/>
        </p:nvSpPr>
        <p:spPr>
          <a:xfrm>
            <a:off x="6736395" y="3486018"/>
            <a:ext cx="578818" cy="425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4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358484" y="154261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385934" y="1609230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sprite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498284" y="169111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4604425" y="162220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code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3561824" y="1541962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3701624" y="169046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2.2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237124-2ABD-2BBC-7BDA-0B591ED5D141}"/>
              </a:ext>
            </a:extLst>
          </p:cNvPr>
          <p:cNvSpPr/>
          <p:nvPr/>
        </p:nvSpPr>
        <p:spPr>
          <a:xfrm>
            <a:off x="1354970" y="2430275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23FBD-591C-5329-74A9-64CC2DC13833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https://scratch.mit.edu/projects/700240875/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EC6B8-4CA2-BB8A-BEB8-9F98F7840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481" y="2567778"/>
            <a:ext cx="1286054" cy="1305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D3136-7EDD-DAE5-8509-15AE58DBE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868" y="2509361"/>
            <a:ext cx="441326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8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146300"/>
            <a:ext cx="3726444" cy="21957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extensions - pen blocks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08353C-4A1D-41C4-929B-7FF77283E67D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u="sng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https://youtu.be/QD05shAp740</a:t>
            </a:r>
            <a:endParaRPr lang="en-IN" sz="1800" u="sng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Online Media 2" title="Scratch 3.0 - Pen Blocks">
            <a:hlinkClick r:id="" action="ppaction://media"/>
            <a:extLst>
              <a:ext uri="{FF2B5EF4-FFF2-40B4-BE49-F238E27FC236}">
                <a16:creationId xmlns:a16="http://schemas.microsoft.com/office/drawing/2014/main" id="{921E23FE-DA9E-1973-D8A5-31A90A2D8D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692596" y="1478844"/>
            <a:ext cx="3619444" cy="28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146300"/>
            <a:ext cx="3726444" cy="21957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extensions – text to speech blocks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08353C-4A1D-41C4-929B-7FF77283E67D}"/>
              </a:ext>
            </a:extLst>
          </p:cNvPr>
          <p:cNvSpPr txBox="1"/>
          <p:nvPr/>
        </p:nvSpPr>
        <p:spPr>
          <a:xfrm>
            <a:off x="4726463" y="4513809"/>
            <a:ext cx="361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u="sng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https://youtu.be/vtOuK7PcQLo</a:t>
            </a:r>
            <a:endParaRPr lang="en-IN" sz="1800" u="sng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  <a:p>
            <a:pPr algn="ctr"/>
            <a:endParaRPr lang="en-IN" sz="1800" u="sng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2" name="Online Media 1" title="Text to Speech in Scratch 3.0">
            <a:hlinkClick r:id="" action="ppaction://media"/>
            <a:extLst>
              <a:ext uri="{FF2B5EF4-FFF2-40B4-BE49-F238E27FC236}">
                <a16:creationId xmlns:a16="http://schemas.microsoft.com/office/drawing/2014/main" id="{6CF3C375-F291-EDC5-D679-5D64F463346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703885" y="1451328"/>
            <a:ext cx="3616030" cy="29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3.1 – Say hello!!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0;p26">
            <a:extLst>
              <a:ext uri="{FF2B5EF4-FFF2-40B4-BE49-F238E27FC236}">
                <a16:creationId xmlns:a16="http://schemas.microsoft.com/office/drawing/2014/main" id="{24F8974F-5310-453C-A301-C76955F3E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526" y="1568157"/>
            <a:ext cx="7960364" cy="1136403"/>
          </a:xfrm>
          <a:prstGeom prst="rect">
            <a:avLst/>
          </a:prstGeom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Use the </a:t>
            </a:r>
            <a:r>
              <a:rPr lang="en-US" sz="1800" b="1" dirty="0">
                <a:solidFill>
                  <a:schemeClr val="bg2"/>
                </a:solidFill>
                <a:latin typeface="Quicksand" panose="020B0604020202020204" charset="0"/>
              </a:rPr>
              <a:t>Text to Speech </a:t>
            </a: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blocks to make your sprite speak out “Hello” when it is clicked.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Experiment with different voices.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BEB38-07DD-1918-F548-B531A5A9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70" y="2613131"/>
            <a:ext cx="2314898" cy="2086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14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1780ED-FB18-58D0-B348-5951BE73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52" y="2823737"/>
            <a:ext cx="1305107" cy="1409897"/>
          </a:xfrm>
          <a:prstGeom prst="rect">
            <a:avLst/>
          </a:prstGeom>
        </p:spPr>
      </p:pic>
      <p:sp>
        <p:nvSpPr>
          <p:cNvPr id="524" name="Google Shape;524;p23"/>
          <p:cNvSpPr/>
          <p:nvPr/>
        </p:nvSpPr>
        <p:spPr>
          <a:xfrm>
            <a:off x="390383" y="161703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417833" y="1683651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ready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530183" y="176553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3.1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D01A7-F349-4422-8316-F0D021845DA3}"/>
              </a:ext>
            </a:extLst>
          </p:cNvPr>
          <p:cNvSpPr/>
          <p:nvPr/>
        </p:nvSpPr>
        <p:spPr>
          <a:xfrm>
            <a:off x="1907439" y="2761860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74E39-C4AD-B5E6-1F76-0188656A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37" y="2938298"/>
            <a:ext cx="1311687" cy="1242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E19C6-E8A4-3972-E21C-257852F840E9}"/>
              </a:ext>
            </a:extLst>
          </p:cNvPr>
          <p:cNvSpPr txBox="1"/>
          <p:nvPr/>
        </p:nvSpPr>
        <p:spPr>
          <a:xfrm>
            <a:off x="1329181" y="2128351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Click the </a:t>
            </a:r>
            <a:r>
              <a:rPr lang="en-US" sz="1600" b="1" dirty="0">
                <a:latin typeface="Quicksand" panose="020B0604020202020204" charset="0"/>
              </a:rPr>
              <a:t>Extensions</a:t>
            </a:r>
            <a:r>
              <a:rPr lang="en-US" sz="1600" dirty="0">
                <a:latin typeface="Quicksand" panose="020B0604020202020204" charset="0"/>
              </a:rPr>
              <a:t> button(at the bottom left of the screen)</a:t>
            </a:r>
            <a:endParaRPr lang="en-IN" sz="1600" dirty="0">
              <a:latin typeface="Quicksand" panose="020B060402020202020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FE80AB-77E5-248F-DBC7-49178213E546}"/>
              </a:ext>
            </a:extLst>
          </p:cNvPr>
          <p:cNvSpPr/>
          <p:nvPr/>
        </p:nvSpPr>
        <p:spPr>
          <a:xfrm>
            <a:off x="5132656" y="2765398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CC076-D033-ACE3-613A-8A7A7D83AAAC}"/>
              </a:ext>
            </a:extLst>
          </p:cNvPr>
          <p:cNvSpPr txBox="1"/>
          <p:nvPr/>
        </p:nvSpPr>
        <p:spPr>
          <a:xfrm>
            <a:off x="4980980" y="2131889"/>
            <a:ext cx="392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Choose </a:t>
            </a:r>
            <a:r>
              <a:rPr lang="en-US" sz="1600" b="1" dirty="0">
                <a:latin typeface="Quicksand" panose="020B0604020202020204" charset="0"/>
              </a:rPr>
              <a:t>Text to Speech</a:t>
            </a:r>
            <a:r>
              <a:rPr lang="en-US" sz="1600" dirty="0">
                <a:latin typeface="Quicksand" panose="020B0604020202020204" charset="0"/>
              </a:rPr>
              <a:t> to add the text to speech blocks to blocks palette.</a:t>
            </a:r>
            <a:endParaRPr lang="en-IN" sz="1600" dirty="0">
              <a:latin typeface="Quicksand" panose="020B060402020202020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DBF97E-5BE7-5D16-96A9-097BC7E979DA}"/>
              </a:ext>
            </a:extLst>
          </p:cNvPr>
          <p:cNvSpPr/>
          <p:nvPr/>
        </p:nvSpPr>
        <p:spPr>
          <a:xfrm>
            <a:off x="6748479" y="3630790"/>
            <a:ext cx="45719" cy="58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30860-FD09-1C46-6999-6FA3119BA6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64"/>
          <a:stretch/>
        </p:blipFill>
        <p:spPr>
          <a:xfrm>
            <a:off x="6832599" y="2713126"/>
            <a:ext cx="2311402" cy="156913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73DCE27-0E11-D3E8-F4AD-064D42E05ECE}"/>
              </a:ext>
            </a:extLst>
          </p:cNvPr>
          <p:cNvSpPr/>
          <p:nvPr/>
        </p:nvSpPr>
        <p:spPr>
          <a:xfrm>
            <a:off x="6853077" y="3598891"/>
            <a:ext cx="568440" cy="488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0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358484" y="154261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385934" y="1609230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sprite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498284" y="169111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4604423" y="1643466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code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3561822" y="156322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3701622" y="171172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</a:rPr>
              <a:t>Activity 3.1 </a:t>
            </a:r>
            <a:r>
              <a:rPr lang="en" sz="5000" dirty="0">
                <a:solidFill>
                  <a:schemeClr val="accent5"/>
                </a:solidFill>
              </a:rPr>
              <a:t>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237124-2ABD-2BBC-7BDA-0B591ED5D141}"/>
              </a:ext>
            </a:extLst>
          </p:cNvPr>
          <p:cNvSpPr/>
          <p:nvPr/>
        </p:nvSpPr>
        <p:spPr>
          <a:xfrm>
            <a:off x="1354970" y="2430275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0C1CEA-DF20-BF9D-AD6C-BE80A185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54" y="2563385"/>
            <a:ext cx="1238423" cy="1305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E23FBD-591C-5329-74A9-64CC2DC13833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https://scratch.mit.edu/projects/701955928/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9C859-B835-27EF-B03C-7A9DDD80C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966" y="2288407"/>
            <a:ext cx="349616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3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146300"/>
            <a:ext cx="3726444" cy="21957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extensions – translate blocks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08353C-4A1D-41C4-929B-7FF77283E67D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u="sng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https://youtu.be/3wUhdTllgKk</a:t>
            </a:r>
            <a:endParaRPr lang="en-IN" sz="1800" u="sng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Online Media 2" title="Translate Blocks in Scratch 3.0">
            <a:hlinkClick r:id="" action="ppaction://media"/>
            <a:extLst>
              <a:ext uri="{FF2B5EF4-FFF2-40B4-BE49-F238E27FC236}">
                <a16:creationId xmlns:a16="http://schemas.microsoft.com/office/drawing/2014/main" id="{A4716BB2-4981-DE21-3228-B0CE523A6E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683931" y="1462756"/>
            <a:ext cx="3640037" cy="28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4.1 – Speak in french!!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0;p26">
            <a:extLst>
              <a:ext uri="{FF2B5EF4-FFF2-40B4-BE49-F238E27FC236}">
                <a16:creationId xmlns:a16="http://schemas.microsoft.com/office/drawing/2014/main" id="{24F8974F-5310-453C-A301-C76955F3E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526" y="1568157"/>
            <a:ext cx="7960364" cy="1398327"/>
          </a:xfrm>
          <a:prstGeom prst="rect">
            <a:avLst/>
          </a:prstGeom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Use the </a:t>
            </a:r>
            <a:r>
              <a:rPr lang="en-US" sz="1800" b="1" dirty="0">
                <a:solidFill>
                  <a:schemeClr val="bg2"/>
                </a:solidFill>
                <a:latin typeface="Quicksand" panose="020B0604020202020204" charset="0"/>
              </a:rPr>
              <a:t>Text to Speech </a:t>
            </a: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and</a:t>
            </a:r>
            <a:r>
              <a:rPr lang="en-US" sz="1800" b="1" dirty="0">
                <a:solidFill>
                  <a:schemeClr val="bg2"/>
                </a:solidFill>
                <a:latin typeface="Quicksand" panose="020B0604020202020204" charset="0"/>
              </a:rPr>
              <a:t> Translate </a:t>
            </a: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blocks to make your sprite speak out a phrase of your choice in English and French when it is clicked.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Experiment with different voices.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57E67-4F8D-1FFC-1890-E8254B040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7" r="3761" b="9523"/>
          <a:stretch/>
        </p:blipFill>
        <p:spPr>
          <a:xfrm>
            <a:off x="5242856" y="2913327"/>
            <a:ext cx="2924583" cy="1833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34931-F73A-9F6C-114F-C89C91287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95"/>
          <a:stretch/>
        </p:blipFill>
        <p:spPr>
          <a:xfrm>
            <a:off x="993825" y="2876559"/>
            <a:ext cx="2924583" cy="1833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238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2141EF-EA3D-E408-327A-3404A340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50" y="3079787"/>
            <a:ext cx="1276149" cy="144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780ED-FB18-58D0-B348-5951BE73A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536" y="3100187"/>
            <a:ext cx="1305107" cy="1409897"/>
          </a:xfrm>
          <a:prstGeom prst="rect">
            <a:avLst/>
          </a:prstGeom>
        </p:spPr>
      </p:pic>
      <p:sp>
        <p:nvSpPr>
          <p:cNvPr id="524" name="Google Shape;524;p23"/>
          <p:cNvSpPr/>
          <p:nvPr/>
        </p:nvSpPr>
        <p:spPr>
          <a:xfrm>
            <a:off x="390383" y="161703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417833" y="1683651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ready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530183" y="176553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4.1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D01A7-F349-4422-8316-F0D021845DA3}"/>
              </a:ext>
            </a:extLst>
          </p:cNvPr>
          <p:cNvSpPr/>
          <p:nvPr/>
        </p:nvSpPr>
        <p:spPr>
          <a:xfrm>
            <a:off x="1567188" y="3038312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74E39-C4AD-B5E6-1F76-0188656A6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686" y="3214750"/>
            <a:ext cx="1311687" cy="1242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E19C6-E8A4-3972-E21C-257852F840E9}"/>
              </a:ext>
            </a:extLst>
          </p:cNvPr>
          <p:cNvSpPr txBox="1"/>
          <p:nvPr/>
        </p:nvSpPr>
        <p:spPr>
          <a:xfrm>
            <a:off x="1329181" y="2128351"/>
            <a:ext cx="21051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Quicksand" panose="020B0604020202020204" charset="0"/>
              </a:rPr>
              <a:t>Click the </a:t>
            </a:r>
            <a:r>
              <a:rPr lang="en-US" sz="1500" b="1" dirty="0">
                <a:latin typeface="Quicksand" panose="020B0604020202020204" charset="0"/>
              </a:rPr>
              <a:t>Extensions</a:t>
            </a:r>
            <a:r>
              <a:rPr lang="en-US" sz="1500" dirty="0">
                <a:latin typeface="Quicksand" panose="020B0604020202020204" charset="0"/>
              </a:rPr>
              <a:t> button(at the bottom left of the screen)</a:t>
            </a:r>
            <a:endParaRPr lang="en-IN" sz="1500" dirty="0">
              <a:latin typeface="Quicksand" panose="020B060402020202020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FE80AB-77E5-248F-DBC7-49178213E546}"/>
              </a:ext>
            </a:extLst>
          </p:cNvPr>
          <p:cNvSpPr/>
          <p:nvPr/>
        </p:nvSpPr>
        <p:spPr>
          <a:xfrm>
            <a:off x="4282040" y="3041848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CC076-D033-ACE3-613A-8A7A7D83AAAC}"/>
              </a:ext>
            </a:extLst>
          </p:cNvPr>
          <p:cNvSpPr txBox="1"/>
          <p:nvPr/>
        </p:nvSpPr>
        <p:spPr>
          <a:xfrm>
            <a:off x="3846477" y="2131889"/>
            <a:ext cx="2466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Quicksand" panose="020B0604020202020204" charset="0"/>
              </a:rPr>
              <a:t>Choose </a:t>
            </a:r>
            <a:r>
              <a:rPr lang="en-US" sz="1500" b="1" dirty="0">
                <a:latin typeface="Quicksand" panose="020B0604020202020204" charset="0"/>
              </a:rPr>
              <a:t>Text to Speech</a:t>
            </a:r>
            <a:r>
              <a:rPr lang="en-US" sz="1500" dirty="0">
                <a:latin typeface="Quicksand" panose="020B0604020202020204" charset="0"/>
              </a:rPr>
              <a:t> to add the text to speech blocks to blocks palette.</a:t>
            </a:r>
            <a:endParaRPr lang="en-IN" sz="1500" dirty="0">
              <a:latin typeface="Quicksand" panose="020B060402020202020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E01DA8-5E7F-FEC7-3437-74C0D7DC4AF0}"/>
              </a:ext>
            </a:extLst>
          </p:cNvPr>
          <p:cNvSpPr/>
          <p:nvPr/>
        </p:nvSpPr>
        <p:spPr>
          <a:xfrm>
            <a:off x="6996901" y="3034753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CB352-B9B9-1D76-FEC7-7704A2CD3699}"/>
              </a:ext>
            </a:extLst>
          </p:cNvPr>
          <p:cNvSpPr txBox="1"/>
          <p:nvPr/>
        </p:nvSpPr>
        <p:spPr>
          <a:xfrm>
            <a:off x="6570921" y="2124794"/>
            <a:ext cx="2502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Quicksand" panose="020B0604020202020204" charset="0"/>
              </a:rPr>
              <a:t>Choose </a:t>
            </a:r>
            <a:r>
              <a:rPr lang="en-US" sz="1500" b="1" dirty="0">
                <a:latin typeface="Quicksand" panose="020B0604020202020204" charset="0"/>
              </a:rPr>
              <a:t>Translate</a:t>
            </a:r>
            <a:r>
              <a:rPr lang="en-US" sz="1500" dirty="0">
                <a:latin typeface="Quicksand" panose="020B0604020202020204" charset="0"/>
              </a:rPr>
              <a:t> to add the translate blocks to blocks palette.</a:t>
            </a:r>
            <a:endParaRPr lang="en-IN" sz="15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29C45-E745-62F6-C46E-A9E079433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6"/>
          <a:stretch/>
        </p:blipFill>
        <p:spPr>
          <a:xfrm>
            <a:off x="4566799" y="2079030"/>
            <a:ext cx="4317557" cy="2713222"/>
          </a:xfrm>
          <a:prstGeom prst="rect">
            <a:avLst/>
          </a:prstGeom>
        </p:spPr>
      </p:pic>
      <p:sp>
        <p:nvSpPr>
          <p:cNvPr id="524" name="Google Shape;524;p23"/>
          <p:cNvSpPr/>
          <p:nvPr/>
        </p:nvSpPr>
        <p:spPr>
          <a:xfrm>
            <a:off x="358484" y="154261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385934" y="1609230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sprite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498284" y="169111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4604423" y="1643466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code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3561822" y="156322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3701622" y="171172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4.1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237124-2ABD-2BBC-7BDA-0B591ED5D141}"/>
              </a:ext>
            </a:extLst>
          </p:cNvPr>
          <p:cNvSpPr/>
          <p:nvPr/>
        </p:nvSpPr>
        <p:spPr>
          <a:xfrm>
            <a:off x="1354970" y="2430275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0C1CEA-DF20-BF9D-AD6C-BE80A185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54" y="2563385"/>
            <a:ext cx="1238423" cy="1305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E23FBD-591C-5329-74A9-64CC2DC13833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https://scratch.mit.edu/projects/703010805/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7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2"/>
                </a:solidFill>
              </a:rPr>
              <a:t>I</a:t>
            </a:r>
            <a:r>
              <a:rPr lang="en" sz="3200" dirty="0">
                <a:solidFill>
                  <a:schemeClr val="bg2"/>
                </a:solidFill>
              </a:rPr>
              <a:t>nteract with projects using video sensing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1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Make interactive projects like playing drums, keep away game and play ball game.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For step by step instructions, use document “</a:t>
            </a:r>
            <a:r>
              <a:rPr lang="en-US" sz="2000" b="1" dirty="0">
                <a:latin typeface="Quicksand" panose="020B0604020202020204" charset="0"/>
              </a:rPr>
              <a:t>Scratch-Extensions-videoCards.pdf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Code a translator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2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Make your own “translator” where a sprite will translate anything you type into a language of your choice, and read it back to you.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For step by step instructions, use document </a:t>
            </a:r>
            <a:r>
              <a:rPr lang="en-US" sz="2000" b="1" dirty="0">
                <a:latin typeface="Quicksand" panose="020B0604020202020204" charset="0"/>
              </a:rPr>
              <a:t>“Scratch-Extensions-translator.pdf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B7A81-9D40-47C1-AAD8-DD9241AE94E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https://scratch.mit.edu/projects/702491389/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4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1.1 – Draw a square!!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0;p26">
            <a:extLst>
              <a:ext uri="{FF2B5EF4-FFF2-40B4-BE49-F238E27FC236}">
                <a16:creationId xmlns:a16="http://schemas.microsoft.com/office/drawing/2014/main" id="{24F8974F-5310-453C-A301-C76955F3E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526" y="1568158"/>
            <a:ext cx="7960364" cy="1003592"/>
          </a:xfrm>
          <a:prstGeom prst="rect">
            <a:avLst/>
          </a:prstGeom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Use the </a:t>
            </a:r>
            <a:r>
              <a:rPr lang="en-US" sz="1800" b="1" dirty="0">
                <a:solidFill>
                  <a:schemeClr val="bg2"/>
                </a:solidFill>
                <a:latin typeface="Quicksand" panose="020B0604020202020204" charset="0"/>
              </a:rPr>
              <a:t>Pen </a:t>
            </a: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blocks to make a square on the screen.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Experiment with pen colors and sizes.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A9973-D62C-D472-8EFF-BE26DD83D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3" y="2712058"/>
            <a:ext cx="2019582" cy="1867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35C01-BDF4-DD00-158A-0F2AD271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250" y="2706734"/>
            <a:ext cx="1913271" cy="1876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8100D-E427-8410-3361-117E277E4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426" y="2704561"/>
            <a:ext cx="2143464" cy="1896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435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Phrase Book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3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Translate useful phrases into different languages with an interactive phrasebook.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For step by step instructions, use document </a:t>
            </a:r>
            <a:r>
              <a:rPr lang="en-US" sz="2000" b="1" dirty="0">
                <a:latin typeface="Quicksand" panose="020B0604020202020204" charset="0"/>
              </a:rPr>
              <a:t>“Scratch-Extensions-phrasebook.pdf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Use files spain.png, coins.png, toilet.png provided with this kit if required to </a:t>
            </a:r>
            <a:r>
              <a:rPr lang="en-US" sz="2000">
                <a:latin typeface="Quicksand" panose="020B0604020202020204" charset="0"/>
              </a:rPr>
              <a:t>follow along as is.</a:t>
            </a:r>
            <a:endParaRPr lang="en-IN" sz="2000" dirty="0">
              <a:latin typeface="Quicksan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B7A81-9D40-47C1-AAD8-DD9241AE94E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https://scratch.mit.edu/projects/704026436/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2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2A758B-2F7A-421A-B076-DEAA6D91F5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39725"/>
            <a:ext cx="9144001" cy="777875"/>
          </a:xfrm>
        </p:spPr>
        <p:txBody>
          <a:bodyPr/>
          <a:lstStyle/>
          <a:p>
            <a:pPr algn="ctr"/>
            <a:r>
              <a:rPr lang="en-US" sz="5000" dirty="0"/>
              <a:t>Resources</a:t>
            </a:r>
            <a:endParaRPr lang="en-IN" sz="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DCBF5C-737C-4684-B5C3-D771CB2849E5}"/>
              </a:ext>
            </a:extLst>
          </p:cNvPr>
          <p:cNvSpPr txBox="1"/>
          <p:nvPr/>
        </p:nvSpPr>
        <p:spPr>
          <a:xfrm>
            <a:off x="361245" y="1185334"/>
            <a:ext cx="838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anose="020B0604020202020204" charset="0"/>
              </a:rPr>
              <a:t>Tutorials from the official YouTube Channel of Scratch (scratch.mit.edu) - </a:t>
            </a:r>
            <a:r>
              <a:rPr lang="en-US" sz="1600" dirty="0">
                <a:latin typeface="Quicksand" panose="020B0604020202020204" charset="0"/>
                <a:hlinkClick r:id="rId2"/>
              </a:rPr>
              <a:t>https://youtube.com/playlist?list=PLpfxVARjkP-_f-E9IU6IHmy5ECj0HqiLB</a:t>
            </a:r>
            <a:endParaRPr lang="en-US" sz="1600" dirty="0">
              <a:latin typeface="Quicksand" panose="020B06040202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Quicksand" panose="020B06040202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anose="020B0604020202020204" charset="0"/>
              </a:rPr>
              <a:t>Scratch Create-Along : Create a Scratch project in a one-hour livestream with the Scratch Team - </a:t>
            </a:r>
            <a:r>
              <a:rPr lang="en-IN" sz="1600" dirty="0">
                <a:latin typeface="Quicksand" panose="020B0604020202020204" charset="0"/>
                <a:hlinkClick r:id="rId3"/>
              </a:rPr>
              <a:t>https://youtube.com/playlist?list=PLpfxVARjkP-953-E52NskKvbCBXEgHkwr</a:t>
            </a:r>
            <a:endParaRPr lang="en-IN" sz="1600" dirty="0">
              <a:latin typeface="Quicksand" panose="020B060402020202020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1600" dirty="0">
              <a:latin typeface="Quicksand" panose="020B060402020202020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1600" dirty="0">
                <a:latin typeface="Quicksand" panose="020B0604020202020204" charset="0"/>
              </a:rPr>
              <a:t>Scratch Basics Playlist - </a:t>
            </a:r>
            <a:r>
              <a:rPr lang="en-IN" sz="1600" dirty="0">
                <a:latin typeface="Quicksand" panose="020B0604020202020204" charset="0"/>
                <a:hlinkClick r:id="rId4"/>
              </a:rPr>
              <a:t>https://youtube.com/playlist?list=PLSgUBfi51uldLxNsADEYyXoXMuBTuR7om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16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42286-9B45-6BBC-E231-5404B8C56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5" t="11477" r="-3695"/>
          <a:stretch/>
        </p:blipFill>
        <p:spPr>
          <a:xfrm>
            <a:off x="5239934" y="2843285"/>
            <a:ext cx="1401198" cy="1443138"/>
          </a:xfrm>
          <a:prstGeom prst="rect">
            <a:avLst/>
          </a:prstGeom>
        </p:spPr>
      </p:pic>
      <p:sp>
        <p:nvSpPr>
          <p:cNvPr id="524" name="Google Shape;524;p23"/>
          <p:cNvSpPr/>
          <p:nvPr/>
        </p:nvSpPr>
        <p:spPr>
          <a:xfrm>
            <a:off x="390383" y="161703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417833" y="1683651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ready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530183" y="176553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1.1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D01A7-F349-4422-8316-F0D021845DA3}"/>
              </a:ext>
            </a:extLst>
          </p:cNvPr>
          <p:cNvSpPr/>
          <p:nvPr/>
        </p:nvSpPr>
        <p:spPr>
          <a:xfrm>
            <a:off x="1907439" y="2761860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74E39-C4AD-B5E6-1F76-0188656A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37" y="2938298"/>
            <a:ext cx="1311687" cy="1242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E19C6-E8A4-3972-E21C-257852F840E9}"/>
              </a:ext>
            </a:extLst>
          </p:cNvPr>
          <p:cNvSpPr txBox="1"/>
          <p:nvPr/>
        </p:nvSpPr>
        <p:spPr>
          <a:xfrm>
            <a:off x="1329181" y="2128351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Click the </a:t>
            </a:r>
            <a:r>
              <a:rPr lang="en-US" sz="1600" b="1" dirty="0">
                <a:latin typeface="Quicksand" panose="020B0604020202020204" charset="0"/>
              </a:rPr>
              <a:t>Extensions</a:t>
            </a:r>
            <a:r>
              <a:rPr lang="en-US" sz="1600" dirty="0">
                <a:latin typeface="Quicksand" panose="020B0604020202020204" charset="0"/>
              </a:rPr>
              <a:t> button(at the bottom left of the screen)</a:t>
            </a:r>
            <a:endParaRPr lang="en-IN" sz="1600" dirty="0">
              <a:latin typeface="Quicksand" panose="020B060402020202020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FE80AB-77E5-248F-DBC7-49178213E546}"/>
              </a:ext>
            </a:extLst>
          </p:cNvPr>
          <p:cNvSpPr/>
          <p:nvPr/>
        </p:nvSpPr>
        <p:spPr>
          <a:xfrm>
            <a:off x="5132656" y="2765398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CC076-D033-ACE3-613A-8A7A7D83AAAC}"/>
              </a:ext>
            </a:extLst>
          </p:cNvPr>
          <p:cNvSpPr txBox="1"/>
          <p:nvPr/>
        </p:nvSpPr>
        <p:spPr>
          <a:xfrm>
            <a:off x="4980982" y="2131889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Choose </a:t>
            </a:r>
            <a:r>
              <a:rPr lang="en-US" sz="1600" b="1" dirty="0">
                <a:latin typeface="Quicksand" panose="020B0604020202020204" charset="0"/>
              </a:rPr>
              <a:t>Pen</a:t>
            </a:r>
            <a:r>
              <a:rPr lang="en-US" sz="1600" dirty="0">
                <a:latin typeface="Quicksand" panose="020B0604020202020204" charset="0"/>
              </a:rPr>
              <a:t> to add the pen blocks to blocks palette.</a:t>
            </a:r>
            <a:endParaRPr lang="en-IN" sz="1600" dirty="0">
              <a:latin typeface="Quicksand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1646BD-280C-BEEE-C4E4-49478A1D98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2804" t="54281" r="-1"/>
          <a:stretch/>
        </p:blipFill>
        <p:spPr>
          <a:xfrm>
            <a:off x="6764986" y="2711299"/>
            <a:ext cx="2240792" cy="169146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7DBF97E-5BE7-5D16-96A9-097BC7E979DA}"/>
              </a:ext>
            </a:extLst>
          </p:cNvPr>
          <p:cNvSpPr/>
          <p:nvPr/>
        </p:nvSpPr>
        <p:spPr>
          <a:xfrm>
            <a:off x="6748479" y="3630790"/>
            <a:ext cx="45719" cy="58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3DCE27-0E11-D3E8-F4AD-064D42E05ECE}"/>
              </a:ext>
            </a:extLst>
          </p:cNvPr>
          <p:cNvSpPr/>
          <p:nvPr/>
        </p:nvSpPr>
        <p:spPr>
          <a:xfrm>
            <a:off x="6900521" y="3674653"/>
            <a:ext cx="520996" cy="376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9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358484" y="154261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385934" y="1609230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sprite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498284" y="169111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4604423" y="1643466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code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3561822" y="156322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3701622" y="171172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1.1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237124-2ABD-2BBC-7BDA-0B591ED5D141}"/>
              </a:ext>
            </a:extLst>
          </p:cNvPr>
          <p:cNvSpPr/>
          <p:nvPr/>
        </p:nvSpPr>
        <p:spPr>
          <a:xfrm>
            <a:off x="1354970" y="2430275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0C1CEA-DF20-BF9D-AD6C-BE80A185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54" y="2563385"/>
            <a:ext cx="1238423" cy="1305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E23FBD-591C-5329-74A9-64CC2DC13833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https://scratch.mit.edu/projects/700750345/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05207-3F4B-9786-C716-5CCC7CACF0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37" b="4509"/>
          <a:stretch/>
        </p:blipFill>
        <p:spPr>
          <a:xfrm>
            <a:off x="5662184" y="1679937"/>
            <a:ext cx="3111127" cy="30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1.2 – Fun pen art!!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0;p26">
            <a:extLst>
              <a:ext uri="{FF2B5EF4-FFF2-40B4-BE49-F238E27FC236}">
                <a16:creationId xmlns:a16="http://schemas.microsoft.com/office/drawing/2014/main" id="{24F8974F-5310-453C-A301-C76955F3E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526" y="1568158"/>
            <a:ext cx="7960364" cy="1003592"/>
          </a:xfrm>
          <a:prstGeom prst="rect">
            <a:avLst/>
          </a:prstGeom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Use the </a:t>
            </a:r>
            <a:r>
              <a:rPr lang="en-US" sz="1800" b="1" dirty="0">
                <a:solidFill>
                  <a:schemeClr val="bg2"/>
                </a:solidFill>
                <a:latin typeface="Quicksand" panose="020B0604020202020204" charset="0"/>
              </a:rPr>
              <a:t>Pen </a:t>
            </a: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blocks to make fun pen art.. Choose a sprite such as a ball which seems to be drawing the pattern.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Experiment with pen colors, sizes and different rotation angles..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484FC-5DCF-68EE-0E9D-F71CB2D3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9" y="2592500"/>
            <a:ext cx="3423694" cy="2149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FEBA1-6461-847E-38F0-08B48A78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406" y="2592500"/>
            <a:ext cx="3104706" cy="2149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43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42286-9B45-6BBC-E231-5404B8C56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5" t="11477" r="-3695"/>
          <a:stretch/>
        </p:blipFill>
        <p:spPr>
          <a:xfrm>
            <a:off x="5208041" y="2843285"/>
            <a:ext cx="1401198" cy="1443138"/>
          </a:xfrm>
          <a:prstGeom prst="rect">
            <a:avLst/>
          </a:prstGeom>
        </p:spPr>
      </p:pic>
      <p:sp>
        <p:nvSpPr>
          <p:cNvPr id="524" name="Google Shape;524;p23"/>
          <p:cNvSpPr/>
          <p:nvPr/>
        </p:nvSpPr>
        <p:spPr>
          <a:xfrm>
            <a:off x="390383" y="161703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417833" y="1683651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ready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530183" y="176553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1.2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D01A7-F349-4422-8316-F0D021845DA3}"/>
              </a:ext>
            </a:extLst>
          </p:cNvPr>
          <p:cNvSpPr/>
          <p:nvPr/>
        </p:nvSpPr>
        <p:spPr>
          <a:xfrm>
            <a:off x="1907439" y="2761860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74E39-C4AD-B5E6-1F76-0188656A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37" y="2938298"/>
            <a:ext cx="1311687" cy="1242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E19C6-E8A4-3972-E21C-257852F840E9}"/>
              </a:ext>
            </a:extLst>
          </p:cNvPr>
          <p:cNvSpPr txBox="1"/>
          <p:nvPr/>
        </p:nvSpPr>
        <p:spPr>
          <a:xfrm>
            <a:off x="1329181" y="2128351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Click the </a:t>
            </a:r>
            <a:r>
              <a:rPr lang="en-US" sz="1600" b="1" dirty="0">
                <a:latin typeface="Quicksand" panose="020B0604020202020204" charset="0"/>
              </a:rPr>
              <a:t>Extensions</a:t>
            </a:r>
            <a:r>
              <a:rPr lang="en-US" sz="1600" dirty="0">
                <a:latin typeface="Quicksand" panose="020B0604020202020204" charset="0"/>
              </a:rPr>
              <a:t> button(at the bottom left of the screen)</a:t>
            </a:r>
            <a:endParaRPr lang="en-IN" sz="1600" dirty="0">
              <a:latin typeface="Quicksand" panose="020B060402020202020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FE80AB-77E5-248F-DBC7-49178213E546}"/>
              </a:ext>
            </a:extLst>
          </p:cNvPr>
          <p:cNvSpPr/>
          <p:nvPr/>
        </p:nvSpPr>
        <p:spPr>
          <a:xfrm>
            <a:off x="5100763" y="2765398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CC076-D033-ACE3-613A-8A7A7D83AAAC}"/>
              </a:ext>
            </a:extLst>
          </p:cNvPr>
          <p:cNvSpPr txBox="1"/>
          <p:nvPr/>
        </p:nvSpPr>
        <p:spPr>
          <a:xfrm>
            <a:off x="4980982" y="2131889"/>
            <a:ext cx="307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Quicksand" panose="020B0604020202020204" charset="0"/>
              </a:rPr>
              <a:t>Choose </a:t>
            </a:r>
            <a:r>
              <a:rPr lang="en-US" sz="1600" b="1" dirty="0">
                <a:latin typeface="Quicksand" panose="020B0604020202020204" charset="0"/>
              </a:rPr>
              <a:t>Pen</a:t>
            </a:r>
            <a:r>
              <a:rPr lang="en-US" sz="1600" dirty="0">
                <a:latin typeface="Quicksand" panose="020B0604020202020204" charset="0"/>
              </a:rPr>
              <a:t> to add the pen blocks to blocks palette.</a:t>
            </a:r>
            <a:endParaRPr lang="en-IN" sz="1600" dirty="0">
              <a:latin typeface="Quicksa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19C12-0D33-25E3-AFAB-E14C7DCF57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2804" t="54281" r="-1"/>
          <a:stretch/>
        </p:blipFill>
        <p:spPr>
          <a:xfrm>
            <a:off x="6764986" y="2711299"/>
            <a:ext cx="2240792" cy="16914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B434640-1280-4C36-24E9-03A2B4B3BEC3}"/>
              </a:ext>
            </a:extLst>
          </p:cNvPr>
          <p:cNvSpPr/>
          <p:nvPr/>
        </p:nvSpPr>
        <p:spPr>
          <a:xfrm>
            <a:off x="7343909" y="3630790"/>
            <a:ext cx="45719" cy="58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2D60A7-4F49-FFF1-EA71-7A2F7B656B56}"/>
              </a:ext>
            </a:extLst>
          </p:cNvPr>
          <p:cNvSpPr/>
          <p:nvPr/>
        </p:nvSpPr>
        <p:spPr>
          <a:xfrm>
            <a:off x="6911164" y="3674653"/>
            <a:ext cx="520996" cy="376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21D4F-3460-50BF-4ED0-44AE268DE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0" t="5138" b="2887"/>
          <a:stretch/>
        </p:blipFill>
        <p:spPr>
          <a:xfrm>
            <a:off x="4978170" y="1938806"/>
            <a:ext cx="3807346" cy="2889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6FA699-027E-E991-3EA5-3D361EF17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070" y="2550096"/>
            <a:ext cx="1343212" cy="1295581"/>
          </a:xfrm>
          <a:prstGeom prst="rect">
            <a:avLst/>
          </a:prstGeom>
        </p:spPr>
      </p:pic>
      <p:sp>
        <p:nvSpPr>
          <p:cNvPr id="524" name="Google Shape;524;p23"/>
          <p:cNvSpPr/>
          <p:nvPr/>
        </p:nvSpPr>
        <p:spPr>
          <a:xfrm>
            <a:off x="358484" y="154261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385934" y="1609230"/>
            <a:ext cx="2598771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sprite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498284" y="169111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4604423" y="1643466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code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3561822" y="156322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3701622" y="171172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1.2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237124-2ABD-2BBC-7BDA-0B591ED5D141}"/>
              </a:ext>
            </a:extLst>
          </p:cNvPr>
          <p:cNvSpPr/>
          <p:nvPr/>
        </p:nvSpPr>
        <p:spPr>
          <a:xfrm>
            <a:off x="1354970" y="2430275"/>
            <a:ext cx="1556944" cy="154366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23FBD-591C-5329-74A9-64CC2DC13833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https://scratch.mit.edu/projects/701031931/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3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69;p26">
            <a:extLst>
              <a:ext uri="{FF2B5EF4-FFF2-40B4-BE49-F238E27FC236}">
                <a16:creationId xmlns:a16="http://schemas.microsoft.com/office/drawing/2014/main" id="{82CC73C7-CD0B-4790-B1A1-8EF09DCEB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772637"/>
            <a:ext cx="7704000" cy="740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1.3 – Paint with tera!!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525;p23">
            <a:extLst>
              <a:ext uri="{FF2B5EF4-FFF2-40B4-BE49-F238E27FC236}">
                <a16:creationId xmlns:a16="http://schemas.microsoft.com/office/drawing/2014/main" id="{C6039CE8-F970-4D0C-BD29-919C9BE2C003}"/>
              </a:ext>
            </a:extLst>
          </p:cNvPr>
          <p:cNvSpPr/>
          <p:nvPr/>
        </p:nvSpPr>
        <p:spPr>
          <a:xfrm>
            <a:off x="714799" y="259431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0;p26">
            <a:extLst>
              <a:ext uri="{FF2B5EF4-FFF2-40B4-BE49-F238E27FC236}">
                <a16:creationId xmlns:a16="http://schemas.microsoft.com/office/drawing/2014/main" id="{24F8974F-5310-453C-A301-C76955F3E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526" y="1395748"/>
            <a:ext cx="7960364" cy="1784827"/>
          </a:xfrm>
          <a:prstGeom prst="rect">
            <a:avLst/>
          </a:prstGeom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Quicksand" panose="020B0604020202020204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Make </a:t>
            </a:r>
            <a:r>
              <a:rPr lang="en-US" sz="1800" b="1" dirty="0">
                <a:solidFill>
                  <a:schemeClr val="bg2"/>
                </a:solidFill>
                <a:latin typeface="Quicksand" panose="020B0604020202020204" charset="0"/>
              </a:rPr>
              <a:t>Tera</a:t>
            </a: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 change colors using the                                  block.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Quicksand" panose="020B0604020202020204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Make Tera              repeatedly with a                   loop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latin typeface="Quicksand" panose="020B0604020202020204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Quicksand" panose="020B0604020202020204" charset="0"/>
              </a:rPr>
              <a:t>Make the stage clear                 when the green flag is clicked.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69F36-A984-6D87-D2E5-CCE5040C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34" y="1486637"/>
            <a:ext cx="1933845" cy="44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8B536-FDFA-ACFB-078E-EF3B6C6C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764" y="2106771"/>
            <a:ext cx="733527" cy="400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DB274-3957-5BD7-DB9B-04641EEE4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923" y="1950438"/>
            <a:ext cx="1086002" cy="73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C8D14-9308-F7B3-E887-D659513C40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73192" b="17089"/>
          <a:stretch/>
        </p:blipFill>
        <p:spPr>
          <a:xfrm>
            <a:off x="3211274" y="2620167"/>
            <a:ext cx="786572" cy="473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95D6D9-FE76-04EC-D659-2358148847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509" r="1" b="17089"/>
          <a:stretch/>
        </p:blipFill>
        <p:spPr>
          <a:xfrm>
            <a:off x="7341728" y="2587729"/>
            <a:ext cx="1158710" cy="473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4D93E-7392-FFCD-4DF7-55DC29B8D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150" y="3196639"/>
            <a:ext cx="2845744" cy="17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5714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EB548"/>
      </a:lt2>
      <a:accent1>
        <a:srgbClr val="F9CAD2"/>
      </a:accent1>
      <a:accent2>
        <a:srgbClr val="FEB326"/>
      </a:accent2>
      <a:accent3>
        <a:srgbClr val="0F85C5"/>
      </a:accent3>
      <a:accent4>
        <a:srgbClr val="011835"/>
      </a:accent4>
      <a:accent5>
        <a:srgbClr val="3A99D3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6590</TotalTime>
  <Words>970</Words>
  <Application>Microsoft Office PowerPoint</Application>
  <PresentationFormat>On-screen Show (16:9)</PresentationFormat>
  <Paragraphs>141</Paragraphs>
  <Slides>31</Slides>
  <Notes>30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Bebas Neue</vt:lpstr>
      <vt:lpstr>Quicksand</vt:lpstr>
      <vt:lpstr>Arial</vt:lpstr>
      <vt:lpstr>Wingdings</vt:lpstr>
      <vt:lpstr>International Programmers Day by Slidesgo</vt:lpstr>
      <vt:lpstr>Scratch Teaching Plan For Samatha extensions – pen, video sensing, text to speech, translate and more…  </vt:lpstr>
      <vt:lpstr>Lesson  extensions - pen blocks</vt:lpstr>
      <vt:lpstr>Activity 1.1 – Draw a square!!</vt:lpstr>
      <vt:lpstr>01.</vt:lpstr>
      <vt:lpstr>02.</vt:lpstr>
      <vt:lpstr>Activity 1.2 – Fun pen art!!</vt:lpstr>
      <vt:lpstr>01.</vt:lpstr>
      <vt:lpstr>02.</vt:lpstr>
      <vt:lpstr>Activity 1.3 – Paint with tera!!</vt:lpstr>
      <vt:lpstr>01.</vt:lpstr>
      <vt:lpstr>Activity 1.3 contd.</vt:lpstr>
      <vt:lpstr>03.</vt:lpstr>
      <vt:lpstr>Lesson  extensions - video sensing blocks</vt:lpstr>
      <vt:lpstr>Activity 2.1 – pet the cat!!</vt:lpstr>
      <vt:lpstr>01.</vt:lpstr>
      <vt:lpstr>02.</vt:lpstr>
      <vt:lpstr>Activity 2.2 – pop the balloon!!</vt:lpstr>
      <vt:lpstr>01.</vt:lpstr>
      <vt:lpstr>02.</vt:lpstr>
      <vt:lpstr>Lesson  extensions – text to speech blocks</vt:lpstr>
      <vt:lpstr>Activity 3.1 – Say hello!!</vt:lpstr>
      <vt:lpstr>01.</vt:lpstr>
      <vt:lpstr>02.</vt:lpstr>
      <vt:lpstr>Lesson  extensions – translate blocks</vt:lpstr>
      <vt:lpstr>Activity 4.1 – Speak in french!!</vt:lpstr>
      <vt:lpstr>01.</vt:lpstr>
      <vt:lpstr>02.</vt:lpstr>
      <vt:lpstr>Interact with projects using video sensing</vt:lpstr>
      <vt:lpstr>Code a translator</vt:lpstr>
      <vt:lpstr>Phrase Book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Teaching Plan For Samatha</dc:title>
  <dc:creator>Nitesh Mittal</dc:creator>
  <cp:lastModifiedBy>Vanshika Mittal</cp:lastModifiedBy>
  <cp:revision>179</cp:revision>
  <dcterms:modified xsi:type="dcterms:W3CDTF">2022-06-14T05:24:59Z</dcterms:modified>
</cp:coreProperties>
</file>