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2"/>
  </p:notesMasterIdLst>
  <p:sldIdLst>
    <p:sldId id="256" r:id="rId2"/>
    <p:sldId id="265" r:id="rId3"/>
    <p:sldId id="279" r:id="rId4"/>
    <p:sldId id="267" r:id="rId5"/>
    <p:sldId id="268" r:id="rId6"/>
    <p:sldId id="260" r:id="rId7"/>
    <p:sldId id="263" r:id="rId8"/>
    <p:sldId id="261" r:id="rId9"/>
    <p:sldId id="272" r:id="rId10"/>
    <p:sldId id="295" r:id="rId11"/>
    <p:sldId id="276" r:id="rId12"/>
    <p:sldId id="273" r:id="rId13"/>
    <p:sldId id="277" r:id="rId14"/>
    <p:sldId id="270" r:id="rId15"/>
    <p:sldId id="278" r:id="rId16"/>
    <p:sldId id="271" r:id="rId17"/>
    <p:sldId id="280" r:id="rId18"/>
    <p:sldId id="282" r:id="rId19"/>
    <p:sldId id="281" r:id="rId20"/>
    <p:sldId id="283" r:id="rId21"/>
    <p:sldId id="258" r:id="rId22"/>
    <p:sldId id="288" r:id="rId23"/>
    <p:sldId id="289" r:id="rId24"/>
    <p:sldId id="290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259" r:id="rId48"/>
    <p:sldId id="315" r:id="rId49"/>
    <p:sldId id="316" r:id="rId50"/>
    <p:sldId id="322" r:id="rId5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3"/>
    </p:embeddedFont>
    <p:embeddedFont>
      <p:font typeface="Quicksand" panose="020B0604020202020204" charset="0"/>
      <p:regular r:id="rId54"/>
      <p:bold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Mittal" initials="VM" lastIdx="1" clrIdx="0">
    <p:extLst>
      <p:ext uri="{19B8F6BF-5375-455C-9EA6-DF929625EA0E}">
        <p15:presenceInfo xmlns:p15="http://schemas.microsoft.com/office/powerpoint/2012/main" userId="0dfc738bf3dd4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2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9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8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3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2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30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16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12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0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00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9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3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7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2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042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6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7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8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91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32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8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03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0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73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52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5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45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69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81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05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29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4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95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57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23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36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4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7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1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2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3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4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5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6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7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8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9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3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4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subTitle" idx="15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teshival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ykc6-eID0?feature=oembed" TargetMode="External"/><Relationship Id="rId5" Type="http://schemas.openxmlformats.org/officeDocument/2006/relationships/hyperlink" Target="https://youtu.be/gHykc6-eID0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61993695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-QuPKDAADE?feature=oembed" TargetMode="External"/><Relationship Id="rId5" Type="http://schemas.openxmlformats.org/officeDocument/2006/relationships/hyperlink" Target="https://youtu.be/R-QuPKDAADE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1993914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TVpjvPGrAE?feature=oembed" TargetMode="External"/><Relationship Id="rId5" Type="http://schemas.openxmlformats.org/officeDocument/2006/relationships/hyperlink" Target="https://youtu.be/lTVpjvPGrAE" TargetMode="Externa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04694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3mlyBtZ6HU?feature=oembed" TargetMode="External"/><Relationship Id="rId5" Type="http://schemas.openxmlformats.org/officeDocument/2006/relationships/hyperlink" Target="https://youtu.be/k3mlyBtZ6HU" TargetMode="Externa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343279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KXqfHr4Vfs?list=PLQtMgOvMtjrtyMSDhs6kp8ZmjsuitIoH0" TargetMode="External"/><Relationship Id="rId5" Type="http://schemas.openxmlformats.org/officeDocument/2006/relationships/hyperlink" Target="https://youtu.be/hKXqfHr4Vfs" TargetMode="Externa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cratch.mit.edu/projects/62079328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2116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B--g5bAlS8?list=PLQtMgOvMtjrtyMSDhs6kp8ZmjsuitIoH0" TargetMode="External"/><Relationship Id="rId5" Type="http://schemas.openxmlformats.org/officeDocument/2006/relationships/hyperlink" Target="https://youtu.be/aB--g5bAlS8" TargetMode="Externa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6141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aCoAFweD_k?list=PLQtMgOvMtjrtyMSDhs6kp8ZmjsuitIoH0" TargetMode="External"/><Relationship Id="rId5" Type="http://schemas.openxmlformats.org/officeDocument/2006/relationships/hyperlink" Target="https://youtu.be/DaCoAFweD_k" TargetMode="Externa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RMDPfjclIYc?list=PLDbO_kJ9ZtGjlbKkg7nwEpx8wgx4F7BIy" TargetMode="External"/><Relationship Id="rId5" Type="http://schemas.openxmlformats.org/officeDocument/2006/relationships/hyperlink" Target="https://youtu.be/RMDPfjclIYc" TargetMode="Externa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843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9805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CDflCmb0z0?list=PLQtMgOvMtjrtyMSDhs6kp8ZmjsuitIoH0" TargetMode="External"/><Relationship Id="rId5" Type="http://schemas.openxmlformats.org/officeDocument/2006/relationships/hyperlink" Target="https://youtu.be/VCDflCmb0z0" TargetMode="Externa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4958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ULx04G7CTo?list=PLQtMgOvMtjrtyMSDhs6kp8ZmjsuitIoH0" TargetMode="External"/><Relationship Id="rId5" Type="http://schemas.openxmlformats.org/officeDocument/2006/relationships/hyperlink" Target="https://youtu.be/_ULx04G7CTo" TargetMode="External"/><Relationship Id="rId4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7914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5fbSSxTBI4?list=PLQtMgOvMtjrtyMSDhs6kp8ZmjsuitIoH0" TargetMode="External"/><Relationship Id="rId5" Type="http://schemas.openxmlformats.org/officeDocument/2006/relationships/hyperlink" Target="https://youtu.be/v5fbSSxTBI4" TargetMode="Externa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fga_QV1fGnU?list=PLDbO_kJ9ZtGjlbKkg7nwEpx8wgx4F7BIy" TargetMode="External"/><Relationship Id="rId6" Type="http://schemas.openxmlformats.org/officeDocument/2006/relationships/hyperlink" Target="https://youtu.be/fga_QV1fGnU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scratch.mit.ed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0987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17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4084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iHjm05jjA?list=PLQtMgOvMtjrtyMSDhs6kp8ZmjsuitIoH0" TargetMode="External"/><Relationship Id="rId5" Type="http://schemas.openxmlformats.org/officeDocument/2006/relationships/hyperlink" Target="https://youtu.be/iNiHjm05jjA" TargetMode="External"/><Relationship Id="rId4" Type="http://schemas.openxmlformats.org/officeDocument/2006/relationships/image" Target="../media/image5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2082312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0-84-yl1fUki_zQ1ouwGN8t3spCTLnpS" TargetMode="External"/><Relationship Id="rId2" Type="http://schemas.openxmlformats.org/officeDocument/2006/relationships/hyperlink" Target="https://en.scratch-wiki.info/wiki/Scratch_Wiki:Table_of_Contents/Program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qMd44Oi2l4?feature=oembed" TargetMode="External"/><Relationship Id="rId5" Type="http://schemas.openxmlformats.org/officeDocument/2006/relationships/hyperlink" Target="https://youtu.be/NqMd44Oi2l4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61960476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USOkqi1VGM?feature=oembed" TargetMode="External"/><Relationship Id="rId5" Type="http://schemas.openxmlformats.org/officeDocument/2006/relationships/hyperlink" Target="https://youtu.be/gHykc6-eID0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1"/>
          <p:cNvSpPr txBox="1">
            <a:spLocks noGrp="1"/>
          </p:cNvSpPr>
          <p:nvPr>
            <p:ph type="subTitle" idx="1"/>
          </p:nvPr>
        </p:nvSpPr>
        <p:spPr>
          <a:xfrm>
            <a:off x="3028326" y="4197766"/>
            <a:ext cx="2224158" cy="765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Vanshika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Shivali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linkClick r:id="rId3"/>
              </a:rPr>
              <a:t>spellotype</a:t>
            </a:r>
            <a:r>
              <a:rPr lang="en" b="1" dirty="0">
                <a:latin typeface="Quicksand"/>
                <a:ea typeface="Quicksand"/>
                <a:cs typeface="Quicksand"/>
                <a:sym typeface="Quicksand"/>
                <a:hlinkClick r:id="rId3"/>
              </a:rPr>
              <a:t>@gmail.com</a:t>
            </a:r>
            <a:endParaRPr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1" name="Google Shape;5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209" y="681873"/>
            <a:ext cx="3492601" cy="3779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8;p21">
            <a:extLst>
              <a:ext uri="{FF2B5EF4-FFF2-40B4-BE49-F238E27FC236}">
                <a16:creationId xmlns:a16="http://schemas.microsoft.com/office/drawing/2014/main" id="{16CAF8E3-B1DE-4A9B-B162-C37D004D2668}"/>
              </a:ext>
            </a:extLst>
          </p:cNvPr>
          <p:cNvSpPr txBox="1">
            <a:spLocks/>
          </p:cNvSpPr>
          <p:nvPr/>
        </p:nvSpPr>
        <p:spPr>
          <a:xfrm>
            <a:off x="507339" y="433594"/>
            <a:ext cx="4550083" cy="358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 dirty="0">
                <a:solidFill>
                  <a:srgbClr val="0F85C5"/>
                </a:solidFill>
              </a:rPr>
              <a:t>Scratch Teaching</a:t>
            </a:r>
            <a:br>
              <a:rPr lang="en-US" sz="6000" dirty="0">
                <a:solidFill>
                  <a:srgbClr val="0F85C5"/>
                </a:solidFill>
              </a:rPr>
            </a:br>
            <a:r>
              <a:rPr lang="en-US" sz="6000" dirty="0">
                <a:solidFill>
                  <a:srgbClr val="FEA826"/>
                </a:solidFill>
              </a:rPr>
              <a:t>Plan For</a:t>
            </a:r>
            <a:br>
              <a:rPr lang="en-US" sz="6100" dirty="0">
                <a:solidFill>
                  <a:srgbClr val="FEA826"/>
                </a:solidFill>
              </a:rPr>
            </a:br>
            <a:r>
              <a:rPr lang="en-US" sz="6000" dirty="0" err="1">
                <a:solidFill>
                  <a:schemeClr val="dk2"/>
                </a:solidFill>
              </a:rPr>
              <a:t>Samatha</a:t>
            </a:r>
            <a:br>
              <a:rPr lang="en-US" sz="6000" dirty="0">
                <a:solidFill>
                  <a:schemeClr val="dk2"/>
                </a:solidFill>
              </a:rPr>
            </a:br>
            <a:r>
              <a:rPr lang="en-US" sz="3200" dirty="0">
                <a:solidFill>
                  <a:schemeClr val="dk2"/>
                </a:solidFill>
              </a:rPr>
              <a:t>Sprites, backdrops</a:t>
            </a:r>
            <a:r>
              <a:rPr lang="en-US" sz="3200">
                <a:solidFill>
                  <a:schemeClr val="dk2"/>
                </a:solidFill>
              </a:rPr>
              <a:t>, motion </a:t>
            </a:r>
            <a:r>
              <a:rPr lang="en-US" sz="3200" dirty="0">
                <a:solidFill>
                  <a:schemeClr val="dk2"/>
                </a:solidFill>
              </a:rPr>
              <a:t>and more…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0132E6-D29B-44BB-BBB3-0FE834793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1"/>
          <a:stretch/>
        </p:blipFill>
        <p:spPr>
          <a:xfrm>
            <a:off x="155918" y="671363"/>
            <a:ext cx="8440611" cy="39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17797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2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939800" y="2027331"/>
            <a:ext cx="7850409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Recreate the project as in “Activity 1”.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Give it a name and save it to your account.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 should be able to open the project from “My Stuff”.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Modify and verify that changes are saved.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scratch coding </a:t>
            </a:r>
            <a:br>
              <a:rPr lang="en" sz="4000" dirty="0">
                <a:solidFill>
                  <a:schemeClr val="lt2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blocks 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The Scratch Coding Blocks (Basic)">
            <a:hlinkClick r:id="" action="ppaction://media"/>
            <a:extLst>
              <a:ext uri="{FF2B5EF4-FFF2-40B4-BE49-F238E27FC236}">
                <a16:creationId xmlns:a16="http://schemas.microsoft.com/office/drawing/2014/main" id="{CA396DB2-8DC3-4873-8783-D5DFF7B0D9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4799" y="1450848"/>
            <a:ext cx="3563112" cy="2891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97EAEC-8A6C-459B-B68A-BF5A7D1A79BB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https://youtu.be/gHykc6-eID0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3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264400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CCAA34-DAA9-4EE0-B080-1AC11139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2" y="1926537"/>
            <a:ext cx="2762407" cy="2750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https://scratch.mit.edu/projects/619936959/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2"/>
            <a:ext cx="3858740" cy="2547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Deleting a Sprite, Adding a Sprite &amp; Adding a Backdrop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2: Deleting a Sprite, Adding a Sprite &amp; Adding a Backdrop">
            <a:hlinkClick r:id="" action="ppaction://media"/>
            <a:extLst>
              <a:ext uri="{FF2B5EF4-FFF2-40B4-BE49-F238E27FC236}">
                <a16:creationId xmlns:a16="http://schemas.microsoft.com/office/drawing/2014/main" id="{FCA6B681-8BD8-406B-A1E9-F77D62A5AF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50478"/>
            <a:ext cx="3521770" cy="2894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017DE-2CB6-49BB-9100-0249D1647CD2}"/>
              </a:ext>
            </a:extLst>
          </p:cNvPr>
          <p:cNvSpPr txBox="1"/>
          <p:nvPr/>
        </p:nvSpPr>
        <p:spPr>
          <a:xfrm>
            <a:off x="4726462" y="4513809"/>
            <a:ext cx="369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https://youtu.be/R-QuPKDAADE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4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42140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</a:t>
            </a:r>
            <a:r>
              <a:rPr lang="en" sz="1800" dirty="0"/>
              <a:t>reate an underwater world like the one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use “underwater” background.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a “fish sprite” and an “octopus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Experiment and create more worlds.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https://scratch.mit.edu/projects/619939142/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85A49-E472-4CD1-9C5F-1122CDC7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8" y="1685658"/>
            <a:ext cx="3852025" cy="29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3"/>
            <a:ext cx="3858740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say something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3: Make Your Sprite Say Something!">
            <a:hlinkClick r:id="" action="ppaction://media"/>
            <a:extLst>
              <a:ext uri="{FF2B5EF4-FFF2-40B4-BE49-F238E27FC236}">
                <a16:creationId xmlns:a16="http://schemas.microsoft.com/office/drawing/2014/main" id="{BB247934-AA0D-42E0-8938-98EDE0A7F4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62756"/>
            <a:ext cx="3545014" cy="2872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9381A2-D872-4CF7-92DC-42693110419F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https://youtu.be/lTVpjvPGrAE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5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883379" y="1993464"/>
            <a:ext cx="511002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Choose a “forest” backdrop and add “Bear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Make the bear </a:t>
            </a:r>
            <a:r>
              <a:rPr lang="en" sz="1800" b="1" dirty="0"/>
              <a:t>say</a:t>
            </a:r>
            <a:r>
              <a:rPr lang="en" sz="1800" dirty="0"/>
              <a:t> “Grrrrrrrr” for 2 seconds.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Then use just the </a:t>
            </a:r>
            <a:r>
              <a:rPr lang="en" sz="1800" b="1" dirty="0"/>
              <a:t>say </a:t>
            </a:r>
            <a:r>
              <a:rPr lang="en" sz="1800" dirty="0"/>
              <a:t>block to make the bear say “Have you seen my honey?”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https://scratch.mit.edu/projects/620046947/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A6EDF-DA8A-4A0C-BD24-E592BB948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2" y="1699802"/>
            <a:ext cx="2667372" cy="18385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B3384-9FC1-4D8D-AC2A-75F654B7D89C}"/>
              </a:ext>
            </a:extLst>
          </p:cNvPr>
          <p:cNvGrpSpPr/>
          <p:nvPr/>
        </p:nvGrpSpPr>
        <p:grpSpPr>
          <a:xfrm>
            <a:off x="150592" y="3668891"/>
            <a:ext cx="3653764" cy="523220"/>
            <a:chOff x="150592" y="3375377"/>
            <a:chExt cx="3653764" cy="5232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3220BC-6967-4D51-91A4-718DE21F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592" y="3394044"/>
              <a:ext cx="526741" cy="4157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E59C1F-76F4-4B69-859B-B0164661CFD6}"/>
                </a:ext>
              </a:extLst>
            </p:cNvPr>
            <p:cNvSpPr txBox="1"/>
            <p:nvPr/>
          </p:nvSpPr>
          <p:spPr>
            <a:xfrm>
              <a:off x="756356" y="3375377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Quicksand" panose="020B0604020202020204" charset="0"/>
                </a:rPr>
                <a:t>The </a:t>
              </a:r>
              <a:r>
                <a:rPr lang="en-US" b="1" dirty="0">
                  <a:latin typeface="Quicksand" panose="020B0604020202020204" charset="0"/>
                </a:rPr>
                <a:t>say</a:t>
              </a:r>
              <a:r>
                <a:rPr lang="en-US" dirty="0">
                  <a:latin typeface="Quicksand" panose="020B0604020202020204" charset="0"/>
                </a:rPr>
                <a:t> block is used for a message that doesn’t go away.</a:t>
              </a:r>
              <a:endParaRPr lang="en-IN" dirty="0">
                <a:latin typeface="Quicksan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80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30333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create a dialogue between two sprites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Create a Program with Dialogue with Scratch 3.0">
            <a:hlinkClick r:id="" action="ppaction://media"/>
            <a:extLst>
              <a:ext uri="{FF2B5EF4-FFF2-40B4-BE49-F238E27FC236}">
                <a16:creationId xmlns:a16="http://schemas.microsoft.com/office/drawing/2014/main" id="{7F80FCDA-5909-476F-9D49-1458D27725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4" y="1422400"/>
            <a:ext cx="3626654" cy="2935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A53DDE-7848-46D1-8A99-5448C8486C5D}"/>
              </a:ext>
            </a:extLst>
          </p:cNvPr>
          <p:cNvSpPr txBox="1"/>
          <p:nvPr/>
        </p:nvSpPr>
        <p:spPr>
          <a:xfrm>
            <a:off x="4707146" y="4570962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https://youtu.be/k3mlyBtZ6HU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6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775201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dialogue between two people Mary and John.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 flow of dialogue is explained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Use your creativity for the background and sprites.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increase time to 2 seconds if the conversation is very difficult to follow.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https://scratch.mit.edu/projects/620343279/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220BC-6967-4D51-91A4-718DE21F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" y="3762332"/>
            <a:ext cx="526741" cy="415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59C1F-76F4-4B69-859B-B0164661CFD6}"/>
              </a:ext>
            </a:extLst>
          </p:cNvPr>
          <p:cNvSpPr txBox="1"/>
          <p:nvPr/>
        </p:nvSpPr>
        <p:spPr>
          <a:xfrm>
            <a:off x="756356" y="372533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once selected can be renamed in the  sprite pane.</a:t>
            </a:r>
            <a:endParaRPr lang="en-IN" dirty="0"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83FDA-B7C8-40FE-812B-BAF36FAF5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3" y="1543984"/>
            <a:ext cx="3677163" cy="2019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CEB22-58F0-41E0-84E0-1EECE4A6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1" y="4300222"/>
            <a:ext cx="526741" cy="415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14EB2-983A-4EE1-8B40-94029B59E441}"/>
              </a:ext>
            </a:extLst>
          </p:cNvPr>
          <p:cNvSpPr txBox="1"/>
          <p:nvPr/>
        </p:nvSpPr>
        <p:spPr>
          <a:xfrm>
            <a:off x="784577" y="4250273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can be flipped horizontally to change it’s orientation..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Scratch!!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865510" y="1648047"/>
            <a:ext cx="3558499" cy="25851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We will learn problem solving and programming skills using Scratch.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is a programming language that makes it easy to create your own interactive stories, animations, games, music, and art.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326E08-A5A2-4B33-81B1-5B19849D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649"/>
            <a:ext cx="4696480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24965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adding a sound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4: Adding a Sound">
            <a:hlinkClick r:id="" action="ppaction://media"/>
            <a:extLst>
              <a:ext uri="{FF2B5EF4-FFF2-40B4-BE49-F238E27FC236}">
                <a16:creationId xmlns:a16="http://schemas.microsoft.com/office/drawing/2014/main" id="{BF7C9196-FC7A-4B09-9649-C53DE84A06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6178" y="1462756"/>
            <a:ext cx="3649674" cy="2917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0A15F8-4B50-4974-BB07-463DE52F2897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https://youtu.be/hKXqfHr4Vfs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key to play drum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B4BE9E-D05E-485E-AEA6-199755F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67" y="2427244"/>
            <a:ext cx="2855014" cy="2122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3" y="2401544"/>
            <a:ext cx="2520967" cy="2180969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  contd.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A0CD3A-1043-4E91-A753-D71441AFA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9" r="-1721" b="5352"/>
          <a:stretch/>
        </p:blipFill>
        <p:spPr>
          <a:xfrm>
            <a:off x="1826474" y="2475647"/>
            <a:ext cx="4458322" cy="1162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https://scratch.mit.edu/projects/620793282/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2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 A Series of notes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33"/>
          <a:stretch/>
        </p:blipFill>
        <p:spPr>
          <a:xfrm>
            <a:off x="6002143" y="2401545"/>
            <a:ext cx="2520967" cy="965444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5AB42-7128-4EFF-BE51-15D3D42D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20679"/>
            <a:ext cx="2937612" cy="216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46135-2DD2-4529-8ABA-A41BEC80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143" y="3501596"/>
            <a:ext cx="252096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1289" y="1066151"/>
            <a:ext cx="468273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https://scratch.mit.edu/projects/621052116/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F99CA-AFB4-497B-ADA6-A88211391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3" t="6891" b="3895"/>
          <a:stretch/>
        </p:blipFill>
        <p:spPr>
          <a:xfrm>
            <a:off x="1746833" y="2411800"/>
            <a:ext cx="3239695" cy="2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85874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fly around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5: Make Your Sprite Fly Around">
            <a:hlinkClick r:id="" action="ppaction://media"/>
            <a:extLst>
              <a:ext uri="{FF2B5EF4-FFF2-40B4-BE49-F238E27FC236}">
                <a16:creationId xmlns:a16="http://schemas.microsoft.com/office/drawing/2014/main" id="{CC95A34E-8E23-45F9-9F00-03A9622144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37456"/>
            <a:ext cx="3625269" cy="2908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1F435-76FC-4771-BAE7-C93919037372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https://youtu.be/aB--g5bAlS8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space key to glide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9245E-7129-4CC6-84CC-5BC10387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99" y="2401544"/>
            <a:ext cx="2948142" cy="218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199AD-EE39-4AA7-8B64-0FA0255A6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51" r="50000"/>
          <a:stretch/>
        </p:blipFill>
        <p:spPr>
          <a:xfrm>
            <a:off x="6014653" y="3455651"/>
            <a:ext cx="2438741" cy="1038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69F19B-ACBC-41A4-92FA-BFF40C008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9818"/>
          <a:stretch/>
        </p:blipFill>
        <p:spPr>
          <a:xfrm>
            <a:off x="6014653" y="2401544"/>
            <a:ext cx="2438741" cy="10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https://scratch.mit.edu/projects/621056141/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9147-3F01-439A-A39D-68926E18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76850"/>
            <a:ext cx="3048425" cy="162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DC1C1-D4A8-4558-9E62-E12DF6F71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42" y="2571750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B0960-7484-49D4-8FF2-7C70CF16BCF9}"/>
              </a:ext>
            </a:extLst>
          </p:cNvPr>
          <p:cNvSpPr txBox="1"/>
          <p:nvPr/>
        </p:nvSpPr>
        <p:spPr>
          <a:xfrm>
            <a:off x="5945517" y="2517996"/>
            <a:ext cx="29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The “pop” sound” is built into the butterfly sprite.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gliding from one point to another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6: Gliding From One Point to Another">
            <a:hlinkClick r:id="" action="ppaction://media"/>
            <a:extLst>
              <a:ext uri="{FF2B5EF4-FFF2-40B4-BE49-F238E27FC236}">
                <a16:creationId xmlns:a16="http://schemas.microsoft.com/office/drawing/2014/main" id="{1EF6D3A8-60DD-45F7-A06B-7935CA098A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62756"/>
            <a:ext cx="3624935" cy="286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C09CC7-2CD9-4219-BC3C-3347F51CDCA7}"/>
              </a:ext>
            </a:extLst>
          </p:cNvPr>
          <p:cNvSpPr txBox="1"/>
          <p:nvPr/>
        </p:nvSpPr>
        <p:spPr>
          <a:xfrm>
            <a:off x="4572000" y="4513809"/>
            <a:ext cx="385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https://youtu.be/DaCoAFweD_k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</a:t>
            </a:r>
            <a:r>
              <a:rPr lang="en" dirty="0"/>
              <a:t>lide from point to point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57E7-DA8E-4FA3-92AD-E1886AA4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89" y="2401674"/>
            <a:ext cx="2799088" cy="209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F89-5609-4204-909D-5189C61E2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"/>
          <a:stretch/>
        </p:blipFill>
        <p:spPr>
          <a:xfrm>
            <a:off x="6025265" y="2412834"/>
            <a:ext cx="2448400" cy="103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2A45B-E81D-4A3D-B056-0CF50814DA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8" t="12226" b="11121"/>
          <a:stretch/>
        </p:blipFill>
        <p:spPr>
          <a:xfrm>
            <a:off x="6025266" y="3463082"/>
            <a:ext cx="2448400" cy="10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Scratch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941709" y="1569023"/>
            <a:ext cx="3858740" cy="26868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b="1" dirty="0"/>
              <a:t>Scratch </a:t>
            </a:r>
            <a:r>
              <a:rPr lang="en-US" sz="1800" dirty="0"/>
              <a:t>is a free programming language developed by </a:t>
            </a:r>
            <a:r>
              <a:rPr lang="en-US" sz="1800" b="1" dirty="0"/>
              <a:t>MIT</a:t>
            </a:r>
            <a:r>
              <a:rPr lang="en-US" sz="1800" dirty="0"/>
              <a:t> that makes it easy to create interactive stories, animations, games, music, and art, and share your creations on the web. 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can run from within a modern web browser or can be downloaded as an app.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Beginner Scratch Course (#1) | What is Scratch?">
            <a:hlinkClick r:id="" action="ppaction://media"/>
            <a:extLst>
              <a:ext uri="{FF2B5EF4-FFF2-40B4-BE49-F238E27FC236}">
                <a16:creationId xmlns:a16="http://schemas.microsoft.com/office/drawing/2014/main" id="{921AAA3A-D0EA-4263-9A00-C4A0FBBA25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1237" y="1460529"/>
            <a:ext cx="3572540" cy="2792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218F08-6FBF-4876-BA7A-77DEF34A2BF5}"/>
              </a:ext>
            </a:extLst>
          </p:cNvPr>
          <p:cNvSpPr txBox="1"/>
          <p:nvPr/>
        </p:nvSpPr>
        <p:spPr>
          <a:xfrm>
            <a:off x="764059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https://youtu.be/RMDPfjclIYc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https://scratch.mit.edu/projects/621188434/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6505-94DD-499A-A134-02B0FF19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11522"/>
            <a:ext cx="453453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686599" y="1943033"/>
            <a:ext cx="2799088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Keep G</a:t>
            </a:r>
            <a:r>
              <a:rPr lang="en" dirty="0"/>
              <a:t>liding randomly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A0C7-F570-4C1D-8763-ECB181A3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65" y="2401544"/>
            <a:ext cx="2258935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DDAF9-79C2-4667-A131-FB85AADDD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r="5528" b="6328"/>
          <a:stretch/>
        </p:blipFill>
        <p:spPr>
          <a:xfrm>
            <a:off x="6025265" y="3491502"/>
            <a:ext cx="2258935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669FC-79AA-481B-BCD3-9E47C1D6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00" y="2401545"/>
            <a:ext cx="2921705" cy="21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https://scratch.mit.edu/projects/621189805/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E2A-7326-4FA4-9C41-0D47CE8EA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1679100" y="2413703"/>
            <a:ext cx="4286848" cy="19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left and right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7: Make Your Sprite Move Left &amp; Right">
            <a:hlinkClick r:id="" action="ppaction://media"/>
            <a:extLst>
              <a:ext uri="{FF2B5EF4-FFF2-40B4-BE49-F238E27FC236}">
                <a16:creationId xmlns:a16="http://schemas.microsoft.com/office/drawing/2014/main" id="{8A7B2435-66E7-4A36-91CF-6AB2E8A7F2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4683" y="1417600"/>
            <a:ext cx="3705126" cy="2917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4A679B-1C96-40FB-8F94-34C7A2591D49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https://youtu.be/VCDflCmb0z0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/>
              <a:t>ove left &amp; right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C1F97-66A7-4045-B5CF-67F64748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84" y="2616035"/>
            <a:ext cx="2985918" cy="2208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2B54A-CE31-47EA-8539-3AFBA9F9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76" y="2616035"/>
            <a:ext cx="2331000" cy="1132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EAB6C-980F-4A4B-BB99-957C5927E4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6010993" y="3748079"/>
            <a:ext cx="23211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https://scratch.mit.edu/projects/621244958/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E61F-8120-48EB-BBB9-CD69E8C35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2" b="5906"/>
          <a:stretch/>
        </p:blipFill>
        <p:spPr>
          <a:xfrm>
            <a:off x="1679100" y="2415923"/>
            <a:ext cx="4267796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UP and Down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8: Moving Up and Down">
            <a:hlinkClick r:id="" action="ppaction://media"/>
            <a:extLst>
              <a:ext uri="{FF2B5EF4-FFF2-40B4-BE49-F238E27FC236}">
                <a16:creationId xmlns:a16="http://schemas.microsoft.com/office/drawing/2014/main" id="{2D3CDB5C-D292-4F9A-B78B-7A495DA992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2725" y="1411770"/>
            <a:ext cx="3632481" cy="2979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05B8A-A7D4-44FD-B249-1C6CD986800E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https://youtu.be/_ULx04G7CTo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 err="1"/>
              <a:t>ove</a:t>
            </a:r>
            <a:r>
              <a:rPr lang="en-IN" dirty="0"/>
              <a:t> up &amp; down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A35B-31ED-4F06-99C3-62459C30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99" y="2595200"/>
            <a:ext cx="2745525" cy="205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BEA1B-0812-47B4-8809-C78DF4CBA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44" t="10008" b="5031"/>
          <a:stretch/>
        </p:blipFill>
        <p:spPr>
          <a:xfrm>
            <a:off x="6025266" y="2606400"/>
            <a:ext cx="2125314" cy="1018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D639D-221F-4FBD-9E64-820EDBC2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2" t="10670" r="51607"/>
          <a:stretch/>
        </p:blipFill>
        <p:spPr>
          <a:xfrm>
            <a:off x="6025265" y="3624772"/>
            <a:ext cx="2125314" cy="11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https://scratch.mit.edu/projects/621247914/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19E14-8A53-442B-A1F1-61DD372B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26" y="2447915"/>
            <a:ext cx="2848373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33EF7-D973-4AF5-A90F-FB69FB453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83" y="2718507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BAD75-D9B7-485C-BD59-76E033CB3846}"/>
              </a:ext>
            </a:extLst>
          </p:cNvPr>
          <p:cNvSpPr txBox="1"/>
          <p:nvPr/>
        </p:nvSpPr>
        <p:spPr>
          <a:xfrm>
            <a:off x="5595558" y="2664753"/>
            <a:ext cx="2964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even use “green flag pressed event” and “go to x, y” block to set initial position of the hedgehog.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0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costume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9: Coding Costume Changes">
            <a:hlinkClick r:id="" action="ppaction://media"/>
            <a:extLst>
              <a:ext uri="{FF2B5EF4-FFF2-40B4-BE49-F238E27FC236}">
                <a16:creationId xmlns:a16="http://schemas.microsoft.com/office/drawing/2014/main" id="{5F1657A7-10A7-42E0-B1AA-A5519F58F0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24400" y="1462756"/>
            <a:ext cx="3584975" cy="2860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1EF47-DD05-4C47-B8AE-4EFDF2BCCC5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https://youtu.be/v5fbSSxTBI4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Your Account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5043310" y="1648047"/>
            <a:ext cx="3380700" cy="22647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create an account, visit the Scratch website at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scratch.mit.edu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and click "</a:t>
            </a:r>
            <a:r>
              <a:rPr lang="en-US" sz="1800" b="1" dirty="0"/>
              <a:t>Join Scratch</a:t>
            </a:r>
            <a:r>
              <a:rPr lang="en-US" sz="1800" dirty="0"/>
              <a:t>" in the top right hand corner. Follow the video linked on the left.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Beginner Scratch Course (#2) | Set Up Your Account">
            <a:hlinkClick r:id="" action="ppaction://media"/>
            <a:extLst>
              <a:ext uri="{FF2B5EF4-FFF2-40B4-BE49-F238E27FC236}">
                <a16:creationId xmlns:a16="http://schemas.microsoft.com/office/drawing/2014/main" id="{7B37624F-90DB-4BAD-A6AD-0BD33C1BCC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01901" y="1461971"/>
            <a:ext cx="3481457" cy="2806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D81B1-BEA3-44E4-BF6C-34E0E63CB55F}"/>
              </a:ext>
            </a:extLst>
          </p:cNvPr>
          <p:cNvSpPr txBox="1"/>
          <p:nvPr/>
        </p:nvSpPr>
        <p:spPr>
          <a:xfrm>
            <a:off x="764059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https://youtu.be/fga_QV1fGnU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Animate a sprite when you click it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280A-1D44-4C29-9D75-05C2CD8F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00" y="2613030"/>
            <a:ext cx="2853770" cy="211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B821C-78DE-49F0-8BBF-5D44A0D34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7" t="12243" b="9557"/>
          <a:stretch/>
        </p:blipFill>
        <p:spPr>
          <a:xfrm>
            <a:off x="6025265" y="2614904"/>
            <a:ext cx="1954905" cy="88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F051B-02C2-4C67-9D5D-227E3E076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44" r="51926" b="7746"/>
          <a:stretch/>
        </p:blipFill>
        <p:spPr>
          <a:xfrm>
            <a:off x="6027540" y="3495679"/>
            <a:ext cx="1952630" cy="8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https://scratch.mit.edu/projects/621410987/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8786-E2C2-40E0-97A0-084D606D2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6"/>
          <a:stretch/>
        </p:blipFill>
        <p:spPr>
          <a:xfrm>
            <a:off x="1704841" y="2424993"/>
            <a:ext cx="3610479" cy="201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C7D61-F3C2-42E8-984D-8D0F2252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022" y="2758170"/>
            <a:ext cx="526741" cy="415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4CE15-EF2E-41A5-8E4A-76A63A8237A9}"/>
              </a:ext>
            </a:extLst>
          </p:cNvPr>
          <p:cNvSpPr txBox="1"/>
          <p:nvPr/>
        </p:nvSpPr>
        <p:spPr>
          <a:xfrm>
            <a:off x="6120497" y="2704416"/>
            <a:ext cx="2964360" cy="13849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make it more interesting by adding sounds. Use </a:t>
            </a:r>
          </a:p>
          <a:p>
            <a:endParaRPr lang="en-US" dirty="0">
              <a:latin typeface="Quicksand" panose="020B0604020202020204" charset="0"/>
            </a:endParaRPr>
          </a:p>
          <a:p>
            <a:endParaRPr lang="en-US" dirty="0">
              <a:latin typeface="Quicksand" panose="020B0604020202020204" charset="0"/>
            </a:endParaRPr>
          </a:p>
          <a:p>
            <a:endParaRPr lang="en-IN" dirty="0">
              <a:latin typeface="Quicksand" panose="020B0604020202020204" charset="0"/>
            </a:endParaRPr>
          </a:p>
          <a:p>
            <a:r>
              <a:rPr lang="en-IN" dirty="0">
                <a:latin typeface="Quicksand" panose="020B0604020202020204" charset="0"/>
              </a:rPr>
              <a:t>before coding costume changes.</a:t>
            </a:r>
            <a:endParaRPr lang="en-US" dirty="0"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DF0FE-1002-454F-B553-A66FCD03D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627" y="3197214"/>
            <a:ext cx="160042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N" dirty="0"/>
              <a:t>ake an animated dance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20897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8AF5-B802-4CA8-9E8E-AE4BEB70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7" y="2438109"/>
            <a:ext cx="2519005" cy="231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FF7BE-2F29-41F3-9075-21815FB9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" r="56667" b="42820"/>
          <a:stretch/>
        </p:blipFill>
        <p:spPr>
          <a:xfrm>
            <a:off x="5994454" y="2475647"/>
            <a:ext cx="2662591" cy="123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D9D22-3A37-4A5B-BCBA-E2697BD31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48" t="11716" r="5466" b="34255"/>
          <a:stretch/>
        </p:blipFill>
        <p:spPr>
          <a:xfrm>
            <a:off x="5994455" y="3707908"/>
            <a:ext cx="2662590" cy="11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4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62795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73983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01129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https://scratch.mit.edu/projects/621414084/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BD63B-A80D-466C-8661-E7C3CB79F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1"/>
          <a:stretch/>
        </p:blipFill>
        <p:spPr>
          <a:xfrm>
            <a:off x="1679100" y="2131483"/>
            <a:ext cx="5726411" cy="2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backdrop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10: Coding Backdrop Changes">
            <a:hlinkClick r:id="" action="ppaction://media"/>
            <a:extLst>
              <a:ext uri="{FF2B5EF4-FFF2-40B4-BE49-F238E27FC236}">
                <a16:creationId xmlns:a16="http://schemas.microsoft.com/office/drawing/2014/main" id="{EF8F4755-8370-4286-84AD-38968B6B3A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22" y="1462756"/>
            <a:ext cx="3604956" cy="28947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4539D1-B0FB-4B32-B066-8D13C47ABB18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https://youtu.be/iNiHjm05jjA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548631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231802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231802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1561135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scenes by switching backdrops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69713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41437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1537342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168584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681133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792A-253F-436E-A250-FD2C18EB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62" y="2069137"/>
            <a:ext cx="1993627" cy="1532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BC90D-4288-42B1-BFBA-4BD765FA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61" y="3495445"/>
            <a:ext cx="1993627" cy="1510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B038F-8927-4BC3-A681-160D39C06F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91" r="8379" b="11903"/>
          <a:stretch/>
        </p:blipFill>
        <p:spPr>
          <a:xfrm>
            <a:off x="6656001" y="3707824"/>
            <a:ext cx="1012755" cy="144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26000-ECB6-4F46-AF16-48FB7A99C1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72" t="1650" r="6262"/>
          <a:stretch/>
        </p:blipFill>
        <p:spPr>
          <a:xfrm>
            <a:off x="6040558" y="1848082"/>
            <a:ext cx="2243642" cy="18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2536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8588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97386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https://scratch.mit.edu/projects/622082312/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2CF8D-737A-4BCD-89A5-5A6930869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51659"/>
            <a:ext cx="46107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8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Make A chase game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1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 simple chase game where you chase a character for fun.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Scratch-Basics-chaseGame.pdf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character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2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animated characters that can jump, switch poses, or glide.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Scratch-Basics-animate.pdf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name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3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Animate the letters of your name, initials, or favorite word.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Quicksand" panose="020B0604020202020204" charset="0"/>
              </a:rPr>
              <a:t>Use </a:t>
            </a:r>
            <a:r>
              <a:rPr lang="en-US" sz="2000" dirty="0">
                <a:latin typeface="Quicksand" panose="020B0604020202020204" charset="0"/>
              </a:rPr>
              <a:t>document </a:t>
            </a:r>
            <a:r>
              <a:rPr lang="en-US" sz="2000">
                <a:latin typeface="Quicksand" panose="020B0604020202020204" charset="0"/>
              </a:rPr>
              <a:t>“</a:t>
            </a:r>
            <a:r>
              <a:rPr lang="en-US" sz="2000" b="1">
                <a:latin typeface="Quicksand" panose="020B0604020202020204" charset="0"/>
              </a:rPr>
              <a:t>Scratch-Basics-nameCards.</a:t>
            </a:r>
            <a:r>
              <a:rPr lang="en-US" sz="2000" b="1" dirty="0">
                <a:latin typeface="Quicksand" panose="020B0604020202020204" charset="0"/>
              </a:rPr>
              <a:t>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1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Started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714799" y="2860311"/>
            <a:ext cx="7780614" cy="17528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dirty="0"/>
              <a:t>Go to the Scratch website at </a:t>
            </a:r>
            <a:r>
              <a:rPr lang="en-US" dirty="0">
                <a:hlinkClick r:id="rId3"/>
              </a:rPr>
              <a:t>scratch.mit.edu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Login to your account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Click on Create tab at the top of the home page, and within seconds, you’ll be in the code builder where all the magic happens.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84A7C6-ADBA-4513-89FC-9E33429D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0" y="1186208"/>
            <a:ext cx="8059479" cy="17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9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2A758B-2F7A-421A-B076-DEAA6D91F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9725"/>
            <a:ext cx="9144001" cy="777875"/>
          </a:xfrm>
        </p:spPr>
        <p:txBody>
          <a:bodyPr/>
          <a:lstStyle/>
          <a:p>
            <a:pPr algn="ctr"/>
            <a:r>
              <a:rPr lang="en-US" sz="5000" dirty="0"/>
              <a:t>Resources</a:t>
            </a:r>
            <a:endParaRPr lang="en-IN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DCBF5C-737C-4684-B5C3-D771CB2849E5}"/>
              </a:ext>
            </a:extLst>
          </p:cNvPr>
          <p:cNvSpPr txBox="1"/>
          <p:nvPr/>
        </p:nvSpPr>
        <p:spPr>
          <a:xfrm>
            <a:off x="361245" y="1185334"/>
            <a:ext cx="8387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Quicksand" panose="020B0604020202020204" charset="0"/>
              </a:rPr>
              <a:t>Scratch Wiki - </a:t>
            </a:r>
            <a:r>
              <a:rPr lang="en-US" sz="1600" dirty="0">
                <a:latin typeface="Quicksand" panose="020B0604020202020204" charset="0"/>
                <a:hlinkClick r:id="rId2"/>
              </a:rPr>
              <a:t>https://en.scratch-wiki.info/wiki/Scratch_Wiki:Table_of_Contents/Program</a:t>
            </a:r>
            <a:endParaRPr lang="en-US" sz="1600" dirty="0">
              <a:latin typeface="Quicksand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Quicksan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Quicksand" panose="020B0604020202020204" charset="0"/>
              </a:rPr>
              <a:t>Scratch Blocks in 60 seconds - </a:t>
            </a:r>
            <a:r>
              <a:rPr lang="en-IN" sz="1600" dirty="0">
                <a:latin typeface="Quicksand" panose="020B0604020202020204" charset="0"/>
                <a:hlinkClick r:id="rId3"/>
              </a:rPr>
              <a:t>https://youtube.com/playlist?list=PL0-84-yl1fUki_zQ1ouwGN8t3spCTLnpS</a:t>
            </a:r>
            <a:endParaRPr lang="en-IN" sz="1600" dirty="0">
              <a:latin typeface="Quicksand" panose="020B060402020202020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16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1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Introduction to scratch working environment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nline Media 3" title="Scratch Basics - Episode 1: Introduction to the Scratch Working Environment">
            <a:hlinkClick r:id="" action="ppaction://media"/>
            <a:extLst>
              <a:ext uri="{FF2B5EF4-FFF2-40B4-BE49-F238E27FC236}">
                <a16:creationId xmlns:a16="http://schemas.microsoft.com/office/drawing/2014/main" id="{E37AEFA4-DEC1-4667-92F3-E79628B102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3769" y="1438840"/>
            <a:ext cx="3534992" cy="29211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DF69F5-47EE-40FF-A9C7-337266799162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https://youtu.be/NqMd44Oi2l4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8"/>
          <p:cNvSpPr txBox="1">
            <a:spLocks noGrp="1"/>
          </p:cNvSpPr>
          <p:nvPr>
            <p:ph type="title"/>
          </p:nvPr>
        </p:nvSpPr>
        <p:spPr>
          <a:xfrm>
            <a:off x="720000" y="-62484"/>
            <a:ext cx="6854902" cy="9178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cratch </a:t>
            </a:r>
            <a:r>
              <a:rPr lang="en" dirty="0">
                <a:solidFill>
                  <a:schemeClr val="lt2"/>
                </a:solidFill>
              </a:rPr>
              <a:t>interface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6178F-1C2D-486E-9D2D-C8B4C291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15" y="818749"/>
            <a:ext cx="6960543" cy="4305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1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083776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7F8985-FA1D-4C11-A3C3-4213053D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5" y="2032906"/>
            <a:ext cx="3477110" cy="215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8E216-9A79-4803-8EA2-B9C8C77F2EA4}"/>
              </a:ext>
            </a:extLst>
          </p:cNvPr>
          <p:cNvSpPr txBox="1"/>
          <p:nvPr/>
        </p:nvSpPr>
        <p:spPr>
          <a:xfrm>
            <a:off x="225778" y="4746282"/>
            <a:ext cx="866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https://scratch.mit.edu/projects/619604763/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IN" sz="4000" dirty="0">
                <a:solidFill>
                  <a:schemeClr val="lt2"/>
                </a:solidFill>
              </a:rPr>
              <a:t>n</a:t>
            </a:r>
            <a:r>
              <a:rPr lang="en" sz="4000" dirty="0">
                <a:solidFill>
                  <a:schemeClr val="lt2"/>
                </a:solidFill>
              </a:rPr>
              <a:t>aming and saving scratch projects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Naming &amp; Saving Scratch Projects and Managing 'My Stuff'">
            <a:hlinkClick r:id="" action="ppaction://media"/>
            <a:extLst>
              <a:ext uri="{FF2B5EF4-FFF2-40B4-BE49-F238E27FC236}">
                <a16:creationId xmlns:a16="http://schemas.microsoft.com/office/drawing/2014/main" id="{D4B8086A-174F-4A04-B6C2-CC5A1F997E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7597" y="1463040"/>
            <a:ext cx="3644765" cy="2879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8353C-4A1D-41C4-929B-7FF77283E67D}"/>
              </a:ext>
            </a:extLst>
          </p:cNvPr>
          <p:cNvSpPr txBox="1"/>
          <p:nvPr/>
        </p:nvSpPr>
        <p:spPr>
          <a:xfrm>
            <a:off x="4726463" y="4513809"/>
            <a:ext cx="36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u="sng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https://youtu.be/2USOkqi1VGM</a:t>
            </a:r>
            <a:endParaRPr lang="en-IN" sz="1800" u="sng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EB548"/>
      </a:lt2>
      <a:accent1>
        <a:srgbClr val="F9CAD2"/>
      </a:accent1>
      <a:accent2>
        <a:srgbClr val="FEB326"/>
      </a:accent2>
      <a:accent3>
        <a:srgbClr val="0F85C5"/>
      </a:accent3>
      <a:accent4>
        <a:srgbClr val="011835"/>
      </a:accent4>
      <a:accent5>
        <a:srgbClr val="3A99D3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1414</Words>
  <Application>Microsoft Office PowerPoint</Application>
  <PresentationFormat>On-screen Show (16:9)</PresentationFormat>
  <Paragraphs>233</Paragraphs>
  <Slides>50</Slides>
  <Notes>49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Wingdings</vt:lpstr>
      <vt:lpstr>Quicksand</vt:lpstr>
      <vt:lpstr>Roboto</vt:lpstr>
      <vt:lpstr>Bebas Neue</vt:lpstr>
      <vt:lpstr>Arial</vt:lpstr>
      <vt:lpstr>International Programmers Day by Slidesgo</vt:lpstr>
      <vt:lpstr>PowerPoint Presentation</vt:lpstr>
      <vt:lpstr>Hello Scratch!!</vt:lpstr>
      <vt:lpstr>What is Scratch</vt:lpstr>
      <vt:lpstr>Set up Your Account</vt:lpstr>
      <vt:lpstr>Getting Started</vt:lpstr>
      <vt:lpstr>Lesson  Introduction to scratch working environment</vt:lpstr>
      <vt:lpstr>Scratch interface</vt:lpstr>
      <vt:lpstr>Activity 1</vt:lpstr>
      <vt:lpstr>Lesson  naming and saving scratch projects</vt:lpstr>
      <vt:lpstr>PowerPoint Presentation</vt:lpstr>
      <vt:lpstr>Activity 2</vt:lpstr>
      <vt:lpstr>Lesson  scratch coding  blocks </vt:lpstr>
      <vt:lpstr>Activity 3</vt:lpstr>
      <vt:lpstr>Lesson  Deleting a Sprite, Adding a Sprite &amp; Adding a Backdrop </vt:lpstr>
      <vt:lpstr>Activity 4</vt:lpstr>
      <vt:lpstr>Lesson  make your Sprite say something </vt:lpstr>
      <vt:lpstr>Activity 5</vt:lpstr>
      <vt:lpstr>Lesson  create a dialogue between two sprites</vt:lpstr>
      <vt:lpstr>Activity 6</vt:lpstr>
      <vt:lpstr>Lesson  adding a sound</vt:lpstr>
      <vt:lpstr> </vt:lpstr>
      <vt:lpstr> </vt:lpstr>
      <vt:lpstr> </vt:lpstr>
      <vt:lpstr> </vt:lpstr>
      <vt:lpstr>Lesson  Make your sprite fly around</vt:lpstr>
      <vt:lpstr> </vt:lpstr>
      <vt:lpstr> </vt:lpstr>
      <vt:lpstr>Lesson  gliding from one point to another</vt:lpstr>
      <vt:lpstr> </vt:lpstr>
      <vt:lpstr> </vt:lpstr>
      <vt:lpstr> </vt:lpstr>
      <vt:lpstr> </vt:lpstr>
      <vt:lpstr>Lesson  Make your sprite move left and right</vt:lpstr>
      <vt:lpstr> </vt:lpstr>
      <vt:lpstr> </vt:lpstr>
      <vt:lpstr>Lesson  Make your sprite move UP and Down</vt:lpstr>
      <vt:lpstr> </vt:lpstr>
      <vt:lpstr> </vt:lpstr>
      <vt:lpstr>Lesson  coding costume changes</vt:lpstr>
      <vt:lpstr> </vt:lpstr>
      <vt:lpstr> </vt:lpstr>
      <vt:lpstr> </vt:lpstr>
      <vt:lpstr> </vt:lpstr>
      <vt:lpstr>Lesson  coding backdrop changes</vt:lpstr>
      <vt:lpstr> </vt:lpstr>
      <vt:lpstr> </vt:lpstr>
      <vt:lpstr>Make A chase game</vt:lpstr>
      <vt:lpstr>Animate a character</vt:lpstr>
      <vt:lpstr>Animate a name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Teaching Plan For Samatha </dc:title>
  <cp:lastModifiedBy>Vanshika Mittal</cp:lastModifiedBy>
  <cp:revision>64</cp:revision>
  <dcterms:modified xsi:type="dcterms:W3CDTF">2022-03-22T07:59:44Z</dcterms:modified>
</cp:coreProperties>
</file>