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256" r:id="rId3"/>
    <p:sldId id="16140622" r:id="rId4"/>
    <p:sldId id="262" r:id="rId5"/>
    <p:sldId id="263" r:id="rId6"/>
    <p:sldId id="265" r:id="rId7"/>
    <p:sldId id="266" r:id="rId8"/>
    <p:sldId id="267" r:id="rId9"/>
    <p:sldId id="16140632" r:id="rId10"/>
    <p:sldId id="16140635" r:id="rId11"/>
    <p:sldId id="16140633" r:id="rId12"/>
    <p:sldId id="16140634" r:id="rId13"/>
    <p:sldId id="268" r:id="rId14"/>
    <p:sldId id="16140623" r:id="rId15"/>
    <p:sldId id="16140627" r:id="rId16"/>
    <p:sldId id="16140628" r:id="rId17"/>
    <p:sldId id="1614062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ustomXml" Target="../customXml/item3.xml"/><Relationship Id="rId25" Type="http://schemas.openxmlformats.org/officeDocument/2006/relationships/customXml" Target="../customXml/item2.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notesMaster" Target="notesMasters/notesMaster1.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8" name="Date Placeholder 7"/>
          <p:cNvSpPr>
            <a:spLocks noGrp="1"/>
          </p:cNvSpPr>
          <p:nvPr>
            <p:ph type="dt" sz="half" idx="10"/>
          </p:nvPr>
        </p:nvSpPr>
        <p:spPr/>
        <p:txBody>
          <a:bodyPr/>
          <a:lstStyle/>
          <a:p>
            <a:fld id="{ED291B17-9318-49DB-B28B-6E5994AE9581}"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CED4963-E985-44C4-B8C4-FDD613B7C2F8}" type="datetime1">
              <a:rPr lang="en-US" smtClean="0"/>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endParaRPr lang="en-US"/>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8" name="Date Placeholder 7"/>
          <p:cNvSpPr>
            <a:spLocks noGrp="1"/>
          </p:cNvSpPr>
          <p:nvPr>
            <p:ph type="dt" sz="half" idx="10"/>
          </p:nvPr>
        </p:nvSpPr>
        <p:spPr/>
        <p:txBody>
          <a:bodyPr/>
          <a:lstStyle/>
          <a:p>
            <a:fld id="{78DD82B9-B8EE-4375-B6FF-88FA6ABB15D9}" type="datetime1">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7" name="Date Placeholder 6"/>
          <p:cNvSpPr>
            <a:spLocks noGrp="1"/>
          </p:cNvSpPr>
          <p:nvPr>
            <p:ph type="dt" sz="half" idx="10"/>
          </p:nvPr>
        </p:nvSpPr>
        <p:spPr/>
        <p:txBody>
          <a:bodyPr/>
          <a:lstStyle/>
          <a:p>
            <a:fld id="{B2497495-0637-405E-AE64-5CC7506D51F5}" type="datetime1">
              <a:rPr lang="en-US" smtClean="0"/>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endParaRPr lang="en-US"/>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7BFFD690-9426-415D-8B65-26881E07B2D4}"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endParaRPr lang="en-US"/>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04C4989A-474C-40DE-95B9-011C28B71673}" type="datetime1">
              <a:rPr lang="en-US" smtClean="0"/>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5DB4ED54-5B5E-4A04-93D3-5772E3CE3818}" type="datetime1">
              <a:rPr lang="en-US" smtClean="0"/>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7E18DB4A-8810-4A10-AD5C-D5E2C667F5B3}" type="datetime1">
              <a:rPr lang="en-US" smtClean="0"/>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p:cNvPicPr>
            <a:picLocks noChangeAspect="1"/>
          </p:cNvPicPr>
          <p:nvPr userDrawn="1"/>
        </p:nvPicPr>
        <p:blipFill>
          <a:blip r:embed="rId12"/>
          <a:stretch>
            <a:fillRect/>
          </a:stretch>
        </p:blipFill>
        <p:spPr>
          <a:xfrm>
            <a:off x="10485003"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9108" y="1821635"/>
            <a:ext cx="9144000" cy="977778"/>
          </a:xfrm>
        </p:spPr>
        <p:txBody>
          <a:bodyPr>
            <a:normAutofit fontScale="90000"/>
          </a:bodyPr>
          <a:lstStyle/>
          <a:p>
            <a:pPr algn="ctr"/>
            <a:r>
              <a:rPr lang="en-US" altLang="en-US" b="1" dirty="0">
                <a:solidFill>
                  <a:schemeClr val="accent1"/>
                </a:solidFill>
                <a:latin typeface="Arial" panose="020B0604020202020204" pitchFamily="34" charset="0"/>
                <a:cs typeface="Arial" panose="020B0604020202020204" pitchFamily="34" charset="0"/>
              </a:rPr>
              <a:t>Intelligent Classification of Rural Infrastructure Projects</a:t>
            </a:r>
            <a:endParaRPr lang="en-US" alt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panose="020B0604020202020204"/>
                <a:cs typeface="Arial" panose="020B0604020202020204"/>
              </a:rPr>
              <a:t>CAPSTONE PROJECT</a:t>
            </a:r>
            <a:endParaRPr lang="en-US" sz="3200" b="1" dirty="0">
              <a:solidFill>
                <a:schemeClr val="accent1">
                  <a:lumMod val="75000"/>
                </a:schemeClr>
              </a:solidFill>
              <a:latin typeface="Arial" panose="020B0604020202020204"/>
              <a:cs typeface="Arial" panose="020B0604020202020204"/>
            </a:endParaRPr>
          </a:p>
        </p:txBody>
      </p:sp>
      <p:sp>
        <p:nvSpPr>
          <p:cNvPr id="4" name="TextBox 3"/>
          <p:cNvSpPr txBox="1"/>
          <p:nvPr/>
        </p:nvSpPr>
        <p:spPr>
          <a:xfrm>
            <a:off x="2945765" y="4266565"/>
            <a:ext cx="8151495" cy="1026795"/>
          </a:xfrm>
          <a:prstGeom prst="rect">
            <a:avLst/>
          </a:prstGeom>
          <a:noFill/>
        </p:spPr>
        <p:txBody>
          <a:bodyPr wrap="square" lIns="91440" tIns="45720" rIns="91440" bIns="45720" rtlCol="0" anchor="t">
            <a:noAutofit/>
          </a:bodyPr>
          <a:lstStyle/>
          <a:p>
            <a:r>
              <a:rPr lang="en-US" sz="2000" b="1" dirty="0">
                <a:solidFill>
                  <a:schemeClr val="accent1">
                    <a:lumMod val="75000"/>
                  </a:schemeClr>
                </a:solidFill>
                <a:latin typeface="Arial" panose="020B0604020202020204" pitchFamily="34" charset="0"/>
                <a:cs typeface="Arial" panose="020B0604020202020204" pitchFamily="34" charset="0"/>
              </a:rPr>
              <a:t>Presented By:</a:t>
            </a:r>
            <a:endParaRPr lang="en-US" sz="2000" b="1" dirty="0">
              <a:solidFill>
                <a:schemeClr val="accent1">
                  <a:lumMod val="75000"/>
                </a:schemeClr>
              </a:solidFill>
              <a:latin typeface="Arial" panose="020B0604020202020204" pitchFamily="34" charset="0"/>
              <a:cs typeface="Arial" panose="020B0604020202020204" pitchFamily="34" charset="0"/>
            </a:endParaRPr>
          </a:p>
          <a:p>
            <a:r>
              <a:rPr lang="en-US" sz="2000" b="1" dirty="0">
                <a:solidFill>
                  <a:schemeClr val="accent1">
                    <a:lumMod val="75000"/>
                  </a:schemeClr>
                </a:solidFill>
                <a:latin typeface="Arial" panose="020B0604020202020204"/>
                <a:cs typeface="Arial" panose="020B0604020202020204"/>
              </a:rPr>
              <a:t>1. Vanshika Pundir-Graphic Era University-Btech CSE</a:t>
            </a:r>
            <a:endParaRPr lang="en-US" sz="2000" b="1" dirty="0">
              <a:solidFill>
                <a:schemeClr val="accent1">
                  <a:lumMod val="75000"/>
                </a:schemeClr>
              </a:solidFill>
              <a:latin typeface="Arial" panose="020B0604020202020204"/>
              <a:cs typeface="Arial" panose="020B060402020202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791056"/>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Picture 2" descr="Screenshot 2025-07-28 154438"/>
          <p:cNvPicPr>
            <a:picLocks noChangeAspect="1"/>
          </p:cNvPicPr>
          <p:nvPr/>
        </p:nvPicPr>
        <p:blipFill>
          <a:blip r:embed="rId1"/>
          <a:stretch>
            <a:fillRect/>
          </a:stretch>
        </p:blipFill>
        <p:spPr>
          <a:xfrm>
            <a:off x="719455" y="1410970"/>
            <a:ext cx="10739755" cy="48717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791056"/>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2" name="Picture 1" descr="Screenshot 2025-07-28 154450"/>
          <p:cNvPicPr>
            <a:picLocks noChangeAspect="1"/>
          </p:cNvPicPr>
          <p:nvPr/>
        </p:nvPicPr>
        <p:blipFill>
          <a:blip r:embed="rId1"/>
          <a:srcRect b="2321"/>
          <a:stretch>
            <a:fillRect/>
          </a:stretch>
        </p:blipFill>
        <p:spPr>
          <a:xfrm>
            <a:off x="732790" y="1321435"/>
            <a:ext cx="10726420" cy="487870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893445"/>
            <a:ext cx="11029315" cy="745490"/>
          </a:xfrm>
        </p:spPr>
        <p:txBody>
          <a:bodyPr>
            <a:normAutofit fontScale="90000"/>
          </a:bodyPr>
          <a:lstStyle/>
          <a:p>
            <a:r>
              <a:rPr lang="en-US" sz="4400" b="1">
                <a:solidFill>
                  <a:schemeClr val="accent1"/>
                </a:solidFill>
                <a:latin typeface="Arial" panose="020B0604020202020204"/>
                <a:ea typeface="+mj-lt"/>
                <a:cs typeface="Arial" panose="020B0604020202020204"/>
              </a:rPr>
              <a:t>Conclusion</a:t>
            </a:r>
            <a:endParaRPr lang="en-US"/>
          </a:p>
        </p:txBody>
      </p:sp>
      <p:sp>
        <p:nvSpPr>
          <p:cNvPr id="2" name="Content Placeholder 1"/>
          <p:cNvSpPr>
            <a:spLocks noGrp="1"/>
          </p:cNvSpPr>
          <p:nvPr>
            <p:ph idx="1"/>
          </p:nvPr>
        </p:nvSpPr>
        <p:spPr>
          <a:xfrm>
            <a:off x="492125" y="1448435"/>
            <a:ext cx="11029315" cy="4229735"/>
          </a:xfrm>
        </p:spPr>
        <p:txBody>
          <a:bodyPr>
            <a:normAutofit/>
          </a:bodyPr>
          <a:lstStyle/>
          <a:p>
            <a:pPr marL="305435" indent="-305435"/>
            <a:r>
              <a:rPr lang="en-US" altLang="en-US" sz="2400" dirty="0">
                <a:solidFill>
                  <a:schemeClr val="tx1"/>
                </a:solidFill>
                <a:latin typeface="Calibri" panose="020F0502020204030204" charset="0"/>
                <a:cs typeface="Calibri" panose="020F0502020204030204" charset="0"/>
              </a:rPr>
              <a:t>This project presents an AI-driven solution to automatically classify PMGSY road and bridge projects into their respective schemes based on physical and financial characteristics. By using machine learning on historical data from AI Kosh and deploying the model on IBM Cloud Lite, the solution reduces manual workload, minimizes errors, and improves the speed and transparency of project classification, enabling more efficient infrastructure planning and policy evaluation.</a:t>
            </a:r>
            <a:endParaRPr lang="en-US" altLang="en-US" sz="2400" dirty="0">
              <a:solidFill>
                <a:schemeClr val="tx1"/>
              </a:solidFill>
              <a:latin typeface="Calibri" panose="020F0502020204030204" charset="0"/>
              <a:cs typeface="Calibri" panose="020F05020202040302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5940" y="1269365"/>
            <a:ext cx="11029315" cy="4318635"/>
          </a:xfrm>
        </p:spPr>
        <p:txBody>
          <a:bodyPr>
            <a:noAutofit/>
          </a:bodyPr>
          <a:lstStyle/>
          <a:p>
            <a:pPr marL="0" indent="0">
              <a:buNone/>
            </a:pPr>
            <a:endParaRPr lang="en-US" sz="2400" b="1" dirty="0">
              <a:solidFill>
                <a:schemeClr val="tx1"/>
              </a:solidFill>
              <a:latin typeface="Calibri" panose="020F0502020204030204" charset="0"/>
              <a:cs typeface="Calibri" panose="020F0502020204030204" charset="0"/>
            </a:endParaRPr>
          </a:p>
          <a:p>
            <a:pPr marL="305435" indent="-305435"/>
            <a:r>
              <a:rPr lang="en-US" altLang="en-US" sz="2400" dirty="0">
                <a:solidFill>
                  <a:schemeClr val="tx1"/>
                </a:solidFill>
                <a:latin typeface="Calibri" panose="020F0502020204030204" charset="0"/>
                <a:cs typeface="Calibri" panose="020F0502020204030204" charset="0"/>
              </a:rPr>
              <a:t>Integration with Real-Time Dashboards for government monitoring and reporting</a:t>
            </a:r>
            <a:endParaRPr lang="en-US" altLang="en-US" sz="2400" dirty="0">
              <a:solidFill>
                <a:schemeClr val="tx1"/>
              </a:solidFill>
              <a:latin typeface="Calibri" panose="020F0502020204030204" charset="0"/>
              <a:cs typeface="Calibri" panose="020F0502020204030204" charset="0"/>
            </a:endParaRPr>
          </a:p>
          <a:p>
            <a:pPr marL="305435" indent="-305435"/>
            <a:r>
              <a:rPr lang="en-US" altLang="en-US" sz="2400" dirty="0">
                <a:solidFill>
                  <a:schemeClr val="tx1"/>
                </a:solidFill>
                <a:latin typeface="Calibri" panose="020F0502020204030204" charset="0"/>
                <a:cs typeface="Calibri" panose="020F0502020204030204" charset="0"/>
              </a:rPr>
              <a:t>Inclusion of Satellite and GIS Data to enhance classification accuracy</a:t>
            </a:r>
            <a:endParaRPr lang="en-US" altLang="en-US" sz="2400" dirty="0">
              <a:solidFill>
                <a:schemeClr val="tx1"/>
              </a:solidFill>
              <a:latin typeface="Calibri" panose="020F0502020204030204" charset="0"/>
              <a:cs typeface="Calibri" panose="020F0502020204030204" charset="0"/>
            </a:endParaRPr>
          </a:p>
          <a:p>
            <a:pPr marL="305435" indent="-305435"/>
            <a:r>
              <a:rPr lang="en-US" altLang="en-US" sz="2400" dirty="0">
                <a:solidFill>
                  <a:schemeClr val="tx1"/>
                </a:solidFill>
                <a:latin typeface="Calibri" panose="020F0502020204030204" charset="0"/>
                <a:cs typeface="Calibri" panose="020F0502020204030204" charset="0"/>
              </a:rPr>
              <a:t>Extension to Predict Project Delays or Cost Overruns using similar inputs</a:t>
            </a:r>
            <a:endParaRPr lang="en-US" altLang="en-US" sz="2400" dirty="0">
              <a:solidFill>
                <a:schemeClr val="tx1"/>
              </a:solidFill>
              <a:latin typeface="Calibri" panose="020F0502020204030204" charset="0"/>
              <a:cs typeface="Calibri" panose="020F0502020204030204" charset="0"/>
            </a:endParaRPr>
          </a:p>
          <a:p>
            <a:pPr marL="305435" indent="-305435"/>
            <a:r>
              <a:rPr lang="en-US" altLang="en-US" sz="2400" dirty="0">
                <a:solidFill>
                  <a:schemeClr val="tx1"/>
                </a:solidFill>
                <a:latin typeface="Calibri" panose="020F0502020204030204" charset="0"/>
                <a:cs typeface="Calibri" panose="020F0502020204030204" charset="0"/>
              </a:rPr>
              <a:t>Support for Multi-language Interfaces for use by local administrative bodies</a:t>
            </a:r>
            <a:endParaRPr lang="en-US" altLang="en-US" sz="2400" dirty="0">
              <a:solidFill>
                <a:schemeClr val="tx1"/>
              </a:solidFill>
              <a:latin typeface="Calibri" panose="020F0502020204030204" charset="0"/>
              <a:cs typeface="Calibri" panose="020F0502020204030204" charset="0"/>
            </a:endParaRPr>
          </a:p>
          <a:p>
            <a:pPr marL="305435" indent="-305435"/>
            <a:r>
              <a:rPr lang="en-US" altLang="en-US" sz="2400" dirty="0">
                <a:solidFill>
                  <a:schemeClr val="tx1"/>
                </a:solidFill>
                <a:latin typeface="Calibri" panose="020F0502020204030204" charset="0"/>
                <a:cs typeface="Calibri" panose="020F0502020204030204" charset="0"/>
              </a:rPr>
              <a:t>Scalability to Other Government Schemes beyond PMGSY for automated classification and analysis</a:t>
            </a:r>
            <a:endParaRPr lang="en-US" altLang="en-US" sz="2400" dirty="0">
              <a:solidFill>
                <a:schemeClr val="tx1"/>
              </a:solidFill>
              <a:latin typeface="Calibri" panose="020F0502020204030204" charset="0"/>
              <a:cs typeface="Calibri" panose="020F0502020204030204" charset="0"/>
            </a:endParaRPr>
          </a:p>
        </p:txBody>
      </p:sp>
      <p:sp>
        <p:nvSpPr>
          <p:cNvPr id="5" name="Title 4"/>
          <p:cNvSpPr txBox="1"/>
          <p:nvPr/>
        </p:nvSpPr>
        <p:spPr>
          <a:xfrm>
            <a:off x="535940" y="844550"/>
            <a:ext cx="11029315" cy="812165"/>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panose="020B0604020202020204"/>
                <a:cs typeface="Arial" panose="020B0604020202020204"/>
              </a:rPr>
              <a:t>Future scope</a:t>
            </a:r>
            <a:endParaRPr lang="en-US" sz="4000" b="1" dirty="0">
              <a:solidFill>
                <a:schemeClr val="accent1"/>
              </a:solidFill>
              <a:latin typeface="Arial" panose="020B0604020202020204"/>
              <a:cs typeface="Arial" panose="020B060402020202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918056"/>
            <a:ext cx="11029616" cy="530296"/>
          </a:xfrm>
        </p:spPr>
        <p:txBody>
          <a:bodyPr/>
          <a:lstStyle/>
          <a:p>
            <a:r>
              <a:rPr lang="en-IN" dirty="0">
                <a:solidFill>
                  <a:schemeClr val="accent1"/>
                </a:solidFill>
              </a:rPr>
              <a:t>IBM Certifications</a:t>
            </a:r>
            <a:endParaRPr lang="en-IN" dirty="0">
              <a:solidFill>
                <a:schemeClr val="accent1"/>
              </a:solidFill>
            </a:endParaRPr>
          </a:p>
        </p:txBody>
      </p:sp>
      <p:pic>
        <p:nvPicPr>
          <p:cNvPr id="4" name="Content Placeholder 3"/>
          <p:cNvPicPr>
            <a:picLocks noChangeAspect="1"/>
          </p:cNvPicPr>
          <p:nvPr>
            <p:ph idx="1"/>
          </p:nvPr>
        </p:nvPicPr>
        <p:blipFill>
          <a:blip r:embed="rId1"/>
          <a:stretch>
            <a:fillRect/>
          </a:stretch>
        </p:blipFill>
        <p:spPr>
          <a:xfrm>
            <a:off x="893445" y="1448435"/>
            <a:ext cx="9548495" cy="50952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025" y="702310"/>
            <a:ext cx="11029315" cy="672465"/>
          </a:xfrm>
        </p:spPr>
        <p:txBody>
          <a:bodyPr/>
          <a:lstStyle/>
          <a:p>
            <a:r>
              <a:rPr lang="en-IN" dirty="0">
                <a:solidFill>
                  <a:schemeClr val="accent1"/>
                </a:solidFill>
              </a:rPr>
              <a:t>IBM Certifications</a:t>
            </a:r>
            <a:endParaRPr lang="en-IN" dirty="0">
              <a:solidFill>
                <a:schemeClr val="accent1"/>
              </a:solidFill>
            </a:endParaRPr>
          </a:p>
        </p:txBody>
      </p:sp>
      <p:pic>
        <p:nvPicPr>
          <p:cNvPr id="5" name="Content Placeholder 4"/>
          <p:cNvPicPr>
            <a:picLocks noChangeAspect="1"/>
          </p:cNvPicPr>
          <p:nvPr>
            <p:ph idx="1"/>
          </p:nvPr>
        </p:nvPicPr>
        <p:blipFill>
          <a:blip r:embed="rId1"/>
          <a:stretch>
            <a:fillRect/>
          </a:stretch>
        </p:blipFill>
        <p:spPr>
          <a:xfrm>
            <a:off x="866775" y="1374775"/>
            <a:ext cx="9580245" cy="520255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solidFill>
                  <a:schemeClr val="accent1"/>
                </a:solidFill>
              </a:rPr>
              <a:t>IBM Certifications</a:t>
            </a:r>
            <a:endParaRPr lang="en-IN" dirty="0">
              <a:solidFill>
                <a:schemeClr val="accent1"/>
              </a:solidFill>
            </a:endParaRPr>
          </a:p>
        </p:txBody>
      </p:sp>
      <p:pic>
        <p:nvPicPr>
          <p:cNvPr id="5" name="Content Placeholder 4"/>
          <p:cNvPicPr>
            <a:picLocks noChangeAspect="1"/>
          </p:cNvPicPr>
          <p:nvPr>
            <p:ph idx="1"/>
          </p:nvPr>
        </p:nvPicPr>
        <p:blipFill>
          <a:blip r:embed="rId1"/>
          <a:stretch>
            <a:fillRect/>
          </a:stretch>
        </p:blipFill>
        <p:spPr>
          <a:xfrm>
            <a:off x="1303655" y="1231900"/>
            <a:ext cx="9089390" cy="530542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endParaRPr lang="en-US" b="1">
              <a:solidFill>
                <a:srgbClr val="002060"/>
              </a:solidFill>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92785"/>
            <a:ext cx="10515600" cy="1043305"/>
          </a:xfrm>
        </p:spPr>
        <p:txBody>
          <a:bodyPr/>
          <a:lstStyle/>
          <a:p>
            <a:r>
              <a:rPr lang="en-US" sz="4000" b="1">
                <a:solidFill>
                  <a:srgbClr val="002060"/>
                </a:solidFill>
                <a:latin typeface="Arial" panose="020B0604020202020204" pitchFamily="34" charset="0"/>
                <a:cs typeface="Arial" panose="020B0604020202020204" pitchFamily="34" charset="0"/>
              </a:rPr>
              <a:t>OUTLINE</a:t>
            </a:r>
            <a:endParaRPr lang="en-US" sz="4000" b="1">
              <a:solidFill>
                <a:srgbClr val="002060"/>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1428115"/>
            <a:ext cx="11019155" cy="4949825"/>
          </a:xfrm>
        </p:spPr>
        <p:txBody>
          <a:bodyPr vert="horz" lIns="91440" tIns="45720" rIns="91440" bIns="45720" rtlCol="0" anchor="t">
            <a:noAutofit/>
          </a:bodyPr>
          <a:lstStyle/>
          <a:p>
            <a:pPr marL="0" indent="0">
              <a:buNone/>
            </a:pPr>
            <a:endParaRPr lang="en-US" sz="2400" dirty="0">
              <a:latin typeface="Calibri" panose="020F0502020204030204" charset="0"/>
              <a:cs typeface="Calibri" panose="020F0502020204030204" charset="0"/>
            </a:endParaRPr>
          </a:p>
          <a:p>
            <a:pPr marL="305435" indent="-305435"/>
            <a:r>
              <a:rPr lang="en-US" sz="2400" b="1" dirty="0">
                <a:solidFill>
                  <a:schemeClr val="tx1"/>
                </a:solidFill>
                <a:latin typeface="Calibri" panose="020F0502020204030204" charset="0"/>
                <a:ea typeface="+mn-lt"/>
                <a:cs typeface="Calibri" panose="020F0502020204030204" charset="0"/>
              </a:rPr>
              <a:t>Problem Statement </a:t>
            </a:r>
            <a:r>
              <a:rPr lang="en-US" sz="2400" dirty="0">
                <a:solidFill>
                  <a:schemeClr val="tx1"/>
                </a:solidFill>
                <a:latin typeface="Calibri" panose="020F0502020204030204" charset="0"/>
                <a:ea typeface="+mn-lt"/>
                <a:cs typeface="Calibri" panose="020F0502020204030204" charset="0"/>
              </a:rPr>
              <a:t>(Should not include solution)</a:t>
            </a:r>
            <a:endParaRPr lang="en-US" sz="2400" dirty="0">
              <a:solidFill>
                <a:schemeClr val="tx1"/>
              </a:solidFill>
              <a:latin typeface="Calibri" panose="020F0502020204030204" charset="0"/>
              <a:cs typeface="Calibri" panose="020F0502020204030204" charset="0"/>
            </a:endParaRPr>
          </a:p>
          <a:p>
            <a:pPr marL="305435" indent="-305435"/>
            <a:r>
              <a:rPr lang="en-US" sz="2400" b="1" dirty="0">
                <a:solidFill>
                  <a:schemeClr val="tx1"/>
                </a:solidFill>
                <a:latin typeface="Calibri" panose="020F0502020204030204" charset="0"/>
                <a:ea typeface="+mn-lt"/>
                <a:cs typeface="Calibri" panose="020F0502020204030204" charset="0"/>
              </a:rPr>
              <a:t>Proposed System/Solution</a:t>
            </a:r>
            <a:endParaRPr lang="en-US" sz="2400" dirty="0">
              <a:solidFill>
                <a:schemeClr val="tx1"/>
              </a:solidFill>
              <a:latin typeface="Calibri" panose="020F0502020204030204" charset="0"/>
              <a:cs typeface="Calibri" panose="020F0502020204030204" charset="0"/>
            </a:endParaRPr>
          </a:p>
          <a:p>
            <a:pPr marL="305435" indent="-305435"/>
            <a:r>
              <a:rPr lang="en-US" sz="2400" b="1" dirty="0">
                <a:solidFill>
                  <a:schemeClr val="tx1"/>
                </a:solidFill>
                <a:latin typeface="Calibri" panose="020F0502020204030204" charset="0"/>
                <a:ea typeface="+mn-lt"/>
                <a:cs typeface="Calibri" panose="020F0502020204030204" charset="0"/>
              </a:rPr>
              <a:t>System Development Approach </a:t>
            </a:r>
            <a:r>
              <a:rPr lang="en-US" sz="2400" dirty="0">
                <a:solidFill>
                  <a:schemeClr val="tx1"/>
                </a:solidFill>
                <a:latin typeface="Calibri" panose="020F0502020204030204" charset="0"/>
                <a:ea typeface="+mn-lt"/>
                <a:cs typeface="Calibri" panose="020F0502020204030204" charset="0"/>
              </a:rPr>
              <a:t>(Technology Used) </a:t>
            </a:r>
            <a:endParaRPr lang="en-US" sz="2400" dirty="0">
              <a:solidFill>
                <a:schemeClr val="tx1"/>
              </a:solidFill>
              <a:latin typeface="Calibri" panose="020F0502020204030204" charset="0"/>
              <a:ea typeface="+mn-lt"/>
              <a:cs typeface="Calibri" panose="020F0502020204030204" charset="0"/>
            </a:endParaRPr>
          </a:p>
          <a:p>
            <a:pPr marL="305435" indent="-305435"/>
            <a:r>
              <a:rPr lang="en-US" sz="2400" b="1" dirty="0">
                <a:solidFill>
                  <a:schemeClr val="tx1"/>
                </a:solidFill>
                <a:latin typeface="Calibri" panose="020F0502020204030204" charset="0"/>
                <a:ea typeface="+mn-lt"/>
                <a:cs typeface="Calibri" panose="020F0502020204030204" charset="0"/>
              </a:rPr>
              <a:t>Algorithm &amp; Deployment  </a:t>
            </a:r>
            <a:endParaRPr lang="en-US" sz="2400" dirty="0">
              <a:solidFill>
                <a:schemeClr val="tx1"/>
              </a:solidFill>
              <a:latin typeface="Calibri" panose="020F0502020204030204" charset="0"/>
              <a:cs typeface="Calibri" panose="020F0502020204030204" charset="0"/>
            </a:endParaRPr>
          </a:p>
          <a:p>
            <a:pPr marL="305435" indent="-305435"/>
            <a:r>
              <a:rPr lang="en-US" sz="2400" b="1" dirty="0">
                <a:solidFill>
                  <a:schemeClr val="tx1"/>
                </a:solidFill>
                <a:latin typeface="Calibri" panose="020F0502020204030204" charset="0"/>
                <a:ea typeface="+mn-lt"/>
                <a:cs typeface="Calibri" panose="020F0502020204030204" charset="0"/>
              </a:rPr>
              <a:t>Result (Output Image)</a:t>
            </a:r>
            <a:endParaRPr lang="en-US" sz="2400" b="1" dirty="0">
              <a:solidFill>
                <a:schemeClr val="tx1"/>
              </a:solidFill>
              <a:latin typeface="Calibri" panose="020F0502020204030204" charset="0"/>
              <a:ea typeface="+mn-lt"/>
              <a:cs typeface="Calibri" panose="020F0502020204030204" charset="0"/>
            </a:endParaRPr>
          </a:p>
          <a:p>
            <a:pPr marL="305435" indent="-305435"/>
            <a:r>
              <a:rPr lang="en-US" sz="2400" b="1" dirty="0">
                <a:solidFill>
                  <a:schemeClr val="tx1"/>
                </a:solidFill>
                <a:latin typeface="Calibri" panose="020F0502020204030204" charset="0"/>
                <a:ea typeface="+mn-lt"/>
                <a:cs typeface="Calibri" panose="020F0502020204030204" charset="0"/>
              </a:rPr>
              <a:t>Conclusion</a:t>
            </a:r>
            <a:endParaRPr lang="en-US" sz="2400" dirty="0">
              <a:solidFill>
                <a:schemeClr val="tx1"/>
              </a:solidFill>
              <a:latin typeface="Calibri" panose="020F0502020204030204" charset="0"/>
              <a:cs typeface="Calibri" panose="020F0502020204030204" charset="0"/>
            </a:endParaRPr>
          </a:p>
          <a:p>
            <a:pPr marL="305435" indent="-305435"/>
            <a:r>
              <a:rPr lang="en-US" sz="2400" b="1" dirty="0">
                <a:solidFill>
                  <a:schemeClr val="tx1"/>
                </a:solidFill>
                <a:latin typeface="Calibri" panose="020F0502020204030204" charset="0"/>
                <a:ea typeface="+mn-lt"/>
                <a:cs typeface="Calibri" panose="020F0502020204030204" charset="0"/>
              </a:rPr>
              <a:t>Future Scope</a:t>
            </a:r>
            <a:endParaRPr lang="en-US" sz="2400" b="1" dirty="0">
              <a:solidFill>
                <a:schemeClr val="tx1"/>
              </a:solidFill>
              <a:latin typeface="Calibri" panose="020F0502020204030204" charset="0"/>
              <a:ea typeface="+mn-lt"/>
              <a:cs typeface="Calibri" panose="020F0502020204030204" charset="0"/>
            </a:endParaRPr>
          </a:p>
          <a:p>
            <a:pPr marL="305435" indent="-305435"/>
            <a:r>
              <a:rPr lang="en-US" sz="2400" b="1" dirty="0">
                <a:solidFill>
                  <a:schemeClr val="tx1"/>
                </a:solidFill>
                <a:latin typeface="Calibri" panose="020F0502020204030204" charset="0"/>
                <a:ea typeface="+mn-lt"/>
                <a:cs typeface="Calibri" panose="020F0502020204030204" charset="0"/>
              </a:rPr>
              <a:t>References</a:t>
            </a:r>
            <a:endParaRPr lang="en-US" sz="2400" b="1" dirty="0">
              <a:solidFill>
                <a:schemeClr val="tx1"/>
              </a:solidFill>
              <a:latin typeface="Calibri" panose="020F0502020204030204" charset="0"/>
              <a:ea typeface="+mn-lt"/>
              <a:cs typeface="Calibri" panose="020F05020202040302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850265"/>
            <a:ext cx="11029315" cy="652780"/>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p:cNvSpPr>
            <a:spLocks noGrp="1"/>
          </p:cNvSpPr>
          <p:nvPr>
            <p:ph idx="1"/>
          </p:nvPr>
        </p:nvSpPr>
        <p:spPr>
          <a:xfrm>
            <a:off x="580390" y="1380490"/>
            <a:ext cx="10901045" cy="4530725"/>
          </a:xfrm>
        </p:spPr>
        <p:txBody>
          <a:bodyPr>
            <a:normAutofit/>
          </a:bodyPr>
          <a:lstStyle/>
          <a:p>
            <a:pPr marL="0" indent="0">
              <a:buNone/>
            </a:pPr>
            <a:r>
              <a:rPr lang="en-US" altLang="en-US" sz="2400" dirty="0">
                <a:solidFill>
                  <a:schemeClr val="tx1"/>
                </a:solidFill>
                <a:latin typeface="Calibri" panose="020F0502020204030204" charset="0"/>
                <a:cs typeface="Calibri" panose="020F0502020204030204" charset="0"/>
              </a:rPr>
              <a:t>The Pradhan Mantri Gram Sadak Yojana (PMGSY) is a key rural infrastructure program launched to ensure all-weather road connectivity to unconnected villages across India. Over time, the program has expanded into multiple schemes such as PMGSY-I, PMGSY-II, and RCPLWEA, each with unique objectives, funding patterns, and technical specifications.</a:t>
            </a:r>
            <a:endParaRPr lang="en-US" altLang="en-US" sz="2400" dirty="0">
              <a:solidFill>
                <a:schemeClr val="tx1"/>
              </a:solidFill>
              <a:latin typeface="Calibri" panose="020F0502020204030204" charset="0"/>
              <a:cs typeface="Calibri" panose="020F0502020204030204" charset="0"/>
            </a:endParaRPr>
          </a:p>
          <a:p>
            <a:pPr marL="0" indent="0">
              <a:buNone/>
            </a:pPr>
            <a:r>
              <a:rPr lang="en-US" altLang="en-US" sz="2400" dirty="0">
                <a:solidFill>
                  <a:schemeClr val="tx1"/>
                </a:solidFill>
                <a:latin typeface="Calibri" panose="020F0502020204030204" charset="0"/>
                <a:cs typeface="Calibri" panose="020F0502020204030204" charset="0"/>
              </a:rPr>
              <a:t>With thousands of road and bridge construction projects spread across different states and phases, manually classifying each project into its corresponding PMGSY scheme is a time-consuming and error-prone process. This manual approach poses challenges in monitoring progress, allocating budgets efficiently, and evaluating the long-term impact of each scheme.</a:t>
            </a:r>
            <a:endParaRPr lang="en-US" altLang="en-US" sz="2400" dirty="0">
              <a:solidFill>
                <a:schemeClr val="tx1"/>
              </a:solidFill>
              <a:latin typeface="Calibri" panose="020F0502020204030204" charset="0"/>
              <a:cs typeface="Calibri" panose="020F05020202040302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702310"/>
            <a:ext cx="11029315" cy="738505"/>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p:cNvSpPr>
            <a:spLocks noGrp="1"/>
          </p:cNvSpPr>
          <p:nvPr>
            <p:ph idx="1"/>
          </p:nvPr>
        </p:nvSpPr>
        <p:spPr>
          <a:xfrm>
            <a:off x="581025" y="1048385"/>
            <a:ext cx="11103610" cy="5602605"/>
          </a:xfrm>
        </p:spPr>
        <p:txBody>
          <a:bodyPr vert="horz" lIns="91440" tIns="45720" rIns="91440" bIns="45720" rtlCol="0" anchor="ctr">
            <a:noAutofit/>
          </a:bodyPr>
          <a:lstStyle/>
          <a:p>
            <a:pPr marL="0" indent="0">
              <a:buNone/>
            </a:pPr>
            <a:r>
              <a:rPr lang="en-US" altLang="en-US" sz="2400" dirty="0">
                <a:solidFill>
                  <a:schemeClr val="tx1"/>
                </a:solidFill>
                <a:latin typeface="Calibri" panose="020F0502020204030204"/>
                <a:cs typeface="Calibri" panose="020F0502020204030204"/>
              </a:rPr>
              <a:t>Develop a machine learning model that automatically classify each road or bridge project into the correct PMGSY scheme based on its physical and financial details. This will save time, reduce human errors, and make it easier for government officials and planners to monitor projects, allocate budgets accurately, and improve overall decision making.</a:t>
            </a:r>
            <a:endParaRPr lang="en-US" altLang="en-US" sz="2400" dirty="0">
              <a:solidFill>
                <a:schemeClr val="tx1"/>
              </a:solidFill>
              <a:latin typeface="Calibri" panose="020F0502020204030204"/>
              <a:cs typeface="Calibri" panose="020F0502020204030204"/>
            </a:endParaRPr>
          </a:p>
          <a:p>
            <a:pPr marL="305435" indent="-305435"/>
            <a:r>
              <a:rPr lang="en-IN" sz="2400" b="1" dirty="0">
                <a:solidFill>
                  <a:schemeClr val="tx1"/>
                </a:solidFill>
                <a:latin typeface="Calibri" panose="020F0502020204030204"/>
                <a:ea typeface="+mn-lt"/>
                <a:cs typeface="+mn-lt"/>
              </a:rPr>
              <a:t>Data Collection:</a:t>
            </a:r>
            <a:r>
              <a:rPr lang="en-US" altLang="en-IN" sz="2400" dirty="0">
                <a:solidFill>
                  <a:schemeClr val="tx1"/>
                </a:solidFill>
                <a:latin typeface="Calibri" panose="020F0502020204030204"/>
                <a:ea typeface="+mn-lt"/>
                <a:cs typeface="+mn-lt"/>
              </a:rPr>
              <a:t> </a:t>
            </a:r>
            <a:r>
              <a:rPr lang="en-US" altLang="en-US" sz="2400" dirty="0">
                <a:solidFill>
                  <a:schemeClr val="tx1"/>
                </a:solidFill>
                <a:latin typeface="Calibri" panose="020F0502020204030204"/>
                <a:cs typeface="Calibri" panose="020F0502020204030204"/>
              </a:rPr>
              <a:t>Use the AI Kosh PMGSY dataset</a:t>
            </a:r>
            <a:endParaRPr lang="en-US" altLang="en-US" sz="2400" dirty="0">
              <a:solidFill>
                <a:schemeClr val="tx1"/>
              </a:solidFill>
              <a:latin typeface="Calibri" panose="020F0502020204030204"/>
              <a:cs typeface="Calibri" panose="020F0502020204030204"/>
            </a:endParaRPr>
          </a:p>
          <a:p>
            <a:pPr marL="305435" indent="-305435"/>
            <a:r>
              <a:rPr lang="en-IN" sz="2400" b="1" dirty="0">
                <a:solidFill>
                  <a:schemeClr val="tx1"/>
                </a:solidFill>
                <a:latin typeface="Calibri" panose="020F0502020204030204"/>
                <a:ea typeface="+mn-lt"/>
                <a:cs typeface="+mn-lt"/>
              </a:rPr>
              <a:t>Data Preprocessing:</a:t>
            </a:r>
            <a:r>
              <a:rPr lang="en-US" altLang="en-IN" sz="2400" b="1" dirty="0">
                <a:solidFill>
                  <a:schemeClr val="tx1"/>
                </a:solidFill>
                <a:latin typeface="Calibri" panose="020F0502020204030204"/>
                <a:ea typeface="+mn-lt"/>
                <a:cs typeface="+mn-lt"/>
              </a:rPr>
              <a:t> </a:t>
            </a:r>
            <a:r>
              <a:rPr lang="en-US" altLang="en-US" sz="2400" dirty="0">
                <a:solidFill>
                  <a:schemeClr val="tx1"/>
                </a:solidFill>
                <a:latin typeface="Calibri" panose="020F0502020204030204"/>
                <a:cs typeface="Calibri" panose="020F0502020204030204"/>
              </a:rPr>
              <a:t>Handle missing values, duplicate records, and outliers</a:t>
            </a:r>
            <a:endParaRPr lang="en-US" altLang="en-US" sz="2400" dirty="0">
              <a:solidFill>
                <a:schemeClr val="tx1"/>
              </a:solidFill>
              <a:latin typeface="Calibri" panose="020F0502020204030204"/>
              <a:cs typeface="Calibri" panose="020F0502020204030204"/>
            </a:endParaRPr>
          </a:p>
          <a:p>
            <a:pPr marL="305435" indent="-305435"/>
            <a:r>
              <a:rPr lang="en-IN" sz="2400" b="1" dirty="0">
                <a:solidFill>
                  <a:schemeClr val="tx1"/>
                </a:solidFill>
                <a:latin typeface="Calibri" panose="020F0502020204030204"/>
                <a:ea typeface="+mn-lt"/>
                <a:cs typeface="+mn-lt"/>
              </a:rPr>
              <a:t>Machine Learning Algorithm:</a:t>
            </a:r>
            <a:r>
              <a:rPr lang="en-US" altLang="en-IN" sz="2400" b="1" dirty="0">
                <a:solidFill>
                  <a:schemeClr val="tx1"/>
                </a:solidFill>
                <a:latin typeface="Calibri" panose="020F0502020204030204"/>
                <a:ea typeface="+mn-lt"/>
                <a:cs typeface="+mn-lt"/>
              </a:rPr>
              <a:t> </a:t>
            </a:r>
            <a:r>
              <a:rPr lang="en-US" altLang="en-IN" sz="2400" dirty="0">
                <a:solidFill>
                  <a:schemeClr val="tx1"/>
                </a:solidFill>
                <a:latin typeface="Calibri" panose="020F0502020204030204"/>
                <a:ea typeface="+mn-lt"/>
                <a:cs typeface="+mn-lt"/>
              </a:rPr>
              <a:t>Train a classification model (e.g. XGB Classifier, Random Forest or SVM)</a:t>
            </a:r>
            <a:endParaRPr lang="en-IN" sz="2400" dirty="0">
              <a:solidFill>
                <a:schemeClr val="tx1"/>
              </a:solidFill>
              <a:latin typeface="Calibri" panose="020F0502020204030204"/>
              <a:cs typeface="Calibri" panose="020F0502020204030204"/>
            </a:endParaRPr>
          </a:p>
          <a:p>
            <a:pPr marL="305435" indent="-305435"/>
            <a:r>
              <a:rPr lang="en-IN" sz="2400" b="1" dirty="0">
                <a:solidFill>
                  <a:schemeClr val="tx1"/>
                </a:solidFill>
                <a:latin typeface="Calibri" panose="020F0502020204030204"/>
                <a:ea typeface="+mn-lt"/>
                <a:cs typeface="+mn-lt"/>
              </a:rPr>
              <a:t>Evaluation:</a:t>
            </a:r>
            <a:r>
              <a:rPr lang="en-US" altLang="en-IN" sz="2400" dirty="0">
                <a:solidFill>
                  <a:schemeClr val="tx1"/>
                </a:solidFill>
                <a:latin typeface="Calibri" panose="020F0502020204030204"/>
                <a:ea typeface="+mn-lt"/>
                <a:cs typeface="+mn-lt"/>
              </a:rPr>
              <a:t> </a:t>
            </a:r>
            <a:r>
              <a:rPr lang="en-US" altLang="en-US" sz="2400" dirty="0">
                <a:solidFill>
                  <a:schemeClr val="tx1"/>
                </a:solidFill>
                <a:latin typeface="Calibri" panose="020F0502020204030204"/>
                <a:ea typeface="+mn-lt"/>
                <a:cs typeface="+mn-lt"/>
              </a:rPr>
              <a:t>Evaluate model performance using accuracy, precission, recall, and confusion Matrix</a:t>
            </a:r>
            <a:endParaRPr lang="en-US" altLang="en-US" sz="2400" dirty="0">
              <a:solidFill>
                <a:schemeClr val="tx1"/>
              </a:solidFill>
              <a:latin typeface="Calibri" panose="020F0502020204030204"/>
              <a:ea typeface="+mn-lt"/>
              <a:cs typeface="+mn-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025" y="662305"/>
            <a:ext cx="11029315" cy="801370"/>
          </a:xfrm>
        </p:spPr>
        <p:txBody>
          <a:bodyPr>
            <a:normAutofit/>
          </a:bodyPr>
          <a:lstStyle/>
          <a:p>
            <a:r>
              <a:rPr lang="en-US" sz="4000" b="1">
                <a:solidFill>
                  <a:schemeClr val="accent1"/>
                </a:solidFill>
                <a:latin typeface="Arial" panose="020B0604020202020204"/>
                <a:ea typeface="+mj-lt"/>
                <a:cs typeface="Arial" panose="020B0604020202020204"/>
              </a:rPr>
              <a:t>System  Approach</a:t>
            </a:r>
            <a:endParaRPr lang="en-US" sz="4000">
              <a:solidFill>
                <a:schemeClr val="accent1"/>
              </a:solidFill>
              <a:latin typeface="Calibri Light" panose="020F0302020204030204"/>
              <a:cs typeface="Calibri Light" panose="020F0302020204030204"/>
            </a:endParaRPr>
          </a:p>
        </p:txBody>
      </p:sp>
      <p:sp>
        <p:nvSpPr>
          <p:cNvPr id="2" name="Content Placeholder 1"/>
          <p:cNvSpPr>
            <a:spLocks noGrp="1"/>
          </p:cNvSpPr>
          <p:nvPr>
            <p:ph idx="1"/>
          </p:nvPr>
        </p:nvSpPr>
        <p:spPr/>
        <p:txBody>
          <a:bodyPr/>
          <a:lstStyle/>
          <a:p>
            <a:pPr marL="0" indent="0">
              <a:buNone/>
            </a:pPr>
            <a:r>
              <a:rPr lang="en-IN" sz="2400">
                <a:solidFill>
                  <a:schemeClr val="tx1"/>
                </a:solidFill>
                <a:latin typeface="Calibri" panose="020F0502020204030204" charset="0"/>
                <a:ea typeface="+mn-lt"/>
                <a:cs typeface="Calibri" panose="020F0502020204030204" charset="0"/>
              </a:rPr>
              <a:t>The "System Approach" section outlines the overall strategy and methodology for developing and implementing the rental bike prediction system. Here's a suggested structure for this section:</a:t>
            </a:r>
            <a:endParaRPr lang="en-US" sz="2400">
              <a:solidFill>
                <a:schemeClr val="tx1"/>
              </a:solidFill>
              <a:latin typeface="Calibri" panose="020F0502020204030204" charset="0"/>
              <a:cs typeface="Calibri" panose="020F0502020204030204" charset="0"/>
            </a:endParaRPr>
          </a:p>
          <a:p>
            <a:pPr marL="305435" indent="-305435"/>
            <a:r>
              <a:rPr lang="en-IN" sz="2400">
                <a:solidFill>
                  <a:schemeClr val="tx1"/>
                </a:solidFill>
                <a:latin typeface="Calibri" panose="020F0502020204030204" charset="0"/>
                <a:cs typeface="Calibri" panose="020F0502020204030204" charset="0"/>
              </a:rPr>
              <a:t>System requirements</a:t>
            </a:r>
            <a:r>
              <a:rPr lang="en-US" altLang="en-IN" sz="2400">
                <a:solidFill>
                  <a:schemeClr val="tx1"/>
                </a:solidFill>
                <a:latin typeface="Calibri" panose="020F0502020204030204" charset="0"/>
                <a:cs typeface="Calibri" panose="020F0502020204030204" charset="0"/>
              </a:rPr>
              <a:t>:</a:t>
            </a:r>
            <a:endParaRPr lang="en-US" altLang="en-IN" sz="2400">
              <a:solidFill>
                <a:schemeClr val="tx1"/>
              </a:solidFill>
              <a:latin typeface="Calibri" panose="020F0502020204030204" charset="0"/>
              <a:cs typeface="Calibri" panose="020F0502020204030204" charset="0"/>
            </a:endParaRPr>
          </a:p>
          <a:p>
            <a:pPr marL="0" indent="0">
              <a:buNone/>
            </a:pPr>
            <a:r>
              <a:rPr lang="en-US" altLang="en-IN" sz="2400">
                <a:solidFill>
                  <a:schemeClr val="tx1"/>
                </a:solidFill>
                <a:latin typeface="Calibri" panose="020F0502020204030204" charset="0"/>
                <a:cs typeface="Calibri" panose="020F0502020204030204" charset="0"/>
              </a:rPr>
              <a:t>      IBM Cloud (mandatory)</a:t>
            </a:r>
            <a:endParaRPr lang="en-US" altLang="en-IN" sz="2400">
              <a:solidFill>
                <a:schemeClr val="tx1"/>
              </a:solidFill>
              <a:latin typeface="Calibri" panose="020F0502020204030204" charset="0"/>
              <a:cs typeface="Calibri" panose="020F0502020204030204" charset="0"/>
            </a:endParaRPr>
          </a:p>
          <a:p>
            <a:pPr marL="0" indent="0">
              <a:buNone/>
            </a:pPr>
            <a:r>
              <a:rPr lang="en-US" altLang="en-IN" sz="2400">
                <a:solidFill>
                  <a:schemeClr val="tx1"/>
                </a:solidFill>
                <a:latin typeface="Calibri" panose="020F0502020204030204" charset="0"/>
                <a:cs typeface="Calibri" panose="020F0502020204030204" charset="0"/>
              </a:rPr>
              <a:t>      </a:t>
            </a:r>
            <a:r>
              <a:rPr lang="en-US" altLang="en-US" sz="2400" dirty="0">
                <a:solidFill>
                  <a:schemeClr val="tx1"/>
                </a:solidFill>
                <a:latin typeface="Calibri" panose="020F0502020204030204" charset="0"/>
                <a:cs typeface="Calibri" panose="020F0502020204030204" charset="0"/>
                <a:sym typeface="+mn-ea"/>
              </a:rPr>
              <a:t>IBM Watson Studio for model development and training</a:t>
            </a:r>
            <a:endParaRPr lang="en-US" altLang="en-US" sz="2400" dirty="0">
              <a:solidFill>
                <a:schemeClr val="tx1"/>
              </a:solidFill>
              <a:latin typeface="Calibri" panose="020F0502020204030204" charset="0"/>
              <a:cs typeface="Calibri" panose="020F0502020204030204" charset="0"/>
              <a:sym typeface="+mn-ea"/>
            </a:endParaRPr>
          </a:p>
          <a:p>
            <a:pPr marL="0" indent="0">
              <a:buNone/>
            </a:pPr>
            <a:r>
              <a:rPr lang="en-US" altLang="en-US" sz="2400" dirty="0">
                <a:solidFill>
                  <a:schemeClr val="tx1"/>
                </a:solidFill>
                <a:latin typeface="Calibri" panose="020F0502020204030204" charset="0"/>
                <a:cs typeface="Calibri" panose="020F0502020204030204" charset="0"/>
                <a:sym typeface="+mn-ea"/>
              </a:rPr>
              <a:t>      </a:t>
            </a:r>
            <a:r>
              <a:rPr lang="en-US" altLang="en-US" sz="2400">
                <a:solidFill>
                  <a:srgbClr val="0F0F0F"/>
                </a:solidFill>
                <a:latin typeface="Calibri" panose="020F0502020204030204" charset="0"/>
                <a:cs typeface="Calibri" panose="020F0502020204030204" charset="0"/>
              </a:rPr>
              <a:t>IBM Cloud Object Storage for dataset handling</a:t>
            </a:r>
            <a:endParaRPr lang="en-IN" sz="2400">
              <a:solidFill>
                <a:srgbClr val="0F0F0F"/>
              </a:solidFill>
              <a:latin typeface="Calibri" panose="020F0502020204030204" charset="0"/>
              <a:cs typeface="Calibri" panose="020F050202020403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877416"/>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Algorithm &amp; Deployment</a:t>
            </a:r>
            <a:endParaRPr lang="en-US"/>
          </a:p>
        </p:txBody>
      </p:sp>
      <p:sp>
        <p:nvSpPr>
          <p:cNvPr id="2" name="Content Placeholder 1"/>
          <p:cNvSpPr>
            <a:spLocks noGrp="1"/>
          </p:cNvSpPr>
          <p:nvPr>
            <p:ph idx="1"/>
          </p:nvPr>
        </p:nvSpPr>
        <p:spPr>
          <a:xfrm>
            <a:off x="581192" y="1408071"/>
            <a:ext cx="11029615" cy="4673324"/>
          </a:xfrm>
        </p:spPr>
        <p:txBody>
          <a:bodyPr>
            <a:noAutofit/>
          </a:bodyPr>
          <a:lstStyle/>
          <a:p>
            <a:pPr marL="305435" indent="-305435"/>
            <a:r>
              <a:rPr lang="en-IN" sz="2400" b="1" dirty="0">
                <a:solidFill>
                  <a:schemeClr val="tx1"/>
                </a:solidFill>
                <a:latin typeface="Calibri" panose="020F0502020204030204" charset="0"/>
                <a:ea typeface="+mn-lt"/>
                <a:cs typeface="Calibri" panose="020F0502020204030204" charset="0"/>
              </a:rPr>
              <a:t>Algorithm Selection:</a:t>
            </a:r>
            <a:r>
              <a:rPr lang="en-US" altLang="en-IN" sz="2400" b="1" dirty="0">
                <a:solidFill>
                  <a:schemeClr val="tx1"/>
                </a:solidFill>
                <a:latin typeface="Calibri" panose="020F0502020204030204" charset="0"/>
                <a:ea typeface="+mn-lt"/>
                <a:cs typeface="Calibri" panose="020F0502020204030204" charset="0"/>
              </a:rPr>
              <a:t> </a:t>
            </a:r>
            <a:endParaRPr lang="en-US" altLang="en-IN" sz="2400" b="1" dirty="0">
              <a:solidFill>
                <a:schemeClr val="tx1"/>
              </a:solidFill>
              <a:latin typeface="Calibri" panose="020F0502020204030204" charset="0"/>
              <a:ea typeface="+mn-lt"/>
              <a:cs typeface="Calibri" panose="020F0502020204030204" charset="0"/>
            </a:endParaRPr>
          </a:p>
          <a:p>
            <a:pPr marL="457200" lvl="1" indent="457200">
              <a:buNone/>
            </a:pPr>
            <a:r>
              <a:rPr lang="en-US" altLang="en-IN" sz="2400" dirty="0">
                <a:solidFill>
                  <a:schemeClr val="tx1"/>
                </a:solidFill>
                <a:latin typeface="Calibri" panose="020F0502020204030204" charset="0"/>
                <a:cs typeface="Calibri" panose="020F0502020204030204" charset="0"/>
              </a:rPr>
              <a:t>XGB Classifier (or Random forest based on performance)</a:t>
            </a:r>
            <a:endParaRPr lang="en-IN" sz="2400" dirty="0">
              <a:solidFill>
                <a:schemeClr val="tx1"/>
              </a:solidFill>
              <a:latin typeface="Calibri" panose="020F0502020204030204" charset="0"/>
              <a:cs typeface="Calibri" panose="020F0502020204030204" charset="0"/>
            </a:endParaRPr>
          </a:p>
          <a:p>
            <a:pPr marL="305435" indent="-305435"/>
            <a:r>
              <a:rPr lang="en-IN" sz="2400" b="1" dirty="0">
                <a:solidFill>
                  <a:schemeClr val="tx1"/>
                </a:solidFill>
                <a:latin typeface="Calibri" panose="020F0502020204030204" charset="0"/>
                <a:ea typeface="+mn-lt"/>
                <a:cs typeface="Calibri" panose="020F0502020204030204" charset="0"/>
              </a:rPr>
              <a:t>Data Input:</a:t>
            </a:r>
            <a:endParaRPr lang="en-IN" sz="2400" b="1" dirty="0">
              <a:solidFill>
                <a:schemeClr val="tx1"/>
              </a:solidFill>
              <a:latin typeface="Calibri" panose="020F0502020204030204" charset="0"/>
              <a:ea typeface="+mn-lt"/>
              <a:cs typeface="Calibri" panose="020F0502020204030204" charset="0"/>
            </a:endParaRPr>
          </a:p>
          <a:p>
            <a:pPr marL="457200" lvl="1" indent="457200">
              <a:buNone/>
            </a:pPr>
            <a:r>
              <a:rPr lang="en-US" altLang="en-US" sz="2400" dirty="0">
                <a:solidFill>
                  <a:schemeClr val="tx1"/>
                </a:solidFill>
                <a:latin typeface="Calibri" panose="020F0502020204030204" charset="0"/>
                <a:cs typeface="Calibri" panose="020F0502020204030204" charset="0"/>
              </a:rPr>
              <a:t>The input data includes physical and financial details of road and bridge projects.</a:t>
            </a:r>
            <a:endParaRPr lang="en-US" altLang="en-US" sz="2400" dirty="0">
              <a:solidFill>
                <a:schemeClr val="tx1"/>
              </a:solidFill>
              <a:latin typeface="Calibri" panose="020F0502020204030204" charset="0"/>
              <a:cs typeface="Calibri" panose="020F0502020204030204" charset="0"/>
            </a:endParaRPr>
          </a:p>
          <a:p>
            <a:pPr marL="305435" indent="-305435"/>
            <a:r>
              <a:rPr lang="en-IN" sz="2400" b="1" dirty="0">
                <a:solidFill>
                  <a:schemeClr val="tx1"/>
                </a:solidFill>
                <a:latin typeface="Calibri" panose="020F0502020204030204" charset="0"/>
                <a:ea typeface="+mn-lt"/>
                <a:cs typeface="Calibri" panose="020F0502020204030204" charset="0"/>
              </a:rPr>
              <a:t>Training Process:</a:t>
            </a:r>
            <a:endParaRPr lang="en-IN" sz="2400" b="1" dirty="0">
              <a:solidFill>
                <a:schemeClr val="tx1"/>
              </a:solidFill>
              <a:latin typeface="Calibri" panose="020F0502020204030204" charset="0"/>
              <a:ea typeface="+mn-lt"/>
              <a:cs typeface="Calibri" panose="020F0502020204030204" charset="0"/>
            </a:endParaRPr>
          </a:p>
          <a:p>
            <a:pPr marL="457200" lvl="1" indent="457200">
              <a:buNone/>
            </a:pPr>
            <a:r>
              <a:rPr lang="en-US" altLang="en-IN" sz="2400" dirty="0">
                <a:solidFill>
                  <a:schemeClr val="tx1"/>
                </a:solidFill>
                <a:latin typeface="Calibri" panose="020F0502020204030204" charset="0"/>
                <a:cs typeface="Calibri" panose="020F0502020204030204" charset="0"/>
              </a:rPr>
              <a:t>Supervised learning using labelled scheme types</a:t>
            </a:r>
            <a:endParaRPr lang="en-IN" sz="2400" dirty="0">
              <a:solidFill>
                <a:schemeClr val="tx1"/>
              </a:solidFill>
              <a:latin typeface="Calibri" panose="020F0502020204030204" charset="0"/>
              <a:cs typeface="Calibri" panose="020F0502020204030204" charset="0"/>
            </a:endParaRPr>
          </a:p>
          <a:p>
            <a:pPr marL="305435" indent="-305435"/>
            <a:r>
              <a:rPr lang="en-IN" sz="2400" b="1" dirty="0">
                <a:solidFill>
                  <a:schemeClr val="tx1"/>
                </a:solidFill>
                <a:latin typeface="Calibri" panose="020F0502020204030204" charset="0"/>
                <a:ea typeface="+mn-lt"/>
                <a:cs typeface="Calibri" panose="020F0502020204030204" charset="0"/>
              </a:rPr>
              <a:t>Prediction Process:</a:t>
            </a:r>
            <a:endParaRPr lang="en-IN" sz="2400" dirty="0">
              <a:solidFill>
                <a:schemeClr val="tx1"/>
              </a:solidFill>
              <a:latin typeface="Calibri" panose="020F0502020204030204" charset="0"/>
              <a:cs typeface="Calibri" panose="020F0502020204030204" charset="0"/>
            </a:endParaRPr>
          </a:p>
          <a:p>
            <a:pPr marL="457200" lvl="1" indent="457200">
              <a:buNone/>
            </a:pPr>
            <a:r>
              <a:rPr lang="en-US" altLang="en-IN" sz="2400">
                <a:solidFill>
                  <a:schemeClr val="tx1"/>
                </a:solidFill>
                <a:latin typeface="Calibri" panose="020F0502020204030204" charset="0"/>
                <a:cs typeface="Calibri" panose="020F0502020204030204" charset="0"/>
              </a:rPr>
              <a:t>Model deployed on IBM Watson Studio with API endpoint for real-time predictions</a:t>
            </a:r>
            <a:endParaRPr lang="en-US" altLang="en-IN" sz="2400">
              <a:solidFill>
                <a:schemeClr val="tx1"/>
              </a:solidFill>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791056"/>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Picture 2" descr="Screenshot 2025-07-28 145221"/>
          <p:cNvPicPr>
            <a:picLocks noChangeAspect="1"/>
          </p:cNvPicPr>
          <p:nvPr/>
        </p:nvPicPr>
        <p:blipFill>
          <a:blip r:embed="rId1"/>
          <a:stretch>
            <a:fillRect/>
          </a:stretch>
        </p:blipFill>
        <p:spPr>
          <a:xfrm>
            <a:off x="719455" y="1410335"/>
            <a:ext cx="10739120" cy="484441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791056"/>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2" name="Picture 1" descr="Screenshot 2025-07-28 145037"/>
          <p:cNvPicPr>
            <a:picLocks noChangeAspect="1"/>
          </p:cNvPicPr>
          <p:nvPr/>
        </p:nvPicPr>
        <p:blipFill>
          <a:blip r:embed="rId1"/>
          <a:stretch>
            <a:fillRect/>
          </a:stretch>
        </p:blipFill>
        <p:spPr>
          <a:xfrm>
            <a:off x="719455" y="1410970"/>
            <a:ext cx="10739120" cy="483743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81192" y="791056"/>
            <a:ext cx="11029616" cy="530296"/>
          </a:xfrm>
        </p:spPr>
        <p:txBody>
          <a:bodyPr>
            <a:normAutofit fontScale="90000"/>
          </a:bodyPr>
          <a:lstStyle/>
          <a:p>
            <a:r>
              <a:rPr lang="en-US" sz="4400" b="1">
                <a:solidFill>
                  <a:schemeClr val="accent1"/>
                </a:solidFill>
                <a:latin typeface="Arial" panose="020B0604020202020204"/>
                <a:ea typeface="+mj-lt"/>
                <a:cs typeface="Arial" panose="020B0604020202020204"/>
              </a:rPr>
              <a:t>Result</a:t>
            </a:r>
            <a:endParaRPr lang="en-US"/>
          </a:p>
        </p:txBody>
      </p:sp>
      <p:pic>
        <p:nvPicPr>
          <p:cNvPr id="3" name="Picture 2" descr="Screenshot 2025-07-28 155215"/>
          <p:cNvPicPr>
            <a:picLocks noChangeAspect="1"/>
          </p:cNvPicPr>
          <p:nvPr/>
        </p:nvPicPr>
        <p:blipFill>
          <a:blip r:embed="rId1"/>
          <a:srcRect l="1774" t="2842" r="4923" b="6912"/>
          <a:stretch>
            <a:fillRect/>
          </a:stretch>
        </p:blipFill>
        <p:spPr>
          <a:xfrm>
            <a:off x="4581525" y="3733800"/>
            <a:ext cx="4140200" cy="2984500"/>
          </a:xfrm>
          <a:prstGeom prst="rect">
            <a:avLst/>
          </a:prstGeom>
        </p:spPr>
      </p:pic>
      <p:pic>
        <p:nvPicPr>
          <p:cNvPr id="4" name="Picture 3" descr="Screenshot 2025-07-28 155223"/>
          <p:cNvPicPr>
            <a:picLocks noChangeAspect="1"/>
          </p:cNvPicPr>
          <p:nvPr/>
        </p:nvPicPr>
        <p:blipFill>
          <a:blip r:embed="rId2"/>
          <a:srcRect l="2901" r="3377" b="7176"/>
          <a:stretch>
            <a:fillRect/>
          </a:stretch>
        </p:blipFill>
        <p:spPr>
          <a:xfrm>
            <a:off x="581025" y="1321435"/>
            <a:ext cx="4000500" cy="2767965"/>
          </a:xfrm>
          <a:prstGeom prst="rect">
            <a:avLst/>
          </a:prstGeom>
        </p:spPr>
      </p:pic>
      <p:pic>
        <p:nvPicPr>
          <p:cNvPr id="6" name="Picture 5" descr="Screenshot 2025-07-28 155233"/>
          <p:cNvPicPr>
            <a:picLocks noChangeAspect="1"/>
          </p:cNvPicPr>
          <p:nvPr/>
        </p:nvPicPr>
        <p:blipFill>
          <a:blip r:embed="rId3"/>
          <a:srcRect l="1715" r="15519" b="11881"/>
          <a:stretch>
            <a:fillRect/>
          </a:stretch>
        </p:blipFill>
        <p:spPr>
          <a:xfrm>
            <a:off x="7990840" y="1129665"/>
            <a:ext cx="3620135" cy="2959735"/>
          </a:xfrm>
          <a:prstGeom prst="rect">
            <a:avLst/>
          </a:prstGeom>
        </p:spPr>
      </p:pic>
      <p:sp>
        <p:nvSpPr>
          <p:cNvPr id="8" name="Text Box 7"/>
          <p:cNvSpPr txBox="1"/>
          <p:nvPr/>
        </p:nvSpPr>
        <p:spPr>
          <a:xfrm>
            <a:off x="581025" y="4098925"/>
            <a:ext cx="4064000" cy="460375"/>
          </a:xfrm>
          <a:prstGeom prst="rect">
            <a:avLst/>
          </a:prstGeom>
          <a:noFill/>
        </p:spPr>
        <p:txBody>
          <a:bodyPr wrap="square" rtlCol="0">
            <a:spAutoFit/>
          </a:bodyPr>
          <a:p>
            <a:r>
              <a:rPr lang="en-US" sz="2400">
                <a:latin typeface="Calibri" panose="020F0502020204030204" charset="0"/>
                <a:cs typeface="Calibri" panose="020F0502020204030204" charset="0"/>
              </a:rPr>
              <a:t>Confusion Matrix</a:t>
            </a:r>
            <a:endParaRPr lang="en-US" sz="2400">
              <a:latin typeface="Calibri" panose="020F0502020204030204" charset="0"/>
              <a:cs typeface="Calibri" panose="020F0502020204030204" charset="0"/>
            </a:endParaRPr>
          </a:p>
        </p:txBody>
      </p:sp>
      <p:sp>
        <p:nvSpPr>
          <p:cNvPr id="9" name="Text Box 8"/>
          <p:cNvSpPr txBox="1"/>
          <p:nvPr/>
        </p:nvSpPr>
        <p:spPr>
          <a:xfrm>
            <a:off x="3079750" y="5549900"/>
            <a:ext cx="4064000" cy="460375"/>
          </a:xfrm>
          <a:prstGeom prst="rect">
            <a:avLst/>
          </a:prstGeom>
          <a:noFill/>
        </p:spPr>
        <p:txBody>
          <a:bodyPr wrap="square" rtlCol="0">
            <a:spAutoFit/>
          </a:bodyPr>
          <a:p>
            <a:r>
              <a:rPr lang="en-US" sz="2400">
                <a:latin typeface="Calibri" panose="020F0502020204030204" charset="0"/>
                <a:cs typeface="Calibri" panose="020F0502020204030204" charset="0"/>
              </a:rPr>
              <a:t>ROC Curve</a:t>
            </a:r>
            <a:endParaRPr lang="en-US" sz="2400">
              <a:latin typeface="Calibri" panose="020F0502020204030204" charset="0"/>
              <a:cs typeface="Calibri" panose="020F0502020204030204" charset="0"/>
            </a:endParaRPr>
          </a:p>
        </p:txBody>
      </p:sp>
      <p:sp>
        <p:nvSpPr>
          <p:cNvPr id="10" name="Text Box 9"/>
          <p:cNvSpPr txBox="1"/>
          <p:nvPr/>
        </p:nvSpPr>
        <p:spPr>
          <a:xfrm>
            <a:off x="7990840" y="3975100"/>
            <a:ext cx="4064000" cy="460375"/>
          </a:xfrm>
          <a:prstGeom prst="rect">
            <a:avLst/>
          </a:prstGeom>
          <a:noFill/>
        </p:spPr>
        <p:txBody>
          <a:bodyPr wrap="square" rtlCol="0">
            <a:spAutoFit/>
          </a:bodyPr>
          <a:p>
            <a:r>
              <a:rPr lang="en-US" sz="2400">
                <a:latin typeface="Calibri" panose="020F0502020204030204" charset="0"/>
                <a:cs typeface="Calibri" panose="020F0502020204030204" charset="0"/>
              </a:rPr>
              <a:t>Precision Recall Curve</a:t>
            </a:r>
            <a:endParaRPr lang="en-US" sz="2400">
              <a:latin typeface="Calibri" panose="020F0502020204030204" charset="0"/>
              <a:cs typeface="Calibri" panose="020F0502020204030204" charset="0"/>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6E816721-11E4-4989-8472-AB5A7EC20404}">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3483</Words>
  <Application>WPS Presentation</Application>
  <PresentationFormat>Widescreen</PresentationFormat>
  <Paragraphs>86</Paragraphs>
  <Slides>17</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17</vt:i4>
      </vt:variant>
    </vt:vector>
  </HeadingPairs>
  <TitlesOfParts>
    <vt:vector size="32" baseType="lpstr">
      <vt:lpstr>Arial</vt:lpstr>
      <vt:lpstr>SimSun</vt:lpstr>
      <vt:lpstr>Wingdings</vt:lpstr>
      <vt:lpstr>Wingdings 2</vt:lpstr>
      <vt:lpstr>Wingdings</vt:lpstr>
      <vt:lpstr>Arial</vt:lpstr>
      <vt:lpstr>Calibri</vt:lpstr>
      <vt:lpstr>Calibri</vt:lpstr>
      <vt:lpstr>Calibri Light</vt:lpstr>
      <vt:lpstr>Microsoft YaHei</vt:lpstr>
      <vt:lpstr>Arial Unicode MS</vt:lpstr>
      <vt:lpstr>Franklin Gothic Demi</vt:lpstr>
      <vt:lpstr>Segoe Print</vt:lpstr>
      <vt:lpstr>Franklin Gothic Book</vt:lpstr>
      <vt:lpstr>DividendVTI</vt:lpstr>
      <vt:lpstr>Intelligent Classification of Rural Infrastructure Projects</vt:lpstr>
      <vt:lpstr>OUTLINE</vt:lpstr>
      <vt:lpstr>Problem Statement</vt:lpstr>
      <vt:lpstr>Proposed Solution</vt:lpstr>
      <vt:lpstr>System  Approach</vt:lpstr>
      <vt:lpstr>Algorithm &amp; Deployment</vt:lpstr>
      <vt:lpstr>Result</vt:lpstr>
      <vt:lpstr>Result</vt:lpstr>
      <vt:lpstr>Result</vt:lpstr>
      <vt:lpstr>Result</vt:lpstr>
      <vt:lpstr>Result</vt:lpstr>
      <vt:lpstr>Conclusion</vt:lpstr>
      <vt:lpstr>PowerPoint 演示文稿</vt:lpstr>
      <vt:lpstr>IBM Certifications</vt:lpstr>
      <vt:lpstr>IBM Certifications</vt:lpstr>
      <vt:lpstr>IBM Certifications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Vanshika Pundir</cp:lastModifiedBy>
  <cp:revision>26</cp:revision>
  <dcterms:created xsi:type="dcterms:W3CDTF">2021-05-26T16:50:00Z</dcterms:created>
  <dcterms:modified xsi:type="dcterms:W3CDTF">2025-08-04T02:39:11Z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44B4CFE2F30840019ABAC8D1CFAAB0B6_13</vt:lpwstr>
  </property>
  <property fmtid="{D5CDD505-2E9C-101B-9397-08002B2CF9AE}" pid="4" name="KSOProductBuildVer">
    <vt:lpwstr>1033-12.2.0.22222</vt:lpwstr>
  </property>
</Properties>
</file>