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66" r:id="rId6"/>
    <p:sldId id="267" r:id="rId7"/>
    <p:sldId id="261" r:id="rId8"/>
    <p:sldId id="259" r:id="rId9"/>
    <p:sldId id="262" r:id="rId10"/>
    <p:sldId id="268" r:id="rId11"/>
    <p:sldId id="260" r:id="rId12"/>
    <p:sldId id="265"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DE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1986E5-10E2-4A0F-87D1-F6A19C2DC41F}"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2FC7F810-6B9F-4FE1-92BF-4FB5A350A3F6}" type="slidenum">
              <a:rPr lang="en-IN" smtClean="0"/>
              <a:t>‹#›</a:t>
            </a:fld>
            <a:endParaRPr lang="en-IN"/>
          </a:p>
        </p:txBody>
      </p:sp>
    </p:spTree>
    <p:extLst>
      <p:ext uri="{BB962C8B-B14F-4D97-AF65-F5344CB8AC3E}">
        <p14:creationId xmlns:p14="http://schemas.microsoft.com/office/powerpoint/2010/main" val="4213721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1986E5-10E2-4A0F-87D1-F6A19C2DC41F}"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2FC7F810-6B9F-4FE1-92BF-4FB5A350A3F6}" type="slidenum">
              <a:rPr lang="en-IN" smtClean="0"/>
              <a:t>‹#›</a:t>
            </a:fld>
            <a:endParaRPr lang="en-IN"/>
          </a:p>
        </p:txBody>
      </p:sp>
    </p:spTree>
    <p:extLst>
      <p:ext uri="{BB962C8B-B14F-4D97-AF65-F5344CB8AC3E}">
        <p14:creationId xmlns:p14="http://schemas.microsoft.com/office/powerpoint/2010/main" val="2803288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1986E5-10E2-4A0F-87D1-F6A19C2DC41F}"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2FC7F810-6B9F-4FE1-92BF-4FB5A350A3F6}" type="slidenum">
              <a:rPr lang="en-IN" smtClean="0"/>
              <a:t>‹#›</a:t>
            </a:fld>
            <a:endParaRPr lang="en-IN"/>
          </a:p>
        </p:txBody>
      </p:sp>
    </p:spTree>
    <p:extLst>
      <p:ext uri="{BB962C8B-B14F-4D97-AF65-F5344CB8AC3E}">
        <p14:creationId xmlns:p14="http://schemas.microsoft.com/office/powerpoint/2010/main" val="793357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1986E5-10E2-4A0F-87D1-F6A19C2DC41F}"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FC7F810-6B9F-4FE1-92BF-4FB5A350A3F6}"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769966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1986E5-10E2-4A0F-87D1-F6A19C2DC41F}"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FC7F810-6B9F-4FE1-92BF-4FB5A350A3F6}" type="slidenum">
              <a:rPr lang="en-IN" smtClean="0"/>
              <a:t>‹#›</a:t>
            </a:fld>
            <a:endParaRPr lang="en-IN"/>
          </a:p>
        </p:txBody>
      </p:sp>
    </p:spTree>
    <p:extLst>
      <p:ext uri="{BB962C8B-B14F-4D97-AF65-F5344CB8AC3E}">
        <p14:creationId xmlns:p14="http://schemas.microsoft.com/office/powerpoint/2010/main" val="49123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A1986E5-10E2-4A0F-87D1-F6A19C2DC41F}" type="datetimeFigureOut">
              <a:rPr lang="en-IN" smtClean="0"/>
              <a:t>28-05-2022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C7F810-6B9F-4FE1-92BF-4FB5A350A3F6}" type="slidenum">
              <a:rPr lang="en-IN" smtClean="0"/>
              <a:t>‹#›</a:t>
            </a:fld>
            <a:endParaRPr lang="en-IN"/>
          </a:p>
        </p:txBody>
      </p:sp>
    </p:spTree>
    <p:extLst>
      <p:ext uri="{BB962C8B-B14F-4D97-AF65-F5344CB8AC3E}">
        <p14:creationId xmlns:p14="http://schemas.microsoft.com/office/powerpoint/2010/main" val="1084249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A1986E5-10E2-4A0F-87D1-F6A19C2DC41F}" type="datetimeFigureOut">
              <a:rPr lang="en-IN" smtClean="0"/>
              <a:t>28-05-2022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C7F810-6B9F-4FE1-92BF-4FB5A350A3F6}" type="slidenum">
              <a:rPr lang="en-IN" smtClean="0"/>
              <a:t>‹#›</a:t>
            </a:fld>
            <a:endParaRPr lang="en-IN"/>
          </a:p>
        </p:txBody>
      </p:sp>
    </p:spTree>
    <p:extLst>
      <p:ext uri="{BB962C8B-B14F-4D97-AF65-F5344CB8AC3E}">
        <p14:creationId xmlns:p14="http://schemas.microsoft.com/office/powerpoint/2010/main" val="2199897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1986E5-10E2-4A0F-87D1-F6A19C2DC41F}"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C7F810-6B9F-4FE1-92BF-4FB5A350A3F6}" type="slidenum">
              <a:rPr lang="en-IN" smtClean="0"/>
              <a:t>‹#›</a:t>
            </a:fld>
            <a:endParaRPr lang="en-IN"/>
          </a:p>
        </p:txBody>
      </p:sp>
    </p:spTree>
    <p:extLst>
      <p:ext uri="{BB962C8B-B14F-4D97-AF65-F5344CB8AC3E}">
        <p14:creationId xmlns:p14="http://schemas.microsoft.com/office/powerpoint/2010/main" val="32148779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A1986E5-10E2-4A0F-87D1-F6A19C2DC41F}" type="datetimeFigureOut">
              <a:rPr lang="en-IN" smtClean="0"/>
              <a:t>28-05-2022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FC7F810-6B9F-4FE1-92BF-4FB5A350A3F6}" type="slidenum">
              <a:rPr lang="en-IN" smtClean="0"/>
              <a:t>‹#›</a:t>
            </a:fld>
            <a:endParaRPr lang="en-IN"/>
          </a:p>
        </p:txBody>
      </p:sp>
    </p:spTree>
    <p:extLst>
      <p:ext uri="{BB962C8B-B14F-4D97-AF65-F5344CB8AC3E}">
        <p14:creationId xmlns:p14="http://schemas.microsoft.com/office/powerpoint/2010/main" val="3699289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1986E5-10E2-4A0F-87D1-F6A19C2DC41F}"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C7F810-6B9F-4FE1-92BF-4FB5A350A3F6}" type="slidenum">
              <a:rPr lang="en-IN" smtClean="0"/>
              <a:t>‹#›</a:t>
            </a:fld>
            <a:endParaRPr lang="en-IN"/>
          </a:p>
        </p:txBody>
      </p:sp>
    </p:spTree>
    <p:extLst>
      <p:ext uri="{BB962C8B-B14F-4D97-AF65-F5344CB8AC3E}">
        <p14:creationId xmlns:p14="http://schemas.microsoft.com/office/powerpoint/2010/main" val="21222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1986E5-10E2-4A0F-87D1-F6A19C2DC41F}"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2FC7F810-6B9F-4FE1-92BF-4FB5A350A3F6}" type="slidenum">
              <a:rPr lang="en-IN" smtClean="0"/>
              <a:t>‹#›</a:t>
            </a:fld>
            <a:endParaRPr lang="en-IN"/>
          </a:p>
        </p:txBody>
      </p:sp>
    </p:spTree>
    <p:extLst>
      <p:ext uri="{BB962C8B-B14F-4D97-AF65-F5344CB8AC3E}">
        <p14:creationId xmlns:p14="http://schemas.microsoft.com/office/powerpoint/2010/main" val="1095036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1986E5-10E2-4A0F-87D1-F6A19C2DC41F}"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C7F810-6B9F-4FE1-92BF-4FB5A350A3F6}" type="slidenum">
              <a:rPr lang="en-IN" smtClean="0"/>
              <a:t>‹#›</a:t>
            </a:fld>
            <a:endParaRPr lang="en-IN"/>
          </a:p>
        </p:txBody>
      </p:sp>
    </p:spTree>
    <p:extLst>
      <p:ext uri="{BB962C8B-B14F-4D97-AF65-F5344CB8AC3E}">
        <p14:creationId xmlns:p14="http://schemas.microsoft.com/office/powerpoint/2010/main" val="2167656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1986E5-10E2-4A0F-87D1-F6A19C2DC41F}" type="datetimeFigureOut">
              <a:rPr lang="en-IN" smtClean="0"/>
              <a:t>28-05-2022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C7F810-6B9F-4FE1-92BF-4FB5A350A3F6}" type="slidenum">
              <a:rPr lang="en-IN" smtClean="0"/>
              <a:t>‹#›</a:t>
            </a:fld>
            <a:endParaRPr lang="en-IN"/>
          </a:p>
        </p:txBody>
      </p:sp>
    </p:spTree>
    <p:extLst>
      <p:ext uri="{BB962C8B-B14F-4D97-AF65-F5344CB8AC3E}">
        <p14:creationId xmlns:p14="http://schemas.microsoft.com/office/powerpoint/2010/main" val="2150106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1986E5-10E2-4A0F-87D1-F6A19C2DC41F}" type="datetimeFigureOut">
              <a:rPr lang="en-IN" smtClean="0"/>
              <a:t>28-05-2022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C7F810-6B9F-4FE1-92BF-4FB5A350A3F6}" type="slidenum">
              <a:rPr lang="en-IN" smtClean="0"/>
              <a:t>‹#›</a:t>
            </a:fld>
            <a:endParaRPr lang="en-IN"/>
          </a:p>
        </p:txBody>
      </p:sp>
    </p:spTree>
    <p:extLst>
      <p:ext uri="{BB962C8B-B14F-4D97-AF65-F5344CB8AC3E}">
        <p14:creationId xmlns:p14="http://schemas.microsoft.com/office/powerpoint/2010/main" val="327181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A1986E5-10E2-4A0F-87D1-F6A19C2DC41F}" type="datetimeFigureOut">
              <a:rPr lang="en-IN" smtClean="0"/>
              <a:t>28-05-2022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C7F810-6B9F-4FE1-92BF-4FB5A350A3F6}" type="slidenum">
              <a:rPr lang="en-IN" smtClean="0"/>
              <a:t>‹#›</a:t>
            </a:fld>
            <a:endParaRPr lang="en-IN"/>
          </a:p>
        </p:txBody>
      </p:sp>
    </p:spTree>
    <p:extLst>
      <p:ext uri="{BB962C8B-B14F-4D97-AF65-F5344CB8AC3E}">
        <p14:creationId xmlns:p14="http://schemas.microsoft.com/office/powerpoint/2010/main" val="3732439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1986E5-10E2-4A0F-87D1-F6A19C2DC41F}"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C7F810-6B9F-4FE1-92BF-4FB5A350A3F6}" type="slidenum">
              <a:rPr lang="en-IN" smtClean="0"/>
              <a:t>‹#›</a:t>
            </a:fld>
            <a:endParaRPr lang="en-IN"/>
          </a:p>
        </p:txBody>
      </p:sp>
    </p:spTree>
    <p:extLst>
      <p:ext uri="{BB962C8B-B14F-4D97-AF65-F5344CB8AC3E}">
        <p14:creationId xmlns:p14="http://schemas.microsoft.com/office/powerpoint/2010/main" val="404367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1986E5-10E2-4A0F-87D1-F6A19C2DC41F}"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C7F810-6B9F-4FE1-92BF-4FB5A350A3F6}" type="slidenum">
              <a:rPr lang="en-IN" smtClean="0"/>
              <a:t>‹#›</a:t>
            </a:fld>
            <a:endParaRPr lang="en-IN"/>
          </a:p>
        </p:txBody>
      </p:sp>
    </p:spTree>
    <p:extLst>
      <p:ext uri="{BB962C8B-B14F-4D97-AF65-F5344CB8AC3E}">
        <p14:creationId xmlns:p14="http://schemas.microsoft.com/office/powerpoint/2010/main" val="383760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A1986E5-10E2-4A0F-87D1-F6A19C2DC41F}" type="datetimeFigureOut">
              <a:rPr lang="en-IN" smtClean="0"/>
              <a:t>28-05-2022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FC7F810-6B9F-4FE1-92BF-4FB5A350A3F6}" type="slidenum">
              <a:rPr lang="en-IN" smtClean="0"/>
              <a:t>‹#›</a:t>
            </a:fld>
            <a:endParaRPr lang="en-IN"/>
          </a:p>
        </p:txBody>
      </p:sp>
    </p:spTree>
    <p:extLst>
      <p:ext uri="{BB962C8B-B14F-4D97-AF65-F5344CB8AC3E}">
        <p14:creationId xmlns:p14="http://schemas.microsoft.com/office/powerpoint/2010/main" val="42333859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web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eb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web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C8CCE-526C-4AD6-E883-4310733E3EAF}"/>
              </a:ext>
            </a:extLst>
          </p:cNvPr>
          <p:cNvSpPr>
            <a:spLocks noGrp="1"/>
          </p:cNvSpPr>
          <p:nvPr>
            <p:ph type="ctrTitle"/>
          </p:nvPr>
        </p:nvSpPr>
        <p:spPr>
          <a:xfrm>
            <a:off x="680322" y="1828800"/>
            <a:ext cx="8144134" cy="2277979"/>
          </a:xfrm>
        </p:spPr>
        <p:txBody>
          <a:bodyPr/>
          <a:lstStyle/>
          <a:p>
            <a:r>
              <a:rPr lang="en-IN" sz="3600" dirty="0"/>
              <a:t>Development of Face Mask detection technique using Machine Learning</a:t>
            </a:r>
          </a:p>
        </p:txBody>
      </p:sp>
      <p:sp>
        <p:nvSpPr>
          <p:cNvPr id="3" name="Subtitle 2">
            <a:extLst>
              <a:ext uri="{FF2B5EF4-FFF2-40B4-BE49-F238E27FC236}">
                <a16:creationId xmlns:a16="http://schemas.microsoft.com/office/drawing/2014/main" id="{5EBF2191-468B-1DCF-7756-3F38FDDEA553}"/>
              </a:ext>
            </a:extLst>
          </p:cNvPr>
          <p:cNvSpPr>
            <a:spLocks noGrp="1"/>
          </p:cNvSpPr>
          <p:nvPr>
            <p:ph type="subTitle" idx="1"/>
          </p:nvPr>
        </p:nvSpPr>
        <p:spPr>
          <a:xfrm>
            <a:off x="680322" y="4394039"/>
            <a:ext cx="11423026" cy="1117687"/>
          </a:xfrm>
        </p:spPr>
        <p:txBody>
          <a:bodyPr/>
          <a:lstStyle/>
          <a:p>
            <a:pPr algn="l"/>
            <a:r>
              <a:rPr lang="en-IN" dirty="0"/>
              <a:t> Ravi Mishra(1851110077)                                                                         Mr. Sanjiv Agrawal</a:t>
            </a:r>
          </a:p>
          <a:p>
            <a:pPr algn="l"/>
            <a:r>
              <a:rPr lang="en-IN" dirty="0"/>
              <a:t>Vanshika Agrawal(1851110114)                                                                   </a:t>
            </a:r>
          </a:p>
        </p:txBody>
      </p:sp>
      <p:sp>
        <p:nvSpPr>
          <p:cNvPr id="6" name="TextBox 5">
            <a:extLst>
              <a:ext uri="{FF2B5EF4-FFF2-40B4-BE49-F238E27FC236}">
                <a16:creationId xmlns:a16="http://schemas.microsoft.com/office/drawing/2014/main" id="{268598D8-66BE-23F2-F1E0-50C7DE7BB99F}"/>
              </a:ext>
            </a:extLst>
          </p:cNvPr>
          <p:cNvSpPr txBox="1"/>
          <p:nvPr/>
        </p:nvSpPr>
        <p:spPr>
          <a:xfrm>
            <a:off x="358589" y="226926"/>
            <a:ext cx="6104964" cy="707886"/>
          </a:xfrm>
          <a:prstGeom prst="rect">
            <a:avLst/>
          </a:prstGeom>
          <a:noFill/>
        </p:spPr>
        <p:txBody>
          <a:bodyPr wrap="square" rtlCol="0">
            <a:spAutoFit/>
          </a:bodyPr>
          <a:lstStyle/>
          <a:p>
            <a:r>
              <a:rPr lang="en-IN" sz="4000" b="1" dirty="0"/>
              <a:t>Project Presentation</a:t>
            </a:r>
          </a:p>
        </p:txBody>
      </p:sp>
      <p:pic>
        <p:nvPicPr>
          <p:cNvPr id="7" name="Picture 6">
            <a:extLst>
              <a:ext uri="{FF2B5EF4-FFF2-40B4-BE49-F238E27FC236}">
                <a16:creationId xmlns:a16="http://schemas.microsoft.com/office/drawing/2014/main" id="{B129B179-9083-E508-BF30-125F8B90F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23" y="-7153"/>
            <a:ext cx="2261478" cy="2006282"/>
          </a:xfrm>
          <a:prstGeom prst="rect">
            <a:avLst/>
          </a:prstGeom>
        </p:spPr>
      </p:pic>
      <p:sp>
        <p:nvSpPr>
          <p:cNvPr id="9" name="TextBox 8">
            <a:extLst>
              <a:ext uri="{FF2B5EF4-FFF2-40B4-BE49-F238E27FC236}">
                <a16:creationId xmlns:a16="http://schemas.microsoft.com/office/drawing/2014/main" id="{7E95CE84-3CC2-1F1B-4206-719BEA2AA32E}"/>
              </a:ext>
            </a:extLst>
          </p:cNvPr>
          <p:cNvSpPr txBox="1"/>
          <p:nvPr/>
        </p:nvSpPr>
        <p:spPr>
          <a:xfrm>
            <a:off x="9144000" y="3881077"/>
            <a:ext cx="2761673" cy="369332"/>
          </a:xfrm>
          <a:prstGeom prst="rect">
            <a:avLst/>
          </a:prstGeom>
          <a:noFill/>
        </p:spPr>
        <p:txBody>
          <a:bodyPr wrap="square">
            <a:spAutoFit/>
          </a:bodyPr>
          <a:lstStyle/>
          <a:p>
            <a:r>
              <a:rPr lang="en-IN" sz="1800" b="0" i="0" u="none" strike="noStrike" dirty="0">
                <a:solidFill>
                  <a:srgbClr val="FFFFFF"/>
                </a:solidFill>
                <a:effectLst/>
                <a:latin typeface="Trebuchet MS" panose="020B0603020202020204" pitchFamily="34" charset="0"/>
              </a:rPr>
              <a:t>Supervisor Name</a:t>
            </a:r>
            <a:endParaRPr lang="en-IN" dirty="0"/>
          </a:p>
        </p:txBody>
      </p:sp>
    </p:spTree>
    <p:extLst>
      <p:ext uri="{BB962C8B-B14F-4D97-AF65-F5344CB8AC3E}">
        <p14:creationId xmlns:p14="http://schemas.microsoft.com/office/powerpoint/2010/main" val="1355501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335F7D-88CE-1E1C-1711-07C8D79FC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23" y="-7153"/>
            <a:ext cx="2261478" cy="2006282"/>
          </a:xfrm>
          <a:prstGeom prst="rect">
            <a:avLst/>
          </a:prstGeom>
        </p:spPr>
      </p:pic>
      <p:sp>
        <p:nvSpPr>
          <p:cNvPr id="5" name="TextBox 4">
            <a:extLst>
              <a:ext uri="{FF2B5EF4-FFF2-40B4-BE49-F238E27FC236}">
                <a16:creationId xmlns:a16="http://schemas.microsoft.com/office/drawing/2014/main" id="{32B65EA3-89F8-9AC4-F8AB-E3702F499480}"/>
              </a:ext>
            </a:extLst>
          </p:cNvPr>
          <p:cNvSpPr txBox="1"/>
          <p:nvPr/>
        </p:nvSpPr>
        <p:spPr>
          <a:xfrm>
            <a:off x="1425388" y="5800165"/>
            <a:ext cx="7709647" cy="646331"/>
          </a:xfrm>
          <a:prstGeom prst="rect">
            <a:avLst/>
          </a:prstGeom>
          <a:noFill/>
        </p:spPr>
        <p:txBody>
          <a:bodyPr wrap="square" rtlCol="0">
            <a:spAutoFit/>
          </a:bodyPr>
          <a:lstStyle/>
          <a:p>
            <a:r>
              <a:rPr lang="en-US" sz="1800" dirty="0">
                <a:effectLst/>
                <a:latin typeface="Georgia" panose="02040502050405020303" pitchFamily="18" charset="0"/>
                <a:ea typeface="Times New Roman" panose="02020603050405020304" pitchFamily="18" charset="0"/>
              </a:rPr>
              <a:t>An</a:t>
            </a:r>
            <a:r>
              <a:rPr lang="en-US" sz="1800" spc="-10" dirty="0">
                <a:effectLst/>
                <a:latin typeface="Georgia" panose="02040502050405020303" pitchFamily="18" charset="0"/>
                <a:ea typeface="Times New Roman" panose="02020603050405020304" pitchFamily="18" charset="0"/>
              </a:rPr>
              <a:t>a</a:t>
            </a:r>
            <a:r>
              <a:rPr lang="en-US" sz="1800" spc="-5" dirty="0">
                <a:effectLst/>
                <a:latin typeface="Georgia" panose="02040502050405020303" pitchFamily="18" charset="0"/>
                <a:ea typeface="Times New Roman" panose="02020603050405020304" pitchFamily="18" charset="0"/>
              </a:rPr>
              <a:t>lyzi</a:t>
            </a:r>
            <a:r>
              <a:rPr lang="en-US" sz="1800" spc="-10" dirty="0">
                <a:effectLst/>
                <a:latin typeface="Georgia" panose="02040502050405020303" pitchFamily="18" charset="0"/>
                <a:ea typeface="Times New Roman" panose="02020603050405020304" pitchFamily="18" charset="0"/>
              </a:rPr>
              <a:t>n</a:t>
            </a:r>
            <a:r>
              <a:rPr lang="en-US" sz="1800" dirty="0">
                <a:effectLst/>
                <a:latin typeface="Georgia" panose="02040502050405020303" pitchFamily="18" charset="0"/>
                <a:ea typeface="Times New Roman" panose="02020603050405020304" pitchFamily="18" charset="0"/>
              </a:rPr>
              <a:t>g </a:t>
            </a:r>
            <a:r>
              <a:rPr lang="en-US" sz="1800" spc="-10" dirty="0">
                <a:effectLst/>
                <a:latin typeface="Georgia" panose="02040502050405020303" pitchFamily="18" charset="0"/>
                <a:ea typeface="Times New Roman" panose="02020603050405020304" pitchFamily="18" charset="0"/>
              </a:rPr>
              <a:t>t</a:t>
            </a:r>
            <a:r>
              <a:rPr lang="en-US" sz="1800" dirty="0">
                <a:effectLst/>
                <a:latin typeface="Georgia" panose="02040502050405020303" pitchFamily="18" charset="0"/>
                <a:ea typeface="Times New Roman" panose="02020603050405020304" pitchFamily="18" charset="0"/>
              </a:rPr>
              <a:t>he</a:t>
            </a:r>
            <a:r>
              <a:rPr lang="en-US" sz="1800" spc="-10" dirty="0">
                <a:effectLst/>
                <a:latin typeface="Georgia" panose="02040502050405020303" pitchFamily="18" charset="0"/>
                <a:ea typeface="Times New Roman" panose="02020603050405020304" pitchFamily="18" charset="0"/>
              </a:rPr>
              <a:t> </a:t>
            </a:r>
            <a:r>
              <a:rPr lang="en-US" sz="1800" dirty="0">
                <a:effectLst/>
                <a:latin typeface="Georgia" panose="02040502050405020303" pitchFamily="18" charset="0"/>
                <a:ea typeface="Times New Roman" panose="02020603050405020304" pitchFamily="18" charset="0"/>
              </a:rPr>
              <a:t>r</a:t>
            </a:r>
            <a:r>
              <a:rPr lang="en-US" sz="1800" spc="-5" dirty="0">
                <a:effectLst/>
                <a:latin typeface="Georgia" panose="02040502050405020303" pitchFamily="18" charset="0"/>
                <a:ea typeface="Times New Roman" panose="02020603050405020304" pitchFamily="18" charset="0"/>
              </a:rPr>
              <a:t>es</a:t>
            </a:r>
            <a:r>
              <a:rPr lang="en-US" sz="1800" dirty="0">
                <a:effectLst/>
                <a:latin typeface="Georgia" panose="02040502050405020303" pitchFamily="18" charset="0"/>
                <a:ea typeface="Times New Roman" panose="02020603050405020304" pitchFamily="18" charset="0"/>
              </a:rPr>
              <a:t>u</a:t>
            </a:r>
            <a:r>
              <a:rPr lang="en-US" sz="1800" spc="-5" dirty="0">
                <a:effectLst/>
                <a:latin typeface="Georgia" panose="02040502050405020303" pitchFamily="18" charset="0"/>
                <a:ea typeface="Times New Roman" panose="02020603050405020304" pitchFamily="18" charset="0"/>
              </a:rPr>
              <a:t>lt</a:t>
            </a:r>
            <a:r>
              <a:rPr lang="en-US" sz="1800" dirty="0">
                <a:effectLst/>
                <a:latin typeface="Georgia" panose="02040502050405020303" pitchFamily="18" charset="0"/>
                <a:ea typeface="Times New Roman" panose="02020603050405020304" pitchFamily="18" charset="0"/>
              </a:rPr>
              <a:t>s</a:t>
            </a:r>
            <a:r>
              <a:rPr lang="en-US" sz="1800" spc="-10" dirty="0">
                <a:effectLst/>
                <a:latin typeface="Georgia" panose="02040502050405020303" pitchFamily="18" charset="0"/>
                <a:ea typeface="Times New Roman" panose="02020603050405020304" pitchFamily="18" charset="0"/>
              </a:rPr>
              <a:t> </a:t>
            </a:r>
            <a:r>
              <a:rPr lang="en-US" sz="1800" dirty="0">
                <a:effectLst/>
                <a:latin typeface="Georgia" panose="02040502050405020303" pitchFamily="18" charset="0"/>
                <a:ea typeface="Times New Roman" panose="02020603050405020304" pitchFamily="18" charset="0"/>
              </a:rPr>
              <a:t>of </a:t>
            </a:r>
            <a:r>
              <a:rPr lang="en-US" sz="1800" spc="-5" dirty="0">
                <a:effectLst/>
                <a:latin typeface="Georgia" panose="02040502050405020303" pitchFamily="18" charset="0"/>
                <a:ea typeface="Times New Roman" panose="02020603050405020304" pitchFamily="18" charset="0"/>
              </a:rPr>
              <a:t>tes</a:t>
            </a:r>
            <a:r>
              <a:rPr lang="en-US" sz="1800" dirty="0">
                <a:effectLst/>
                <a:latin typeface="Georgia" panose="02040502050405020303" pitchFamily="18" charset="0"/>
                <a:ea typeface="Times New Roman" panose="02020603050405020304" pitchFamily="18" charset="0"/>
              </a:rPr>
              <a:t>t</a:t>
            </a:r>
            <a:r>
              <a:rPr lang="en-US" sz="1800" spc="-15" dirty="0">
                <a:effectLst/>
                <a:latin typeface="Georgia" panose="02040502050405020303" pitchFamily="18" charset="0"/>
                <a:ea typeface="Times New Roman" panose="02020603050405020304" pitchFamily="18" charset="0"/>
              </a:rPr>
              <a:t> </a:t>
            </a:r>
            <a:r>
              <a:rPr lang="en-US" sz="1800" spc="-10" dirty="0">
                <a:effectLst/>
                <a:latin typeface="Georgia" panose="02040502050405020303" pitchFamily="18" charset="0"/>
                <a:ea typeface="Times New Roman" panose="02020603050405020304" pitchFamily="18" charset="0"/>
              </a:rPr>
              <a:t>p</a:t>
            </a:r>
            <a:r>
              <a:rPr lang="en-US" sz="1800" dirty="0">
                <a:effectLst/>
                <a:latin typeface="Georgia" panose="02040502050405020303" pitchFamily="18" charset="0"/>
                <a:ea typeface="Times New Roman" panose="02020603050405020304" pitchFamily="18" charset="0"/>
              </a:rPr>
              <a:t>h</a:t>
            </a:r>
            <a:r>
              <a:rPr lang="en-US" sz="1800" spc="-10" dirty="0">
                <a:effectLst/>
                <a:latin typeface="Georgia" panose="02040502050405020303" pitchFamily="18" charset="0"/>
                <a:ea typeface="Times New Roman" panose="02020603050405020304" pitchFamily="18" charset="0"/>
              </a:rPr>
              <a:t>o</a:t>
            </a:r>
            <a:r>
              <a:rPr lang="en-US" sz="1800" spc="-5" dirty="0">
                <a:effectLst/>
                <a:latin typeface="Georgia" panose="02040502050405020303" pitchFamily="18" charset="0"/>
                <a:ea typeface="Times New Roman" panose="02020603050405020304" pitchFamily="18" charset="0"/>
              </a:rPr>
              <a:t>t</a:t>
            </a:r>
            <a:r>
              <a:rPr lang="en-US" sz="1800" spc="5" dirty="0">
                <a:effectLst/>
                <a:latin typeface="Georgia" panose="02040502050405020303" pitchFamily="18" charset="0"/>
                <a:ea typeface="Times New Roman" panose="02020603050405020304" pitchFamily="18" charset="0"/>
              </a:rPr>
              <a:t>o</a:t>
            </a:r>
            <a:r>
              <a:rPr lang="en-US" sz="1800" spc="-15" dirty="0">
                <a:effectLst/>
                <a:latin typeface="Georgia" panose="02040502050405020303" pitchFamily="18" charset="0"/>
                <a:ea typeface="Times New Roman" panose="02020603050405020304" pitchFamily="18" charset="0"/>
              </a:rPr>
              <a:t>g</a:t>
            </a:r>
            <a:r>
              <a:rPr lang="en-US" sz="1800" dirty="0">
                <a:effectLst/>
                <a:latin typeface="Georgia" panose="02040502050405020303" pitchFamily="18" charset="0"/>
                <a:ea typeface="Times New Roman" panose="02020603050405020304" pitchFamily="18" charset="0"/>
              </a:rPr>
              <a:t>r</a:t>
            </a:r>
            <a:r>
              <a:rPr lang="en-US" sz="1800" spc="-5" dirty="0">
                <a:effectLst/>
                <a:latin typeface="Georgia" panose="02040502050405020303" pitchFamily="18" charset="0"/>
                <a:ea typeface="Times New Roman" panose="02020603050405020304" pitchFamily="18" charset="0"/>
              </a:rPr>
              <a:t>a</a:t>
            </a:r>
            <a:r>
              <a:rPr lang="en-US" sz="1800" spc="-10" dirty="0">
                <a:effectLst/>
                <a:latin typeface="Georgia" panose="02040502050405020303" pitchFamily="18" charset="0"/>
                <a:ea typeface="Times New Roman" panose="02020603050405020304" pitchFamily="18" charset="0"/>
              </a:rPr>
              <a:t>p</a:t>
            </a:r>
            <a:r>
              <a:rPr lang="en-US" sz="1800" dirty="0">
                <a:effectLst/>
                <a:latin typeface="Georgia" panose="02040502050405020303" pitchFamily="18" charset="0"/>
                <a:ea typeface="Times New Roman" panose="02020603050405020304" pitchFamily="18" charset="0"/>
              </a:rPr>
              <a:t>h</a:t>
            </a:r>
            <a:r>
              <a:rPr lang="en-US" sz="1800" spc="15" dirty="0">
                <a:effectLst/>
                <a:latin typeface="Georgia" panose="02040502050405020303" pitchFamily="18" charset="0"/>
                <a:ea typeface="Times New Roman" panose="02020603050405020304" pitchFamily="18" charset="0"/>
              </a:rPr>
              <a:t> </a:t>
            </a:r>
            <a:r>
              <a:rPr lang="en-US" spc="-5" dirty="0">
                <a:latin typeface="Georgia" panose="02040502050405020303" pitchFamily="18" charset="0"/>
                <a:ea typeface="Times New Roman" panose="02020603050405020304" pitchFamily="18" charset="0"/>
              </a:rPr>
              <a:t>for mask and without mask at  same time.</a:t>
            </a:r>
            <a:endParaRPr lang="en-IN" dirty="0"/>
          </a:p>
        </p:txBody>
      </p:sp>
      <p:pic>
        <p:nvPicPr>
          <p:cNvPr id="7" name="Picture 6">
            <a:extLst>
              <a:ext uri="{FF2B5EF4-FFF2-40B4-BE49-F238E27FC236}">
                <a16:creationId xmlns:a16="http://schemas.microsoft.com/office/drawing/2014/main" id="{DE2D356B-FC1B-F2DD-C6BA-4D188FDD49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741" y="411504"/>
            <a:ext cx="9179860" cy="5163671"/>
          </a:xfrm>
          <a:prstGeom prst="rect">
            <a:avLst/>
          </a:prstGeom>
        </p:spPr>
      </p:pic>
    </p:spTree>
    <p:extLst>
      <p:ext uri="{BB962C8B-B14F-4D97-AF65-F5344CB8AC3E}">
        <p14:creationId xmlns:p14="http://schemas.microsoft.com/office/powerpoint/2010/main" val="293726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CD9F95-A330-BDD5-5604-687F30789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23" y="-7153"/>
            <a:ext cx="2261478" cy="2006282"/>
          </a:xfrm>
          <a:prstGeom prst="rect">
            <a:avLst/>
          </a:prstGeom>
        </p:spPr>
      </p:pic>
      <p:graphicFrame>
        <p:nvGraphicFramePr>
          <p:cNvPr id="5" name="Table 5">
            <a:extLst>
              <a:ext uri="{FF2B5EF4-FFF2-40B4-BE49-F238E27FC236}">
                <a16:creationId xmlns:a16="http://schemas.microsoft.com/office/drawing/2014/main" id="{AEFB29BC-609C-3C1D-2EED-9AA2C25F1133}"/>
              </a:ext>
            </a:extLst>
          </p:cNvPr>
          <p:cNvGraphicFramePr>
            <a:graphicFrameLocks noGrp="1"/>
          </p:cNvGraphicFramePr>
          <p:nvPr>
            <p:extLst>
              <p:ext uri="{D42A27DB-BD31-4B8C-83A1-F6EECF244321}">
                <p14:modId xmlns:p14="http://schemas.microsoft.com/office/powerpoint/2010/main" val="1498621042"/>
              </p:ext>
            </p:extLst>
          </p:nvPr>
        </p:nvGraphicFramePr>
        <p:xfrm>
          <a:off x="555812" y="1411591"/>
          <a:ext cx="8633012" cy="5042996"/>
        </p:xfrm>
        <a:graphic>
          <a:graphicData uri="http://schemas.openxmlformats.org/drawingml/2006/table">
            <a:tbl>
              <a:tblPr firstRow="1" bandRow="1">
                <a:tableStyleId>{5C22544A-7EE6-4342-B048-85BDC9FD1C3A}</a:tableStyleId>
              </a:tblPr>
              <a:tblGrid>
                <a:gridCol w="1241275">
                  <a:extLst>
                    <a:ext uri="{9D8B030D-6E8A-4147-A177-3AD203B41FA5}">
                      <a16:colId xmlns:a16="http://schemas.microsoft.com/office/drawing/2014/main" val="1751436212"/>
                    </a:ext>
                  </a:extLst>
                </a:gridCol>
                <a:gridCol w="2907491">
                  <a:extLst>
                    <a:ext uri="{9D8B030D-6E8A-4147-A177-3AD203B41FA5}">
                      <a16:colId xmlns:a16="http://schemas.microsoft.com/office/drawing/2014/main" val="897972388"/>
                    </a:ext>
                  </a:extLst>
                </a:gridCol>
                <a:gridCol w="4484246">
                  <a:extLst>
                    <a:ext uri="{9D8B030D-6E8A-4147-A177-3AD203B41FA5}">
                      <a16:colId xmlns:a16="http://schemas.microsoft.com/office/drawing/2014/main" val="547211507"/>
                    </a:ext>
                  </a:extLst>
                </a:gridCol>
              </a:tblGrid>
              <a:tr h="417488">
                <a:tc>
                  <a:txBody>
                    <a:bodyPr/>
                    <a:lstStyle/>
                    <a:p>
                      <a:r>
                        <a:rPr lang="en-IN" dirty="0"/>
                        <a:t>Sr. No</a:t>
                      </a:r>
                    </a:p>
                  </a:txBody>
                  <a:tcPr/>
                </a:tc>
                <a:tc>
                  <a:txBody>
                    <a:bodyPr/>
                    <a:lstStyle/>
                    <a:p>
                      <a:r>
                        <a:rPr lang="en-IN" dirty="0"/>
                        <a:t>Author</a:t>
                      </a:r>
                    </a:p>
                  </a:txBody>
                  <a:tcPr/>
                </a:tc>
                <a:tc>
                  <a:txBody>
                    <a:bodyPr/>
                    <a:lstStyle/>
                    <a:p>
                      <a:r>
                        <a:rPr lang="en-IN" dirty="0"/>
                        <a:t>Journal Name</a:t>
                      </a:r>
                    </a:p>
                  </a:txBody>
                  <a:tcPr/>
                </a:tc>
                <a:extLst>
                  <a:ext uri="{0D108BD9-81ED-4DB2-BD59-A6C34878D82A}">
                    <a16:rowId xmlns:a16="http://schemas.microsoft.com/office/drawing/2014/main" val="3715584816"/>
                  </a:ext>
                </a:extLst>
              </a:tr>
              <a:tr h="584057">
                <a:tc>
                  <a:txBody>
                    <a:bodyPr/>
                    <a:lstStyle/>
                    <a:p>
                      <a:r>
                        <a:rPr lang="en-IN" dirty="0"/>
                        <a:t>1.</a:t>
                      </a:r>
                    </a:p>
                  </a:txBody>
                  <a:tcPr/>
                </a:tc>
                <a:tc>
                  <a:txBody>
                    <a:bodyPr/>
                    <a:lstStyle/>
                    <a:p>
                      <a:r>
                        <a:rPr lang="en-US" sz="1800" kern="1200" dirty="0">
                          <a:solidFill>
                            <a:schemeClr val="dk1"/>
                          </a:solidFill>
                          <a:effectLst/>
                          <a:latin typeface="+mn-lt"/>
                          <a:ea typeface="+mn-ea"/>
                          <a:cs typeface="+mn-cs"/>
                        </a:rPr>
                        <a:t>Arjya Das</a:t>
                      </a:r>
                      <a:endParaRPr lang="en-IN" dirty="0"/>
                    </a:p>
                  </a:txBody>
                  <a:tcPr/>
                </a:tc>
                <a:tc>
                  <a:txBody>
                    <a:bodyPr/>
                    <a:lstStyle/>
                    <a:p>
                      <a:r>
                        <a:rPr lang="en-US" sz="1800" kern="1200" dirty="0">
                          <a:solidFill>
                            <a:schemeClr val="dk1"/>
                          </a:solidFill>
                          <a:effectLst/>
                          <a:latin typeface="+mn-lt"/>
                          <a:ea typeface="+mn-ea"/>
                          <a:cs typeface="+mn-cs"/>
                        </a:rPr>
                        <a:t>Image-based approach</a:t>
                      </a:r>
                      <a:endParaRPr lang="en-IN" dirty="0"/>
                    </a:p>
                  </a:txBody>
                  <a:tcPr/>
                </a:tc>
                <a:extLst>
                  <a:ext uri="{0D108BD9-81ED-4DB2-BD59-A6C34878D82A}">
                    <a16:rowId xmlns:a16="http://schemas.microsoft.com/office/drawing/2014/main" val="369992431"/>
                  </a:ext>
                </a:extLst>
              </a:tr>
              <a:tr h="584057">
                <a:tc>
                  <a:txBody>
                    <a:bodyPr/>
                    <a:lstStyle/>
                    <a:p>
                      <a:r>
                        <a:rPr lang="en-IN" dirty="0"/>
                        <a:t>2.</a:t>
                      </a:r>
                    </a:p>
                  </a:txBody>
                  <a:tcPr/>
                </a:tc>
                <a:tc>
                  <a:txBody>
                    <a:bodyPr/>
                    <a:lstStyle/>
                    <a:p>
                      <a:r>
                        <a:rPr lang="en-US" sz="1800" kern="1200" dirty="0">
                          <a:solidFill>
                            <a:schemeClr val="dk1"/>
                          </a:solidFill>
                          <a:effectLst/>
                          <a:latin typeface="+mn-lt"/>
                          <a:ea typeface="+mn-ea"/>
                          <a:cs typeface="+mn-cs"/>
                        </a:rPr>
                        <a:t>Rohini Basak</a:t>
                      </a:r>
                      <a:endParaRPr lang="en-IN" dirty="0"/>
                    </a:p>
                  </a:txBody>
                  <a:tcPr/>
                </a:tc>
                <a:tc>
                  <a:txBody>
                    <a:bodyPr/>
                    <a:lstStyle/>
                    <a:p>
                      <a:r>
                        <a:rPr lang="en-US" sz="1800" kern="1200" dirty="0">
                          <a:solidFill>
                            <a:schemeClr val="dk1"/>
                          </a:solidFill>
                          <a:effectLst/>
                          <a:latin typeface="+mn-lt"/>
                          <a:ea typeface="+mn-ea"/>
                          <a:cs typeface="+mn-cs"/>
                        </a:rPr>
                        <a:t>Feature-based approach</a:t>
                      </a:r>
                      <a:endParaRPr lang="en-IN" dirty="0"/>
                    </a:p>
                  </a:txBody>
                  <a:tcPr/>
                </a:tc>
                <a:extLst>
                  <a:ext uri="{0D108BD9-81ED-4DB2-BD59-A6C34878D82A}">
                    <a16:rowId xmlns:a16="http://schemas.microsoft.com/office/drawing/2014/main" val="2355262995"/>
                  </a:ext>
                </a:extLst>
              </a:tr>
              <a:tr h="1084677">
                <a:tc>
                  <a:txBody>
                    <a:bodyPr/>
                    <a:lstStyle/>
                    <a:p>
                      <a:r>
                        <a:rPr lang="en-IN" dirty="0"/>
                        <a:t>3.</a:t>
                      </a:r>
                    </a:p>
                  </a:txBody>
                  <a:tcPr/>
                </a:tc>
                <a:tc>
                  <a:txBody>
                    <a:bodyPr/>
                    <a:lstStyle/>
                    <a:p>
                      <a:r>
                        <a:rPr lang="en-US" sz="1800" kern="1200" dirty="0">
                          <a:solidFill>
                            <a:schemeClr val="dk1"/>
                          </a:solidFill>
                          <a:effectLst/>
                          <a:latin typeface="+mn-lt"/>
                          <a:ea typeface="+mn-ea"/>
                          <a:cs typeface="+mn-cs"/>
                        </a:rPr>
                        <a:t>Sammy V. Militante, Nanette V. Dionisio </a:t>
                      </a:r>
                      <a:endParaRPr lang="en-IN" dirty="0"/>
                    </a:p>
                  </a:txBody>
                  <a:tcPr/>
                </a:tc>
                <a:tc>
                  <a:txBody>
                    <a:bodyPr/>
                    <a:lstStyle/>
                    <a:p>
                      <a:r>
                        <a:rPr lang="en-US" sz="1800" kern="1200" dirty="0">
                          <a:solidFill>
                            <a:schemeClr val="dk1"/>
                          </a:solidFill>
                          <a:effectLst/>
                          <a:latin typeface="+mn-lt"/>
                          <a:ea typeface="+mn-ea"/>
                          <a:cs typeface="+mn-cs"/>
                        </a:rPr>
                        <a:t>Deep Learning Implementation </a:t>
                      </a:r>
                      <a:endParaRPr lang="en-IN" dirty="0"/>
                    </a:p>
                  </a:txBody>
                  <a:tcPr/>
                </a:tc>
                <a:extLst>
                  <a:ext uri="{0D108BD9-81ED-4DB2-BD59-A6C34878D82A}">
                    <a16:rowId xmlns:a16="http://schemas.microsoft.com/office/drawing/2014/main" val="3735160097"/>
                  </a:ext>
                </a:extLst>
              </a:tr>
              <a:tr h="834367">
                <a:tc>
                  <a:txBody>
                    <a:bodyPr/>
                    <a:lstStyle/>
                    <a:p>
                      <a:r>
                        <a:rPr lang="en-IN" dirty="0"/>
                        <a:t>4.</a:t>
                      </a:r>
                    </a:p>
                  </a:txBody>
                  <a:tcPr/>
                </a:tc>
                <a:tc>
                  <a:txBody>
                    <a:bodyPr/>
                    <a:lstStyle/>
                    <a:p>
                      <a:r>
                        <a:rPr lang="en-US" sz="1800" kern="1200" dirty="0">
                          <a:solidFill>
                            <a:schemeClr val="dk1"/>
                          </a:solidFill>
                          <a:effectLst/>
                          <a:latin typeface="+mn-lt"/>
                          <a:ea typeface="+mn-ea"/>
                          <a:cs typeface="+mn-cs"/>
                        </a:rPr>
                        <a:t>Kinjal Goswami , A.M Sowjanya</a:t>
                      </a:r>
                      <a:endParaRPr lang="en-IN" dirty="0"/>
                    </a:p>
                  </a:txBody>
                  <a:tcPr/>
                </a:tc>
                <a:tc>
                  <a:txBody>
                    <a:bodyPr/>
                    <a:lstStyle/>
                    <a:p>
                      <a:r>
                        <a:rPr lang="en-US" sz="1800" kern="1200" dirty="0">
                          <a:solidFill>
                            <a:schemeClr val="dk1"/>
                          </a:solidFill>
                          <a:effectLst/>
                          <a:latin typeface="+mn-lt"/>
                          <a:ea typeface="+mn-ea"/>
                          <a:cs typeface="+mn-cs"/>
                        </a:rPr>
                        <a:t> Detecting Face Mask Through Machine Learning</a:t>
                      </a:r>
                      <a:endParaRPr lang="en-IN" dirty="0"/>
                    </a:p>
                  </a:txBody>
                  <a:tcPr/>
                </a:tc>
                <a:extLst>
                  <a:ext uri="{0D108BD9-81ED-4DB2-BD59-A6C34878D82A}">
                    <a16:rowId xmlns:a16="http://schemas.microsoft.com/office/drawing/2014/main" val="3536726661"/>
                  </a:ext>
                </a:extLst>
              </a:tr>
              <a:tr h="1538350">
                <a:tc>
                  <a:txBody>
                    <a:bodyPr/>
                    <a:lstStyle/>
                    <a:p>
                      <a:r>
                        <a:rPr lang="en-IN" dirty="0"/>
                        <a:t>5.</a:t>
                      </a:r>
                    </a:p>
                  </a:txBody>
                  <a:tcPr/>
                </a:tc>
                <a:tc>
                  <a:txBody>
                    <a:bodyPr/>
                    <a:lstStyle/>
                    <a:p>
                      <a:r>
                        <a:rPr lang="en-US" sz="1800" kern="1200" dirty="0">
                          <a:solidFill>
                            <a:schemeClr val="dk1"/>
                          </a:solidFill>
                          <a:effectLst/>
                          <a:latin typeface="+mn-lt"/>
                          <a:ea typeface="+mn-ea"/>
                          <a:cs typeface="+mn-cs"/>
                        </a:rPr>
                        <a:t>Madhura Inamdar Ninad Mehandale</a:t>
                      </a:r>
                      <a:endParaRPr lang="en-IN" dirty="0"/>
                    </a:p>
                  </a:txBody>
                  <a:tcPr/>
                </a:tc>
                <a:tc>
                  <a:txBody>
                    <a:bodyPr/>
                    <a:lstStyle/>
                    <a:p>
                      <a:r>
                        <a:rPr lang="en-US" sz="1800" kern="1200" dirty="0">
                          <a:solidFill>
                            <a:schemeClr val="dk1"/>
                          </a:solidFill>
                          <a:effectLst/>
                          <a:latin typeface="+mn-lt"/>
                          <a:ea typeface="+mn-ea"/>
                          <a:cs typeface="+mn-cs"/>
                        </a:rPr>
                        <a:t>Real-time face mask identification using Face Mask net deep Learning network</a:t>
                      </a:r>
                      <a:endParaRPr lang="en-IN" dirty="0"/>
                    </a:p>
                  </a:txBody>
                  <a:tcPr/>
                </a:tc>
                <a:extLst>
                  <a:ext uri="{0D108BD9-81ED-4DB2-BD59-A6C34878D82A}">
                    <a16:rowId xmlns:a16="http://schemas.microsoft.com/office/drawing/2014/main" val="2945189047"/>
                  </a:ext>
                </a:extLst>
              </a:tr>
            </a:tbl>
          </a:graphicData>
        </a:graphic>
      </p:graphicFrame>
      <p:sp>
        <p:nvSpPr>
          <p:cNvPr id="6" name="TextBox 5">
            <a:extLst>
              <a:ext uri="{FF2B5EF4-FFF2-40B4-BE49-F238E27FC236}">
                <a16:creationId xmlns:a16="http://schemas.microsoft.com/office/drawing/2014/main" id="{A586E98F-F931-AF8F-5853-7FDCC181AACF}"/>
              </a:ext>
            </a:extLst>
          </p:cNvPr>
          <p:cNvSpPr txBox="1"/>
          <p:nvPr/>
        </p:nvSpPr>
        <p:spPr>
          <a:xfrm>
            <a:off x="510988" y="519953"/>
            <a:ext cx="8444753" cy="707886"/>
          </a:xfrm>
          <a:prstGeom prst="rect">
            <a:avLst/>
          </a:prstGeom>
          <a:noFill/>
        </p:spPr>
        <p:txBody>
          <a:bodyPr wrap="square" rtlCol="0">
            <a:spAutoFit/>
          </a:bodyPr>
          <a:lstStyle/>
          <a:p>
            <a:r>
              <a:rPr lang="en-IN" sz="4000" dirty="0"/>
              <a:t>Literature Review</a:t>
            </a:r>
          </a:p>
        </p:txBody>
      </p:sp>
    </p:spTree>
    <p:extLst>
      <p:ext uri="{BB962C8B-B14F-4D97-AF65-F5344CB8AC3E}">
        <p14:creationId xmlns:p14="http://schemas.microsoft.com/office/powerpoint/2010/main" val="2634069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B52564-EE28-DDC6-A5FD-188672FC7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22" y="-26894"/>
            <a:ext cx="2261478" cy="2006282"/>
          </a:xfrm>
          <a:prstGeom prst="rect">
            <a:avLst/>
          </a:prstGeom>
        </p:spPr>
      </p:pic>
      <p:sp>
        <p:nvSpPr>
          <p:cNvPr id="3" name="TextBox 2">
            <a:extLst>
              <a:ext uri="{FF2B5EF4-FFF2-40B4-BE49-F238E27FC236}">
                <a16:creationId xmlns:a16="http://schemas.microsoft.com/office/drawing/2014/main" id="{43388B15-984D-A15F-9ADC-30231731FB08}"/>
              </a:ext>
            </a:extLst>
          </p:cNvPr>
          <p:cNvSpPr txBox="1"/>
          <p:nvPr/>
        </p:nvSpPr>
        <p:spPr>
          <a:xfrm>
            <a:off x="313765" y="340659"/>
            <a:ext cx="8113059" cy="707886"/>
          </a:xfrm>
          <a:prstGeom prst="rect">
            <a:avLst/>
          </a:prstGeom>
          <a:noFill/>
        </p:spPr>
        <p:txBody>
          <a:bodyPr wrap="square" rtlCol="0">
            <a:spAutoFit/>
          </a:bodyPr>
          <a:lstStyle/>
          <a:p>
            <a:r>
              <a:rPr lang="en-IN" sz="4000" dirty="0"/>
              <a:t>References</a:t>
            </a:r>
          </a:p>
        </p:txBody>
      </p:sp>
      <p:sp>
        <p:nvSpPr>
          <p:cNvPr id="6" name="TextBox 5">
            <a:extLst>
              <a:ext uri="{FF2B5EF4-FFF2-40B4-BE49-F238E27FC236}">
                <a16:creationId xmlns:a16="http://schemas.microsoft.com/office/drawing/2014/main" id="{7532B26F-1CB3-C322-72D2-26355BB1DEB3}"/>
              </a:ext>
            </a:extLst>
          </p:cNvPr>
          <p:cNvSpPr txBox="1"/>
          <p:nvPr/>
        </p:nvSpPr>
        <p:spPr>
          <a:xfrm>
            <a:off x="591671" y="1416424"/>
            <a:ext cx="8399929" cy="5357877"/>
          </a:xfrm>
          <a:prstGeom prst="rect">
            <a:avLst/>
          </a:prstGeom>
          <a:noFill/>
        </p:spPr>
        <p:txBody>
          <a:bodyPr wrap="square" rtlCol="0">
            <a:spAutoFit/>
          </a:bodyPr>
          <a:lstStyle/>
          <a:p>
            <a:pPr marL="319405" marR="440690" indent="-180340" algn="just">
              <a:lnSpc>
                <a:spcPct val="150000"/>
              </a:lnSpc>
              <a:spcBef>
                <a:spcPts val="510"/>
              </a:spcBef>
              <a:spcAft>
                <a:spcPts val="0"/>
              </a:spcAft>
            </a:pPr>
            <a:r>
              <a:rPr lang="en-US" sz="1800" b="1" dirty="0">
                <a:effectLst/>
                <a:latin typeface="Times New Roman" panose="02020603050405020304" pitchFamily="18" charset="0"/>
                <a:ea typeface="Times New Roman" panose="02020603050405020304" pitchFamily="18" charset="0"/>
              </a:rPr>
              <a:t>[</a:t>
            </a:r>
            <a:r>
              <a:rPr lang="en-US" sz="1400" b="1" dirty="0">
                <a:effectLst/>
                <a:latin typeface="Times New Roman" panose="02020603050405020304" pitchFamily="18" charset="0"/>
                <a:ea typeface="Times New Roman" panose="02020603050405020304" pitchFamily="18" charset="0"/>
              </a:rPr>
              <a:t>1] </a:t>
            </a:r>
            <a:r>
              <a:rPr lang="en-US" sz="1400" dirty="0">
                <a:effectLst/>
                <a:latin typeface="Times New Roman" panose="02020603050405020304" pitchFamily="18" charset="0"/>
                <a:ea typeface="Times New Roman" panose="02020603050405020304" pitchFamily="18" charset="0"/>
              </a:rPr>
              <a:t>M. S. </a:t>
            </a:r>
            <a:r>
              <a:rPr lang="en-US" sz="1400" dirty="0" err="1">
                <a:effectLst/>
                <a:latin typeface="Times New Roman" panose="02020603050405020304" pitchFamily="18" charset="0"/>
                <a:ea typeface="Times New Roman" panose="02020603050405020304" pitchFamily="18" charset="0"/>
              </a:rPr>
              <a:t>Oberste</a:t>
            </a:r>
            <a:r>
              <a:rPr lang="en-US" sz="1400" dirty="0">
                <a:effectLst/>
                <a:latin typeface="Times New Roman" panose="02020603050405020304" pitchFamily="18" charset="0"/>
                <a:ea typeface="Times New Roman" panose="02020603050405020304" pitchFamily="18" charset="0"/>
              </a:rPr>
              <a:t> ,P. A. Rota, S. S. Monroe, W. A. Nix, R. </a:t>
            </a:r>
            <a:r>
              <a:rPr lang="en-US" sz="1400" dirty="0" err="1">
                <a:effectLst/>
                <a:latin typeface="Times New Roman" panose="02020603050405020304" pitchFamily="18" charset="0"/>
                <a:ea typeface="Times New Roman" panose="02020603050405020304" pitchFamily="18" charset="0"/>
              </a:rPr>
              <a:t>Campagnoli</a:t>
            </a:r>
            <a:r>
              <a:rPr lang="en-US" sz="1400" dirty="0">
                <a:effectLst/>
                <a:latin typeface="Times New Roman" panose="02020603050405020304" pitchFamily="18" charset="0"/>
                <a:ea typeface="Times New Roman" panose="02020603050405020304" pitchFamily="18" charset="0"/>
              </a:rPr>
              <a:t>, S. </a:t>
            </a:r>
            <a:r>
              <a:rPr lang="en-US" sz="1400" dirty="0" err="1">
                <a:effectLst/>
                <a:latin typeface="Times New Roman" panose="02020603050405020304" pitchFamily="18" charset="0"/>
                <a:ea typeface="Times New Roman" panose="02020603050405020304" pitchFamily="18" charset="0"/>
              </a:rPr>
              <a:t>Penaranda</a:t>
            </a:r>
            <a:r>
              <a:rPr lang="en-US" sz="1400" dirty="0">
                <a:effectLst/>
                <a:latin typeface="Times New Roman" panose="02020603050405020304" pitchFamily="18" charset="0"/>
                <a:ea typeface="Times New Roman" panose="02020603050405020304" pitchFamily="18" charset="0"/>
              </a:rPr>
              <a:t>, B. </a:t>
            </a:r>
            <a:r>
              <a:rPr lang="en-US" sz="1400" dirty="0" err="1">
                <a:effectLst/>
                <a:latin typeface="Times New Roman" panose="02020603050405020304" pitchFamily="18" charset="0"/>
                <a:ea typeface="Times New Roman" panose="02020603050405020304" pitchFamily="18" charset="0"/>
              </a:rPr>
              <a:t>Bankamp</a:t>
            </a:r>
            <a:r>
              <a:rPr lang="en-US" sz="1400" dirty="0">
                <a:effectLst/>
                <a:latin typeface="Times New Roman" panose="02020603050405020304" pitchFamily="18" charset="0"/>
                <a:ea typeface="Times New Roman" panose="02020603050405020304" pitchFamily="18" charset="0"/>
              </a:rPr>
              <a:t>,  J. P.  </a:t>
            </a:r>
            <a:r>
              <a:rPr lang="en-US" sz="1400" dirty="0" err="1">
                <a:effectLst/>
                <a:latin typeface="Times New Roman" panose="02020603050405020304" pitchFamily="18" charset="0"/>
                <a:ea typeface="Times New Roman" panose="02020603050405020304" pitchFamily="18" charset="0"/>
              </a:rPr>
              <a:t>Icenogle,K</a:t>
            </a:r>
            <a:r>
              <a:rPr lang="en-US" sz="1400" dirty="0">
                <a:effectLst/>
                <a:latin typeface="Times New Roman" panose="02020603050405020304" pitchFamily="18" charset="0"/>
                <a:ea typeface="Times New Roman" panose="02020603050405020304" pitchFamily="18" charset="0"/>
              </a:rPr>
              <a:t>. Maher, M.-h. </a:t>
            </a:r>
            <a:r>
              <a:rPr lang="en-US" sz="1400" dirty="0" err="1">
                <a:effectLst/>
                <a:latin typeface="Times New Roman" panose="02020603050405020304" pitchFamily="18" charset="0"/>
                <a:ea typeface="Times New Roman" panose="02020603050405020304" pitchFamily="18" charset="0"/>
              </a:rPr>
              <a:t>Chenet</a:t>
            </a:r>
            <a:r>
              <a:rPr lang="en-US" sz="1400" dirty="0">
                <a:effectLst/>
                <a:latin typeface="Times New Roman" panose="02020603050405020304" pitchFamily="18" charset="0"/>
                <a:ea typeface="Times New Roman" panose="02020603050405020304" pitchFamily="18" charset="0"/>
              </a:rPr>
              <a:t> al., “Characterization of a novel coronavirus </a:t>
            </a:r>
            <a:r>
              <a:rPr lang="en-US" sz="1400" spc="-20" dirty="0">
                <a:effectLst/>
                <a:latin typeface="Times New Roman" panose="02020603050405020304" pitchFamily="18" charset="0"/>
                <a:ea typeface="Times New Roman" panose="02020603050405020304" pitchFamily="18" charset="0"/>
              </a:rPr>
              <a:t>associated </a:t>
            </a:r>
            <a:r>
              <a:rPr lang="en-US" sz="1400" dirty="0">
                <a:effectLst/>
                <a:latin typeface="Times New Roman" panose="02020603050405020304" pitchFamily="18" charset="0"/>
                <a:ea typeface="Times New Roman" panose="02020603050405020304" pitchFamily="18" charset="0"/>
              </a:rPr>
              <a:t>with severe acute </a:t>
            </a:r>
            <a:r>
              <a:rPr lang="en-US" sz="1400" dirty="0" err="1">
                <a:effectLst/>
                <a:latin typeface="Times New Roman" panose="02020603050405020304" pitchFamily="18" charset="0"/>
                <a:ea typeface="Times New Roman" panose="02020603050405020304" pitchFamily="18" charset="0"/>
              </a:rPr>
              <a:t>respiratorysyndrome</a:t>
            </a:r>
            <a:r>
              <a:rPr lang="en-US" sz="1400" dirty="0">
                <a:effectLst/>
                <a:latin typeface="Times New Roman" panose="02020603050405020304" pitchFamily="18" charset="0"/>
                <a:ea typeface="Times New Roman" panose="02020603050405020304" pitchFamily="18" charset="0"/>
              </a:rPr>
              <a:t>,”science, vol. 300 , no. 5624, pp. 1394–1399,</a:t>
            </a:r>
            <a:r>
              <a:rPr lang="en-US" sz="1400" spc="-5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2003</a:t>
            </a:r>
            <a:endParaRPr lang="en-IN" sz="1400" dirty="0">
              <a:effectLst/>
              <a:latin typeface="Times New Roman" panose="02020603050405020304" pitchFamily="18" charset="0"/>
              <a:ea typeface="Times New Roman" panose="02020603050405020304" pitchFamily="18" charset="0"/>
            </a:endParaRPr>
          </a:p>
          <a:p>
            <a:pPr marL="342900" marR="443865" lvl="0" indent="-342900">
              <a:lnSpc>
                <a:spcPct val="150000"/>
              </a:lnSpc>
              <a:spcBef>
                <a:spcPts val="605"/>
              </a:spcBef>
              <a:spcAft>
                <a:spcPts val="0"/>
              </a:spcAft>
              <a:buSzPts val="1100"/>
              <a:buFont typeface="Times New Roman" panose="02020603050405020304" pitchFamily="18" charset="0"/>
              <a:buAutoNum type="arabicPeriod" startAt="2"/>
              <a:tabLst>
                <a:tab pos="320040" algn="l"/>
              </a:tabLst>
            </a:pPr>
            <a:r>
              <a:rPr lang="en-US" sz="1400" dirty="0">
                <a:effectLst/>
                <a:latin typeface="Times New Roman" panose="02020603050405020304" pitchFamily="18" charset="0"/>
                <a:ea typeface="Times New Roman" panose="02020603050405020304" pitchFamily="18" charset="0"/>
              </a:rPr>
              <a:t>Arjya Das, Mohammad Wasif Ansari, Rohini Basak, “Covid-19 Face Mask Detection Using </a:t>
            </a:r>
            <a:r>
              <a:rPr lang="en-US" sz="1400" dirty="0" err="1">
                <a:effectLst/>
                <a:latin typeface="Times New Roman" panose="02020603050405020304" pitchFamily="18" charset="0"/>
                <a:ea typeface="Times New Roman" panose="02020603050405020304" pitchFamily="18" charset="0"/>
              </a:rPr>
              <a:t>Tensorflow</a:t>
            </a:r>
            <a:r>
              <a:rPr lang="en-US" sz="1400" dirty="0">
                <a:effectLst/>
                <a:latin typeface="Times New Roman" panose="02020603050405020304" pitchFamily="18" charset="0"/>
                <a:ea typeface="Times New Roman" panose="02020603050405020304" pitchFamily="18" charset="0"/>
              </a:rPr>
              <a:t>, Keras and</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OpenCV”,2020</a:t>
            </a:r>
            <a:endParaRPr lang="en-IN" sz="1400" dirty="0">
              <a:effectLst/>
              <a:latin typeface="Times New Roman" panose="02020603050405020304" pitchFamily="18" charset="0"/>
              <a:ea typeface="Times New Roman" panose="02020603050405020304" pitchFamily="18" charset="0"/>
            </a:endParaRPr>
          </a:p>
          <a:p>
            <a:pPr marL="342900" marR="443865" lvl="0" indent="-342900">
              <a:lnSpc>
                <a:spcPct val="150000"/>
              </a:lnSpc>
              <a:spcBef>
                <a:spcPts val="600"/>
              </a:spcBef>
              <a:spcAft>
                <a:spcPts val="0"/>
              </a:spcAft>
              <a:buSzPts val="1100"/>
              <a:buFont typeface="Times New Roman" panose="02020603050405020304" pitchFamily="18" charset="0"/>
              <a:buAutoNum type="arabicPeriod" startAt="2"/>
              <a:tabLst>
                <a:tab pos="320040" algn="l"/>
              </a:tabLst>
            </a:pPr>
            <a:r>
              <a:rPr lang="en-US" sz="1400" dirty="0">
                <a:effectLst/>
                <a:latin typeface="Times New Roman" panose="02020603050405020304" pitchFamily="18" charset="0"/>
                <a:ea typeface="Times New Roman" panose="02020603050405020304" pitchFamily="18" charset="0"/>
              </a:rPr>
              <a:t>Sammy V. Militante, Nanette V. Dionisio ,“Deep Learning Implementation of Facemask and Physical Distancing Detection with Alarm Systems” ,</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2020</a:t>
            </a:r>
            <a:endParaRPr lang="en-IN" sz="1400" dirty="0">
              <a:effectLst/>
              <a:latin typeface="Times New Roman" panose="02020603050405020304" pitchFamily="18" charset="0"/>
              <a:ea typeface="Times New Roman" panose="02020603050405020304" pitchFamily="18" charset="0"/>
            </a:endParaRPr>
          </a:p>
          <a:p>
            <a:pPr marL="342900" marR="441325" lvl="0" indent="-342900">
              <a:lnSpc>
                <a:spcPct val="150000"/>
              </a:lnSpc>
              <a:spcBef>
                <a:spcPts val="585"/>
              </a:spcBef>
              <a:spcAft>
                <a:spcPts val="0"/>
              </a:spcAft>
              <a:buSzPts val="1100"/>
              <a:buFont typeface="Times New Roman" panose="02020603050405020304" pitchFamily="18" charset="0"/>
              <a:buAutoNum type="arabicPeriod" startAt="2"/>
              <a:tabLst>
                <a:tab pos="320040" algn="l"/>
              </a:tabLst>
            </a:pPr>
            <a:r>
              <a:rPr lang="en-US" sz="1400" dirty="0" err="1">
                <a:effectLst/>
                <a:latin typeface="Times New Roman" panose="02020603050405020304" pitchFamily="18" charset="0"/>
                <a:ea typeface="Times New Roman" panose="02020603050405020304" pitchFamily="18" charset="0"/>
              </a:rPr>
              <a:t>Bosheng</a:t>
            </a:r>
            <a:r>
              <a:rPr lang="en-US" sz="1400" dirty="0">
                <a:effectLst/>
                <a:latin typeface="Times New Roman" panose="02020603050405020304" pitchFamily="18" charset="0"/>
                <a:ea typeface="Times New Roman" panose="02020603050405020304" pitchFamily="18" charset="0"/>
              </a:rPr>
              <a:t> Qin, </a:t>
            </a:r>
            <a:r>
              <a:rPr lang="en-US" sz="1400" dirty="0" err="1">
                <a:effectLst/>
                <a:latin typeface="Times New Roman" panose="02020603050405020304" pitchFamily="18" charset="0"/>
                <a:ea typeface="Times New Roman" panose="02020603050405020304" pitchFamily="18" charset="0"/>
              </a:rPr>
              <a:t>Dongxiao</a:t>
            </a:r>
            <a:r>
              <a:rPr lang="en-US" sz="1400" dirty="0">
                <a:effectLst/>
                <a:latin typeface="Times New Roman" panose="02020603050405020304" pitchFamily="18" charset="0"/>
                <a:ea typeface="Times New Roman" panose="02020603050405020304" pitchFamily="18" charset="0"/>
              </a:rPr>
              <a:t> Li, “Identifying Facemask- Wearing Condition Using Image Super –Resolution with Classification Network to prevent COVID -19”, sensors , 2020,20,5236</a:t>
            </a:r>
            <a:endParaRPr lang="en-IN" sz="1400" dirty="0">
              <a:effectLst/>
              <a:latin typeface="Times New Roman" panose="02020603050405020304" pitchFamily="18" charset="0"/>
              <a:ea typeface="Times New Roman" panose="02020603050405020304" pitchFamily="18" charset="0"/>
            </a:endParaRPr>
          </a:p>
          <a:p>
            <a:pPr marL="342900" marR="444500" lvl="0" indent="-342900">
              <a:lnSpc>
                <a:spcPct val="150000"/>
              </a:lnSpc>
              <a:spcBef>
                <a:spcPts val="595"/>
              </a:spcBef>
              <a:spcAft>
                <a:spcPts val="0"/>
              </a:spcAft>
              <a:buSzPts val="1100"/>
              <a:buFont typeface="Times New Roman" panose="02020603050405020304" pitchFamily="18" charset="0"/>
              <a:buAutoNum type="arabicPeriod" startAt="2"/>
              <a:tabLst>
                <a:tab pos="320040" algn="l"/>
              </a:tabLst>
            </a:pPr>
            <a:r>
              <a:rPr lang="en-US" sz="1400" dirty="0">
                <a:effectLst/>
                <a:latin typeface="Times New Roman" panose="02020603050405020304" pitchFamily="18" charset="0"/>
                <a:ea typeface="Times New Roman" panose="02020603050405020304" pitchFamily="18" charset="0"/>
              </a:rPr>
              <a:t>Vinitha.V1, Velantina.V2, “ COVID-19 FACEMASK DETECTION WITH DEEP LEARNING AND COMPUTER VISION”, Vol . 07,</a:t>
            </a:r>
            <a:r>
              <a:rPr lang="en-US" sz="1400" spc="-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2020.</a:t>
            </a:r>
            <a:endParaRPr lang="en-IN" sz="14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545"/>
              </a:spcBef>
              <a:buSzPts val="1100"/>
              <a:buFont typeface="Times New Roman" panose="02020603050405020304" pitchFamily="18" charset="0"/>
              <a:buAutoNum type="arabicPeriod" startAt="2"/>
              <a:tabLst>
                <a:tab pos="320040" algn="l"/>
                <a:tab pos="3404235" algn="l"/>
              </a:tabLst>
            </a:pPr>
            <a:r>
              <a:rPr lang="en-US" sz="1400" dirty="0">
                <a:effectLst/>
                <a:latin typeface="Times New Roman" panose="02020603050405020304" pitchFamily="18" charset="0"/>
                <a:ea typeface="Times New Roman" panose="02020603050405020304" pitchFamily="18" charset="0"/>
              </a:rPr>
              <a:t>Kinjal Goswami , A.M Sowjanya,</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DETECTION	FACE MASK THROUGH MACHINE Learning” ,</a:t>
            </a:r>
            <a:r>
              <a:rPr lang="en-US" sz="1400" spc="3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Vol.02</a:t>
            </a:r>
            <a:endParaRPr lang="en-IN" sz="1400" dirty="0">
              <a:effectLst/>
              <a:latin typeface="Times New Roman" panose="02020603050405020304" pitchFamily="18" charset="0"/>
              <a:ea typeface="Times New Roman" panose="02020603050405020304" pitchFamily="18" charset="0"/>
            </a:endParaRPr>
          </a:p>
          <a:p>
            <a:pPr marL="319405">
              <a:lnSpc>
                <a:spcPct val="150000"/>
              </a:lnSpc>
            </a:pPr>
            <a:r>
              <a:rPr lang="en-US" sz="1400" dirty="0">
                <a:effectLst/>
                <a:latin typeface="Times New Roman" panose="02020603050405020304" pitchFamily="18" charset="0"/>
                <a:ea typeface="Times New Roman" panose="02020603050405020304" pitchFamily="18" charset="0"/>
              </a:rPr>
              <a:t>,2020.</a:t>
            </a:r>
            <a:endParaRPr lang="en-IN" sz="1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39612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A7654-500E-9B49-671E-78AF318C0DB7}"/>
              </a:ext>
            </a:extLst>
          </p:cNvPr>
          <p:cNvSpPr txBox="1"/>
          <p:nvPr/>
        </p:nvSpPr>
        <p:spPr>
          <a:xfrm>
            <a:off x="2034988" y="2485725"/>
            <a:ext cx="6947647" cy="1446550"/>
          </a:xfrm>
          <a:prstGeom prst="rect">
            <a:avLst/>
          </a:prstGeom>
          <a:noFill/>
        </p:spPr>
        <p:txBody>
          <a:bodyPr wrap="square" rtlCol="0">
            <a:spAutoFit/>
          </a:bodyPr>
          <a:lstStyle/>
          <a:p>
            <a:pPr algn="ctr"/>
            <a:r>
              <a:rPr lang="en-IN" sz="8800" dirty="0"/>
              <a:t>Thank You</a:t>
            </a:r>
          </a:p>
        </p:txBody>
      </p:sp>
      <p:pic>
        <p:nvPicPr>
          <p:cNvPr id="3" name="Picture 2">
            <a:extLst>
              <a:ext uri="{FF2B5EF4-FFF2-40B4-BE49-F238E27FC236}">
                <a16:creationId xmlns:a16="http://schemas.microsoft.com/office/drawing/2014/main" id="{CC822415-119A-0B02-FF25-74CECEB97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22" y="-26894"/>
            <a:ext cx="2261478" cy="2006282"/>
          </a:xfrm>
          <a:prstGeom prst="rect">
            <a:avLst/>
          </a:prstGeom>
        </p:spPr>
      </p:pic>
    </p:spTree>
    <p:extLst>
      <p:ext uri="{BB962C8B-B14F-4D97-AF65-F5344CB8AC3E}">
        <p14:creationId xmlns:p14="http://schemas.microsoft.com/office/powerpoint/2010/main" val="2486451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72B71C-40AA-3855-E2C8-AC0C0E93B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23" y="-7153"/>
            <a:ext cx="2261478" cy="2006282"/>
          </a:xfrm>
          <a:prstGeom prst="rect">
            <a:avLst/>
          </a:prstGeom>
        </p:spPr>
      </p:pic>
      <p:sp>
        <p:nvSpPr>
          <p:cNvPr id="4" name="TextBox 3">
            <a:extLst>
              <a:ext uri="{FF2B5EF4-FFF2-40B4-BE49-F238E27FC236}">
                <a16:creationId xmlns:a16="http://schemas.microsoft.com/office/drawing/2014/main" id="{B26F7E9E-49A1-BB27-3167-D97A8AD511AF}"/>
              </a:ext>
            </a:extLst>
          </p:cNvPr>
          <p:cNvSpPr txBox="1"/>
          <p:nvPr/>
        </p:nvSpPr>
        <p:spPr>
          <a:xfrm>
            <a:off x="546847" y="259976"/>
            <a:ext cx="8364070" cy="707886"/>
          </a:xfrm>
          <a:prstGeom prst="rect">
            <a:avLst/>
          </a:prstGeom>
          <a:noFill/>
        </p:spPr>
        <p:txBody>
          <a:bodyPr wrap="square" rtlCol="0">
            <a:spAutoFit/>
          </a:bodyPr>
          <a:lstStyle/>
          <a:p>
            <a:r>
              <a:rPr lang="en-IN" sz="4000" dirty="0"/>
              <a:t>Introduction</a:t>
            </a:r>
            <a:r>
              <a:rPr lang="en-IN" dirty="0"/>
              <a:t> </a:t>
            </a:r>
          </a:p>
        </p:txBody>
      </p:sp>
      <p:sp>
        <p:nvSpPr>
          <p:cNvPr id="5" name="TextBox 4">
            <a:extLst>
              <a:ext uri="{FF2B5EF4-FFF2-40B4-BE49-F238E27FC236}">
                <a16:creationId xmlns:a16="http://schemas.microsoft.com/office/drawing/2014/main" id="{E4D113BD-161C-9BBC-8A38-AA52E2A1E112}"/>
              </a:ext>
            </a:extLst>
          </p:cNvPr>
          <p:cNvSpPr txBox="1"/>
          <p:nvPr/>
        </p:nvSpPr>
        <p:spPr>
          <a:xfrm>
            <a:off x="546847" y="1572162"/>
            <a:ext cx="9014167" cy="4847481"/>
          </a:xfrm>
          <a:prstGeom prst="rect">
            <a:avLst/>
          </a:prstGeom>
          <a:noFill/>
        </p:spPr>
        <p:txBody>
          <a:bodyPr wrap="square" rtlCol="0">
            <a:spAutoFit/>
          </a:bodyPr>
          <a:lstStyle/>
          <a:p>
            <a:pPr marL="316230" algn="just">
              <a:lnSpc>
                <a:spcPct val="150000"/>
              </a:lnSpc>
            </a:pPr>
            <a:r>
              <a:rPr lang="en-US" dirty="0">
                <a:effectLst/>
                <a:latin typeface="Times New Roman" panose="02020603050405020304" pitchFamily="18" charset="0"/>
                <a:ea typeface="Times New Roman" panose="02020603050405020304" pitchFamily="18" charset="0"/>
              </a:rPr>
              <a:t>COVID-19, a pandemic is currently affecting the entire world (SARS-CoV-2)[1] According to the world health organization ,COVID-19 is primarily transmitted from person to person by respiratory droplets. We observed even after vaccination has started in India then too corona virus cases are increasing. According to the World Health Organization's Corona virus situation survey, over 124 million people are infected with the disease in 213 countries, killing over 2.73 million people worldwide as of March 23, 2021</a:t>
            </a:r>
            <a:endParaRPr lang="en-IN" dirty="0">
              <a:effectLst/>
              <a:latin typeface="Times New Roman" panose="02020603050405020304" pitchFamily="18" charset="0"/>
              <a:ea typeface="Times New Roman" panose="02020603050405020304" pitchFamily="18" charset="0"/>
            </a:endParaRPr>
          </a:p>
          <a:p>
            <a:pPr>
              <a:lnSpc>
                <a:spcPct val="150000"/>
              </a:lnSpc>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nSpc>
                <a:spcPct val="150000"/>
              </a:lnSpc>
            </a:pPr>
            <a:r>
              <a:rPr lang="en-US" dirty="0">
                <a:effectLst/>
                <a:latin typeface="Times New Roman" panose="02020603050405020304" pitchFamily="18" charset="0"/>
                <a:ea typeface="Times New Roman" panose="02020603050405020304" pitchFamily="18" charset="0"/>
              </a:rPr>
              <a:t> Observing the global crisis, a new need for face mask identification has emerged. It is one of the technologies capable of detecting and checking the identity of an individual wearing a mask. [4] This report presents a accurate face mask detection system using Deep Learning. It can specify whether a person on real time video captured by webcam is wearing face mask or not. </a:t>
            </a:r>
            <a:endParaRPr lang="en-IN" dirty="0">
              <a:effectLst/>
              <a:latin typeface="Times New Roman" panose="02020603050405020304" pitchFamily="18" charset="0"/>
              <a:ea typeface="Times New Roman" panose="02020603050405020304" pitchFamily="18" charset="0"/>
            </a:endParaRPr>
          </a:p>
          <a:p>
            <a:endParaRPr lang="en-IN" sz="1200" dirty="0"/>
          </a:p>
        </p:txBody>
      </p:sp>
    </p:spTree>
    <p:extLst>
      <p:ext uri="{BB962C8B-B14F-4D97-AF65-F5344CB8AC3E}">
        <p14:creationId xmlns:p14="http://schemas.microsoft.com/office/powerpoint/2010/main" val="115238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C5C041-C91E-4652-7B7B-3774105F8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22" y="0"/>
            <a:ext cx="2261478" cy="2006282"/>
          </a:xfrm>
          <a:prstGeom prst="rect">
            <a:avLst/>
          </a:prstGeom>
        </p:spPr>
      </p:pic>
      <p:sp>
        <p:nvSpPr>
          <p:cNvPr id="3" name="TextBox 2">
            <a:extLst>
              <a:ext uri="{FF2B5EF4-FFF2-40B4-BE49-F238E27FC236}">
                <a16:creationId xmlns:a16="http://schemas.microsoft.com/office/drawing/2014/main" id="{C14C5E39-A018-9666-1F0B-FA7A0F415337}"/>
              </a:ext>
            </a:extLst>
          </p:cNvPr>
          <p:cNvSpPr txBox="1"/>
          <p:nvPr/>
        </p:nvSpPr>
        <p:spPr>
          <a:xfrm>
            <a:off x="403412" y="358588"/>
            <a:ext cx="8695764" cy="707886"/>
          </a:xfrm>
          <a:prstGeom prst="rect">
            <a:avLst/>
          </a:prstGeom>
          <a:noFill/>
        </p:spPr>
        <p:txBody>
          <a:bodyPr wrap="square" rtlCol="0">
            <a:spAutoFit/>
          </a:bodyPr>
          <a:lstStyle/>
          <a:p>
            <a:r>
              <a:rPr lang="en-IN" sz="4000" dirty="0"/>
              <a:t> Objective</a:t>
            </a:r>
          </a:p>
        </p:txBody>
      </p:sp>
      <p:sp>
        <p:nvSpPr>
          <p:cNvPr id="4" name="TextBox 3">
            <a:extLst>
              <a:ext uri="{FF2B5EF4-FFF2-40B4-BE49-F238E27FC236}">
                <a16:creationId xmlns:a16="http://schemas.microsoft.com/office/drawing/2014/main" id="{31325443-DBEA-22F2-B24B-EF0900598D0C}"/>
              </a:ext>
            </a:extLst>
          </p:cNvPr>
          <p:cNvSpPr txBox="1"/>
          <p:nvPr/>
        </p:nvSpPr>
        <p:spPr>
          <a:xfrm>
            <a:off x="367553" y="1308847"/>
            <a:ext cx="8767482" cy="3851824"/>
          </a:xfrm>
          <a:prstGeom prst="rect">
            <a:avLst/>
          </a:prstGeom>
          <a:noFill/>
        </p:spPr>
        <p:txBody>
          <a:bodyPr wrap="square" rtlCol="0">
            <a:spAutoFit/>
          </a:bodyPr>
          <a:lstStyle/>
          <a:p>
            <a:pPr marL="342900" lvl="0" indent="-342900">
              <a:spcBef>
                <a:spcPts val="975"/>
              </a:spcBef>
              <a:spcAft>
                <a:spcPts val="0"/>
              </a:spcAft>
              <a:buFont typeface="Wingdings" panose="05000000000000000000" pitchFamily="2" charset="2"/>
              <a:buChar char=""/>
              <a:tabLst>
                <a:tab pos="597535" algn="l"/>
              </a:tabLst>
            </a:pPr>
            <a:r>
              <a:rPr lang="en-US" sz="1800">
                <a:effectLst/>
                <a:latin typeface="Times New Roman" panose="02020603050405020304" pitchFamily="18" charset="0"/>
                <a:ea typeface="Times New Roman" panose="02020603050405020304" pitchFamily="18" charset="0"/>
              </a:rPr>
              <a:t>To develop face mask detection technique using python</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t>
            </a:r>
            <a:endParaRPr lang="en-IN" sz="1800">
              <a:effectLst/>
              <a:latin typeface="Times New Roman" panose="02020603050405020304" pitchFamily="18" charset="0"/>
              <a:ea typeface="Times New Roman" panose="02020603050405020304" pitchFamily="18" charset="0"/>
            </a:endParaRPr>
          </a:p>
          <a:p>
            <a:pPr marL="342900" marR="602615" lvl="0" indent="-342900">
              <a:lnSpc>
                <a:spcPct val="115000"/>
              </a:lnSpc>
              <a:spcBef>
                <a:spcPts val="235"/>
              </a:spcBef>
              <a:spcAft>
                <a:spcPts val="0"/>
              </a:spcAft>
              <a:buFont typeface="Wingdings" panose="05000000000000000000" pitchFamily="2" charset="2"/>
              <a:buChar char=""/>
              <a:tabLst>
                <a:tab pos="597535" algn="l"/>
              </a:tabLst>
            </a:pPr>
            <a:r>
              <a:rPr lang="en-US" sz="1800">
                <a:effectLst/>
                <a:latin typeface="Times New Roman" panose="02020603050405020304" pitchFamily="18" charset="0"/>
                <a:ea typeface="Times New Roman" panose="02020603050405020304" pitchFamily="18" charset="0"/>
              </a:rPr>
              <a:t>To identify whether the person on video stream is wearing a face mask or not with the help of computer</a:t>
            </a:r>
            <a:r>
              <a:rPr lang="en-US" sz="1800" spc="-3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vision.</a:t>
            </a:r>
            <a:endParaRPr lang="en-IN" sz="1800">
              <a:effectLst/>
              <a:latin typeface="Times New Roman" panose="02020603050405020304" pitchFamily="18" charset="0"/>
              <a:ea typeface="Times New Roman" panose="02020603050405020304" pitchFamily="18" charset="0"/>
            </a:endParaRPr>
          </a:p>
          <a:p>
            <a:pPr marL="342900" marR="594995" lvl="0" indent="-342900">
              <a:lnSpc>
                <a:spcPct val="115000"/>
              </a:lnSpc>
              <a:spcAft>
                <a:spcPts val="0"/>
              </a:spcAft>
              <a:buFont typeface="Wingdings" panose="05000000000000000000" pitchFamily="2" charset="2"/>
              <a:buChar char=""/>
              <a:tabLst>
                <a:tab pos="597535" algn="l"/>
              </a:tabLst>
            </a:pPr>
            <a:r>
              <a:rPr lang="en-US" sz="1800">
                <a:effectLst/>
                <a:latin typeface="Times New Roman" panose="02020603050405020304" pitchFamily="18" charset="0"/>
                <a:ea typeface="Times New Roman" panose="02020603050405020304" pitchFamily="18" charset="0"/>
              </a:rPr>
              <a:t>To implement this system at Cement Industries, Chemical Plants, Hospitals where chance of spread of disease</a:t>
            </a:r>
            <a:r>
              <a:rPr lang="en-US" sz="1800" spc="-3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t>
            </a:r>
            <a:endParaRPr lang="en-IN" sz="1800">
              <a:effectLst/>
              <a:latin typeface="Times New Roman" panose="02020603050405020304" pitchFamily="18" charset="0"/>
              <a:ea typeface="Times New Roman" panose="02020603050405020304" pitchFamily="18" charset="0"/>
            </a:endParaRPr>
          </a:p>
          <a:p>
            <a:pPr marL="342900" lvl="0" indent="-342900">
              <a:lnSpc>
                <a:spcPts val="1810"/>
              </a:lnSpc>
              <a:buFont typeface="Wingdings" panose="05000000000000000000" pitchFamily="2" charset="2"/>
              <a:buChar char=""/>
              <a:tabLst>
                <a:tab pos="597535" algn="l"/>
              </a:tabLst>
            </a:pPr>
            <a:r>
              <a:rPr lang="en-US" sz="1800">
                <a:effectLst/>
                <a:latin typeface="Times New Roman" panose="02020603050405020304" pitchFamily="18" charset="0"/>
                <a:ea typeface="Times New Roman" panose="02020603050405020304" pitchFamily="18" charset="0"/>
              </a:rPr>
              <a:t>To Implement alarm system and Email Notification system to notify</a:t>
            </a:r>
            <a:r>
              <a:rPr lang="en-US" sz="1800" spc="-12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administrator.</a:t>
            </a:r>
            <a:endParaRPr lang="en-IN" sz="1800">
              <a:effectLst/>
              <a:latin typeface="Times New Roman" panose="02020603050405020304" pitchFamily="18" charset="0"/>
              <a:ea typeface="Times New Roman" panose="02020603050405020304" pitchFamily="18" charset="0"/>
            </a:endParaRPr>
          </a:p>
          <a:p>
            <a:pPr>
              <a:spcBef>
                <a:spcPts val="50"/>
              </a:spcBef>
            </a:pPr>
            <a:r>
              <a:rPr lang="en-US" sz="1800">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a:p>
            <a:pPr marL="499110" marR="565785" algn="just">
              <a:spcAft>
                <a:spcPts val="0"/>
              </a:spcAft>
            </a:pPr>
            <a:r>
              <a:rPr lang="en-US" sz="1800">
                <a:effectLst/>
                <a:latin typeface="Times New Roman" panose="02020603050405020304" pitchFamily="18" charset="0"/>
                <a:ea typeface="Times New Roman" panose="02020603050405020304" pitchFamily="18" charset="0"/>
              </a:rPr>
              <a:t>My aim is to classify </a:t>
            </a:r>
            <a:r>
              <a:rPr lang="en-US" sz="1800" spc="-20">
                <a:effectLst/>
                <a:latin typeface="Times New Roman" panose="02020603050405020304" pitchFamily="18" charset="0"/>
                <a:ea typeface="Times New Roman" panose="02020603050405020304" pitchFamily="18" charset="0"/>
              </a:rPr>
              <a:t>whether </a:t>
            </a:r>
            <a:r>
              <a:rPr lang="en-US" sz="1800">
                <a:effectLst/>
                <a:latin typeface="Times New Roman" panose="02020603050405020304" pitchFamily="18" charset="0"/>
                <a:ea typeface="Times New Roman" panose="02020603050405020304" pitchFamily="18" charset="0"/>
              </a:rPr>
              <a:t>the person on video stream is wearing a face mask or not with the help of computer vision and deep learning. If the camera captures a face without mask an Email notification will be sent out to the administrator and system alarm will</a:t>
            </a:r>
            <a:r>
              <a:rPr lang="en-US" sz="1800" spc="32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ring.</a:t>
            </a:r>
            <a:endParaRPr lang="en-IN" sz="1800">
              <a:effectLst/>
              <a:latin typeface="Times New Roman" panose="02020603050405020304" pitchFamily="18" charset="0"/>
              <a:ea typeface="Times New Roman" panose="02020603050405020304" pitchFamily="18" charset="0"/>
            </a:endParaRPr>
          </a:p>
          <a:p>
            <a:r>
              <a:rPr lang="en-US" sz="1800">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a:p>
            <a:r>
              <a:rPr lang="en-US" sz="1800">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92809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D1A577-F93F-10F1-FABF-4817A042E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23" y="-7153"/>
            <a:ext cx="2261478" cy="2006282"/>
          </a:xfrm>
          <a:prstGeom prst="rect">
            <a:avLst/>
          </a:prstGeom>
        </p:spPr>
      </p:pic>
      <p:sp>
        <p:nvSpPr>
          <p:cNvPr id="3" name="TextBox 2">
            <a:extLst>
              <a:ext uri="{FF2B5EF4-FFF2-40B4-BE49-F238E27FC236}">
                <a16:creationId xmlns:a16="http://schemas.microsoft.com/office/drawing/2014/main" id="{F87FC130-8D6D-E0BA-0CCF-67924ADFA716}"/>
              </a:ext>
            </a:extLst>
          </p:cNvPr>
          <p:cNvSpPr txBox="1"/>
          <p:nvPr/>
        </p:nvSpPr>
        <p:spPr>
          <a:xfrm>
            <a:off x="403412" y="179294"/>
            <a:ext cx="9054353" cy="707886"/>
          </a:xfrm>
          <a:prstGeom prst="rect">
            <a:avLst/>
          </a:prstGeom>
          <a:noFill/>
        </p:spPr>
        <p:txBody>
          <a:bodyPr wrap="square" rtlCol="0">
            <a:spAutoFit/>
          </a:bodyPr>
          <a:lstStyle/>
          <a:p>
            <a:r>
              <a:rPr lang="en-IN" sz="4000" dirty="0"/>
              <a:t>Mechanism</a:t>
            </a:r>
          </a:p>
        </p:txBody>
      </p:sp>
      <p:sp>
        <p:nvSpPr>
          <p:cNvPr id="4" name="TextBox 3">
            <a:extLst>
              <a:ext uri="{FF2B5EF4-FFF2-40B4-BE49-F238E27FC236}">
                <a16:creationId xmlns:a16="http://schemas.microsoft.com/office/drawing/2014/main" id="{F4DBBD0B-8114-F837-1C98-3BBD3B626413}"/>
              </a:ext>
            </a:extLst>
          </p:cNvPr>
          <p:cNvSpPr txBox="1"/>
          <p:nvPr/>
        </p:nvSpPr>
        <p:spPr>
          <a:xfrm>
            <a:off x="313765" y="1371600"/>
            <a:ext cx="9341223" cy="3667671"/>
          </a:xfrm>
          <a:prstGeom prst="rect">
            <a:avLst/>
          </a:prstGeom>
          <a:noFill/>
        </p:spPr>
        <p:txBody>
          <a:bodyPr wrap="square" rtlCol="0">
            <a:spAutoFit/>
          </a:bodyPr>
          <a:lstStyle/>
          <a:p>
            <a:pPr marL="139700" marR="586740">
              <a:spcBef>
                <a:spcPts val="445"/>
              </a:spcBef>
              <a:spcAft>
                <a:spcPts val="0"/>
              </a:spcAft>
            </a:pPr>
            <a:r>
              <a:rPr lang="en-US" sz="2800" dirty="0">
                <a:effectLst/>
                <a:latin typeface="Times New Roman" panose="02020603050405020304" pitchFamily="18" charset="0"/>
                <a:ea typeface="Times New Roman" panose="02020603050405020304" pitchFamily="18" charset="0"/>
              </a:rPr>
              <a:t>The project Face mask detection has been achieved by adopting Deep Learning technique and MobileNetV2 Architecture. We have designed our project into three phases:</a:t>
            </a:r>
            <a:endParaRPr lang="en-IN" sz="2800" dirty="0">
              <a:effectLst/>
              <a:latin typeface="Times New Roman" panose="02020603050405020304" pitchFamily="18" charset="0"/>
              <a:ea typeface="Times New Roman" panose="02020603050405020304" pitchFamily="18" charset="0"/>
            </a:endParaRPr>
          </a:p>
          <a:p>
            <a:pPr>
              <a:spcBef>
                <a:spcPts val="35"/>
              </a:spcBef>
            </a:pPr>
            <a:r>
              <a:rPr lang="en-US" sz="2800" dirty="0">
                <a:effectLst/>
                <a:latin typeface="Times New Roman" panose="02020603050405020304" pitchFamily="18" charset="0"/>
                <a:ea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endParaRPr>
          </a:p>
          <a:p>
            <a:pPr marL="1371600" lvl="2" indent="-457200">
              <a:buFont typeface="Arial" panose="020B0604020202020204" pitchFamily="34" charset="0"/>
              <a:buChar char="•"/>
              <a:tabLst>
                <a:tab pos="596900" algn="l"/>
                <a:tab pos="597535" algn="l"/>
              </a:tabLst>
            </a:pPr>
            <a:r>
              <a:rPr lang="en-US" sz="2800" dirty="0">
                <a:effectLst/>
                <a:latin typeface="Times New Roman" panose="02020603050405020304" pitchFamily="18" charset="0"/>
                <a:ea typeface="Times New Roman" panose="02020603050405020304" pitchFamily="18" charset="0"/>
              </a:rPr>
              <a:t>Data</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Preprocessing</a:t>
            </a:r>
            <a:endParaRPr lang="en-IN" sz="2800" dirty="0">
              <a:effectLst/>
              <a:latin typeface="Times New Roman" panose="02020603050405020304" pitchFamily="18" charset="0"/>
              <a:ea typeface="Times New Roman" panose="02020603050405020304" pitchFamily="18" charset="0"/>
            </a:endParaRPr>
          </a:p>
          <a:p>
            <a:pPr marL="1371600" lvl="2" indent="-457200">
              <a:spcBef>
                <a:spcPts val="515"/>
              </a:spcBef>
              <a:spcAft>
                <a:spcPts val="0"/>
              </a:spcAft>
              <a:buFont typeface="Arial" panose="020B0604020202020204" pitchFamily="34" charset="0"/>
              <a:buChar char="•"/>
              <a:tabLst>
                <a:tab pos="640715" algn="l"/>
                <a:tab pos="641985" algn="l"/>
              </a:tabLst>
            </a:pPr>
            <a:r>
              <a:rPr lang="en-US" sz="2800" dirty="0">
                <a:effectLst/>
                <a:latin typeface="Times New Roman" panose="02020603050405020304" pitchFamily="18" charset="0"/>
                <a:ea typeface="Times New Roman" panose="02020603050405020304" pitchFamily="18" charset="0"/>
              </a:rPr>
              <a:t>Training face mask</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detector</a:t>
            </a:r>
            <a:endParaRPr lang="en-IN" sz="2800" dirty="0">
              <a:effectLst/>
              <a:latin typeface="Times New Roman" panose="02020603050405020304" pitchFamily="18" charset="0"/>
              <a:ea typeface="Times New Roman" panose="02020603050405020304" pitchFamily="18" charset="0"/>
            </a:endParaRPr>
          </a:p>
          <a:p>
            <a:pPr marL="1371600" lvl="2" indent="-457200">
              <a:spcBef>
                <a:spcPts val="525"/>
              </a:spcBef>
              <a:spcAft>
                <a:spcPts val="0"/>
              </a:spcAft>
              <a:buFont typeface="Arial" panose="020B0604020202020204" pitchFamily="34" charset="0"/>
              <a:buChar char="•"/>
              <a:tabLst>
                <a:tab pos="640715" algn="l"/>
                <a:tab pos="641985" algn="l"/>
              </a:tabLst>
            </a:pPr>
            <a:r>
              <a:rPr lang="en-US" sz="2800" dirty="0">
                <a:effectLst/>
                <a:latin typeface="Times New Roman" panose="02020603050405020304" pitchFamily="18" charset="0"/>
                <a:ea typeface="Times New Roman" panose="02020603050405020304" pitchFamily="18" charset="0"/>
              </a:rPr>
              <a:t>Implementing face mask</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detector.</a:t>
            </a:r>
            <a:endParaRPr lang="en-IN"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96896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3B21C-89DA-0EBC-0F5B-470EFDC3DE59}"/>
              </a:ext>
            </a:extLst>
          </p:cNvPr>
          <p:cNvSpPr txBox="1"/>
          <p:nvPr/>
        </p:nvSpPr>
        <p:spPr>
          <a:xfrm>
            <a:off x="1147482" y="367553"/>
            <a:ext cx="7951694" cy="707886"/>
          </a:xfrm>
          <a:prstGeom prst="rect">
            <a:avLst/>
          </a:prstGeom>
          <a:noFill/>
        </p:spPr>
        <p:txBody>
          <a:bodyPr wrap="square" rtlCol="0">
            <a:spAutoFit/>
          </a:bodyPr>
          <a:lstStyle/>
          <a:p>
            <a:r>
              <a:rPr lang="en-US" sz="4000" dirty="0"/>
              <a:t>Data Preprocessing</a:t>
            </a:r>
            <a:endParaRPr lang="en-IN" sz="4000" dirty="0"/>
          </a:p>
        </p:txBody>
      </p:sp>
      <p:pic>
        <p:nvPicPr>
          <p:cNvPr id="3" name="Picture 2">
            <a:extLst>
              <a:ext uri="{FF2B5EF4-FFF2-40B4-BE49-F238E27FC236}">
                <a16:creationId xmlns:a16="http://schemas.microsoft.com/office/drawing/2014/main" id="{3CCAF33B-D78C-39C8-6A70-AD334167EB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23" y="-7153"/>
            <a:ext cx="2261478" cy="2006282"/>
          </a:xfrm>
          <a:prstGeom prst="rect">
            <a:avLst/>
          </a:prstGeom>
        </p:spPr>
      </p:pic>
      <p:sp>
        <p:nvSpPr>
          <p:cNvPr id="4" name="TextBox 3">
            <a:extLst>
              <a:ext uri="{FF2B5EF4-FFF2-40B4-BE49-F238E27FC236}">
                <a16:creationId xmlns:a16="http://schemas.microsoft.com/office/drawing/2014/main" id="{E1C6EF07-26D6-A316-E069-F7F0A499567C}"/>
              </a:ext>
            </a:extLst>
          </p:cNvPr>
          <p:cNvSpPr txBox="1"/>
          <p:nvPr/>
        </p:nvSpPr>
        <p:spPr>
          <a:xfrm>
            <a:off x="959224" y="1936376"/>
            <a:ext cx="9206753" cy="4247317"/>
          </a:xfrm>
          <a:prstGeom prst="rect">
            <a:avLst/>
          </a:prstGeom>
          <a:noFill/>
        </p:spPr>
        <p:txBody>
          <a:bodyPr wrap="square" rtlCol="0">
            <a:spAutoFit/>
          </a:bodyPr>
          <a:lstStyle/>
          <a:p>
            <a:r>
              <a:rPr lang="en-US" sz="2800" dirty="0"/>
              <a:t>We have divided our dataset into two parts</a:t>
            </a:r>
          </a:p>
          <a:p>
            <a:pPr marL="285750" indent="-285750">
              <a:buFont typeface="Arial" panose="020B0604020202020204" pitchFamily="34" charset="0"/>
              <a:buChar char="•"/>
            </a:pPr>
            <a:r>
              <a:rPr lang="en-US" sz="2800" dirty="0"/>
              <a:t>With mask -1915</a:t>
            </a:r>
          </a:p>
          <a:p>
            <a:pPr marL="285750" indent="-285750">
              <a:buFont typeface="Arial" panose="020B0604020202020204" pitchFamily="34" charset="0"/>
              <a:buChar char="•"/>
            </a:pPr>
            <a:r>
              <a:rPr lang="en-US" sz="2800" dirty="0"/>
              <a:t>Without mask-1918</a:t>
            </a:r>
          </a:p>
          <a:p>
            <a:r>
              <a:rPr lang="en-US" sz="2800" dirty="0"/>
              <a:t>Looping over the image path</a:t>
            </a:r>
          </a:p>
          <a:p>
            <a:r>
              <a:rPr lang="en-US" sz="2800" dirty="0"/>
              <a:t>Resizing the input images uniformly to 224*224</a:t>
            </a:r>
          </a:p>
          <a:p>
            <a:r>
              <a:rPr lang="en-US" sz="2800" dirty="0"/>
              <a:t>All the images in dataset are visualized as with mask or without mask</a:t>
            </a:r>
          </a:p>
          <a:p>
            <a:r>
              <a:rPr lang="en-US" sz="2800" dirty="0"/>
              <a:t>Converted images into list by using </a:t>
            </a:r>
            <a:r>
              <a:rPr lang="en-US" sz="2800" dirty="0" err="1"/>
              <a:t>img_to_array</a:t>
            </a:r>
            <a:endParaRPr lang="en-US" sz="2800" dirty="0"/>
          </a:p>
          <a:p>
            <a:r>
              <a:rPr lang="en-US" sz="2800" dirty="0"/>
              <a:t>Converting them into NumPy array</a:t>
            </a:r>
          </a:p>
          <a:p>
            <a:endParaRPr lang="en-IN" dirty="0"/>
          </a:p>
        </p:txBody>
      </p:sp>
    </p:spTree>
    <p:extLst>
      <p:ext uri="{BB962C8B-B14F-4D97-AF65-F5344CB8AC3E}">
        <p14:creationId xmlns:p14="http://schemas.microsoft.com/office/powerpoint/2010/main" val="1462709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DACCFB-D5DC-84F5-F15D-4ECE11D86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23" y="-7153"/>
            <a:ext cx="2261478" cy="2006282"/>
          </a:xfrm>
          <a:prstGeom prst="rect">
            <a:avLst/>
          </a:prstGeom>
        </p:spPr>
      </p:pic>
      <p:sp>
        <p:nvSpPr>
          <p:cNvPr id="3" name="TextBox 2">
            <a:extLst>
              <a:ext uri="{FF2B5EF4-FFF2-40B4-BE49-F238E27FC236}">
                <a16:creationId xmlns:a16="http://schemas.microsoft.com/office/drawing/2014/main" id="{8A4A5C35-2C47-0BA8-8129-6F60548CBF4F}"/>
              </a:ext>
            </a:extLst>
          </p:cNvPr>
          <p:cNvSpPr txBox="1"/>
          <p:nvPr/>
        </p:nvSpPr>
        <p:spPr>
          <a:xfrm>
            <a:off x="582706" y="496652"/>
            <a:ext cx="7189694" cy="707886"/>
          </a:xfrm>
          <a:prstGeom prst="rect">
            <a:avLst/>
          </a:prstGeom>
          <a:noFill/>
        </p:spPr>
        <p:txBody>
          <a:bodyPr wrap="square" rtlCol="0">
            <a:spAutoFit/>
          </a:bodyPr>
          <a:lstStyle/>
          <a:p>
            <a:r>
              <a:rPr lang="en-US" sz="4000" dirty="0"/>
              <a:t>Training</a:t>
            </a:r>
            <a:endParaRPr lang="en-IN" sz="4000" dirty="0"/>
          </a:p>
        </p:txBody>
      </p:sp>
      <p:sp>
        <p:nvSpPr>
          <p:cNvPr id="4" name="Rectangle 3">
            <a:extLst>
              <a:ext uri="{FF2B5EF4-FFF2-40B4-BE49-F238E27FC236}">
                <a16:creationId xmlns:a16="http://schemas.microsoft.com/office/drawing/2014/main" id="{69B1CD1C-507A-76C6-3F14-E1E9DE816AC0}"/>
              </a:ext>
            </a:extLst>
          </p:cNvPr>
          <p:cNvSpPr/>
          <p:nvPr/>
        </p:nvSpPr>
        <p:spPr>
          <a:xfrm>
            <a:off x="797859" y="2617693"/>
            <a:ext cx="1963270" cy="1470212"/>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FF00"/>
              </a:highlight>
            </a:endParaRPr>
          </a:p>
        </p:txBody>
      </p:sp>
      <p:sp>
        <p:nvSpPr>
          <p:cNvPr id="8" name="TextBox 7">
            <a:extLst>
              <a:ext uri="{FF2B5EF4-FFF2-40B4-BE49-F238E27FC236}">
                <a16:creationId xmlns:a16="http://schemas.microsoft.com/office/drawing/2014/main" id="{95B8AEBE-038E-7B75-F907-02E87E83EE87}"/>
              </a:ext>
            </a:extLst>
          </p:cNvPr>
          <p:cNvSpPr txBox="1"/>
          <p:nvPr/>
        </p:nvSpPr>
        <p:spPr>
          <a:xfrm>
            <a:off x="1039906" y="3029631"/>
            <a:ext cx="1479176" cy="646331"/>
          </a:xfrm>
          <a:prstGeom prst="rect">
            <a:avLst/>
          </a:prstGeom>
          <a:noFill/>
        </p:spPr>
        <p:txBody>
          <a:bodyPr wrap="square" rtlCol="0">
            <a:spAutoFit/>
          </a:bodyPr>
          <a:lstStyle/>
          <a:p>
            <a:r>
              <a:rPr lang="en-US" sz="3600" dirty="0"/>
              <a:t>Input</a:t>
            </a:r>
            <a:endParaRPr lang="en-IN" sz="3600" dirty="0"/>
          </a:p>
        </p:txBody>
      </p:sp>
      <p:sp>
        <p:nvSpPr>
          <p:cNvPr id="9" name="TextBox 8">
            <a:extLst>
              <a:ext uri="{FF2B5EF4-FFF2-40B4-BE49-F238E27FC236}">
                <a16:creationId xmlns:a16="http://schemas.microsoft.com/office/drawing/2014/main" id="{84F5CDE2-F851-9712-1BAC-0D48B5208F9E}"/>
              </a:ext>
            </a:extLst>
          </p:cNvPr>
          <p:cNvSpPr txBox="1"/>
          <p:nvPr/>
        </p:nvSpPr>
        <p:spPr>
          <a:xfrm>
            <a:off x="4558553" y="2875744"/>
            <a:ext cx="1317812" cy="954107"/>
          </a:xfrm>
          <a:prstGeom prst="rect">
            <a:avLst/>
          </a:prstGeom>
          <a:noFill/>
        </p:spPr>
        <p:txBody>
          <a:bodyPr wrap="square" rtlCol="0">
            <a:spAutoFit/>
          </a:bodyPr>
          <a:lstStyle/>
          <a:p>
            <a:r>
              <a:rPr lang="en-US" sz="2800" dirty="0"/>
              <a:t>Mobile Net</a:t>
            </a:r>
            <a:endParaRPr lang="en-IN" sz="2800" dirty="0"/>
          </a:p>
        </p:txBody>
      </p:sp>
      <p:sp>
        <p:nvSpPr>
          <p:cNvPr id="10" name="TextBox 9">
            <a:extLst>
              <a:ext uri="{FF2B5EF4-FFF2-40B4-BE49-F238E27FC236}">
                <a16:creationId xmlns:a16="http://schemas.microsoft.com/office/drawing/2014/main" id="{AC3105FC-28E3-88E8-7DD0-AAA527EE353B}"/>
              </a:ext>
            </a:extLst>
          </p:cNvPr>
          <p:cNvSpPr txBox="1"/>
          <p:nvPr/>
        </p:nvSpPr>
        <p:spPr>
          <a:xfrm>
            <a:off x="3953435" y="4224190"/>
            <a:ext cx="2142565" cy="830997"/>
          </a:xfrm>
          <a:prstGeom prst="rect">
            <a:avLst/>
          </a:prstGeom>
          <a:noFill/>
        </p:spPr>
        <p:txBody>
          <a:bodyPr wrap="square" rtlCol="0">
            <a:spAutoFit/>
          </a:bodyPr>
          <a:lstStyle/>
          <a:p>
            <a:r>
              <a:rPr lang="en-US" sz="2400" dirty="0"/>
              <a:t>Image Processing</a:t>
            </a:r>
            <a:endParaRPr lang="en-IN" sz="2400" dirty="0"/>
          </a:p>
        </p:txBody>
      </p:sp>
      <p:sp>
        <p:nvSpPr>
          <p:cNvPr id="13" name="Rectangle 12">
            <a:extLst>
              <a:ext uri="{FF2B5EF4-FFF2-40B4-BE49-F238E27FC236}">
                <a16:creationId xmlns:a16="http://schemas.microsoft.com/office/drawing/2014/main" id="{474311B8-52EA-F2C5-B05A-783562B656A5}"/>
              </a:ext>
            </a:extLst>
          </p:cNvPr>
          <p:cNvSpPr/>
          <p:nvPr/>
        </p:nvSpPr>
        <p:spPr>
          <a:xfrm>
            <a:off x="3913095" y="2592721"/>
            <a:ext cx="1963270" cy="1470212"/>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C3561DF-57C3-9F99-E209-9519F79BC153}"/>
              </a:ext>
            </a:extLst>
          </p:cNvPr>
          <p:cNvSpPr/>
          <p:nvPr/>
        </p:nvSpPr>
        <p:spPr>
          <a:xfrm>
            <a:off x="6624917" y="2602733"/>
            <a:ext cx="1963270" cy="1470212"/>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79495213-3B6C-217F-328D-1ED7E3C813C3}"/>
              </a:ext>
            </a:extLst>
          </p:cNvPr>
          <p:cNvSpPr/>
          <p:nvPr/>
        </p:nvSpPr>
        <p:spPr>
          <a:xfrm>
            <a:off x="9359154" y="2565972"/>
            <a:ext cx="1963270" cy="1470212"/>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C116F4D5-91B8-0FC8-50EB-C05E36C915A1}"/>
              </a:ext>
            </a:extLst>
          </p:cNvPr>
          <p:cNvSpPr txBox="1"/>
          <p:nvPr/>
        </p:nvSpPr>
        <p:spPr>
          <a:xfrm flipH="1">
            <a:off x="4300818" y="2875744"/>
            <a:ext cx="1317812" cy="954107"/>
          </a:xfrm>
          <a:prstGeom prst="rect">
            <a:avLst/>
          </a:prstGeom>
          <a:noFill/>
        </p:spPr>
        <p:txBody>
          <a:bodyPr wrap="square" rtlCol="0">
            <a:spAutoFit/>
          </a:bodyPr>
          <a:lstStyle/>
          <a:p>
            <a:r>
              <a:rPr lang="en-US" sz="2800" dirty="0"/>
              <a:t>Mobile Net</a:t>
            </a:r>
            <a:endParaRPr lang="en-IN" sz="2800" dirty="0"/>
          </a:p>
        </p:txBody>
      </p:sp>
      <p:sp>
        <p:nvSpPr>
          <p:cNvPr id="18" name="TextBox 17">
            <a:extLst>
              <a:ext uri="{FF2B5EF4-FFF2-40B4-BE49-F238E27FC236}">
                <a16:creationId xmlns:a16="http://schemas.microsoft.com/office/drawing/2014/main" id="{255CBEF6-423C-8E27-3E6C-4F5FBBD53D89}"/>
              </a:ext>
            </a:extLst>
          </p:cNvPr>
          <p:cNvSpPr txBox="1"/>
          <p:nvPr/>
        </p:nvSpPr>
        <p:spPr>
          <a:xfrm>
            <a:off x="7028331" y="2850773"/>
            <a:ext cx="1586753" cy="954107"/>
          </a:xfrm>
          <a:prstGeom prst="rect">
            <a:avLst/>
          </a:prstGeom>
          <a:noFill/>
        </p:spPr>
        <p:txBody>
          <a:bodyPr wrap="square" rtlCol="0">
            <a:spAutoFit/>
          </a:bodyPr>
          <a:lstStyle/>
          <a:p>
            <a:r>
              <a:rPr lang="en-US" sz="2800" dirty="0"/>
              <a:t>Max Pooling</a:t>
            </a:r>
            <a:endParaRPr lang="en-IN" sz="2800" dirty="0"/>
          </a:p>
        </p:txBody>
      </p:sp>
      <p:sp>
        <p:nvSpPr>
          <p:cNvPr id="19" name="TextBox 18">
            <a:extLst>
              <a:ext uri="{FF2B5EF4-FFF2-40B4-BE49-F238E27FC236}">
                <a16:creationId xmlns:a16="http://schemas.microsoft.com/office/drawing/2014/main" id="{6BC769D5-F581-330D-F923-74102BAFE9C2}"/>
              </a:ext>
            </a:extLst>
          </p:cNvPr>
          <p:cNvSpPr txBox="1"/>
          <p:nvPr/>
        </p:nvSpPr>
        <p:spPr>
          <a:xfrm>
            <a:off x="9740153" y="3029631"/>
            <a:ext cx="1411941" cy="523220"/>
          </a:xfrm>
          <a:prstGeom prst="rect">
            <a:avLst/>
          </a:prstGeom>
          <a:noFill/>
        </p:spPr>
        <p:txBody>
          <a:bodyPr wrap="square" rtlCol="0">
            <a:spAutoFit/>
          </a:bodyPr>
          <a:lstStyle/>
          <a:p>
            <a:r>
              <a:rPr lang="en-US" sz="2800" dirty="0"/>
              <a:t>Output</a:t>
            </a:r>
            <a:endParaRPr lang="en-IN" sz="2800" dirty="0"/>
          </a:p>
        </p:txBody>
      </p:sp>
      <p:sp>
        <p:nvSpPr>
          <p:cNvPr id="20" name="Arrow: Right 19">
            <a:extLst>
              <a:ext uri="{FF2B5EF4-FFF2-40B4-BE49-F238E27FC236}">
                <a16:creationId xmlns:a16="http://schemas.microsoft.com/office/drawing/2014/main" id="{E56FE281-A7C5-97BF-5936-D2059C4B23CA}"/>
              </a:ext>
            </a:extLst>
          </p:cNvPr>
          <p:cNvSpPr/>
          <p:nvPr/>
        </p:nvSpPr>
        <p:spPr>
          <a:xfrm>
            <a:off x="2761129" y="3337839"/>
            <a:ext cx="1151966" cy="215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8CBF0B26-3AE4-1EBA-BFD8-9D61F5FAFDBA}"/>
              </a:ext>
            </a:extLst>
          </p:cNvPr>
          <p:cNvSpPr/>
          <p:nvPr/>
        </p:nvSpPr>
        <p:spPr>
          <a:xfrm>
            <a:off x="5876365" y="3327825"/>
            <a:ext cx="770967" cy="225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568170B5-5740-2ED1-15F5-E5EC775FDE9C}"/>
              </a:ext>
            </a:extLst>
          </p:cNvPr>
          <p:cNvSpPr/>
          <p:nvPr/>
        </p:nvSpPr>
        <p:spPr>
          <a:xfrm>
            <a:off x="8574739" y="3276139"/>
            <a:ext cx="811312" cy="152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2424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5ECFF4-7F27-5E55-9A80-ED7BE9678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23" y="-7153"/>
            <a:ext cx="2261478" cy="2006282"/>
          </a:xfrm>
          <a:prstGeom prst="rect">
            <a:avLst/>
          </a:prstGeom>
        </p:spPr>
      </p:pic>
      <p:sp>
        <p:nvSpPr>
          <p:cNvPr id="3" name="TextBox 2">
            <a:extLst>
              <a:ext uri="{FF2B5EF4-FFF2-40B4-BE49-F238E27FC236}">
                <a16:creationId xmlns:a16="http://schemas.microsoft.com/office/drawing/2014/main" id="{6FB1C3FE-89C7-7D98-0100-00EB9276F13F}"/>
              </a:ext>
            </a:extLst>
          </p:cNvPr>
          <p:cNvSpPr txBox="1"/>
          <p:nvPr/>
        </p:nvSpPr>
        <p:spPr>
          <a:xfrm>
            <a:off x="268940" y="-18904"/>
            <a:ext cx="7808259" cy="1261884"/>
          </a:xfrm>
          <a:prstGeom prst="rect">
            <a:avLst/>
          </a:prstGeom>
          <a:noFill/>
        </p:spPr>
        <p:txBody>
          <a:bodyPr wrap="square" rtlCol="0">
            <a:spAutoFit/>
          </a:bodyPr>
          <a:lstStyle/>
          <a:p>
            <a:pPr rtl="0">
              <a:spcBef>
                <a:spcPts val="0"/>
              </a:spcBef>
              <a:spcAft>
                <a:spcPts val="0"/>
              </a:spcAft>
            </a:pPr>
            <a:r>
              <a:rPr lang="en-IN" sz="4000" b="0" i="0" u="none" strike="noStrike" dirty="0">
                <a:solidFill>
                  <a:srgbClr val="FFFFFF"/>
                </a:solidFill>
                <a:effectLst/>
                <a:latin typeface="Trebuchet MS" panose="020B0603020202020204" pitchFamily="34" charset="0"/>
              </a:rPr>
              <a:t>Methodology Adopted</a:t>
            </a:r>
            <a:endParaRPr lang="en-IN" sz="4000" b="0" dirty="0">
              <a:effectLst/>
            </a:endParaRPr>
          </a:p>
          <a:p>
            <a:br>
              <a:rPr lang="en-IN" dirty="0"/>
            </a:br>
            <a:endParaRPr lang="en-IN" dirty="0"/>
          </a:p>
        </p:txBody>
      </p:sp>
      <p:sp>
        <p:nvSpPr>
          <p:cNvPr id="4" name="Rectangle 3">
            <a:extLst>
              <a:ext uri="{FF2B5EF4-FFF2-40B4-BE49-F238E27FC236}">
                <a16:creationId xmlns:a16="http://schemas.microsoft.com/office/drawing/2014/main" id="{8FC211D8-5E1F-0061-3034-4C673A18FF4F}"/>
              </a:ext>
            </a:extLst>
          </p:cNvPr>
          <p:cNvSpPr/>
          <p:nvPr/>
        </p:nvSpPr>
        <p:spPr>
          <a:xfrm>
            <a:off x="412376" y="1179928"/>
            <a:ext cx="9152965" cy="1470212"/>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F97FBC1-477E-CAB2-016A-AE3C99588AB5}"/>
              </a:ext>
            </a:extLst>
          </p:cNvPr>
          <p:cNvSpPr/>
          <p:nvPr/>
        </p:nvSpPr>
        <p:spPr>
          <a:xfrm>
            <a:off x="412376" y="3176059"/>
            <a:ext cx="11313460" cy="3516672"/>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39E629B-AD53-FDC9-D82A-892B09A828B4}"/>
              </a:ext>
            </a:extLst>
          </p:cNvPr>
          <p:cNvSpPr/>
          <p:nvPr/>
        </p:nvSpPr>
        <p:spPr>
          <a:xfrm>
            <a:off x="654422" y="1412270"/>
            <a:ext cx="2312895" cy="1046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A5CDE74-C16D-7FA2-6221-7A24268B2734}"/>
              </a:ext>
            </a:extLst>
          </p:cNvPr>
          <p:cNvSpPr/>
          <p:nvPr/>
        </p:nvSpPr>
        <p:spPr>
          <a:xfrm>
            <a:off x="3469341" y="1391669"/>
            <a:ext cx="2519083" cy="1046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6690E80-3435-A8E6-1359-8B523BACD277}"/>
              </a:ext>
            </a:extLst>
          </p:cNvPr>
          <p:cNvSpPr/>
          <p:nvPr/>
        </p:nvSpPr>
        <p:spPr>
          <a:xfrm>
            <a:off x="6490447" y="1410371"/>
            <a:ext cx="2725271" cy="1046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A2922D3-A2FA-2E82-12D8-2CB22B624E45}"/>
              </a:ext>
            </a:extLst>
          </p:cNvPr>
          <p:cNvSpPr/>
          <p:nvPr/>
        </p:nvSpPr>
        <p:spPr>
          <a:xfrm>
            <a:off x="878542" y="3429000"/>
            <a:ext cx="2590799" cy="10042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90AEF3A5-BEA6-64F4-ECD3-2D433FEC8374}"/>
              </a:ext>
            </a:extLst>
          </p:cNvPr>
          <p:cNvSpPr/>
          <p:nvPr/>
        </p:nvSpPr>
        <p:spPr>
          <a:xfrm>
            <a:off x="4159623" y="3443680"/>
            <a:ext cx="2716306" cy="941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047CF43B-EAE3-AB21-264A-EBE99F07E2FB}"/>
              </a:ext>
            </a:extLst>
          </p:cNvPr>
          <p:cNvSpPr/>
          <p:nvPr/>
        </p:nvSpPr>
        <p:spPr>
          <a:xfrm>
            <a:off x="7602070" y="3443680"/>
            <a:ext cx="3621741" cy="941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7063906A-BD86-91EA-1FC5-9E3729A68786}"/>
              </a:ext>
            </a:extLst>
          </p:cNvPr>
          <p:cNvSpPr/>
          <p:nvPr/>
        </p:nvSpPr>
        <p:spPr>
          <a:xfrm>
            <a:off x="8381999" y="4828747"/>
            <a:ext cx="2841812" cy="1698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64C76065-FDA1-F3A1-87CD-0BCE4EBB10CC}"/>
              </a:ext>
            </a:extLst>
          </p:cNvPr>
          <p:cNvSpPr/>
          <p:nvPr/>
        </p:nvSpPr>
        <p:spPr>
          <a:xfrm>
            <a:off x="5208494" y="4719648"/>
            <a:ext cx="2268070" cy="826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A640294B-6796-99D6-D2FD-B7BCAAF80649}"/>
              </a:ext>
            </a:extLst>
          </p:cNvPr>
          <p:cNvSpPr/>
          <p:nvPr/>
        </p:nvSpPr>
        <p:spPr>
          <a:xfrm>
            <a:off x="5172636" y="5752563"/>
            <a:ext cx="2303927" cy="841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175DB1FF-7B8B-C01A-7889-9FD745C5EDB4}"/>
              </a:ext>
            </a:extLst>
          </p:cNvPr>
          <p:cNvSpPr/>
          <p:nvPr/>
        </p:nvSpPr>
        <p:spPr>
          <a:xfrm>
            <a:off x="2976282" y="1810708"/>
            <a:ext cx="493058" cy="1884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ysClr val="windowText" lastClr="000000"/>
              </a:solidFill>
            </a:endParaRPr>
          </a:p>
        </p:txBody>
      </p:sp>
      <p:sp>
        <p:nvSpPr>
          <p:cNvPr id="20" name="Arrow: Right 19">
            <a:extLst>
              <a:ext uri="{FF2B5EF4-FFF2-40B4-BE49-F238E27FC236}">
                <a16:creationId xmlns:a16="http://schemas.microsoft.com/office/drawing/2014/main" id="{C6F5DF8B-BF0D-6163-8AED-C3BBDFB12A17}"/>
              </a:ext>
            </a:extLst>
          </p:cNvPr>
          <p:cNvSpPr/>
          <p:nvPr/>
        </p:nvSpPr>
        <p:spPr>
          <a:xfrm>
            <a:off x="5988424" y="1887997"/>
            <a:ext cx="493058" cy="1748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5" name="Arrow: Down 24">
            <a:extLst>
              <a:ext uri="{FF2B5EF4-FFF2-40B4-BE49-F238E27FC236}">
                <a16:creationId xmlns:a16="http://schemas.microsoft.com/office/drawing/2014/main" id="{3A5A0B3C-CD25-8D82-E978-E0FCB84CEF8B}"/>
              </a:ext>
            </a:extLst>
          </p:cNvPr>
          <p:cNvSpPr/>
          <p:nvPr/>
        </p:nvSpPr>
        <p:spPr>
          <a:xfrm>
            <a:off x="7902389" y="2459599"/>
            <a:ext cx="138952" cy="46398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6" name="Arrow: Left 25">
            <a:extLst>
              <a:ext uri="{FF2B5EF4-FFF2-40B4-BE49-F238E27FC236}">
                <a16:creationId xmlns:a16="http://schemas.microsoft.com/office/drawing/2014/main" id="{53BC03A1-3A66-E724-484F-C2DDEF92148B}"/>
              </a:ext>
            </a:extLst>
          </p:cNvPr>
          <p:cNvSpPr/>
          <p:nvPr/>
        </p:nvSpPr>
        <p:spPr>
          <a:xfrm>
            <a:off x="600636" y="2801492"/>
            <a:ext cx="7440705" cy="16817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9" name="Arrow: Down 28">
            <a:extLst>
              <a:ext uri="{FF2B5EF4-FFF2-40B4-BE49-F238E27FC236}">
                <a16:creationId xmlns:a16="http://schemas.microsoft.com/office/drawing/2014/main" id="{7F8B2780-61D4-556D-93E0-40AB278A105D}"/>
              </a:ext>
            </a:extLst>
          </p:cNvPr>
          <p:cNvSpPr/>
          <p:nvPr/>
        </p:nvSpPr>
        <p:spPr>
          <a:xfrm>
            <a:off x="517714" y="2856537"/>
            <a:ext cx="226357" cy="115955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0" name="Arrow: Right 29">
            <a:extLst>
              <a:ext uri="{FF2B5EF4-FFF2-40B4-BE49-F238E27FC236}">
                <a16:creationId xmlns:a16="http://schemas.microsoft.com/office/drawing/2014/main" id="{5E1D7D7F-6556-36BF-FBE8-6F7652C0D2A4}"/>
              </a:ext>
            </a:extLst>
          </p:cNvPr>
          <p:cNvSpPr/>
          <p:nvPr/>
        </p:nvSpPr>
        <p:spPr>
          <a:xfrm>
            <a:off x="652186" y="3847137"/>
            <a:ext cx="226357" cy="2240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BD23FBBA-F7D0-2187-983A-BAB2F8211C71}"/>
              </a:ext>
            </a:extLst>
          </p:cNvPr>
          <p:cNvSpPr/>
          <p:nvPr/>
        </p:nvSpPr>
        <p:spPr>
          <a:xfrm>
            <a:off x="3469340" y="3847137"/>
            <a:ext cx="690283" cy="2240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7B38ABF8-BE4D-07B3-F72F-EBDA63B8E102}"/>
              </a:ext>
            </a:extLst>
          </p:cNvPr>
          <p:cNvSpPr/>
          <p:nvPr/>
        </p:nvSpPr>
        <p:spPr>
          <a:xfrm>
            <a:off x="6875929" y="3847137"/>
            <a:ext cx="726141" cy="2240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3" name="Arrow: Down 32">
            <a:extLst>
              <a:ext uri="{FF2B5EF4-FFF2-40B4-BE49-F238E27FC236}">
                <a16:creationId xmlns:a16="http://schemas.microsoft.com/office/drawing/2014/main" id="{000D6F26-2591-8E98-CB2B-1003FE79C50D}"/>
              </a:ext>
            </a:extLst>
          </p:cNvPr>
          <p:cNvSpPr/>
          <p:nvPr/>
        </p:nvSpPr>
        <p:spPr>
          <a:xfrm>
            <a:off x="9565341" y="4384973"/>
            <a:ext cx="268941" cy="44377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4" name="Arrow: Left 33">
            <a:extLst>
              <a:ext uri="{FF2B5EF4-FFF2-40B4-BE49-F238E27FC236}">
                <a16:creationId xmlns:a16="http://schemas.microsoft.com/office/drawing/2014/main" id="{C88CF6A4-2101-6109-0622-5D5EDE9BAD68}"/>
              </a:ext>
            </a:extLst>
          </p:cNvPr>
          <p:cNvSpPr/>
          <p:nvPr/>
        </p:nvSpPr>
        <p:spPr>
          <a:xfrm>
            <a:off x="7476563" y="5091953"/>
            <a:ext cx="905435" cy="197108"/>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5" name="Arrow: Left 34">
            <a:extLst>
              <a:ext uri="{FF2B5EF4-FFF2-40B4-BE49-F238E27FC236}">
                <a16:creationId xmlns:a16="http://schemas.microsoft.com/office/drawing/2014/main" id="{22693C42-04B2-F112-6E84-656A23BF7013}"/>
              </a:ext>
            </a:extLst>
          </p:cNvPr>
          <p:cNvSpPr/>
          <p:nvPr/>
        </p:nvSpPr>
        <p:spPr>
          <a:xfrm>
            <a:off x="7476563" y="5990312"/>
            <a:ext cx="905435" cy="18313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BAEBB04B-C796-A694-D5E6-4AC6DA9EBA4D}"/>
              </a:ext>
            </a:extLst>
          </p:cNvPr>
          <p:cNvSpPr txBox="1"/>
          <p:nvPr/>
        </p:nvSpPr>
        <p:spPr>
          <a:xfrm>
            <a:off x="765364" y="1573142"/>
            <a:ext cx="2094377" cy="646331"/>
          </a:xfrm>
          <a:prstGeom prst="rect">
            <a:avLst/>
          </a:prstGeom>
          <a:noFill/>
        </p:spPr>
        <p:txBody>
          <a:bodyPr wrap="square" rtlCol="0">
            <a:spAutoFit/>
          </a:bodyPr>
          <a:lstStyle/>
          <a:p>
            <a:r>
              <a:rPr lang="en-US" dirty="0"/>
              <a:t> Load Face Mask</a:t>
            </a:r>
          </a:p>
          <a:p>
            <a:r>
              <a:rPr lang="en-US" dirty="0"/>
              <a:t>     Dataset</a:t>
            </a:r>
            <a:endParaRPr lang="en-IN" dirty="0"/>
          </a:p>
        </p:txBody>
      </p:sp>
      <p:sp>
        <p:nvSpPr>
          <p:cNvPr id="39" name="TextBox 38">
            <a:extLst>
              <a:ext uri="{FF2B5EF4-FFF2-40B4-BE49-F238E27FC236}">
                <a16:creationId xmlns:a16="http://schemas.microsoft.com/office/drawing/2014/main" id="{69D3C717-CFCE-CD6C-30D6-736F2810AF70}"/>
              </a:ext>
            </a:extLst>
          </p:cNvPr>
          <p:cNvSpPr txBox="1"/>
          <p:nvPr/>
        </p:nvSpPr>
        <p:spPr>
          <a:xfrm>
            <a:off x="3720353" y="1433902"/>
            <a:ext cx="2483225" cy="1200329"/>
          </a:xfrm>
          <a:prstGeom prst="rect">
            <a:avLst/>
          </a:prstGeom>
          <a:noFill/>
        </p:spPr>
        <p:txBody>
          <a:bodyPr wrap="square" rtlCol="0">
            <a:spAutoFit/>
          </a:bodyPr>
          <a:lstStyle/>
          <a:p>
            <a:r>
              <a:rPr lang="en-US" dirty="0"/>
              <a:t> Train Face Mask</a:t>
            </a:r>
          </a:p>
          <a:p>
            <a:r>
              <a:rPr lang="en-US" dirty="0"/>
              <a:t>Classifier with Keras/TensorFlow</a:t>
            </a:r>
          </a:p>
          <a:p>
            <a:endParaRPr lang="en-IN" dirty="0"/>
          </a:p>
        </p:txBody>
      </p:sp>
      <p:sp>
        <p:nvSpPr>
          <p:cNvPr id="42" name="TextBox 41">
            <a:extLst>
              <a:ext uri="{FF2B5EF4-FFF2-40B4-BE49-F238E27FC236}">
                <a16:creationId xmlns:a16="http://schemas.microsoft.com/office/drawing/2014/main" id="{42D60302-DA46-F8A4-EB02-DFA3642BEF35}"/>
              </a:ext>
            </a:extLst>
          </p:cNvPr>
          <p:cNvSpPr txBox="1"/>
          <p:nvPr/>
        </p:nvSpPr>
        <p:spPr>
          <a:xfrm>
            <a:off x="6568760" y="1568939"/>
            <a:ext cx="2584205" cy="646331"/>
          </a:xfrm>
          <a:prstGeom prst="rect">
            <a:avLst/>
          </a:prstGeom>
          <a:noFill/>
        </p:spPr>
        <p:txBody>
          <a:bodyPr wrap="square" rtlCol="0">
            <a:spAutoFit/>
          </a:bodyPr>
          <a:lstStyle/>
          <a:p>
            <a:r>
              <a:rPr lang="en-US" dirty="0"/>
              <a:t>Serialize face mask </a:t>
            </a:r>
          </a:p>
          <a:p>
            <a:r>
              <a:rPr lang="en-US" dirty="0"/>
              <a:t>Classifier to Disk</a:t>
            </a:r>
            <a:endParaRPr lang="en-IN" dirty="0"/>
          </a:p>
        </p:txBody>
      </p:sp>
      <p:sp>
        <p:nvSpPr>
          <p:cNvPr id="43" name="TextBox 42">
            <a:extLst>
              <a:ext uri="{FF2B5EF4-FFF2-40B4-BE49-F238E27FC236}">
                <a16:creationId xmlns:a16="http://schemas.microsoft.com/office/drawing/2014/main" id="{CFD859A6-7646-B267-A566-CC16D5582F93}"/>
              </a:ext>
            </a:extLst>
          </p:cNvPr>
          <p:cNvSpPr txBox="1"/>
          <p:nvPr/>
        </p:nvSpPr>
        <p:spPr>
          <a:xfrm>
            <a:off x="1013014" y="3585882"/>
            <a:ext cx="2420468" cy="923330"/>
          </a:xfrm>
          <a:prstGeom prst="rect">
            <a:avLst/>
          </a:prstGeom>
          <a:noFill/>
        </p:spPr>
        <p:txBody>
          <a:bodyPr wrap="square" rtlCol="0">
            <a:spAutoFit/>
          </a:bodyPr>
          <a:lstStyle/>
          <a:p>
            <a:r>
              <a:rPr lang="en-US" dirty="0"/>
              <a:t>Load face mask classifier from Disk</a:t>
            </a:r>
          </a:p>
          <a:p>
            <a:endParaRPr lang="en-IN" dirty="0"/>
          </a:p>
        </p:txBody>
      </p:sp>
      <p:sp>
        <p:nvSpPr>
          <p:cNvPr id="44" name="TextBox 43">
            <a:extLst>
              <a:ext uri="{FF2B5EF4-FFF2-40B4-BE49-F238E27FC236}">
                <a16:creationId xmlns:a16="http://schemas.microsoft.com/office/drawing/2014/main" id="{12A9FD0C-1044-2F58-4ACD-28AE48DDF23B}"/>
              </a:ext>
            </a:extLst>
          </p:cNvPr>
          <p:cNvSpPr txBox="1"/>
          <p:nvPr/>
        </p:nvSpPr>
        <p:spPr>
          <a:xfrm>
            <a:off x="4320988" y="3591160"/>
            <a:ext cx="2716306" cy="646331"/>
          </a:xfrm>
          <a:prstGeom prst="rect">
            <a:avLst/>
          </a:prstGeom>
          <a:noFill/>
        </p:spPr>
        <p:txBody>
          <a:bodyPr wrap="square" rtlCol="0">
            <a:spAutoFit/>
          </a:bodyPr>
          <a:lstStyle/>
          <a:p>
            <a:r>
              <a:rPr lang="en-US" dirty="0"/>
              <a:t>Detect face in Video</a:t>
            </a:r>
          </a:p>
          <a:p>
            <a:r>
              <a:rPr lang="en-US" dirty="0"/>
              <a:t>           Stream</a:t>
            </a:r>
            <a:endParaRPr lang="en-IN" dirty="0"/>
          </a:p>
        </p:txBody>
      </p:sp>
      <p:sp>
        <p:nvSpPr>
          <p:cNvPr id="45" name="TextBox 44">
            <a:extLst>
              <a:ext uri="{FF2B5EF4-FFF2-40B4-BE49-F238E27FC236}">
                <a16:creationId xmlns:a16="http://schemas.microsoft.com/office/drawing/2014/main" id="{E444C251-D0AD-8738-0586-AE55C23FA319}"/>
              </a:ext>
            </a:extLst>
          </p:cNvPr>
          <p:cNvSpPr txBox="1"/>
          <p:nvPr/>
        </p:nvSpPr>
        <p:spPr>
          <a:xfrm>
            <a:off x="8166846" y="3726525"/>
            <a:ext cx="2678206" cy="369332"/>
          </a:xfrm>
          <a:prstGeom prst="rect">
            <a:avLst/>
          </a:prstGeom>
          <a:noFill/>
        </p:spPr>
        <p:txBody>
          <a:bodyPr wrap="square" rtlCol="0">
            <a:spAutoFit/>
          </a:bodyPr>
          <a:lstStyle/>
          <a:p>
            <a:r>
              <a:rPr lang="en-US" dirty="0"/>
              <a:t>Extract Each Face ROI</a:t>
            </a:r>
            <a:endParaRPr lang="en-IN" dirty="0"/>
          </a:p>
        </p:txBody>
      </p:sp>
      <p:sp>
        <p:nvSpPr>
          <p:cNvPr id="46" name="TextBox 45">
            <a:extLst>
              <a:ext uri="{FF2B5EF4-FFF2-40B4-BE49-F238E27FC236}">
                <a16:creationId xmlns:a16="http://schemas.microsoft.com/office/drawing/2014/main" id="{D0F13F35-1DF2-93A4-DF80-8B7E7EE72664}"/>
              </a:ext>
            </a:extLst>
          </p:cNvPr>
          <p:cNvSpPr txBox="1"/>
          <p:nvPr/>
        </p:nvSpPr>
        <p:spPr>
          <a:xfrm>
            <a:off x="8633012" y="5037129"/>
            <a:ext cx="2841812" cy="1200329"/>
          </a:xfrm>
          <a:prstGeom prst="rect">
            <a:avLst/>
          </a:prstGeom>
          <a:noFill/>
        </p:spPr>
        <p:txBody>
          <a:bodyPr wrap="square" rtlCol="0">
            <a:spAutoFit/>
          </a:bodyPr>
          <a:lstStyle/>
          <a:p>
            <a:r>
              <a:rPr lang="en-US" dirty="0"/>
              <a:t>Apply Face Mask Classifier To each face ROI To Determine “Mask”Or “No Mask”</a:t>
            </a:r>
            <a:endParaRPr lang="en-IN" dirty="0"/>
          </a:p>
        </p:txBody>
      </p:sp>
      <p:sp>
        <p:nvSpPr>
          <p:cNvPr id="47" name="TextBox 46">
            <a:extLst>
              <a:ext uri="{FF2B5EF4-FFF2-40B4-BE49-F238E27FC236}">
                <a16:creationId xmlns:a16="http://schemas.microsoft.com/office/drawing/2014/main" id="{50C314F0-ECA7-B603-1BE9-4A9E87D03452}"/>
              </a:ext>
            </a:extLst>
          </p:cNvPr>
          <p:cNvSpPr txBox="1"/>
          <p:nvPr/>
        </p:nvSpPr>
        <p:spPr>
          <a:xfrm>
            <a:off x="5351929" y="4858872"/>
            <a:ext cx="1873621" cy="369332"/>
          </a:xfrm>
          <a:prstGeom prst="rect">
            <a:avLst/>
          </a:prstGeom>
          <a:noFill/>
        </p:spPr>
        <p:txBody>
          <a:bodyPr wrap="square" rtlCol="0">
            <a:spAutoFit/>
          </a:bodyPr>
          <a:lstStyle/>
          <a:p>
            <a:r>
              <a:rPr lang="en-US" dirty="0"/>
              <a:t>        Mask</a:t>
            </a:r>
            <a:endParaRPr lang="en-IN" dirty="0"/>
          </a:p>
        </p:txBody>
      </p:sp>
      <p:sp>
        <p:nvSpPr>
          <p:cNvPr id="48" name="TextBox 47">
            <a:extLst>
              <a:ext uri="{FF2B5EF4-FFF2-40B4-BE49-F238E27FC236}">
                <a16:creationId xmlns:a16="http://schemas.microsoft.com/office/drawing/2014/main" id="{D8DE3E17-787E-F24F-C90F-89C38E25697E}"/>
              </a:ext>
            </a:extLst>
          </p:cNvPr>
          <p:cNvSpPr txBox="1"/>
          <p:nvPr/>
        </p:nvSpPr>
        <p:spPr>
          <a:xfrm>
            <a:off x="5802405" y="5940979"/>
            <a:ext cx="1766047" cy="369332"/>
          </a:xfrm>
          <a:prstGeom prst="rect">
            <a:avLst/>
          </a:prstGeom>
          <a:noFill/>
        </p:spPr>
        <p:txBody>
          <a:bodyPr wrap="square" rtlCol="0">
            <a:spAutoFit/>
          </a:bodyPr>
          <a:lstStyle/>
          <a:p>
            <a:r>
              <a:rPr lang="en-US" dirty="0"/>
              <a:t>No Mask</a:t>
            </a:r>
            <a:endParaRPr lang="en-IN" dirty="0"/>
          </a:p>
        </p:txBody>
      </p:sp>
      <p:sp>
        <p:nvSpPr>
          <p:cNvPr id="49" name="Rectangle 48">
            <a:extLst>
              <a:ext uri="{FF2B5EF4-FFF2-40B4-BE49-F238E27FC236}">
                <a16:creationId xmlns:a16="http://schemas.microsoft.com/office/drawing/2014/main" id="{790BE346-6DED-3589-0665-BFAE72A2180A}"/>
              </a:ext>
            </a:extLst>
          </p:cNvPr>
          <p:cNvSpPr/>
          <p:nvPr/>
        </p:nvSpPr>
        <p:spPr>
          <a:xfrm>
            <a:off x="1768290" y="5399448"/>
            <a:ext cx="2590799" cy="1148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Arrow: Left 50">
            <a:extLst>
              <a:ext uri="{FF2B5EF4-FFF2-40B4-BE49-F238E27FC236}">
                <a16:creationId xmlns:a16="http://schemas.microsoft.com/office/drawing/2014/main" id="{C3A1B6F8-0459-60A5-07D2-B95A99F6BFD3}"/>
              </a:ext>
            </a:extLst>
          </p:cNvPr>
          <p:cNvSpPr/>
          <p:nvPr/>
        </p:nvSpPr>
        <p:spPr>
          <a:xfrm>
            <a:off x="4359089" y="6060140"/>
            <a:ext cx="813547" cy="177318"/>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2" name="TextBox 51">
            <a:extLst>
              <a:ext uri="{FF2B5EF4-FFF2-40B4-BE49-F238E27FC236}">
                <a16:creationId xmlns:a16="http://schemas.microsoft.com/office/drawing/2014/main" id="{96552796-680F-14E0-1D18-203ABF4F7115}"/>
              </a:ext>
            </a:extLst>
          </p:cNvPr>
          <p:cNvSpPr txBox="1"/>
          <p:nvPr/>
        </p:nvSpPr>
        <p:spPr>
          <a:xfrm>
            <a:off x="2330822" y="5769488"/>
            <a:ext cx="2277035" cy="369332"/>
          </a:xfrm>
          <a:prstGeom prst="rect">
            <a:avLst/>
          </a:prstGeom>
          <a:noFill/>
        </p:spPr>
        <p:txBody>
          <a:bodyPr wrap="square" rtlCol="0">
            <a:spAutoFit/>
          </a:bodyPr>
          <a:lstStyle/>
          <a:p>
            <a:r>
              <a:rPr lang="en-US" dirty="0"/>
              <a:t>Notification</a:t>
            </a:r>
            <a:endParaRPr lang="en-IN" dirty="0"/>
          </a:p>
        </p:txBody>
      </p:sp>
    </p:spTree>
    <p:extLst>
      <p:ext uri="{BB962C8B-B14F-4D97-AF65-F5344CB8AC3E}">
        <p14:creationId xmlns:p14="http://schemas.microsoft.com/office/powerpoint/2010/main" val="3131511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5A0AF7-E984-5C03-CB88-934C1BC86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23" y="-7153"/>
            <a:ext cx="2261478" cy="2006282"/>
          </a:xfrm>
          <a:prstGeom prst="rect">
            <a:avLst/>
          </a:prstGeom>
        </p:spPr>
      </p:pic>
      <p:sp>
        <p:nvSpPr>
          <p:cNvPr id="4" name="TextBox 3">
            <a:extLst>
              <a:ext uri="{FF2B5EF4-FFF2-40B4-BE49-F238E27FC236}">
                <a16:creationId xmlns:a16="http://schemas.microsoft.com/office/drawing/2014/main" id="{3B71CF55-D59C-E87E-B3F4-0CE2B9387AE5}"/>
              </a:ext>
            </a:extLst>
          </p:cNvPr>
          <p:cNvSpPr txBox="1"/>
          <p:nvPr/>
        </p:nvSpPr>
        <p:spPr>
          <a:xfrm>
            <a:off x="484094" y="502024"/>
            <a:ext cx="8373035" cy="707886"/>
          </a:xfrm>
          <a:prstGeom prst="rect">
            <a:avLst/>
          </a:prstGeom>
          <a:noFill/>
        </p:spPr>
        <p:txBody>
          <a:bodyPr wrap="square" rtlCol="0">
            <a:spAutoFit/>
          </a:bodyPr>
          <a:lstStyle/>
          <a:p>
            <a:r>
              <a:rPr lang="en-IN" sz="4000" dirty="0"/>
              <a:t>Project Outcome</a:t>
            </a:r>
          </a:p>
        </p:txBody>
      </p:sp>
      <p:sp>
        <p:nvSpPr>
          <p:cNvPr id="6" name="TextBox 5">
            <a:extLst>
              <a:ext uri="{FF2B5EF4-FFF2-40B4-BE49-F238E27FC236}">
                <a16:creationId xmlns:a16="http://schemas.microsoft.com/office/drawing/2014/main" id="{165E9359-7685-3527-15FF-085EC0484BDF}"/>
              </a:ext>
            </a:extLst>
          </p:cNvPr>
          <p:cNvSpPr txBox="1"/>
          <p:nvPr/>
        </p:nvSpPr>
        <p:spPr>
          <a:xfrm>
            <a:off x="564776" y="1265160"/>
            <a:ext cx="6096000" cy="707886"/>
          </a:xfrm>
          <a:prstGeom prst="rect">
            <a:avLst/>
          </a:prstGeom>
          <a:noFill/>
        </p:spPr>
        <p:txBody>
          <a:bodyPr wrap="square">
            <a:spAutoFit/>
          </a:bodyPr>
          <a:lstStyle/>
          <a:p>
            <a:r>
              <a:rPr lang="en-US" sz="2000" dirty="0">
                <a:effectLst/>
                <a:latin typeface="Times New Roman" panose="02020603050405020304" pitchFamily="18" charset="0"/>
                <a:ea typeface="Times New Roman" panose="02020603050405020304" pitchFamily="18" charset="0"/>
              </a:rPr>
              <a:t>After successfully training, implementing and testing the code following output was obtained. </a:t>
            </a:r>
            <a:endParaRPr lang="en-IN" sz="2000" dirty="0"/>
          </a:p>
        </p:txBody>
      </p:sp>
      <p:sp>
        <p:nvSpPr>
          <p:cNvPr id="7" name="Rectangle 5">
            <a:extLst>
              <a:ext uri="{FF2B5EF4-FFF2-40B4-BE49-F238E27FC236}">
                <a16:creationId xmlns:a16="http://schemas.microsoft.com/office/drawing/2014/main" id="{A45800C2-46B8-5139-1E1F-7964520C4400}"/>
              </a:ext>
            </a:extLst>
          </p:cNvPr>
          <p:cNvSpPr>
            <a:spLocks noChangeArrowheads="1"/>
          </p:cNvSpPr>
          <p:nvPr/>
        </p:nvSpPr>
        <p:spPr bwMode="auto">
          <a:xfrm>
            <a:off x="199145" y="2553913"/>
            <a:ext cx="1310022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1" name="TextBox 10">
            <a:extLst>
              <a:ext uri="{FF2B5EF4-FFF2-40B4-BE49-F238E27FC236}">
                <a16:creationId xmlns:a16="http://schemas.microsoft.com/office/drawing/2014/main" id="{1454334C-867D-BEA0-6362-52051A8B1BE4}"/>
              </a:ext>
            </a:extLst>
          </p:cNvPr>
          <p:cNvSpPr txBox="1"/>
          <p:nvPr/>
        </p:nvSpPr>
        <p:spPr>
          <a:xfrm>
            <a:off x="887506" y="6122912"/>
            <a:ext cx="10999694" cy="646331"/>
          </a:xfrm>
          <a:prstGeom prst="rect">
            <a:avLst/>
          </a:prstGeom>
          <a:noFill/>
        </p:spPr>
        <p:txBody>
          <a:bodyPr wrap="square" rtlCol="0">
            <a:spAutoFit/>
          </a:bodyPr>
          <a:lstStyle/>
          <a:p>
            <a:r>
              <a:rPr lang="en-US" sz="1800" dirty="0">
                <a:effectLst/>
                <a:latin typeface="Georgia" panose="02040502050405020303" pitchFamily="18" charset="0"/>
                <a:ea typeface="Times New Roman" panose="02020603050405020304" pitchFamily="18" charset="0"/>
              </a:rPr>
              <a:t>An</a:t>
            </a:r>
            <a:r>
              <a:rPr lang="en-US" sz="1800" spc="-10" dirty="0">
                <a:effectLst/>
                <a:latin typeface="Georgia" panose="02040502050405020303" pitchFamily="18" charset="0"/>
                <a:ea typeface="Times New Roman" panose="02020603050405020304" pitchFamily="18" charset="0"/>
              </a:rPr>
              <a:t>a</a:t>
            </a:r>
            <a:r>
              <a:rPr lang="en-US" sz="1800" spc="-5" dirty="0">
                <a:effectLst/>
                <a:latin typeface="Georgia" panose="02040502050405020303" pitchFamily="18" charset="0"/>
                <a:ea typeface="Times New Roman" panose="02020603050405020304" pitchFamily="18" charset="0"/>
              </a:rPr>
              <a:t>lyzi</a:t>
            </a:r>
            <a:r>
              <a:rPr lang="en-US" sz="1800" spc="-10" dirty="0">
                <a:effectLst/>
                <a:latin typeface="Georgia" panose="02040502050405020303" pitchFamily="18" charset="0"/>
                <a:ea typeface="Times New Roman" panose="02020603050405020304" pitchFamily="18" charset="0"/>
              </a:rPr>
              <a:t>n</a:t>
            </a:r>
            <a:r>
              <a:rPr lang="en-US" sz="1800" dirty="0">
                <a:effectLst/>
                <a:latin typeface="Georgia" panose="02040502050405020303" pitchFamily="18" charset="0"/>
                <a:ea typeface="Times New Roman" panose="02020603050405020304" pitchFamily="18" charset="0"/>
              </a:rPr>
              <a:t>g </a:t>
            </a:r>
            <a:r>
              <a:rPr lang="en-US" sz="1800" spc="-10" dirty="0">
                <a:effectLst/>
                <a:latin typeface="Georgia" panose="02040502050405020303" pitchFamily="18" charset="0"/>
                <a:ea typeface="Times New Roman" panose="02020603050405020304" pitchFamily="18" charset="0"/>
              </a:rPr>
              <a:t>t</a:t>
            </a:r>
            <a:r>
              <a:rPr lang="en-US" sz="1800" dirty="0">
                <a:effectLst/>
                <a:latin typeface="Georgia" panose="02040502050405020303" pitchFamily="18" charset="0"/>
                <a:ea typeface="Times New Roman" panose="02020603050405020304" pitchFamily="18" charset="0"/>
              </a:rPr>
              <a:t>he</a:t>
            </a:r>
            <a:r>
              <a:rPr lang="en-US" sz="1800" spc="-10" dirty="0">
                <a:effectLst/>
                <a:latin typeface="Georgia" panose="02040502050405020303" pitchFamily="18" charset="0"/>
                <a:ea typeface="Times New Roman" panose="02020603050405020304" pitchFamily="18" charset="0"/>
              </a:rPr>
              <a:t> </a:t>
            </a:r>
            <a:r>
              <a:rPr lang="en-US" sz="1800" dirty="0">
                <a:effectLst/>
                <a:latin typeface="Georgia" panose="02040502050405020303" pitchFamily="18" charset="0"/>
                <a:ea typeface="Times New Roman" panose="02020603050405020304" pitchFamily="18" charset="0"/>
              </a:rPr>
              <a:t>r</a:t>
            </a:r>
            <a:r>
              <a:rPr lang="en-US" sz="1800" spc="-5" dirty="0">
                <a:effectLst/>
                <a:latin typeface="Georgia" panose="02040502050405020303" pitchFamily="18" charset="0"/>
                <a:ea typeface="Times New Roman" panose="02020603050405020304" pitchFamily="18" charset="0"/>
              </a:rPr>
              <a:t>es</a:t>
            </a:r>
            <a:r>
              <a:rPr lang="en-US" sz="1800" dirty="0">
                <a:effectLst/>
                <a:latin typeface="Georgia" panose="02040502050405020303" pitchFamily="18" charset="0"/>
                <a:ea typeface="Times New Roman" panose="02020603050405020304" pitchFamily="18" charset="0"/>
              </a:rPr>
              <a:t>u</a:t>
            </a:r>
            <a:r>
              <a:rPr lang="en-US" sz="1800" spc="-5" dirty="0">
                <a:effectLst/>
                <a:latin typeface="Georgia" panose="02040502050405020303" pitchFamily="18" charset="0"/>
                <a:ea typeface="Times New Roman" panose="02020603050405020304" pitchFamily="18" charset="0"/>
              </a:rPr>
              <a:t>lt</a:t>
            </a:r>
            <a:r>
              <a:rPr lang="en-US" sz="1800" dirty="0">
                <a:effectLst/>
                <a:latin typeface="Georgia" panose="02040502050405020303" pitchFamily="18" charset="0"/>
                <a:ea typeface="Times New Roman" panose="02020603050405020304" pitchFamily="18" charset="0"/>
              </a:rPr>
              <a:t>s</a:t>
            </a:r>
            <a:r>
              <a:rPr lang="en-US" sz="1800" spc="-10" dirty="0">
                <a:effectLst/>
                <a:latin typeface="Georgia" panose="02040502050405020303" pitchFamily="18" charset="0"/>
                <a:ea typeface="Times New Roman" panose="02020603050405020304" pitchFamily="18" charset="0"/>
              </a:rPr>
              <a:t> </a:t>
            </a:r>
            <a:r>
              <a:rPr lang="en-US" sz="1800" dirty="0">
                <a:effectLst/>
                <a:latin typeface="Georgia" panose="02040502050405020303" pitchFamily="18" charset="0"/>
                <a:ea typeface="Times New Roman" panose="02020603050405020304" pitchFamily="18" charset="0"/>
              </a:rPr>
              <a:t>of </a:t>
            </a:r>
            <a:r>
              <a:rPr lang="en-US" sz="1800" spc="-5" dirty="0">
                <a:effectLst/>
                <a:latin typeface="Georgia" panose="02040502050405020303" pitchFamily="18" charset="0"/>
                <a:ea typeface="Times New Roman" panose="02020603050405020304" pitchFamily="18" charset="0"/>
              </a:rPr>
              <a:t>tes</a:t>
            </a:r>
            <a:r>
              <a:rPr lang="en-US" sz="1800" dirty="0">
                <a:effectLst/>
                <a:latin typeface="Georgia" panose="02040502050405020303" pitchFamily="18" charset="0"/>
                <a:ea typeface="Times New Roman" panose="02020603050405020304" pitchFamily="18" charset="0"/>
              </a:rPr>
              <a:t>t</a:t>
            </a:r>
            <a:r>
              <a:rPr lang="en-US" sz="1800" spc="-15" dirty="0">
                <a:effectLst/>
                <a:latin typeface="Georgia" panose="02040502050405020303" pitchFamily="18" charset="0"/>
                <a:ea typeface="Times New Roman" panose="02020603050405020304" pitchFamily="18" charset="0"/>
              </a:rPr>
              <a:t> </a:t>
            </a:r>
            <a:r>
              <a:rPr lang="en-US" sz="1800" spc="-10" dirty="0">
                <a:effectLst/>
                <a:latin typeface="Georgia" panose="02040502050405020303" pitchFamily="18" charset="0"/>
                <a:ea typeface="Times New Roman" panose="02020603050405020304" pitchFamily="18" charset="0"/>
              </a:rPr>
              <a:t>p</a:t>
            </a:r>
            <a:r>
              <a:rPr lang="en-US" sz="1800" dirty="0">
                <a:effectLst/>
                <a:latin typeface="Georgia" panose="02040502050405020303" pitchFamily="18" charset="0"/>
                <a:ea typeface="Times New Roman" panose="02020603050405020304" pitchFamily="18" charset="0"/>
              </a:rPr>
              <a:t>h</a:t>
            </a:r>
            <a:r>
              <a:rPr lang="en-US" sz="1800" spc="-10" dirty="0">
                <a:effectLst/>
                <a:latin typeface="Georgia" panose="02040502050405020303" pitchFamily="18" charset="0"/>
                <a:ea typeface="Times New Roman" panose="02020603050405020304" pitchFamily="18" charset="0"/>
              </a:rPr>
              <a:t>o</a:t>
            </a:r>
            <a:r>
              <a:rPr lang="en-US" sz="1800" spc="-5" dirty="0">
                <a:effectLst/>
                <a:latin typeface="Georgia" panose="02040502050405020303" pitchFamily="18" charset="0"/>
                <a:ea typeface="Times New Roman" panose="02020603050405020304" pitchFamily="18" charset="0"/>
              </a:rPr>
              <a:t>t</a:t>
            </a:r>
            <a:r>
              <a:rPr lang="en-US" sz="1800" spc="5" dirty="0">
                <a:effectLst/>
                <a:latin typeface="Georgia" panose="02040502050405020303" pitchFamily="18" charset="0"/>
                <a:ea typeface="Times New Roman" panose="02020603050405020304" pitchFamily="18" charset="0"/>
              </a:rPr>
              <a:t>o</a:t>
            </a:r>
            <a:r>
              <a:rPr lang="en-US" sz="1800" spc="-15" dirty="0">
                <a:effectLst/>
                <a:latin typeface="Georgia" panose="02040502050405020303" pitchFamily="18" charset="0"/>
                <a:ea typeface="Times New Roman" panose="02020603050405020304" pitchFamily="18" charset="0"/>
              </a:rPr>
              <a:t>g</a:t>
            </a:r>
            <a:r>
              <a:rPr lang="en-US" sz="1800" dirty="0">
                <a:effectLst/>
                <a:latin typeface="Georgia" panose="02040502050405020303" pitchFamily="18" charset="0"/>
                <a:ea typeface="Times New Roman" panose="02020603050405020304" pitchFamily="18" charset="0"/>
              </a:rPr>
              <a:t>r</a:t>
            </a:r>
            <a:r>
              <a:rPr lang="en-US" sz="1800" spc="-5" dirty="0">
                <a:effectLst/>
                <a:latin typeface="Georgia" panose="02040502050405020303" pitchFamily="18" charset="0"/>
                <a:ea typeface="Times New Roman" panose="02020603050405020304" pitchFamily="18" charset="0"/>
              </a:rPr>
              <a:t>a</a:t>
            </a:r>
            <a:r>
              <a:rPr lang="en-US" sz="1800" spc="-10" dirty="0">
                <a:effectLst/>
                <a:latin typeface="Georgia" panose="02040502050405020303" pitchFamily="18" charset="0"/>
                <a:ea typeface="Times New Roman" panose="02020603050405020304" pitchFamily="18" charset="0"/>
              </a:rPr>
              <a:t>p</a:t>
            </a:r>
            <a:r>
              <a:rPr lang="en-US" sz="1800" dirty="0">
                <a:effectLst/>
                <a:latin typeface="Georgia" panose="02040502050405020303" pitchFamily="18" charset="0"/>
                <a:ea typeface="Times New Roman" panose="02020603050405020304" pitchFamily="18" charset="0"/>
              </a:rPr>
              <a:t>h</a:t>
            </a:r>
            <a:r>
              <a:rPr lang="en-US" sz="1800" spc="15" dirty="0">
                <a:effectLst/>
                <a:latin typeface="Georgia" panose="02040502050405020303" pitchFamily="18" charset="0"/>
                <a:ea typeface="Times New Roman" panose="02020603050405020304" pitchFamily="18" charset="0"/>
              </a:rPr>
              <a:t> </a:t>
            </a:r>
            <a:r>
              <a:rPr lang="en-US" sz="1800" spc="-5" dirty="0">
                <a:effectLst/>
                <a:latin typeface="Georgia" panose="02040502050405020303" pitchFamily="18" charset="0"/>
                <a:ea typeface="Times New Roman" panose="02020603050405020304" pitchFamily="18" charset="0"/>
              </a:rPr>
              <a:t>wi</a:t>
            </a:r>
            <a:r>
              <a:rPr lang="en-US" sz="1800" spc="-10" dirty="0">
                <a:effectLst/>
                <a:latin typeface="Georgia" panose="02040502050405020303" pitchFamily="18" charset="0"/>
                <a:ea typeface="Times New Roman" panose="02020603050405020304" pitchFamily="18" charset="0"/>
              </a:rPr>
              <a:t>t</a:t>
            </a:r>
            <a:r>
              <a:rPr lang="en-US" sz="1800" dirty="0">
                <a:effectLst/>
                <a:latin typeface="Georgia" panose="02040502050405020303" pitchFamily="18" charset="0"/>
                <a:ea typeface="Times New Roman" panose="02020603050405020304" pitchFamily="18" charset="0"/>
              </a:rPr>
              <a:t>h</a:t>
            </a:r>
            <a:r>
              <a:rPr lang="en-US" sz="1800" spc="5" dirty="0">
                <a:effectLst/>
                <a:latin typeface="Georgia" panose="02040502050405020303" pitchFamily="18" charset="0"/>
                <a:ea typeface="Times New Roman" panose="02020603050405020304" pitchFamily="18" charset="0"/>
              </a:rPr>
              <a:t> </a:t>
            </a:r>
            <a:r>
              <a:rPr lang="en-US" sz="1800" dirty="0">
                <a:effectLst/>
                <a:latin typeface="Georgia" panose="02040502050405020303" pitchFamily="18" charset="0"/>
                <a:ea typeface="Times New Roman" panose="02020603050405020304" pitchFamily="18" charset="0"/>
              </a:rPr>
              <a:t>a</a:t>
            </a:r>
            <a:r>
              <a:rPr lang="en-US" sz="1800" spc="-10" dirty="0">
                <a:effectLst/>
                <a:latin typeface="Georgia" panose="02040502050405020303" pitchFamily="18" charset="0"/>
                <a:ea typeface="Times New Roman" panose="02020603050405020304" pitchFamily="18" charset="0"/>
              </a:rPr>
              <a:t> p</a:t>
            </a:r>
            <a:r>
              <a:rPr lang="en-US" sz="1800" dirty="0">
                <a:effectLst/>
                <a:latin typeface="Georgia" panose="02040502050405020303" pitchFamily="18" charset="0"/>
                <a:ea typeface="Times New Roman" panose="02020603050405020304" pitchFamily="18" charset="0"/>
              </a:rPr>
              <a:t>r</a:t>
            </a:r>
            <a:r>
              <a:rPr lang="en-US" sz="1800" spc="-5" dirty="0">
                <a:effectLst/>
                <a:latin typeface="Georgia" panose="02040502050405020303" pitchFamily="18" charset="0"/>
                <a:ea typeface="Times New Roman" panose="02020603050405020304" pitchFamily="18" charset="0"/>
              </a:rPr>
              <a:t>o</a:t>
            </a:r>
            <a:r>
              <a:rPr lang="en-US" sz="1800" dirty="0">
                <a:effectLst/>
                <a:latin typeface="Georgia" panose="02040502050405020303" pitchFamily="18" charset="0"/>
                <a:ea typeface="Times New Roman" panose="02020603050405020304" pitchFamily="18" charset="0"/>
              </a:rPr>
              <a:t>b</a:t>
            </a:r>
            <a:r>
              <a:rPr lang="en-US" sz="1800" spc="-5" dirty="0">
                <a:effectLst/>
                <a:latin typeface="Georgia" panose="02040502050405020303" pitchFamily="18" charset="0"/>
                <a:ea typeface="Times New Roman" panose="02020603050405020304" pitchFamily="18" charset="0"/>
              </a:rPr>
              <a:t>a</a:t>
            </a:r>
            <a:r>
              <a:rPr lang="en-US" sz="1800" spc="-10" dirty="0">
                <a:effectLst/>
                <a:latin typeface="Georgia" panose="02040502050405020303" pitchFamily="18" charset="0"/>
                <a:ea typeface="Times New Roman" panose="02020603050405020304" pitchFamily="18" charset="0"/>
              </a:rPr>
              <a:t>b</a:t>
            </a:r>
            <a:r>
              <a:rPr lang="en-US" sz="1800" dirty="0">
                <a:effectLst/>
                <a:latin typeface="Georgia" panose="02040502050405020303" pitchFamily="18" charset="0"/>
                <a:ea typeface="Times New Roman" panose="02020603050405020304" pitchFamily="18" charset="0"/>
              </a:rPr>
              <a:t>ility</a:t>
            </a:r>
            <a:r>
              <a:rPr lang="en-US" sz="1800" spc="-5" dirty="0">
                <a:effectLst/>
                <a:latin typeface="Georgia" panose="02040502050405020303" pitchFamily="18" charset="0"/>
                <a:ea typeface="Times New Roman" panose="02020603050405020304" pitchFamily="18" charset="0"/>
              </a:rPr>
              <a:t> </a:t>
            </a:r>
            <a:r>
              <a:rPr lang="en-US" sz="1800" dirty="0">
                <a:effectLst/>
                <a:latin typeface="Georgia" panose="02040502050405020303" pitchFamily="18" charset="0"/>
                <a:ea typeface="Times New Roman" panose="02020603050405020304" pitchFamily="18" charset="0"/>
              </a:rPr>
              <a:t>of </a:t>
            </a:r>
            <a:r>
              <a:rPr lang="en-US" sz="1800" spc="-15" dirty="0">
                <a:effectLst/>
                <a:latin typeface="Georgia" panose="02040502050405020303" pitchFamily="18" charset="0"/>
                <a:ea typeface="Times New Roman" panose="02020603050405020304" pitchFamily="18" charset="0"/>
              </a:rPr>
              <a:t> </a:t>
            </a:r>
            <a:r>
              <a:rPr lang="en-US" sz="1800" cap="small" spc="-10" dirty="0">
                <a:effectLst/>
                <a:latin typeface="Georgia" panose="02040502050405020303" pitchFamily="18" charset="0"/>
                <a:ea typeface="Times New Roman" panose="02020603050405020304" pitchFamily="18" charset="0"/>
              </a:rPr>
              <a:t>1</a:t>
            </a:r>
            <a:r>
              <a:rPr lang="en-US" sz="1800" spc="-10" dirty="0">
                <a:effectLst/>
                <a:latin typeface="Georgia" panose="02040502050405020303" pitchFamily="18" charset="0"/>
                <a:ea typeface="Times New Roman" panose="02020603050405020304" pitchFamily="18" charset="0"/>
              </a:rPr>
              <a:t>00</a:t>
            </a:r>
            <a:r>
              <a:rPr lang="en-US" sz="1800" dirty="0">
                <a:effectLst/>
                <a:latin typeface="Georgia" panose="02040502050405020303" pitchFamily="18" charset="0"/>
                <a:ea typeface="Times New Roman" panose="02020603050405020304" pitchFamily="18" charset="0"/>
              </a:rPr>
              <a:t>%</a:t>
            </a:r>
            <a:r>
              <a:rPr lang="en-US" sz="1800" spc="-5" dirty="0">
                <a:effectLst/>
                <a:latin typeface="Georgia" panose="02040502050405020303" pitchFamily="18" charset="0"/>
                <a:ea typeface="Times New Roman" panose="02020603050405020304" pitchFamily="18" charset="0"/>
              </a:rPr>
              <a:t> </a:t>
            </a:r>
            <a:r>
              <a:rPr lang="en-US" sz="1800" dirty="0">
                <a:effectLst/>
                <a:latin typeface="Georgia" panose="02040502050405020303" pitchFamily="18" charset="0"/>
                <a:ea typeface="Times New Roman" panose="02020603050405020304" pitchFamily="18" charset="0"/>
              </a:rPr>
              <a:t>, rev</a:t>
            </a:r>
            <a:r>
              <a:rPr lang="en-US" sz="1800" spc="-5" dirty="0">
                <a:effectLst/>
                <a:latin typeface="Georgia" panose="02040502050405020303" pitchFamily="18" charset="0"/>
                <a:ea typeface="Times New Roman" panose="02020603050405020304" pitchFamily="18" charset="0"/>
              </a:rPr>
              <a:t>eal</a:t>
            </a:r>
            <a:r>
              <a:rPr lang="en-US" sz="1800" spc="-10" dirty="0">
                <a:effectLst/>
                <a:latin typeface="Georgia" panose="02040502050405020303" pitchFamily="18" charset="0"/>
                <a:ea typeface="Times New Roman" panose="02020603050405020304" pitchFamily="18" charset="0"/>
              </a:rPr>
              <a:t>e</a:t>
            </a:r>
            <a:r>
              <a:rPr lang="en-US" sz="1800" dirty="0">
                <a:effectLst/>
                <a:latin typeface="Georgia" panose="02040502050405020303" pitchFamily="18" charset="0"/>
                <a:ea typeface="Times New Roman" panose="02020603050405020304" pitchFamily="18" charset="0"/>
              </a:rPr>
              <a:t>d th</a:t>
            </a:r>
            <a:r>
              <a:rPr lang="en-US" sz="1800" spc="-5" dirty="0">
                <a:effectLst/>
                <a:latin typeface="Georgia" panose="02040502050405020303" pitchFamily="18" charset="0"/>
                <a:ea typeface="Times New Roman" panose="02020603050405020304" pitchFamily="18" charset="0"/>
              </a:rPr>
              <a:t>a</a:t>
            </a:r>
            <a:r>
              <a:rPr lang="en-US" sz="1800" dirty="0">
                <a:effectLst/>
                <a:latin typeface="Georgia" panose="02040502050405020303" pitchFamily="18" charset="0"/>
                <a:ea typeface="Times New Roman" panose="02020603050405020304" pitchFamily="18" charset="0"/>
              </a:rPr>
              <a:t>t  </a:t>
            </a:r>
            <a:r>
              <a:rPr lang="en-US" sz="1800" spc="5" dirty="0">
                <a:effectLst/>
                <a:latin typeface="Georgia" panose="02040502050405020303" pitchFamily="18" charset="0"/>
                <a:ea typeface="Times New Roman" panose="02020603050405020304" pitchFamily="18" charset="0"/>
              </a:rPr>
              <a:t> </a:t>
            </a:r>
            <a:r>
              <a:rPr lang="en-US" sz="1800" spc="-5" dirty="0">
                <a:effectLst/>
                <a:latin typeface="Georgia" panose="02040502050405020303" pitchFamily="18" charset="0"/>
                <a:ea typeface="Times New Roman" panose="02020603050405020304" pitchFamily="18" charset="0"/>
              </a:rPr>
              <a:t>Mas</a:t>
            </a:r>
            <a:r>
              <a:rPr lang="en-US" sz="1800" dirty="0">
                <a:effectLst/>
                <a:latin typeface="Georgia" panose="02040502050405020303" pitchFamily="18" charset="0"/>
                <a:ea typeface="Times New Roman" panose="02020603050405020304" pitchFamily="18" charset="0"/>
              </a:rPr>
              <a:t>k </a:t>
            </a:r>
            <a:r>
              <a:rPr lang="en-US" sz="1800" spc="-5" dirty="0">
                <a:effectLst/>
                <a:latin typeface="Georgia" panose="02040502050405020303" pitchFamily="18" charset="0"/>
                <a:ea typeface="Times New Roman" panose="02020603050405020304" pitchFamily="18" charset="0"/>
              </a:rPr>
              <a:t> was n</a:t>
            </a:r>
            <a:r>
              <a:rPr lang="en-US" sz="1800" dirty="0">
                <a:effectLst/>
                <a:latin typeface="Georgia" panose="02040502050405020303" pitchFamily="18" charset="0"/>
                <a:ea typeface="Times New Roman" panose="02020603050405020304" pitchFamily="18" charset="0"/>
              </a:rPr>
              <a:t>ot</a:t>
            </a:r>
            <a:r>
              <a:rPr lang="en-US" sz="1800" spc="5" dirty="0">
                <a:effectLst/>
                <a:latin typeface="Georgia" panose="02040502050405020303" pitchFamily="18" charset="0"/>
                <a:ea typeface="Times New Roman" panose="02020603050405020304" pitchFamily="18" charset="0"/>
              </a:rPr>
              <a:t> </a:t>
            </a:r>
            <a:r>
              <a:rPr lang="en-US" sz="1800" spc="-15" dirty="0">
                <a:effectLst/>
                <a:latin typeface="Georgia" panose="02040502050405020303" pitchFamily="18" charset="0"/>
                <a:ea typeface="Times New Roman" panose="02020603050405020304" pitchFamily="18" charset="0"/>
              </a:rPr>
              <a:t>w</a:t>
            </a:r>
            <a:r>
              <a:rPr lang="en-US" sz="1800" dirty="0">
                <a:effectLst/>
                <a:latin typeface="Georgia" panose="02040502050405020303" pitchFamily="18" charset="0"/>
                <a:ea typeface="Times New Roman" panose="02020603050405020304" pitchFamily="18" charset="0"/>
              </a:rPr>
              <a:t>or</a:t>
            </a:r>
            <a:r>
              <a:rPr lang="en-US" sz="1800" spc="-5" dirty="0">
                <a:effectLst/>
                <a:latin typeface="Georgia" panose="02040502050405020303" pitchFamily="18" charset="0"/>
                <a:ea typeface="Times New Roman" panose="02020603050405020304" pitchFamily="18" charset="0"/>
              </a:rPr>
              <a:t>n</a:t>
            </a:r>
            <a:r>
              <a:rPr lang="en-US" sz="1800" dirty="0">
                <a:effectLst/>
                <a:latin typeface="Georgia" panose="02040502050405020303"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AF7AE8B3-BC3E-AA9E-8253-C75B0C0ECC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3671" y="2096638"/>
            <a:ext cx="7030286" cy="3954536"/>
          </a:xfrm>
          <a:prstGeom prst="rect">
            <a:avLst/>
          </a:prstGeom>
        </p:spPr>
      </p:pic>
    </p:spTree>
    <p:extLst>
      <p:ext uri="{BB962C8B-B14F-4D97-AF65-F5344CB8AC3E}">
        <p14:creationId xmlns:p14="http://schemas.microsoft.com/office/powerpoint/2010/main" val="2847198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E20825-E665-EE78-07A9-CC1FC9E5C8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22" y="0"/>
            <a:ext cx="2261478" cy="2006282"/>
          </a:xfrm>
          <a:prstGeom prst="rect">
            <a:avLst/>
          </a:prstGeom>
        </p:spPr>
      </p:pic>
      <p:sp>
        <p:nvSpPr>
          <p:cNvPr id="4" name="TextBox 3">
            <a:extLst>
              <a:ext uri="{FF2B5EF4-FFF2-40B4-BE49-F238E27FC236}">
                <a16:creationId xmlns:a16="http://schemas.microsoft.com/office/drawing/2014/main" id="{62F1DF56-A79A-350C-F858-73B1A9D25D8E}"/>
              </a:ext>
            </a:extLst>
          </p:cNvPr>
          <p:cNvSpPr txBox="1"/>
          <p:nvPr/>
        </p:nvSpPr>
        <p:spPr>
          <a:xfrm>
            <a:off x="744072" y="5325035"/>
            <a:ext cx="11259670" cy="646331"/>
          </a:xfrm>
          <a:prstGeom prst="rect">
            <a:avLst/>
          </a:prstGeom>
          <a:noFill/>
        </p:spPr>
        <p:txBody>
          <a:bodyPr wrap="square" rtlCol="0">
            <a:spAutoFit/>
          </a:bodyPr>
          <a:lstStyle/>
          <a:p>
            <a:r>
              <a:rPr lang="en-US" sz="1800" dirty="0">
                <a:effectLst/>
                <a:latin typeface="Georgia" panose="02040502050405020303" pitchFamily="18" charset="0"/>
                <a:ea typeface="Times New Roman" panose="02020603050405020304" pitchFamily="18" charset="0"/>
              </a:rPr>
              <a:t>An</a:t>
            </a:r>
            <a:r>
              <a:rPr lang="en-US" sz="1800" spc="-10" dirty="0">
                <a:effectLst/>
                <a:latin typeface="Georgia" panose="02040502050405020303" pitchFamily="18" charset="0"/>
                <a:ea typeface="Times New Roman" panose="02020603050405020304" pitchFamily="18" charset="0"/>
              </a:rPr>
              <a:t>a</a:t>
            </a:r>
            <a:r>
              <a:rPr lang="en-US" sz="1800" spc="-5" dirty="0">
                <a:effectLst/>
                <a:latin typeface="Georgia" panose="02040502050405020303" pitchFamily="18" charset="0"/>
                <a:ea typeface="Times New Roman" panose="02020603050405020304" pitchFamily="18" charset="0"/>
              </a:rPr>
              <a:t>lyzi</a:t>
            </a:r>
            <a:r>
              <a:rPr lang="en-US" sz="1800" spc="-10" dirty="0">
                <a:effectLst/>
                <a:latin typeface="Georgia" panose="02040502050405020303" pitchFamily="18" charset="0"/>
                <a:ea typeface="Times New Roman" panose="02020603050405020304" pitchFamily="18" charset="0"/>
              </a:rPr>
              <a:t>n</a:t>
            </a:r>
            <a:r>
              <a:rPr lang="en-US" sz="1800" dirty="0">
                <a:effectLst/>
                <a:latin typeface="Georgia" panose="02040502050405020303" pitchFamily="18" charset="0"/>
                <a:ea typeface="Times New Roman" panose="02020603050405020304" pitchFamily="18" charset="0"/>
              </a:rPr>
              <a:t>g </a:t>
            </a:r>
            <a:r>
              <a:rPr lang="en-US" sz="1800" spc="-10" dirty="0">
                <a:effectLst/>
                <a:latin typeface="Georgia" panose="02040502050405020303" pitchFamily="18" charset="0"/>
                <a:ea typeface="Times New Roman" panose="02020603050405020304" pitchFamily="18" charset="0"/>
              </a:rPr>
              <a:t>t</a:t>
            </a:r>
            <a:r>
              <a:rPr lang="en-US" sz="1800" dirty="0">
                <a:effectLst/>
                <a:latin typeface="Georgia" panose="02040502050405020303" pitchFamily="18" charset="0"/>
                <a:ea typeface="Times New Roman" panose="02020603050405020304" pitchFamily="18" charset="0"/>
              </a:rPr>
              <a:t>he</a:t>
            </a:r>
            <a:r>
              <a:rPr lang="en-US" sz="1800" spc="-10" dirty="0">
                <a:effectLst/>
                <a:latin typeface="Georgia" panose="02040502050405020303" pitchFamily="18" charset="0"/>
                <a:ea typeface="Times New Roman" panose="02020603050405020304" pitchFamily="18" charset="0"/>
              </a:rPr>
              <a:t> </a:t>
            </a:r>
            <a:r>
              <a:rPr lang="en-US" sz="1800" dirty="0">
                <a:effectLst/>
                <a:latin typeface="Georgia" panose="02040502050405020303" pitchFamily="18" charset="0"/>
                <a:ea typeface="Times New Roman" panose="02020603050405020304" pitchFamily="18" charset="0"/>
              </a:rPr>
              <a:t>r</a:t>
            </a:r>
            <a:r>
              <a:rPr lang="en-US" sz="1800" spc="-5" dirty="0">
                <a:effectLst/>
                <a:latin typeface="Georgia" panose="02040502050405020303" pitchFamily="18" charset="0"/>
                <a:ea typeface="Times New Roman" panose="02020603050405020304" pitchFamily="18" charset="0"/>
              </a:rPr>
              <a:t>es</a:t>
            </a:r>
            <a:r>
              <a:rPr lang="en-US" sz="1800" dirty="0">
                <a:effectLst/>
                <a:latin typeface="Georgia" panose="02040502050405020303" pitchFamily="18" charset="0"/>
                <a:ea typeface="Times New Roman" panose="02020603050405020304" pitchFamily="18" charset="0"/>
              </a:rPr>
              <a:t>u</a:t>
            </a:r>
            <a:r>
              <a:rPr lang="en-US" sz="1800" spc="-5" dirty="0">
                <a:effectLst/>
                <a:latin typeface="Georgia" panose="02040502050405020303" pitchFamily="18" charset="0"/>
                <a:ea typeface="Times New Roman" panose="02020603050405020304" pitchFamily="18" charset="0"/>
              </a:rPr>
              <a:t>lt</a:t>
            </a:r>
            <a:r>
              <a:rPr lang="en-US" sz="1800" dirty="0">
                <a:effectLst/>
                <a:latin typeface="Georgia" panose="02040502050405020303" pitchFamily="18" charset="0"/>
                <a:ea typeface="Times New Roman" panose="02020603050405020304" pitchFamily="18" charset="0"/>
              </a:rPr>
              <a:t>s</a:t>
            </a:r>
            <a:r>
              <a:rPr lang="en-US" sz="1800" spc="-10" dirty="0">
                <a:effectLst/>
                <a:latin typeface="Georgia" panose="02040502050405020303" pitchFamily="18" charset="0"/>
                <a:ea typeface="Times New Roman" panose="02020603050405020304" pitchFamily="18" charset="0"/>
              </a:rPr>
              <a:t> </a:t>
            </a:r>
            <a:r>
              <a:rPr lang="en-US" sz="1800" dirty="0">
                <a:effectLst/>
                <a:latin typeface="Georgia" panose="02040502050405020303" pitchFamily="18" charset="0"/>
                <a:ea typeface="Times New Roman" panose="02020603050405020304" pitchFamily="18" charset="0"/>
              </a:rPr>
              <a:t>of </a:t>
            </a:r>
            <a:r>
              <a:rPr lang="en-US" sz="1800" spc="-5" dirty="0">
                <a:effectLst/>
                <a:latin typeface="Georgia" panose="02040502050405020303" pitchFamily="18" charset="0"/>
                <a:ea typeface="Times New Roman" panose="02020603050405020304" pitchFamily="18" charset="0"/>
              </a:rPr>
              <a:t>tes</a:t>
            </a:r>
            <a:r>
              <a:rPr lang="en-US" sz="1800" dirty="0">
                <a:effectLst/>
                <a:latin typeface="Georgia" panose="02040502050405020303" pitchFamily="18" charset="0"/>
                <a:ea typeface="Times New Roman" panose="02020603050405020304" pitchFamily="18" charset="0"/>
              </a:rPr>
              <a:t>t</a:t>
            </a:r>
            <a:r>
              <a:rPr lang="en-US" sz="1800" spc="-15" dirty="0">
                <a:effectLst/>
                <a:latin typeface="Georgia" panose="02040502050405020303" pitchFamily="18" charset="0"/>
                <a:ea typeface="Times New Roman" panose="02020603050405020304" pitchFamily="18" charset="0"/>
              </a:rPr>
              <a:t> </a:t>
            </a:r>
            <a:r>
              <a:rPr lang="en-US" sz="1800" spc="-10" dirty="0">
                <a:effectLst/>
                <a:latin typeface="Georgia" panose="02040502050405020303" pitchFamily="18" charset="0"/>
                <a:ea typeface="Times New Roman" panose="02020603050405020304" pitchFamily="18" charset="0"/>
              </a:rPr>
              <a:t>p</a:t>
            </a:r>
            <a:r>
              <a:rPr lang="en-US" sz="1800" dirty="0">
                <a:effectLst/>
                <a:latin typeface="Georgia" panose="02040502050405020303" pitchFamily="18" charset="0"/>
                <a:ea typeface="Times New Roman" panose="02020603050405020304" pitchFamily="18" charset="0"/>
              </a:rPr>
              <a:t>h</a:t>
            </a:r>
            <a:r>
              <a:rPr lang="en-US" sz="1800" spc="-10" dirty="0">
                <a:effectLst/>
                <a:latin typeface="Georgia" panose="02040502050405020303" pitchFamily="18" charset="0"/>
                <a:ea typeface="Times New Roman" panose="02020603050405020304" pitchFamily="18" charset="0"/>
              </a:rPr>
              <a:t>o</a:t>
            </a:r>
            <a:r>
              <a:rPr lang="en-US" sz="1800" spc="-5" dirty="0">
                <a:effectLst/>
                <a:latin typeface="Georgia" panose="02040502050405020303" pitchFamily="18" charset="0"/>
                <a:ea typeface="Times New Roman" panose="02020603050405020304" pitchFamily="18" charset="0"/>
              </a:rPr>
              <a:t>t</a:t>
            </a:r>
            <a:r>
              <a:rPr lang="en-US" sz="1800" spc="5" dirty="0">
                <a:effectLst/>
                <a:latin typeface="Georgia" panose="02040502050405020303" pitchFamily="18" charset="0"/>
                <a:ea typeface="Times New Roman" panose="02020603050405020304" pitchFamily="18" charset="0"/>
              </a:rPr>
              <a:t>o</a:t>
            </a:r>
            <a:r>
              <a:rPr lang="en-US" sz="1800" spc="-15" dirty="0">
                <a:effectLst/>
                <a:latin typeface="Georgia" panose="02040502050405020303" pitchFamily="18" charset="0"/>
                <a:ea typeface="Times New Roman" panose="02020603050405020304" pitchFamily="18" charset="0"/>
              </a:rPr>
              <a:t>g</a:t>
            </a:r>
            <a:r>
              <a:rPr lang="en-US" sz="1800" dirty="0">
                <a:effectLst/>
                <a:latin typeface="Georgia" panose="02040502050405020303" pitchFamily="18" charset="0"/>
                <a:ea typeface="Times New Roman" panose="02020603050405020304" pitchFamily="18" charset="0"/>
              </a:rPr>
              <a:t>r</a:t>
            </a:r>
            <a:r>
              <a:rPr lang="en-US" sz="1800" spc="-5" dirty="0">
                <a:effectLst/>
                <a:latin typeface="Georgia" panose="02040502050405020303" pitchFamily="18" charset="0"/>
                <a:ea typeface="Times New Roman" panose="02020603050405020304" pitchFamily="18" charset="0"/>
              </a:rPr>
              <a:t>a</a:t>
            </a:r>
            <a:r>
              <a:rPr lang="en-US" sz="1800" spc="-10" dirty="0">
                <a:effectLst/>
                <a:latin typeface="Georgia" panose="02040502050405020303" pitchFamily="18" charset="0"/>
                <a:ea typeface="Times New Roman" panose="02020603050405020304" pitchFamily="18" charset="0"/>
              </a:rPr>
              <a:t>p</a:t>
            </a:r>
            <a:r>
              <a:rPr lang="en-US" sz="1800" dirty="0">
                <a:effectLst/>
                <a:latin typeface="Georgia" panose="02040502050405020303" pitchFamily="18" charset="0"/>
                <a:ea typeface="Times New Roman" panose="02020603050405020304" pitchFamily="18" charset="0"/>
              </a:rPr>
              <a:t>h</a:t>
            </a:r>
            <a:r>
              <a:rPr lang="en-US" sz="1800" spc="15" dirty="0">
                <a:effectLst/>
                <a:latin typeface="Georgia" panose="02040502050405020303" pitchFamily="18" charset="0"/>
                <a:ea typeface="Times New Roman" panose="02020603050405020304" pitchFamily="18" charset="0"/>
              </a:rPr>
              <a:t> </a:t>
            </a:r>
            <a:r>
              <a:rPr lang="en-US" sz="1800" spc="-5" dirty="0">
                <a:effectLst/>
                <a:latin typeface="Georgia" panose="02040502050405020303" pitchFamily="18" charset="0"/>
                <a:ea typeface="Times New Roman" panose="02020603050405020304" pitchFamily="18" charset="0"/>
              </a:rPr>
              <a:t>wi</a:t>
            </a:r>
            <a:r>
              <a:rPr lang="en-US" sz="1800" spc="-10" dirty="0">
                <a:effectLst/>
                <a:latin typeface="Georgia" panose="02040502050405020303" pitchFamily="18" charset="0"/>
                <a:ea typeface="Times New Roman" panose="02020603050405020304" pitchFamily="18" charset="0"/>
              </a:rPr>
              <a:t>t</a:t>
            </a:r>
            <a:r>
              <a:rPr lang="en-US" sz="1800" dirty="0">
                <a:effectLst/>
                <a:latin typeface="Georgia" panose="02040502050405020303" pitchFamily="18" charset="0"/>
                <a:ea typeface="Times New Roman" panose="02020603050405020304" pitchFamily="18" charset="0"/>
              </a:rPr>
              <a:t>h</a:t>
            </a:r>
            <a:r>
              <a:rPr lang="en-US" sz="1800" spc="5" dirty="0">
                <a:effectLst/>
                <a:latin typeface="Georgia" panose="02040502050405020303" pitchFamily="18" charset="0"/>
                <a:ea typeface="Times New Roman" panose="02020603050405020304" pitchFamily="18" charset="0"/>
              </a:rPr>
              <a:t> </a:t>
            </a:r>
            <a:r>
              <a:rPr lang="en-US" sz="1800" dirty="0">
                <a:effectLst/>
                <a:latin typeface="Georgia" panose="02040502050405020303" pitchFamily="18" charset="0"/>
                <a:ea typeface="Times New Roman" panose="02020603050405020304" pitchFamily="18" charset="0"/>
              </a:rPr>
              <a:t>a</a:t>
            </a:r>
            <a:r>
              <a:rPr lang="en-US" sz="1800" spc="-10" dirty="0">
                <a:effectLst/>
                <a:latin typeface="Georgia" panose="02040502050405020303" pitchFamily="18" charset="0"/>
                <a:ea typeface="Times New Roman" panose="02020603050405020304" pitchFamily="18" charset="0"/>
              </a:rPr>
              <a:t> p</a:t>
            </a:r>
            <a:r>
              <a:rPr lang="en-US" sz="1800" dirty="0">
                <a:effectLst/>
                <a:latin typeface="Georgia" panose="02040502050405020303" pitchFamily="18" charset="0"/>
                <a:ea typeface="Times New Roman" panose="02020603050405020304" pitchFamily="18" charset="0"/>
              </a:rPr>
              <a:t>r</a:t>
            </a:r>
            <a:r>
              <a:rPr lang="en-US" sz="1800" spc="-5" dirty="0">
                <a:effectLst/>
                <a:latin typeface="Georgia" panose="02040502050405020303" pitchFamily="18" charset="0"/>
                <a:ea typeface="Times New Roman" panose="02020603050405020304" pitchFamily="18" charset="0"/>
              </a:rPr>
              <a:t>o</a:t>
            </a:r>
            <a:r>
              <a:rPr lang="en-US" sz="1800" dirty="0">
                <a:effectLst/>
                <a:latin typeface="Georgia" panose="02040502050405020303" pitchFamily="18" charset="0"/>
                <a:ea typeface="Times New Roman" panose="02020603050405020304" pitchFamily="18" charset="0"/>
              </a:rPr>
              <a:t>b</a:t>
            </a:r>
            <a:r>
              <a:rPr lang="en-US" sz="1800" spc="-5" dirty="0">
                <a:effectLst/>
                <a:latin typeface="Georgia" panose="02040502050405020303" pitchFamily="18" charset="0"/>
                <a:ea typeface="Times New Roman" panose="02020603050405020304" pitchFamily="18" charset="0"/>
              </a:rPr>
              <a:t>a</a:t>
            </a:r>
            <a:r>
              <a:rPr lang="en-US" sz="1800" spc="-10" dirty="0">
                <a:effectLst/>
                <a:latin typeface="Georgia" panose="02040502050405020303" pitchFamily="18" charset="0"/>
                <a:ea typeface="Times New Roman" panose="02020603050405020304" pitchFamily="18" charset="0"/>
              </a:rPr>
              <a:t>b</a:t>
            </a:r>
            <a:r>
              <a:rPr lang="en-US" sz="1800" dirty="0">
                <a:effectLst/>
                <a:latin typeface="Georgia" panose="02040502050405020303" pitchFamily="18" charset="0"/>
                <a:ea typeface="Times New Roman" panose="02020603050405020304" pitchFamily="18" charset="0"/>
              </a:rPr>
              <a:t>ility</a:t>
            </a:r>
            <a:r>
              <a:rPr lang="en-US" sz="1800" spc="-5" dirty="0">
                <a:effectLst/>
                <a:latin typeface="Georgia" panose="02040502050405020303" pitchFamily="18" charset="0"/>
                <a:ea typeface="Times New Roman" panose="02020603050405020304" pitchFamily="18" charset="0"/>
              </a:rPr>
              <a:t> </a:t>
            </a:r>
            <a:r>
              <a:rPr lang="en-US" sz="1800" dirty="0">
                <a:effectLst/>
                <a:latin typeface="Georgia" panose="02040502050405020303" pitchFamily="18" charset="0"/>
                <a:ea typeface="Times New Roman" panose="02020603050405020304" pitchFamily="18" charset="0"/>
              </a:rPr>
              <a:t>of </a:t>
            </a:r>
            <a:r>
              <a:rPr lang="en-US" sz="1800" spc="-15" dirty="0">
                <a:effectLst/>
                <a:latin typeface="Georgia" panose="02040502050405020303" pitchFamily="18" charset="0"/>
                <a:ea typeface="Times New Roman" panose="02020603050405020304" pitchFamily="18" charset="0"/>
              </a:rPr>
              <a:t> </a:t>
            </a:r>
            <a:r>
              <a:rPr lang="en-US" sz="1800" cap="small" spc="-10" dirty="0">
                <a:effectLst/>
                <a:latin typeface="Georgia" panose="02040502050405020303" pitchFamily="18" charset="0"/>
                <a:ea typeface="Times New Roman" panose="02020603050405020304" pitchFamily="18" charset="0"/>
              </a:rPr>
              <a:t>1</a:t>
            </a:r>
            <a:r>
              <a:rPr lang="en-US" sz="1800" spc="-10" dirty="0">
                <a:effectLst/>
                <a:latin typeface="Georgia" panose="02040502050405020303" pitchFamily="18" charset="0"/>
                <a:ea typeface="Times New Roman" panose="02020603050405020304" pitchFamily="18" charset="0"/>
              </a:rPr>
              <a:t>00</a:t>
            </a:r>
            <a:r>
              <a:rPr lang="en-US" sz="1800" dirty="0">
                <a:effectLst/>
                <a:latin typeface="Georgia" panose="02040502050405020303" pitchFamily="18" charset="0"/>
                <a:ea typeface="Times New Roman" panose="02020603050405020304" pitchFamily="18" charset="0"/>
              </a:rPr>
              <a:t>%</a:t>
            </a:r>
            <a:r>
              <a:rPr lang="en-US" sz="1800" spc="-5" dirty="0">
                <a:effectLst/>
                <a:latin typeface="Georgia" panose="02040502050405020303" pitchFamily="18" charset="0"/>
                <a:ea typeface="Times New Roman" panose="02020603050405020304" pitchFamily="18" charset="0"/>
              </a:rPr>
              <a:t> </a:t>
            </a:r>
            <a:r>
              <a:rPr lang="en-US" sz="1800" dirty="0">
                <a:effectLst/>
                <a:latin typeface="Georgia" panose="02040502050405020303" pitchFamily="18" charset="0"/>
                <a:ea typeface="Times New Roman" panose="02020603050405020304" pitchFamily="18" charset="0"/>
              </a:rPr>
              <a:t>, rev</a:t>
            </a:r>
            <a:r>
              <a:rPr lang="en-US" sz="1800" spc="-5" dirty="0">
                <a:effectLst/>
                <a:latin typeface="Georgia" panose="02040502050405020303" pitchFamily="18" charset="0"/>
                <a:ea typeface="Times New Roman" panose="02020603050405020304" pitchFamily="18" charset="0"/>
              </a:rPr>
              <a:t>eal</a:t>
            </a:r>
            <a:r>
              <a:rPr lang="en-US" sz="1800" spc="-10" dirty="0">
                <a:effectLst/>
                <a:latin typeface="Georgia" panose="02040502050405020303" pitchFamily="18" charset="0"/>
                <a:ea typeface="Times New Roman" panose="02020603050405020304" pitchFamily="18" charset="0"/>
              </a:rPr>
              <a:t>e</a:t>
            </a:r>
            <a:r>
              <a:rPr lang="en-US" sz="1800" dirty="0">
                <a:effectLst/>
                <a:latin typeface="Georgia" panose="02040502050405020303" pitchFamily="18" charset="0"/>
                <a:ea typeface="Times New Roman" panose="02020603050405020304" pitchFamily="18" charset="0"/>
              </a:rPr>
              <a:t>d th</a:t>
            </a:r>
            <a:r>
              <a:rPr lang="en-US" sz="1800" spc="-5" dirty="0">
                <a:effectLst/>
                <a:latin typeface="Georgia" panose="02040502050405020303" pitchFamily="18" charset="0"/>
                <a:ea typeface="Times New Roman" panose="02020603050405020304" pitchFamily="18" charset="0"/>
              </a:rPr>
              <a:t>a</a:t>
            </a:r>
            <a:r>
              <a:rPr lang="en-US" sz="1800" dirty="0">
                <a:effectLst/>
                <a:latin typeface="Georgia" panose="02040502050405020303" pitchFamily="18" charset="0"/>
                <a:ea typeface="Times New Roman" panose="02020603050405020304" pitchFamily="18" charset="0"/>
              </a:rPr>
              <a:t>t  </a:t>
            </a:r>
            <a:r>
              <a:rPr lang="en-US" sz="1800" spc="5" dirty="0">
                <a:effectLst/>
                <a:latin typeface="Georgia" panose="02040502050405020303" pitchFamily="18" charset="0"/>
                <a:ea typeface="Times New Roman" panose="02020603050405020304" pitchFamily="18" charset="0"/>
              </a:rPr>
              <a:t> </a:t>
            </a:r>
            <a:r>
              <a:rPr lang="en-US" sz="1800" spc="-5" dirty="0">
                <a:effectLst/>
                <a:latin typeface="Georgia" panose="02040502050405020303" pitchFamily="18" charset="0"/>
                <a:ea typeface="Times New Roman" panose="02020603050405020304" pitchFamily="18" charset="0"/>
              </a:rPr>
              <a:t>Mas</a:t>
            </a:r>
            <a:r>
              <a:rPr lang="en-US" sz="1800" dirty="0">
                <a:effectLst/>
                <a:latin typeface="Georgia" panose="02040502050405020303" pitchFamily="18" charset="0"/>
                <a:ea typeface="Times New Roman" panose="02020603050405020304" pitchFamily="18" charset="0"/>
              </a:rPr>
              <a:t>k </a:t>
            </a:r>
            <a:r>
              <a:rPr lang="en-US" sz="1800" spc="-5" dirty="0">
                <a:effectLst/>
                <a:latin typeface="Georgia" panose="02040502050405020303" pitchFamily="18" charset="0"/>
                <a:ea typeface="Times New Roman" panose="02020603050405020304" pitchFamily="18" charset="0"/>
              </a:rPr>
              <a:t> was </a:t>
            </a:r>
            <a:r>
              <a:rPr lang="en-US" sz="1800" spc="5" dirty="0">
                <a:effectLst/>
                <a:latin typeface="Georgia" panose="02040502050405020303" pitchFamily="18" charset="0"/>
                <a:ea typeface="Times New Roman" panose="02020603050405020304" pitchFamily="18" charset="0"/>
              </a:rPr>
              <a:t> </a:t>
            </a:r>
            <a:r>
              <a:rPr lang="en-US" sz="1800" spc="-15" dirty="0">
                <a:effectLst/>
                <a:latin typeface="Georgia" panose="02040502050405020303" pitchFamily="18" charset="0"/>
                <a:ea typeface="Times New Roman" panose="02020603050405020304" pitchFamily="18" charset="0"/>
              </a:rPr>
              <a:t>w</a:t>
            </a:r>
            <a:r>
              <a:rPr lang="en-US" sz="1800" dirty="0">
                <a:effectLst/>
                <a:latin typeface="Georgia" panose="02040502050405020303" pitchFamily="18" charset="0"/>
                <a:ea typeface="Times New Roman" panose="02020603050405020304" pitchFamily="18" charset="0"/>
              </a:rPr>
              <a:t>or</a:t>
            </a:r>
            <a:r>
              <a:rPr lang="en-US" sz="1800" spc="-5" dirty="0">
                <a:effectLst/>
                <a:latin typeface="Georgia" panose="02040502050405020303" pitchFamily="18" charset="0"/>
                <a:ea typeface="Times New Roman" panose="02020603050405020304" pitchFamily="18" charset="0"/>
              </a:rPr>
              <a:t>n</a:t>
            </a:r>
            <a:r>
              <a:rPr lang="en-US" sz="1800" dirty="0">
                <a:effectLst/>
                <a:latin typeface="Georgia" panose="02040502050405020303"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ABAEA941-6C3F-C55F-6AB8-17946340F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7" y="358588"/>
            <a:ext cx="8615083" cy="4845984"/>
          </a:xfrm>
          <a:prstGeom prst="rect">
            <a:avLst/>
          </a:prstGeom>
        </p:spPr>
      </p:pic>
    </p:spTree>
    <p:extLst>
      <p:ext uri="{BB962C8B-B14F-4D97-AF65-F5344CB8AC3E}">
        <p14:creationId xmlns:p14="http://schemas.microsoft.com/office/powerpoint/2010/main" val="342103507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225</TotalTime>
  <Words>826</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Georgia</vt:lpstr>
      <vt:lpstr>Times New Roman</vt:lpstr>
      <vt:lpstr>Trebuchet MS</vt:lpstr>
      <vt:lpstr>Wingdings</vt:lpstr>
      <vt:lpstr>Berlin</vt:lpstr>
      <vt:lpstr>Development of Face Mask detection technique using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Face Mask detection technique using Machine Learning</dc:title>
  <dc:creator>Ravi Mishra</dc:creator>
  <cp:lastModifiedBy>Ravi Mishra</cp:lastModifiedBy>
  <cp:revision>19</cp:revision>
  <dcterms:created xsi:type="dcterms:W3CDTF">2022-04-30T10:10:15Z</dcterms:created>
  <dcterms:modified xsi:type="dcterms:W3CDTF">2022-05-28T05:48:13Z</dcterms:modified>
</cp:coreProperties>
</file>