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1"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[rohini.j project.xlsx]Sheet4!PivotTable1</c:name>
    <c:fmtId val="31"/>
  </c:pivotSource>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FE0C-4995-AE9B-C49E407F34F9}"/>
            </c:ext>
          </c:extLst>
        </c:ser>
        <c:ser>
          <c:idx val="1"/>
          <c:order val="1"/>
          <c:tx>
            <c:strRef>
              <c:f>Sheet4!$C$3:$C$4</c:f>
              <c:strCache>
                <c:ptCount val="1"/>
                <c:pt idx="0">
                  <c:v>LOW</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9050" cap="rnd">
                <a:solidFill>
                  <a:schemeClr val="accent2"/>
                </a:solidFill>
              </a:ln>
              <a:effectLst/>
            </c:spPr>
            <c:trendlineType val="linear"/>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FE0C-4995-AE9B-C49E407F34F9}"/>
            </c:ext>
          </c:extLst>
        </c:ser>
        <c:ser>
          <c:idx val="2"/>
          <c:order val="2"/>
          <c:tx>
            <c:strRef>
              <c:f>Sheet4!$D$3:$D$4</c:f>
              <c:strCache>
                <c:ptCount val="1"/>
                <c:pt idx="0">
                  <c:v>MED</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9050" cap="rnd">
                <a:solidFill>
                  <a:schemeClr val="accent3"/>
                </a:solidFill>
              </a:ln>
              <a:effectLst/>
            </c:spPr>
            <c:trendlineType val="exp"/>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FE0C-4995-AE9B-C49E407F34F9}"/>
            </c:ext>
          </c:extLst>
        </c:ser>
        <c:ser>
          <c:idx val="3"/>
          <c:order val="3"/>
          <c:tx>
            <c:strRef>
              <c:f>Sheet4!$E$3:$E$4</c:f>
              <c:strCache>
                <c:ptCount val="1"/>
                <c:pt idx="0">
                  <c:v>VERY HIGH</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FE0C-4995-AE9B-C49E407F34F9}"/>
            </c:ext>
          </c:extLst>
        </c:ser>
        <c:dLbls>
          <c:dLblPos val="outEnd"/>
          <c:showLegendKey val="0"/>
          <c:showVal val="1"/>
          <c:showCatName val="0"/>
          <c:showSerName val="0"/>
          <c:showPercent val="0"/>
          <c:showBubbleSize val="0"/>
        </c:dLbls>
        <c:gapWidth val="164"/>
        <c:overlap val="-22"/>
        <c:axId val="120365872"/>
        <c:axId val="262377616"/>
      </c:barChart>
      <c:catAx>
        <c:axId val="12036587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377616"/>
        <c:crosses val="autoZero"/>
        <c:auto val="1"/>
        <c:lblAlgn val="ctr"/>
        <c:lblOffset val="100"/>
        <c:noMultiLvlLbl val="0"/>
      </c:catAx>
      <c:valAx>
        <c:axId val="2623776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365872"/>
        <c:crosses val="autoZero"/>
        <c:crossBetween val="between"/>
      </c:valAx>
      <c:spPr>
        <a:noFill/>
        <a:ln>
          <a:noFill/>
        </a:ln>
        <a:effectLst/>
      </c:spPr>
    </c:plotArea>
    <c:legend>
      <c:legendPos val="r"/>
      <c:layout>
        <c:manualLayout>
          <c:xMode val="edge"/>
          <c:yMode val="edge"/>
          <c:x val="0.74186991869918695"/>
          <c:y val="0.3216768737241178"/>
          <c:w val="0.23373983739837398"/>
          <c:h val="0.499560731991834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38841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742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866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6971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4071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72890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36762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08860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9798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81476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4207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060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434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3128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60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3613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50067382"/>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927399" y="533400"/>
            <a:ext cx="11201401" cy="2232662"/>
          </a:xfrm>
          <a:prstGeom prst="rect">
            <a:avLst/>
          </a:prstGeom>
        </p:spPr>
        <p:txBody>
          <a:bodyPr vert="horz" wrap="square" lIns="0" tIns="16510" rIns="0" bIns="0" rtlCol="0">
            <a:spAutoFit/>
          </a:bodyPr>
          <a:lstStyle/>
          <a:p>
            <a:pPr marL="3213735">
              <a:spcBef>
                <a:spcPts val="130"/>
              </a:spcBef>
            </a:pPr>
            <a:r>
              <a:rPr lang="en-US" sz="3600" b="1" dirty="0">
                <a:solidFill>
                  <a:schemeClr val="tx2"/>
                </a:solidFill>
                <a:latin typeface="Times New Roman" panose="02020603050405020304" pitchFamily="18" charset="0"/>
                <a:cs typeface="Times New Roman" panose="02020603050405020304" pitchFamily="18" charset="0"/>
              </a:rPr>
              <a:t>Employee Data Analysis using Excel </a:t>
            </a:r>
            <a:br>
              <a:rPr lang="en-US" b="1" dirty="0">
                <a:solidFill>
                  <a:srgbClr val="0F0F0F"/>
                </a:solidFill>
                <a:latin typeface="Roboto" panose="020F0502020204030204" pitchFamily="2" charset="0"/>
              </a:rPr>
            </a:br>
            <a:br>
              <a:rPr lang="en-US" spc="15" dirty="0"/>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14400" y="3053161"/>
            <a:ext cx="10844212" cy="2308324"/>
          </a:xfrm>
          <a:prstGeom prst="rect">
            <a:avLst/>
          </a:prstGeom>
          <a:noFill/>
        </p:spPr>
        <p:txBody>
          <a:bodyPr wrap="square" rtlCol="0">
            <a:spAutoFit/>
          </a:bodyPr>
          <a:lstStyle/>
          <a:p>
            <a:r>
              <a:rPr lang="en-US" sz="2400" dirty="0"/>
              <a:t>STUDENT NAME	:</a:t>
            </a:r>
            <a:r>
              <a:rPr lang="en-US" sz="2400" dirty="0" err="1"/>
              <a:t>Rohini.J</a:t>
            </a:r>
            <a:endParaRPr lang="en-US" sz="2400" dirty="0"/>
          </a:p>
          <a:p>
            <a:r>
              <a:rPr lang="en-US" sz="2400" dirty="0"/>
              <a:t>REGISTER NO		:312220772						</a:t>
            </a:r>
          </a:p>
          <a:p>
            <a:r>
              <a:rPr lang="en-US" sz="2400" dirty="0"/>
              <a:t>DEPARTMENT		:</a:t>
            </a:r>
            <a:r>
              <a:rPr lang="en-US" sz="2400" dirty="0" err="1"/>
              <a:t>B.Com</a:t>
            </a:r>
            <a:r>
              <a:rPr lang="en-US" sz="2400" dirty="0"/>
              <a:t> (General)</a:t>
            </a:r>
          </a:p>
          <a:p>
            <a:r>
              <a:rPr lang="en-US" sz="2400" dirty="0"/>
              <a:t>COLLEGE		:</a:t>
            </a:r>
            <a:r>
              <a:rPr lang="en-US" sz="2400" dirty="0" err="1"/>
              <a:t>Arulmigu</a:t>
            </a:r>
            <a:r>
              <a:rPr lang="en-US" sz="2400" dirty="0"/>
              <a:t> </a:t>
            </a:r>
            <a:r>
              <a:rPr lang="en-US" sz="2400" dirty="0" err="1"/>
              <a:t>Kapaleeswarar</a:t>
            </a:r>
            <a:r>
              <a:rPr lang="en-US" sz="2400" dirty="0"/>
              <a:t>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a:xfrm>
            <a:off x="677334" y="626733"/>
            <a:ext cx="8596668" cy="1320800"/>
          </a:xfrm>
        </p:spPr>
        <p:txBody>
          <a:bodyPr/>
          <a:lstStyle/>
          <a:p>
            <a:r>
              <a:rPr lang="en-US" b="1" dirty="0">
                <a:solidFill>
                  <a:schemeClr val="accent1">
                    <a:lumMod val="60000"/>
                    <a:lumOff val="40000"/>
                  </a:schemeClr>
                </a:solidFill>
              </a:rPr>
              <a:t>MODELLING</a:t>
            </a:r>
            <a:endParaRPr lang="en-IN" b="1" dirty="0">
              <a:solidFill>
                <a:schemeClr val="accent1">
                  <a:lumMod val="60000"/>
                  <a:lumOff val="40000"/>
                </a:schemeClr>
              </a:solidFill>
            </a:endParaRPr>
          </a:p>
        </p:txBody>
      </p:sp>
      <p:sp>
        <p:nvSpPr>
          <p:cNvPr id="3" name="Content Placeholder 2"/>
          <p:cNvSpPr>
            <a:spLocks noGrp="1"/>
          </p:cNvSpPr>
          <p:nvPr>
            <p:ph idx="1"/>
          </p:nvPr>
        </p:nvSpPr>
        <p:spPr/>
        <p:txBody>
          <a:bodyPr/>
          <a:lstStyle/>
          <a:p>
            <a:pPr marL="0" indent="0">
              <a:buNone/>
            </a:pPr>
            <a:r>
              <a:rPr lang="en-US" sz="2400" dirty="0">
                <a:solidFill>
                  <a:schemeClr val="accent1">
                    <a:lumMod val="75000"/>
                  </a:schemeClr>
                </a:solidFill>
              </a:rPr>
              <a:t>The modelling in this employee performance analysis project includes the following:</a:t>
            </a:r>
            <a:endParaRPr lang="en-IN" sz="2400" dirty="0">
              <a:solidFill>
                <a:schemeClr val="accent1">
                  <a:lumMod val="75000"/>
                </a:schemeClr>
              </a:solidFill>
            </a:endParaRPr>
          </a:p>
          <a:p>
            <a:pPr marL="400050" lvl="1" indent="0">
              <a:buNone/>
            </a:pPr>
            <a:r>
              <a:rPr lang="en-US" sz="2400" dirty="0">
                <a:solidFill>
                  <a:schemeClr val="accent1">
                    <a:lumMod val="75000"/>
                  </a:schemeClr>
                </a:solidFill>
              </a:rPr>
              <a:t>*Data collection</a:t>
            </a:r>
          </a:p>
          <a:p>
            <a:pPr marL="400050" lvl="1" indent="0">
              <a:buNone/>
            </a:pPr>
            <a:r>
              <a:rPr lang="en-US" sz="2400" dirty="0">
                <a:solidFill>
                  <a:schemeClr val="accent1">
                    <a:lumMod val="75000"/>
                  </a:schemeClr>
                </a:solidFill>
              </a:rPr>
              <a:t>*Data cleaning</a:t>
            </a:r>
          </a:p>
          <a:p>
            <a:pPr marL="400050" lvl="1" indent="0">
              <a:buNone/>
            </a:pPr>
            <a:r>
              <a:rPr lang="en-US" sz="2400" dirty="0">
                <a:solidFill>
                  <a:schemeClr val="accent1">
                    <a:lumMod val="75000"/>
                  </a:schemeClr>
                </a:solidFill>
              </a:rPr>
              <a:t>*Results</a:t>
            </a:r>
          </a:p>
          <a:p>
            <a:pPr marL="400050" lvl="1" indent="0">
              <a:buNone/>
            </a:pPr>
            <a:r>
              <a:rPr lang="en-US" sz="2400" dirty="0">
                <a:solidFill>
                  <a:schemeClr val="accent1">
                    <a:lumMod val="75000"/>
                  </a:schemeClr>
                </a:solidFill>
              </a:rPr>
              <a:t>*Pivot table</a:t>
            </a:r>
          </a:p>
          <a:p>
            <a:pPr marL="400050" lvl="1" indent="0">
              <a:buNone/>
            </a:pP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2000" y="533400"/>
            <a:ext cx="8596668" cy="567463"/>
          </a:xfrm>
          <a:prstGeom prst="rect">
            <a:avLst/>
          </a:prstGeom>
        </p:spPr>
        <p:txBody>
          <a:bodyPr vert="horz" wrap="square" lIns="0" tIns="13335" rIns="0" bIns="0" rtlCol="0">
            <a:spAutoFit/>
          </a:bodyPr>
          <a:lstStyle/>
          <a:p>
            <a:pPr marL="12700">
              <a:lnSpc>
                <a:spcPct val="100000"/>
              </a:lnSpc>
              <a:spcBef>
                <a:spcPts val="105"/>
              </a:spcBef>
            </a:pPr>
            <a:r>
              <a:rPr b="1" dirty="0">
                <a:solidFill>
                  <a:schemeClr val="accent1">
                    <a:lumMod val="60000"/>
                    <a:lumOff val="40000"/>
                  </a:schemeClr>
                </a:solidFill>
              </a:rPr>
              <a:t>R</a:t>
            </a:r>
            <a:r>
              <a:rPr b="1" spc="-40" dirty="0">
                <a:solidFill>
                  <a:schemeClr val="accent1">
                    <a:lumMod val="60000"/>
                    <a:lumOff val="40000"/>
                  </a:schemeClr>
                </a:solidFill>
              </a:rPr>
              <a:t>E</a:t>
            </a:r>
            <a:r>
              <a:rPr b="1" spc="15" dirty="0">
                <a:solidFill>
                  <a:schemeClr val="accent1">
                    <a:lumMod val="60000"/>
                    <a:lumOff val="40000"/>
                  </a:schemeClr>
                </a:solidFill>
              </a:rPr>
              <a:t>S</a:t>
            </a:r>
            <a:r>
              <a:rPr b="1" spc="-30" dirty="0">
                <a:solidFill>
                  <a:schemeClr val="accent1">
                    <a:lumMod val="60000"/>
                    <a:lumOff val="40000"/>
                  </a:schemeClr>
                </a:solidFill>
              </a:rPr>
              <a:t>U</a:t>
            </a:r>
            <a:r>
              <a:rPr b="1" spc="-405" dirty="0">
                <a:solidFill>
                  <a:schemeClr val="accent1">
                    <a:lumMod val="60000"/>
                    <a:lumOff val="40000"/>
                  </a:schemeClr>
                </a:solidFill>
              </a:rPr>
              <a:t>L</a:t>
            </a:r>
            <a:r>
              <a:rPr b="1" dirty="0">
                <a:solidFill>
                  <a:schemeClr val="accent1">
                    <a:lumMod val="60000"/>
                    <a:lumOff val="40000"/>
                  </a:schemeClr>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 name="Content Placeholder 3">
            <a:extLst>
              <a:ext uri="{FF2B5EF4-FFF2-40B4-BE49-F238E27FC236}">
                <a16:creationId xmlns:a16="http://schemas.microsoft.com/office/drawing/2014/main" id="{1F660327-573F-4C4E-D4B8-ABDFB6AECC2E}"/>
              </a:ext>
            </a:extLst>
          </p:cNvPr>
          <p:cNvGraphicFramePr>
            <a:graphicFrameLocks noGrp="1"/>
          </p:cNvGraphicFramePr>
          <p:nvPr>
            <p:ph idx="1"/>
          </p:nvPr>
        </p:nvGraphicFramePr>
        <p:xfrm>
          <a:off x="677863" y="1524000"/>
          <a:ext cx="8596312" cy="45180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7666" y="990600"/>
            <a:ext cx="8596668" cy="1320800"/>
          </a:xfrm>
        </p:spPr>
        <p:txBody>
          <a:bodyPr/>
          <a:lstStyle/>
          <a:p>
            <a:r>
              <a:rPr lang="en-US" b="1" dirty="0">
                <a:solidFill>
                  <a:schemeClr val="accent1">
                    <a:lumMod val="60000"/>
                    <a:lumOff val="40000"/>
                  </a:schemeClr>
                </a:solidFill>
              </a:rPr>
              <a:t>CONCLUSION</a:t>
            </a:r>
            <a:endParaRPr lang="en-IN" b="1" dirty="0">
              <a:solidFill>
                <a:schemeClr val="accent1">
                  <a:lumMod val="60000"/>
                  <a:lumOff val="40000"/>
                </a:schemeClr>
              </a:solidFill>
            </a:endParaRPr>
          </a:p>
        </p:txBody>
      </p:sp>
      <p:sp>
        <p:nvSpPr>
          <p:cNvPr id="4" name="Content Placeholder 3"/>
          <p:cNvSpPr>
            <a:spLocks noGrp="1"/>
          </p:cNvSpPr>
          <p:nvPr>
            <p:ph idx="1"/>
          </p:nvPr>
        </p:nvSpPr>
        <p:spPr>
          <a:xfrm>
            <a:off x="677334" y="2160589"/>
            <a:ext cx="7171266" cy="4392611"/>
          </a:xfrm>
        </p:spPr>
        <p:txBody>
          <a:bodyPr>
            <a:normAutofit/>
          </a:bodyPr>
          <a:lstStyle/>
          <a:p>
            <a:pPr marL="0" indent="0">
              <a:buNone/>
            </a:pPr>
            <a:r>
              <a:rPr lang="en-US" sz="2000" dirty="0"/>
              <a:t>*The conclusion is the employee data analysis reveals the key insights in workforce performance and areas needed for improvement. By analyzing the data such as productivity, turnover rates and engagement levels, the organizations can identify the strengths and weakness in their work environment.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chemeClr val="tx2"/>
                </a:solidFill>
              </a:rPr>
              <a:t>PROJECT TITLE</a:t>
            </a:r>
            <a:endParaRPr lang="en-IN" sz="4800" b="1" dirty="0">
              <a:solidFill>
                <a:schemeClr val="tx2"/>
              </a:solidFill>
            </a:endParaRPr>
          </a:p>
        </p:txBody>
      </p:sp>
      <p:sp>
        <p:nvSpPr>
          <p:cNvPr id="3" name="Content Placeholder 2"/>
          <p:cNvSpPr>
            <a:spLocks noGrp="1"/>
          </p:cNvSpPr>
          <p:nvPr>
            <p:ph idx="1"/>
          </p:nvPr>
        </p:nvSpPr>
        <p:spPr/>
        <p:txBody>
          <a:bodyPr>
            <a:normAutofit/>
          </a:bodyPr>
          <a:lstStyle/>
          <a:p>
            <a:pPr marL="0" indent="0">
              <a:buNone/>
            </a:pPr>
            <a:r>
              <a:rPr lang="en-US" sz="3600" dirty="0"/>
              <a:t>EMPLOYEE PERFORMANCE ANALYSIS USING EXCEL</a:t>
            </a:r>
            <a:endParaRPr lang="en-IN" sz="3600" dirty="0"/>
          </a:p>
        </p:txBody>
      </p:sp>
    </p:spTree>
    <p:extLst>
      <p:ext uri="{BB962C8B-B14F-4D97-AF65-F5344CB8AC3E}">
        <p14:creationId xmlns:p14="http://schemas.microsoft.com/office/powerpoint/2010/main" val="272708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60000"/>
                    <a:lumOff val="40000"/>
                  </a:schemeClr>
                </a:solidFill>
              </a:rPr>
              <a:t>AGENDA</a:t>
            </a:r>
            <a:endParaRPr lang="en-IN" b="1" dirty="0">
              <a:solidFill>
                <a:schemeClr val="accent1">
                  <a:lumMod val="60000"/>
                  <a:lumOff val="40000"/>
                </a:schemeClr>
              </a:solidFill>
            </a:endParaRPr>
          </a:p>
        </p:txBody>
      </p:sp>
      <p:sp>
        <p:nvSpPr>
          <p:cNvPr id="3" name="Content Placeholder 2"/>
          <p:cNvSpPr>
            <a:spLocks noGrp="1"/>
          </p:cNvSpPr>
          <p:nvPr>
            <p:ph idx="1"/>
          </p:nvPr>
        </p:nvSpPr>
        <p:spPr>
          <a:xfrm>
            <a:off x="2743200" y="1524000"/>
            <a:ext cx="3742266" cy="3880773"/>
          </a:xfrm>
        </p:spPr>
        <p:txBody>
          <a:bodyPr>
            <a:noAutofit/>
          </a:bodyPr>
          <a:lstStyle/>
          <a:p>
            <a:pPr marL="0" indent="0">
              <a:buNone/>
            </a:pPr>
            <a:r>
              <a:rPr lang="en-US" sz="2400" dirty="0">
                <a:solidFill>
                  <a:schemeClr val="accent3">
                    <a:lumMod val="50000"/>
                  </a:schemeClr>
                </a:solidFill>
                <a:latin typeface="Times New Roman" panose="02020603050405020304" pitchFamily="18" charset="0"/>
                <a:cs typeface="Times New Roman" panose="02020603050405020304" pitchFamily="18" charset="0"/>
              </a:rPr>
              <a:t>*Problem Statement</a:t>
            </a:r>
          </a:p>
          <a:p>
            <a:pPr marL="0" indent="0">
              <a:buNone/>
            </a:pPr>
            <a:r>
              <a:rPr lang="en-US" sz="2400" dirty="0">
                <a:solidFill>
                  <a:schemeClr val="accent3">
                    <a:lumMod val="50000"/>
                  </a:schemeClr>
                </a:solidFill>
                <a:latin typeface="Times New Roman" panose="02020603050405020304" pitchFamily="18" charset="0"/>
                <a:cs typeface="Times New Roman" panose="02020603050405020304" pitchFamily="18" charset="0"/>
              </a:rPr>
              <a:t>*Project Overview</a:t>
            </a:r>
          </a:p>
          <a:p>
            <a:pPr marL="0" indent="0">
              <a:buNone/>
            </a:pPr>
            <a:r>
              <a:rPr lang="en-US" sz="2400" dirty="0">
                <a:solidFill>
                  <a:schemeClr val="accent3">
                    <a:lumMod val="50000"/>
                  </a:schemeClr>
                </a:solidFill>
                <a:latin typeface="Times New Roman" panose="02020603050405020304" pitchFamily="18" charset="0"/>
                <a:cs typeface="Times New Roman" panose="02020603050405020304" pitchFamily="18" charset="0"/>
              </a:rPr>
              <a:t>*End Users</a:t>
            </a:r>
          </a:p>
          <a:p>
            <a:pPr marL="0" indent="0">
              <a:buNone/>
            </a:pPr>
            <a:r>
              <a:rPr lang="en-US" sz="2400" dirty="0">
                <a:solidFill>
                  <a:schemeClr val="accent3">
                    <a:lumMod val="50000"/>
                  </a:schemeClr>
                </a:solidFill>
                <a:latin typeface="Times New Roman" panose="02020603050405020304" pitchFamily="18" charset="0"/>
                <a:cs typeface="Times New Roman" panose="02020603050405020304" pitchFamily="18" charset="0"/>
              </a:rPr>
              <a:t>*Our Solution and Proposition</a:t>
            </a:r>
          </a:p>
          <a:p>
            <a:pPr marL="0" indent="0">
              <a:buNone/>
            </a:pPr>
            <a:r>
              <a:rPr lang="en-US" sz="2400" dirty="0">
                <a:solidFill>
                  <a:schemeClr val="accent3">
                    <a:lumMod val="50000"/>
                  </a:schemeClr>
                </a:solidFill>
                <a:latin typeface="Times New Roman" panose="02020603050405020304" pitchFamily="18" charset="0"/>
                <a:cs typeface="Times New Roman" panose="02020603050405020304" pitchFamily="18" charset="0"/>
              </a:rPr>
              <a:t>*Dataset Description</a:t>
            </a:r>
          </a:p>
          <a:p>
            <a:pPr marL="0" indent="0">
              <a:buNone/>
            </a:pPr>
            <a:r>
              <a:rPr lang="en-US" sz="2400" dirty="0">
                <a:solidFill>
                  <a:schemeClr val="accent3">
                    <a:lumMod val="50000"/>
                  </a:schemeClr>
                </a:solidFill>
                <a:latin typeface="Times New Roman" panose="02020603050405020304" pitchFamily="18" charset="0"/>
                <a:cs typeface="Times New Roman" panose="02020603050405020304" pitchFamily="18" charset="0"/>
              </a:rPr>
              <a:t>*Modelling Approach</a:t>
            </a:r>
          </a:p>
          <a:p>
            <a:pPr marL="0" indent="0">
              <a:buNone/>
            </a:pPr>
            <a:r>
              <a:rPr lang="en-US" sz="2400" dirty="0">
                <a:solidFill>
                  <a:schemeClr val="accent3">
                    <a:lumMod val="50000"/>
                  </a:schemeClr>
                </a:solidFill>
                <a:latin typeface="Times New Roman" panose="02020603050405020304" pitchFamily="18" charset="0"/>
                <a:cs typeface="Times New Roman" panose="02020603050405020304" pitchFamily="18" charset="0"/>
              </a:rPr>
              <a:t>*Results and Discussion</a:t>
            </a:r>
          </a:p>
          <a:p>
            <a:pPr marL="0" indent="0">
              <a:buNone/>
            </a:pPr>
            <a:r>
              <a:rPr lang="en-US" sz="2400" dirty="0">
                <a:solidFill>
                  <a:schemeClr val="accent3">
                    <a:lumMod val="50000"/>
                  </a:schemeClr>
                </a:solidFill>
                <a:latin typeface="Times New Roman" panose="02020603050405020304" pitchFamily="18" charset="0"/>
                <a:cs typeface="Times New Roman" panose="02020603050405020304" pitchFamily="18" charset="0"/>
              </a:rPr>
              <a:t>*Conclusion</a:t>
            </a:r>
          </a:p>
          <a:p>
            <a:pPr marL="0" indent="0">
              <a:buNone/>
            </a:pPr>
            <a:endParaRPr lang="en-IN" sz="2400" dirty="0"/>
          </a:p>
        </p:txBody>
      </p:sp>
    </p:spTree>
    <p:extLst>
      <p:ext uri="{BB962C8B-B14F-4D97-AF65-F5344CB8AC3E}">
        <p14:creationId xmlns:p14="http://schemas.microsoft.com/office/powerpoint/2010/main" val="241931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2157057" y="79604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b="1" spc="-20" dirty="0">
                <a:solidFill>
                  <a:schemeClr val="accent4"/>
                </a:solidFill>
              </a:rPr>
              <a:t>*</a:t>
            </a:r>
            <a:r>
              <a:rPr sz="4250" b="1" spc="-20" dirty="0">
                <a:solidFill>
                  <a:schemeClr val="accent4"/>
                </a:solidFill>
              </a:rPr>
              <a:t>P</a:t>
            </a:r>
            <a:r>
              <a:rPr sz="4250" b="1" spc="15" dirty="0">
                <a:solidFill>
                  <a:schemeClr val="accent4"/>
                </a:solidFill>
              </a:rPr>
              <a:t>ROB</a:t>
            </a:r>
            <a:r>
              <a:rPr sz="4250" b="1" spc="55" dirty="0">
                <a:solidFill>
                  <a:schemeClr val="accent4"/>
                </a:solidFill>
              </a:rPr>
              <a:t>L</a:t>
            </a:r>
            <a:r>
              <a:rPr sz="4250" b="1" spc="-20" dirty="0">
                <a:solidFill>
                  <a:schemeClr val="accent4"/>
                </a:solidFill>
              </a:rPr>
              <a:t>E</a:t>
            </a:r>
            <a:r>
              <a:rPr sz="4250" b="1" spc="20" dirty="0">
                <a:solidFill>
                  <a:schemeClr val="accent4"/>
                </a:solidFill>
              </a:rPr>
              <a:t>M</a:t>
            </a:r>
            <a:r>
              <a:rPr lang="en-US" sz="4250" b="1" dirty="0">
                <a:solidFill>
                  <a:schemeClr val="accent4"/>
                </a:solidFill>
              </a:rPr>
              <a:t> </a:t>
            </a:r>
            <a:r>
              <a:rPr sz="4250" b="1" spc="10" dirty="0">
                <a:solidFill>
                  <a:schemeClr val="accent4"/>
                </a:solidFill>
              </a:rPr>
              <a:t>S</a:t>
            </a:r>
            <a:r>
              <a:rPr sz="4250" b="1" spc="-370" dirty="0">
                <a:solidFill>
                  <a:schemeClr val="accent4"/>
                </a:solidFill>
              </a:rPr>
              <a:t>T</a:t>
            </a:r>
            <a:r>
              <a:rPr sz="4250" b="1" spc="-375" dirty="0">
                <a:solidFill>
                  <a:schemeClr val="accent4"/>
                </a:solidFill>
              </a:rPr>
              <a:t>A</a:t>
            </a:r>
            <a:r>
              <a:rPr sz="4250" b="1" spc="15" dirty="0">
                <a:solidFill>
                  <a:schemeClr val="accent4"/>
                </a:solidFill>
              </a:rPr>
              <a:t>T</a:t>
            </a:r>
            <a:r>
              <a:rPr sz="4250" b="1" spc="-10" dirty="0">
                <a:solidFill>
                  <a:schemeClr val="accent4"/>
                </a:solidFill>
              </a:rPr>
              <a:t>E</a:t>
            </a:r>
            <a:r>
              <a:rPr sz="4250" b="1" spc="-20" dirty="0">
                <a:solidFill>
                  <a:schemeClr val="accent4"/>
                </a:solidFill>
              </a:rPr>
              <a:t>ME</a:t>
            </a:r>
            <a:r>
              <a:rPr sz="4250" b="1" spc="10" dirty="0">
                <a:solidFill>
                  <a:schemeClr val="accent4"/>
                </a:solidFill>
              </a:rPr>
              <a:t>NT</a:t>
            </a:r>
            <a:endParaRPr sz="4250" b="1" dirty="0">
              <a:solidFill>
                <a:schemeClr val="accent4"/>
              </a:solidFill>
            </a:endParaRPr>
          </a:p>
        </p:txBody>
      </p:sp>
      <p:sp>
        <p:nvSpPr>
          <p:cNvPr id="12" name="Content Placeholder 11"/>
          <p:cNvSpPr>
            <a:spLocks noGrp="1"/>
          </p:cNvSpPr>
          <p:nvPr>
            <p:ph sz="half" idx="1"/>
          </p:nvPr>
        </p:nvSpPr>
        <p:spPr/>
        <p:txBody>
          <a:bodyPr/>
          <a:lstStyle/>
          <a:p>
            <a:pPr marL="0" indent="0">
              <a:buNone/>
            </a:pPr>
            <a:r>
              <a:rPr lang="en-US" dirty="0"/>
              <a:t>*</a:t>
            </a:r>
            <a:r>
              <a:rPr lang="en-US" sz="2000" dirty="0"/>
              <a:t>Employee performance is defined as how well a person executes their job duties and responsibilities. The companies assess their employees performance on an annual or quarterly basis to define certain areas.</a:t>
            </a:r>
            <a:endParaRPr lang="en-IN" sz="2000" dirty="0"/>
          </a:p>
        </p:txBody>
      </p:sp>
      <p:sp>
        <p:nvSpPr>
          <p:cNvPr id="13" name="Content Placeholder 12"/>
          <p:cNvSpPr>
            <a:spLocks noGrp="1"/>
          </p:cNvSpPr>
          <p:nvPr>
            <p:ph sz="half" idx="2"/>
          </p:nvPr>
        </p:nvSpPr>
        <p:spPr>
          <a:xfrm>
            <a:off x="5089970" y="2160589"/>
            <a:ext cx="2821957" cy="3880773"/>
          </a:xfrm>
        </p:spPr>
        <p:txBody>
          <a:bodyPr/>
          <a:lstStyle/>
          <a:p>
            <a:pPr marL="0" indent="0">
              <a:buNone/>
            </a:pPr>
            <a:r>
              <a:rPr lang="en-US" sz="2000" dirty="0"/>
              <a:t>*The Dataset overview of an employee, contains the information about employees in a company</a:t>
            </a:r>
            <a:r>
              <a:rPr lang="en-US" dirty="0"/>
              <a:t>.</a:t>
            </a:r>
            <a:endParaRPr lang="en-IN"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8200" y="838200"/>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b="1" spc="5" dirty="0">
                <a:solidFill>
                  <a:schemeClr val="accent1">
                    <a:lumMod val="60000"/>
                    <a:lumOff val="40000"/>
                  </a:schemeClr>
                </a:solidFill>
              </a:rPr>
              <a:t>PROJECT</a:t>
            </a:r>
            <a:r>
              <a:rPr lang="en-US" b="1" spc="5" dirty="0">
                <a:solidFill>
                  <a:schemeClr val="accent1">
                    <a:lumMod val="60000"/>
                    <a:lumOff val="40000"/>
                  </a:schemeClr>
                </a:solidFill>
              </a:rPr>
              <a:t> </a:t>
            </a:r>
            <a:r>
              <a:rPr b="1" spc="-20" dirty="0">
                <a:solidFill>
                  <a:schemeClr val="accent1">
                    <a:lumMod val="60000"/>
                    <a:lumOff val="40000"/>
                  </a:schemeClr>
                </a:solidFill>
              </a:rPr>
              <a:t>OVERVIEW</a:t>
            </a:r>
            <a:endParaRPr b="1" dirty="0">
              <a:solidFill>
                <a:schemeClr val="accent1">
                  <a:lumMod val="60000"/>
                  <a:lumOff val="40000"/>
                </a:schemeClr>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1905000" y="2244626"/>
            <a:ext cx="6248400" cy="2308324"/>
          </a:xfrm>
          <a:prstGeom prst="rect">
            <a:avLst/>
          </a:prstGeom>
          <a:noFill/>
        </p:spPr>
        <p:txBody>
          <a:bodyPr wrap="square" rtlCol="0">
            <a:spAutoFit/>
          </a:bodyPr>
          <a:lstStyle/>
          <a:p>
            <a:r>
              <a:rPr lang="en-US" sz="2400" dirty="0">
                <a:solidFill>
                  <a:schemeClr val="bg2">
                    <a:lumMod val="10000"/>
                  </a:schemeClr>
                </a:solidFill>
                <a:latin typeface="Times New Roman" panose="02020603050405020304" pitchFamily="18" charset="0"/>
                <a:cs typeface="Times New Roman" panose="02020603050405020304" pitchFamily="18" charset="0"/>
              </a:rPr>
              <a:t>*The project involves analyzing employee data using Excel which helps in gaining the knowledge regarding organizational data, performance statistical analysis by creating visualizations to understand the employee performances.</a:t>
            </a:r>
            <a:endParaRPr lang="en-IN" sz="2400" dirty="0">
              <a:solidFill>
                <a:schemeClr val="bg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77334" y="609600"/>
            <a:ext cx="8596668" cy="509114"/>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tx2"/>
                </a:solidFill>
              </a:rPr>
              <a:t>W</a:t>
            </a:r>
            <a:r>
              <a:rPr sz="3200" b="1" spc="-20" dirty="0">
                <a:solidFill>
                  <a:schemeClr val="tx2"/>
                </a:solidFill>
              </a:rPr>
              <a:t>H</a:t>
            </a:r>
            <a:r>
              <a:rPr sz="3200" b="1" spc="20" dirty="0">
                <a:solidFill>
                  <a:schemeClr val="tx2"/>
                </a:solidFill>
              </a:rPr>
              <a:t>O</a:t>
            </a:r>
            <a:r>
              <a:rPr sz="3200" b="1" spc="-235" dirty="0">
                <a:solidFill>
                  <a:schemeClr val="tx2"/>
                </a:solidFill>
              </a:rPr>
              <a:t> </a:t>
            </a:r>
            <a:r>
              <a:rPr sz="3200" b="1" spc="-10" dirty="0">
                <a:solidFill>
                  <a:schemeClr val="tx2"/>
                </a:solidFill>
              </a:rPr>
              <a:t>AR</a:t>
            </a:r>
            <a:r>
              <a:rPr sz="3200" b="1" spc="15" dirty="0">
                <a:solidFill>
                  <a:schemeClr val="tx2"/>
                </a:solidFill>
              </a:rPr>
              <a:t>E</a:t>
            </a:r>
            <a:r>
              <a:rPr sz="3200" b="1" spc="-35" dirty="0">
                <a:solidFill>
                  <a:schemeClr val="tx2"/>
                </a:solidFill>
              </a:rPr>
              <a:t> </a:t>
            </a:r>
            <a:r>
              <a:rPr sz="3200" b="1" spc="-10" dirty="0">
                <a:solidFill>
                  <a:schemeClr val="tx2"/>
                </a:solidFill>
              </a:rPr>
              <a:t>T</a:t>
            </a:r>
            <a:r>
              <a:rPr sz="3200" b="1" spc="-15" dirty="0">
                <a:solidFill>
                  <a:schemeClr val="tx2"/>
                </a:solidFill>
              </a:rPr>
              <a:t>H</a:t>
            </a:r>
            <a:r>
              <a:rPr sz="3200" b="1" spc="15" dirty="0">
                <a:solidFill>
                  <a:schemeClr val="tx2"/>
                </a:solidFill>
              </a:rPr>
              <a:t>E</a:t>
            </a:r>
            <a:r>
              <a:rPr sz="3200" b="1" spc="-35" dirty="0">
                <a:solidFill>
                  <a:schemeClr val="tx2"/>
                </a:solidFill>
              </a:rPr>
              <a:t> </a:t>
            </a:r>
            <a:r>
              <a:rPr sz="3200" b="1" spc="-20" dirty="0">
                <a:solidFill>
                  <a:schemeClr val="tx2"/>
                </a:solidFill>
              </a:rPr>
              <a:t>E</a:t>
            </a:r>
            <a:r>
              <a:rPr sz="3200" b="1" spc="30" dirty="0">
                <a:solidFill>
                  <a:schemeClr val="tx2"/>
                </a:solidFill>
              </a:rPr>
              <a:t>N</a:t>
            </a:r>
            <a:r>
              <a:rPr sz="3200" b="1" spc="15" dirty="0">
                <a:solidFill>
                  <a:schemeClr val="tx2"/>
                </a:solidFill>
              </a:rPr>
              <a:t>D</a:t>
            </a:r>
            <a:r>
              <a:rPr sz="3200" b="1" spc="-45" dirty="0">
                <a:solidFill>
                  <a:schemeClr val="tx2"/>
                </a:solidFill>
              </a:rPr>
              <a:t> </a:t>
            </a:r>
            <a:r>
              <a:rPr sz="3200" b="1" dirty="0">
                <a:solidFill>
                  <a:schemeClr val="tx2"/>
                </a:solidFill>
              </a:rPr>
              <a:t>U</a:t>
            </a:r>
            <a:r>
              <a:rPr sz="3200" b="1" spc="10" dirty="0">
                <a:solidFill>
                  <a:schemeClr val="tx2"/>
                </a:solidFill>
              </a:rPr>
              <a:t>S</a:t>
            </a:r>
            <a:r>
              <a:rPr sz="3200" b="1" spc="-25" dirty="0">
                <a:solidFill>
                  <a:schemeClr val="tx2"/>
                </a:solidFill>
              </a:rPr>
              <a:t>E</a:t>
            </a:r>
            <a:r>
              <a:rPr sz="3200" b="1" spc="-10" dirty="0">
                <a:solidFill>
                  <a:schemeClr val="tx2"/>
                </a:solidFill>
              </a:rPr>
              <a:t>R</a:t>
            </a:r>
            <a:r>
              <a:rPr sz="3200" b="1" spc="5" dirty="0">
                <a:solidFill>
                  <a:schemeClr val="tx2"/>
                </a:solidFill>
              </a:rPr>
              <a:t>S</a:t>
            </a:r>
            <a:r>
              <a:rPr sz="3200" b="1" spc="5" dirty="0">
                <a:solidFill>
                  <a:schemeClr val="accent1">
                    <a:lumMod val="60000"/>
                    <a:lumOff val="40000"/>
                  </a:schemeClr>
                </a:solidFill>
              </a:rPr>
              <a:t>?</a:t>
            </a:r>
            <a:endParaRPr sz="3200" b="1" dirty="0">
              <a:solidFill>
                <a:schemeClr val="accent1">
                  <a:lumMod val="60000"/>
                  <a:lumOff val="40000"/>
                </a:schemeClr>
              </a:solidFill>
            </a:endParaRPr>
          </a:p>
        </p:txBody>
      </p:sp>
      <p:sp>
        <p:nvSpPr>
          <p:cNvPr id="7" name="Content Placeholder 6"/>
          <p:cNvSpPr>
            <a:spLocks noGrp="1"/>
          </p:cNvSpPr>
          <p:nvPr>
            <p:ph idx="1"/>
          </p:nvPr>
        </p:nvSpPr>
        <p:spPr/>
        <p:txBody>
          <a:bodyPr/>
          <a:lstStyle/>
          <a:p>
            <a:pPr marL="0" indent="0">
              <a:buNone/>
            </a:pPr>
            <a:r>
              <a:rPr lang="en-US" sz="2000" dirty="0">
                <a:solidFill>
                  <a:schemeClr val="bg2">
                    <a:lumMod val="25000"/>
                  </a:schemeClr>
                </a:solidFill>
              </a:rPr>
              <a:t> The end users in employee performance analysis include:</a:t>
            </a:r>
          </a:p>
          <a:p>
            <a:pPr marL="0" indent="0">
              <a:buNone/>
            </a:pPr>
            <a:r>
              <a:rPr lang="en-US" sz="2000" dirty="0">
                <a:solidFill>
                  <a:schemeClr val="bg2">
                    <a:lumMod val="25000"/>
                  </a:schemeClr>
                </a:solidFill>
              </a:rPr>
              <a:t>	1. Human Resource management professionals.</a:t>
            </a:r>
          </a:p>
          <a:p>
            <a:pPr marL="0" indent="0">
              <a:buNone/>
            </a:pPr>
            <a:r>
              <a:rPr lang="en-US" sz="2000" dirty="0">
                <a:solidFill>
                  <a:schemeClr val="bg2">
                    <a:lumMod val="25000"/>
                  </a:schemeClr>
                </a:solidFill>
              </a:rPr>
              <a:t>	2. Data Analysts.</a:t>
            </a:r>
          </a:p>
          <a:p>
            <a:pPr marL="0" indent="0">
              <a:buNone/>
            </a:pPr>
            <a:r>
              <a:rPr lang="en-US" sz="2000" dirty="0">
                <a:solidFill>
                  <a:schemeClr val="bg2">
                    <a:lumMod val="25000"/>
                  </a:schemeClr>
                </a:solidFill>
              </a:rPr>
              <a:t>	3. Team Leaders.</a:t>
            </a:r>
          </a:p>
          <a:p>
            <a:pPr marL="0" indent="0">
              <a:buNone/>
            </a:pPr>
            <a:r>
              <a:rPr lang="en-US" sz="2000" dirty="0">
                <a:solidFill>
                  <a:schemeClr val="bg2">
                    <a:lumMod val="25000"/>
                  </a:schemeClr>
                </a:solidFill>
              </a:rPr>
              <a:t>	4. Superiors.</a:t>
            </a:r>
          </a:p>
          <a:p>
            <a:pPr marL="0" indent="0">
              <a:buNone/>
            </a:pPr>
            <a:r>
              <a:rPr lang="en-US" dirty="0"/>
              <a:t>	</a:t>
            </a:r>
            <a:endParaRPr lang="en-IN"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77334" y="441207"/>
            <a:ext cx="3854528" cy="1675459"/>
          </a:xfrm>
          <a:prstGeom prst="rect">
            <a:avLst/>
          </a:prstGeom>
        </p:spPr>
        <p:txBody>
          <a:bodyPr vert="horz" wrap="square" lIns="0" tIns="13335" rIns="0" bIns="0" rtlCol="0">
            <a:spAutoFit/>
          </a:bodyPr>
          <a:lstStyle/>
          <a:p>
            <a:pPr marL="12700">
              <a:lnSpc>
                <a:spcPct val="100000"/>
              </a:lnSpc>
              <a:spcBef>
                <a:spcPts val="105"/>
              </a:spcBef>
            </a:pPr>
            <a:r>
              <a:rPr sz="3600" b="1" spc="10" dirty="0">
                <a:solidFill>
                  <a:schemeClr val="accent1">
                    <a:lumMod val="60000"/>
                    <a:lumOff val="40000"/>
                  </a:schemeClr>
                </a:solidFill>
              </a:rPr>
              <a:t>O</a:t>
            </a:r>
            <a:r>
              <a:rPr sz="3600" b="1" spc="25" dirty="0">
                <a:solidFill>
                  <a:schemeClr val="accent1">
                    <a:lumMod val="60000"/>
                    <a:lumOff val="40000"/>
                  </a:schemeClr>
                </a:solidFill>
              </a:rPr>
              <a:t>U</a:t>
            </a:r>
            <a:r>
              <a:rPr sz="3600" b="1" dirty="0">
                <a:solidFill>
                  <a:schemeClr val="accent1">
                    <a:lumMod val="60000"/>
                    <a:lumOff val="40000"/>
                  </a:schemeClr>
                </a:solidFill>
              </a:rPr>
              <a:t>R</a:t>
            </a:r>
            <a:r>
              <a:rPr sz="3600" b="1" spc="5" dirty="0">
                <a:solidFill>
                  <a:schemeClr val="accent1">
                    <a:lumMod val="60000"/>
                    <a:lumOff val="40000"/>
                  </a:schemeClr>
                </a:solidFill>
              </a:rPr>
              <a:t> </a:t>
            </a:r>
            <a:r>
              <a:rPr sz="3600" b="1" spc="25" dirty="0">
                <a:solidFill>
                  <a:schemeClr val="accent1">
                    <a:lumMod val="60000"/>
                    <a:lumOff val="40000"/>
                  </a:schemeClr>
                </a:solidFill>
              </a:rPr>
              <a:t>S</a:t>
            </a:r>
            <a:r>
              <a:rPr sz="3600" b="1" spc="10" dirty="0">
                <a:solidFill>
                  <a:schemeClr val="accent1">
                    <a:lumMod val="60000"/>
                    <a:lumOff val="40000"/>
                  </a:schemeClr>
                </a:solidFill>
              </a:rPr>
              <a:t>O</a:t>
            </a:r>
            <a:r>
              <a:rPr sz="3600" b="1" spc="25" dirty="0">
                <a:solidFill>
                  <a:schemeClr val="accent1">
                    <a:lumMod val="60000"/>
                    <a:lumOff val="40000"/>
                  </a:schemeClr>
                </a:solidFill>
              </a:rPr>
              <a:t>LU</a:t>
            </a:r>
            <a:r>
              <a:rPr sz="3600" b="1" spc="-35" dirty="0">
                <a:solidFill>
                  <a:schemeClr val="accent1">
                    <a:lumMod val="60000"/>
                    <a:lumOff val="40000"/>
                  </a:schemeClr>
                </a:solidFill>
              </a:rPr>
              <a:t>T</a:t>
            </a:r>
            <a:r>
              <a:rPr sz="3600" b="1" spc="-30" dirty="0">
                <a:solidFill>
                  <a:schemeClr val="accent1">
                    <a:lumMod val="60000"/>
                    <a:lumOff val="40000"/>
                  </a:schemeClr>
                </a:solidFill>
              </a:rPr>
              <a:t>I</a:t>
            </a:r>
            <a:r>
              <a:rPr sz="3600" b="1" spc="10" dirty="0">
                <a:solidFill>
                  <a:schemeClr val="accent1">
                    <a:lumMod val="60000"/>
                    <a:lumOff val="40000"/>
                  </a:schemeClr>
                </a:solidFill>
              </a:rPr>
              <a:t>O</a:t>
            </a:r>
            <a:r>
              <a:rPr sz="3600" b="1" dirty="0">
                <a:solidFill>
                  <a:schemeClr val="accent1">
                    <a:lumMod val="60000"/>
                    <a:lumOff val="40000"/>
                  </a:schemeClr>
                </a:solidFill>
              </a:rPr>
              <a:t>N</a:t>
            </a:r>
            <a:r>
              <a:rPr sz="3600" b="1" spc="-345" dirty="0">
                <a:solidFill>
                  <a:schemeClr val="accent1">
                    <a:lumMod val="60000"/>
                    <a:lumOff val="40000"/>
                  </a:schemeClr>
                </a:solidFill>
              </a:rPr>
              <a:t> </a:t>
            </a:r>
            <a:r>
              <a:rPr sz="3600" b="1" spc="-35" dirty="0">
                <a:solidFill>
                  <a:schemeClr val="accent1">
                    <a:lumMod val="60000"/>
                    <a:lumOff val="40000"/>
                  </a:schemeClr>
                </a:solidFill>
              </a:rPr>
              <a:t>A</a:t>
            </a:r>
            <a:r>
              <a:rPr sz="3600" b="1" spc="-5" dirty="0">
                <a:solidFill>
                  <a:schemeClr val="accent1">
                    <a:lumMod val="60000"/>
                    <a:lumOff val="40000"/>
                  </a:schemeClr>
                </a:solidFill>
              </a:rPr>
              <a:t>N</a:t>
            </a:r>
            <a:r>
              <a:rPr sz="3600" b="1" dirty="0">
                <a:solidFill>
                  <a:schemeClr val="accent1">
                    <a:lumMod val="60000"/>
                    <a:lumOff val="40000"/>
                  </a:schemeClr>
                </a:solidFill>
              </a:rPr>
              <a:t>D</a:t>
            </a:r>
            <a:r>
              <a:rPr sz="3600" b="1" spc="35" dirty="0">
                <a:solidFill>
                  <a:schemeClr val="accent1">
                    <a:lumMod val="60000"/>
                    <a:lumOff val="40000"/>
                  </a:schemeClr>
                </a:solidFill>
              </a:rPr>
              <a:t> </a:t>
            </a:r>
            <a:r>
              <a:rPr sz="3600" b="1" spc="-30" dirty="0">
                <a:solidFill>
                  <a:schemeClr val="accent1">
                    <a:lumMod val="60000"/>
                    <a:lumOff val="40000"/>
                  </a:schemeClr>
                </a:solidFill>
              </a:rPr>
              <a:t>I</a:t>
            </a:r>
            <a:r>
              <a:rPr sz="3600" b="1" spc="-35" dirty="0">
                <a:solidFill>
                  <a:schemeClr val="accent1">
                    <a:lumMod val="60000"/>
                    <a:lumOff val="40000"/>
                  </a:schemeClr>
                </a:solidFill>
              </a:rPr>
              <a:t>T</a:t>
            </a:r>
            <a:r>
              <a:rPr sz="3600" b="1" dirty="0">
                <a:solidFill>
                  <a:schemeClr val="accent1">
                    <a:lumMod val="60000"/>
                    <a:lumOff val="40000"/>
                  </a:schemeClr>
                </a:solidFill>
              </a:rPr>
              <a:t>S</a:t>
            </a:r>
            <a:r>
              <a:rPr sz="3600" b="1" spc="60" dirty="0">
                <a:solidFill>
                  <a:schemeClr val="accent1">
                    <a:lumMod val="60000"/>
                    <a:lumOff val="40000"/>
                  </a:schemeClr>
                </a:solidFill>
              </a:rPr>
              <a:t> </a:t>
            </a:r>
            <a:r>
              <a:rPr sz="3600" b="1" spc="-295" dirty="0">
                <a:solidFill>
                  <a:schemeClr val="accent1">
                    <a:lumMod val="60000"/>
                    <a:lumOff val="40000"/>
                  </a:schemeClr>
                </a:solidFill>
              </a:rPr>
              <a:t>V</a:t>
            </a:r>
            <a:r>
              <a:rPr sz="3600" b="1" spc="-35" dirty="0">
                <a:solidFill>
                  <a:schemeClr val="accent1">
                    <a:lumMod val="60000"/>
                    <a:lumOff val="40000"/>
                  </a:schemeClr>
                </a:solidFill>
              </a:rPr>
              <a:t>A</a:t>
            </a:r>
            <a:r>
              <a:rPr sz="3600" b="1" spc="25" dirty="0">
                <a:solidFill>
                  <a:schemeClr val="accent1">
                    <a:lumMod val="60000"/>
                    <a:lumOff val="40000"/>
                  </a:schemeClr>
                </a:solidFill>
              </a:rPr>
              <a:t>LU</a:t>
            </a:r>
            <a:r>
              <a:rPr sz="3600" b="1" dirty="0">
                <a:solidFill>
                  <a:schemeClr val="accent1">
                    <a:lumMod val="60000"/>
                    <a:lumOff val="40000"/>
                  </a:schemeClr>
                </a:solidFill>
              </a:rPr>
              <a:t>E</a:t>
            </a:r>
            <a:r>
              <a:rPr sz="3600" b="1" spc="-65" dirty="0">
                <a:solidFill>
                  <a:schemeClr val="accent1">
                    <a:lumMod val="60000"/>
                    <a:lumOff val="40000"/>
                  </a:schemeClr>
                </a:solidFill>
              </a:rPr>
              <a:t> </a:t>
            </a:r>
            <a:r>
              <a:rPr sz="3600" b="1" spc="-15" dirty="0">
                <a:solidFill>
                  <a:schemeClr val="accent1">
                    <a:lumMod val="60000"/>
                    <a:lumOff val="40000"/>
                  </a:schemeClr>
                </a:solidFill>
              </a:rPr>
              <a:t>P</a:t>
            </a:r>
            <a:r>
              <a:rPr sz="3600" b="1" spc="-30" dirty="0">
                <a:solidFill>
                  <a:schemeClr val="accent1">
                    <a:lumMod val="60000"/>
                    <a:lumOff val="40000"/>
                  </a:schemeClr>
                </a:solidFill>
              </a:rPr>
              <a:t>R</a:t>
            </a:r>
            <a:r>
              <a:rPr sz="3600" b="1" spc="10" dirty="0">
                <a:solidFill>
                  <a:schemeClr val="accent1">
                    <a:lumMod val="60000"/>
                    <a:lumOff val="40000"/>
                  </a:schemeClr>
                </a:solidFill>
              </a:rPr>
              <a:t>O</a:t>
            </a:r>
            <a:r>
              <a:rPr sz="3600" b="1" spc="-15" dirty="0">
                <a:solidFill>
                  <a:schemeClr val="accent1">
                    <a:lumMod val="60000"/>
                    <a:lumOff val="40000"/>
                  </a:schemeClr>
                </a:solidFill>
              </a:rPr>
              <a:t>P</a:t>
            </a:r>
            <a:r>
              <a:rPr sz="3600" b="1" spc="10" dirty="0">
                <a:solidFill>
                  <a:schemeClr val="accent1">
                    <a:lumMod val="60000"/>
                    <a:lumOff val="40000"/>
                  </a:schemeClr>
                </a:solidFill>
              </a:rPr>
              <a:t>O</a:t>
            </a:r>
            <a:r>
              <a:rPr sz="3600" b="1" spc="25" dirty="0">
                <a:solidFill>
                  <a:schemeClr val="accent1">
                    <a:lumMod val="60000"/>
                    <a:lumOff val="40000"/>
                  </a:schemeClr>
                </a:solidFill>
              </a:rPr>
              <a:t>S</a:t>
            </a:r>
            <a:r>
              <a:rPr sz="3600" b="1" spc="-30" dirty="0">
                <a:solidFill>
                  <a:schemeClr val="accent1">
                    <a:lumMod val="60000"/>
                    <a:lumOff val="40000"/>
                  </a:schemeClr>
                </a:solidFill>
              </a:rPr>
              <a:t>I</a:t>
            </a:r>
            <a:r>
              <a:rPr sz="3600" b="1" spc="-35" dirty="0">
                <a:solidFill>
                  <a:schemeClr val="accent1">
                    <a:lumMod val="60000"/>
                    <a:lumOff val="40000"/>
                  </a:schemeClr>
                </a:solidFill>
              </a:rPr>
              <a:t>T</a:t>
            </a:r>
            <a:r>
              <a:rPr sz="3600" b="1" spc="-30" dirty="0">
                <a:solidFill>
                  <a:schemeClr val="accent1">
                    <a:lumMod val="60000"/>
                    <a:lumOff val="40000"/>
                  </a:schemeClr>
                </a:solidFill>
              </a:rPr>
              <a:t>I</a:t>
            </a:r>
            <a:r>
              <a:rPr sz="3600" b="1" spc="10" dirty="0">
                <a:solidFill>
                  <a:schemeClr val="accent1">
                    <a:lumMod val="60000"/>
                    <a:lumOff val="40000"/>
                  </a:schemeClr>
                </a:solidFill>
              </a:rPr>
              <a:t>O</a:t>
            </a:r>
            <a:r>
              <a:rPr sz="3600" b="1" dirty="0">
                <a:solidFill>
                  <a:schemeClr val="accent1">
                    <a:lumMod val="60000"/>
                    <a:lumOff val="40000"/>
                  </a:schemeClr>
                </a:solidFill>
              </a:rPr>
              <a:t>N</a:t>
            </a:r>
          </a:p>
        </p:txBody>
      </p:sp>
      <p:sp>
        <p:nvSpPr>
          <p:cNvPr id="10" name="Text Placeholder 9"/>
          <p:cNvSpPr>
            <a:spLocks noGrp="1"/>
          </p:cNvSpPr>
          <p:nvPr>
            <p:ph type="body" sz="half" idx="2"/>
          </p:nvPr>
        </p:nvSpPr>
        <p:spPr>
          <a:xfrm>
            <a:off x="533400" y="2362200"/>
            <a:ext cx="3854528" cy="4267200"/>
          </a:xfrm>
        </p:spPr>
        <p:txBody>
          <a:bodyPr>
            <a:normAutofit/>
          </a:bodyPr>
          <a:lstStyle/>
          <a:p>
            <a:r>
              <a:rPr lang="en-US" sz="2400" dirty="0"/>
              <a:t>1.Filtering- purpose to fill the missing values.</a:t>
            </a:r>
          </a:p>
          <a:p>
            <a:r>
              <a:rPr lang="en-US" sz="2400" dirty="0"/>
              <a:t>2.Conditional formatting- blank values.</a:t>
            </a:r>
          </a:p>
        </p:txBody>
      </p:sp>
      <p:pic>
        <p:nvPicPr>
          <p:cNvPr id="16" name="object 2"/>
          <p:cNvPicPr>
            <a:picLocks/>
          </p:cNvPicPr>
          <p:nvPr/>
        </p:nvPicPr>
        <p:blipFill>
          <a:blip r:embed="rId2" cstate="print"/>
          <a:stretch>
            <a:fillRect/>
          </a:stretch>
        </p:blipFill>
        <p:spPr>
          <a:xfrm>
            <a:off x="4760913" y="559815"/>
            <a:ext cx="4002087" cy="4393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solidFill>
                  <a:schemeClr val="accent2">
                    <a:lumMod val="60000"/>
                    <a:lumOff val="40000"/>
                  </a:schemeClr>
                </a:solidFill>
              </a:rPr>
              <a:t>Dataset Description</a:t>
            </a:r>
          </a:p>
        </p:txBody>
      </p:sp>
      <p:sp>
        <p:nvSpPr>
          <p:cNvPr id="3" name="Content Placeholder 2"/>
          <p:cNvSpPr>
            <a:spLocks noGrp="1"/>
          </p:cNvSpPr>
          <p:nvPr>
            <p:ph idx="1"/>
          </p:nvPr>
        </p:nvSpPr>
        <p:spPr>
          <a:xfrm>
            <a:off x="677334" y="1524001"/>
            <a:ext cx="8596668" cy="4517362"/>
          </a:xfrm>
        </p:spPr>
        <p:txBody>
          <a:bodyPr>
            <a:normAutofit fontScale="92500" lnSpcReduction="20000"/>
          </a:bodyPr>
          <a:lstStyle/>
          <a:p>
            <a:pPr marL="0" indent="0">
              <a:buNone/>
            </a:pPr>
            <a:r>
              <a:rPr lang="en-US" sz="1900" dirty="0"/>
              <a:t>*Employee data set- </a:t>
            </a:r>
            <a:endParaRPr lang="en-IN" sz="1900" dirty="0"/>
          </a:p>
          <a:p>
            <a:pPr marL="0" indent="0">
              <a:buNone/>
            </a:pPr>
            <a:r>
              <a:rPr lang="en-IN" sz="1900" dirty="0"/>
              <a:t>*There are </a:t>
            </a:r>
            <a:r>
              <a:rPr lang="en-US" sz="1900" dirty="0"/>
              <a:t>26 features</a:t>
            </a:r>
            <a:endParaRPr lang="en-IN" sz="1900" dirty="0"/>
          </a:p>
          <a:p>
            <a:pPr marL="0" indent="0">
              <a:buNone/>
            </a:pPr>
            <a:r>
              <a:rPr lang="en-IN" sz="1900" dirty="0"/>
              <a:t>*The important ten features are,</a:t>
            </a:r>
          </a:p>
          <a:p>
            <a:pPr lvl="1"/>
            <a:r>
              <a:rPr lang="en-IN" sz="1900" dirty="0"/>
              <a:t>Employment ID</a:t>
            </a:r>
          </a:p>
          <a:p>
            <a:pPr lvl="1"/>
            <a:r>
              <a:rPr lang="en-IN" sz="1900" dirty="0"/>
              <a:t>First name</a:t>
            </a:r>
          </a:p>
          <a:p>
            <a:pPr lvl="1"/>
            <a:r>
              <a:rPr lang="en-IN" sz="1900" dirty="0"/>
              <a:t>Last name</a:t>
            </a:r>
          </a:p>
          <a:p>
            <a:pPr lvl="1"/>
            <a:r>
              <a:rPr lang="en-IN" sz="1900" dirty="0"/>
              <a:t>Gender</a:t>
            </a:r>
          </a:p>
          <a:p>
            <a:pPr lvl="1"/>
            <a:r>
              <a:rPr lang="en-IN" sz="1900" dirty="0"/>
              <a:t>Employee status</a:t>
            </a:r>
          </a:p>
          <a:p>
            <a:pPr lvl="1"/>
            <a:r>
              <a:rPr lang="en-IN" sz="1900" dirty="0"/>
              <a:t>Employee type</a:t>
            </a:r>
          </a:p>
          <a:p>
            <a:pPr lvl="1"/>
            <a:r>
              <a:rPr lang="en-IN" sz="1900" dirty="0"/>
              <a:t>Employee classification</a:t>
            </a:r>
          </a:p>
          <a:p>
            <a:pPr lvl="1"/>
            <a:r>
              <a:rPr lang="en-IN" sz="1900" dirty="0"/>
              <a:t>Performance score</a:t>
            </a:r>
          </a:p>
          <a:p>
            <a:pPr lvl="1"/>
            <a:r>
              <a:rPr lang="en-IN" sz="1900" dirty="0"/>
              <a:t>Current employee ratings</a:t>
            </a:r>
          </a:p>
          <a:p>
            <a:pPr lvl="1"/>
            <a:r>
              <a:rPr lang="en-IN" sz="1900" dirty="0"/>
              <a:t>Business units</a:t>
            </a:r>
          </a:p>
          <a:p>
            <a:pPr marL="400050" lvl="1" indent="0">
              <a:buNone/>
            </a:pPr>
            <a:endParaRPr lang="en-US" sz="17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chemeClr val="accent1">
                    <a:lumMod val="60000"/>
                    <a:lumOff val="40000"/>
                  </a:schemeClr>
                </a:solidFill>
              </a:rPr>
              <a:t>THE</a:t>
            </a:r>
            <a:r>
              <a:rPr sz="4250" b="1" spc="20" dirty="0">
                <a:solidFill>
                  <a:schemeClr val="accent1">
                    <a:lumMod val="60000"/>
                    <a:lumOff val="40000"/>
                  </a:schemeClr>
                </a:solidFill>
              </a:rPr>
              <a:t> </a:t>
            </a:r>
            <a:r>
              <a:rPr lang="en-US" sz="4250" b="1" spc="20" dirty="0">
                <a:solidFill>
                  <a:schemeClr val="accent1">
                    <a:lumMod val="60000"/>
                    <a:lumOff val="40000"/>
                  </a:schemeClr>
                </a:solidFill>
              </a:rPr>
              <a:t>"</a:t>
            </a:r>
            <a:r>
              <a:rPr sz="4250" b="1" spc="10" dirty="0">
                <a:solidFill>
                  <a:schemeClr val="accent1">
                    <a:lumMod val="60000"/>
                    <a:lumOff val="40000"/>
                  </a:schemeClr>
                </a:solidFill>
              </a:rPr>
              <a:t>WOW</a:t>
            </a:r>
            <a:r>
              <a:rPr lang="en-US" sz="4250" b="1" spc="10" dirty="0">
                <a:solidFill>
                  <a:schemeClr val="accent1">
                    <a:lumMod val="60000"/>
                    <a:lumOff val="40000"/>
                  </a:schemeClr>
                </a:solidFill>
              </a:rPr>
              <a:t>"</a:t>
            </a:r>
            <a:r>
              <a:rPr sz="4250" b="1" spc="85" dirty="0">
                <a:solidFill>
                  <a:schemeClr val="accent1">
                    <a:lumMod val="60000"/>
                    <a:lumOff val="40000"/>
                  </a:schemeClr>
                </a:solidFill>
              </a:rPr>
              <a:t> </a:t>
            </a:r>
            <a:r>
              <a:rPr sz="4250" b="1" spc="10" dirty="0">
                <a:solidFill>
                  <a:schemeClr val="accent1">
                    <a:lumMod val="60000"/>
                    <a:lumOff val="40000"/>
                  </a:schemeClr>
                </a:solidFill>
              </a:rPr>
              <a:t>IN</a:t>
            </a:r>
            <a:r>
              <a:rPr sz="4250" b="1" spc="-5" dirty="0">
                <a:solidFill>
                  <a:schemeClr val="accent1">
                    <a:lumMod val="60000"/>
                    <a:lumOff val="40000"/>
                  </a:schemeClr>
                </a:solidFill>
              </a:rPr>
              <a:t> </a:t>
            </a:r>
            <a:r>
              <a:rPr sz="4250" b="1" spc="15" dirty="0">
                <a:solidFill>
                  <a:schemeClr val="accent1">
                    <a:lumMod val="60000"/>
                    <a:lumOff val="40000"/>
                  </a:schemeClr>
                </a:solidFill>
              </a:rPr>
              <a:t>OUR</a:t>
            </a:r>
            <a:r>
              <a:rPr sz="4250" b="1" spc="-10" dirty="0">
                <a:solidFill>
                  <a:schemeClr val="accent1">
                    <a:lumMod val="60000"/>
                    <a:lumOff val="40000"/>
                  </a:schemeClr>
                </a:solidFill>
              </a:rPr>
              <a:t> </a:t>
            </a:r>
            <a:r>
              <a:rPr sz="4250" b="1" spc="20" dirty="0">
                <a:solidFill>
                  <a:schemeClr val="accent1">
                    <a:lumMod val="60000"/>
                    <a:lumOff val="40000"/>
                  </a:schemeClr>
                </a:solidFill>
              </a:rPr>
              <a:t>SOLUTION</a:t>
            </a:r>
            <a:endParaRPr sz="4250" b="1" dirty="0">
              <a:solidFill>
                <a:schemeClr val="accent1">
                  <a:lumMod val="60000"/>
                  <a:lumOff val="40000"/>
                </a:schemeClr>
              </a:solidFill>
            </a:endParaRPr>
          </a:p>
        </p:txBody>
      </p:sp>
      <p:sp>
        <p:nvSpPr>
          <p:cNvPr id="10" name="Content Placeholder 9"/>
          <p:cNvSpPr>
            <a:spLocks noGrp="1"/>
          </p:cNvSpPr>
          <p:nvPr>
            <p:ph idx="1"/>
          </p:nvPr>
        </p:nvSpPr>
        <p:spPr>
          <a:xfrm>
            <a:off x="2533650" y="2160589"/>
            <a:ext cx="6740352" cy="3880773"/>
          </a:xfrm>
        </p:spPr>
        <p:txBody>
          <a:bodyPr>
            <a:normAutofit/>
          </a:bodyPr>
          <a:lstStyle/>
          <a:p>
            <a:pPr marL="0" indent="0">
              <a:buNone/>
            </a:pPr>
            <a:r>
              <a:rPr lang="en-IN" sz="3200" dirty="0">
                <a:latin typeface="Times New Roman" panose="02020603050405020304" pitchFamily="18" charset="0"/>
                <a:cs typeface="Times New Roman" panose="02020603050405020304" pitchFamily="18" charset="0"/>
              </a:rPr>
              <a:t>#Performance Level– These include the categories such as Levels in very high, high, medium, low, etc...</a:t>
            </a:r>
          </a:p>
          <a:p>
            <a:endParaRPr lang="en-IN" sz="3200" dirty="0">
              <a:latin typeface="Times New Roman" panose="02020603050405020304" pitchFamily="18" charset="0"/>
              <a:cs typeface="Times New Roman" panose="02020603050405020304" pitchFamily="18" charset="0"/>
            </a:endParaRPr>
          </a:p>
          <a:p>
            <a:pPr marL="0" indent="0">
              <a:buNone/>
            </a:pP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356</TotalTime>
  <Words>394</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ROOPAN J</cp:lastModifiedBy>
  <cp:revision>52</cp:revision>
  <dcterms:created xsi:type="dcterms:W3CDTF">2024-03-29T15:07:22Z</dcterms:created>
  <dcterms:modified xsi:type="dcterms:W3CDTF">2024-08-30T10:49:41Z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