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A7CCA2DC-09F9-4AF4-A592-8D759F73D41E}"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68FDBA9-7D43-47BF-A4D5-678F4CA0F15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8408E25A-3F95-4007-A111-E54A351B2D2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7976B1-ACC5-4BDE-97AE-0B11541D02FE}"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BD8B616-3676-4487-B19A-C197FE65CF3E}"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43421EB-92E0-449D-A758-11DCCB421CD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B36DFF4-DF1B-4B30-8058-2AC59C90ED2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7A79E99-7B7D-4738-B156-B370A95FA1F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0CD5F07-451D-4D89-A5B2-F059C3C8D12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7DD40A0-B187-4879-A1C6-C1655FDB622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87CC363-9326-4E0C-A9EF-84A38250B00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234DDE-D46A-46DE-BD50-7923977180A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bg object 16"/>
          <p:cNvSpPr/>
          <p:nvPr/>
        </p:nvSpPr>
        <p:spPr>
          <a:xfrm>
            <a:off x="0" y="0"/>
            <a:ext cx="18287280" cy="1028628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a:ln w="0">
            <a:noFill/>
          </a:ln>
        </p:spPr>
        <p:style>
          <a:lnRef idx="0">
            <a:scrgbClr r="0" g="0" b="0"/>
          </a:lnRef>
          <a:fillRef idx="0">
            <a:scrgbClr r="0" g="0" b="0"/>
          </a:fillRef>
          <a:effectRef idx="0">
            <a:scrgbClr r="0" g="0" b="0"/>
          </a:effectRef>
          <a:fontRef idx="minor"/>
        </p:style>
      </p:sp>
      <p:sp>
        <p:nvSpPr>
          <p:cNvPr id="7" name="PlaceHolder 1"/>
          <p:cNvSpPr>
            <a:spLocks noGrp="1"/>
          </p:cNvSpPr>
          <p:nvPr>
            <p:ph type="ftr" idx="1"/>
          </p:nvPr>
        </p:nvSpPr>
        <p:spPr>
          <a:xfrm>
            <a:off x="6217920" y="9567000"/>
            <a:ext cx="5851440" cy="5137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2" name="PlaceHolder 2"/>
          <p:cNvSpPr>
            <a:spLocks noGrp="1"/>
          </p:cNvSpPr>
          <p:nvPr>
            <p:ph type="sldNum" idx="2"/>
          </p:nvPr>
        </p:nvSpPr>
        <p:spPr>
          <a:xfrm>
            <a:off x="13167360" y="9567000"/>
            <a:ext cx="4205520" cy="513720"/>
          </a:xfrm>
          <a:prstGeom prst="rect">
            <a:avLst/>
          </a:prstGeom>
          <a:noFill/>
          <a:ln w="0">
            <a:noFill/>
          </a:ln>
        </p:spPr>
        <p:txBody>
          <a:bodyPr lIns="0" tIns="0" rIns="0" bIns="0" anchor="t">
            <a:noAutofit/>
          </a:bodyPr>
          <a:lstStyle>
            <a:lvl1pPr algn="r">
              <a:lnSpc>
                <a:spcPct val="100000"/>
              </a:lnSpc>
              <a:buNone/>
              <a:defRPr lang="en-IN" sz="1400" b="0" strike="noStrike" spc="-1">
                <a:solidFill>
                  <a:srgbClr val="B2B2B2"/>
                </a:solidFill>
                <a:latin typeface="Times New Roman"/>
              </a:defRPr>
            </a:lvl1pPr>
          </a:lstStyle>
          <a:p>
            <a:pPr algn="r">
              <a:lnSpc>
                <a:spcPct val="100000"/>
              </a:lnSpc>
              <a:buNone/>
            </a:pPr>
            <a:fld id="{A24A6F05-642E-4952-8B87-92B1F5C35E6F}" type="slidenum">
              <a:rPr lang="en-IN" sz="1400" b="0" strike="noStrike" spc="-1">
                <a:solidFill>
                  <a:srgbClr val="B2B2B2"/>
                </a:solidFill>
                <a:latin typeface="Times New Roman"/>
              </a:rPr>
              <a:t>‹#›</a:t>
            </a:fld>
            <a:endParaRPr lang="en-IN" sz="1400" b="0" strike="noStrike" spc="-1">
              <a:latin typeface="Times New Roman"/>
            </a:endParaRPr>
          </a:p>
        </p:txBody>
      </p:sp>
      <p:sp>
        <p:nvSpPr>
          <p:cNvPr id="3" name="PlaceHolder 3"/>
          <p:cNvSpPr>
            <a:spLocks noGrp="1"/>
          </p:cNvSpPr>
          <p:nvPr>
            <p:ph type="dt" idx="3"/>
          </p:nvPr>
        </p:nvSpPr>
        <p:spPr>
          <a:xfrm>
            <a:off x="914400" y="9567000"/>
            <a:ext cx="4205520" cy="5137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5"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jpeg" /><Relationship Id="rId9" Type="http://schemas.openxmlformats.org/officeDocument/2006/relationships/image" Target="../media/image8.png" /></Relationships>
</file>

<file path=ppt/slides/_rels/slide2.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jpeg"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12123000" y="360000"/>
            <a:ext cx="6164640" cy="9913320"/>
            <a:chOff x="12123000" y="360000"/>
            <a:chExt cx="6164640" cy="9913320"/>
          </a:xfrm>
        </p:grpSpPr>
        <p:sp>
          <p:nvSpPr>
            <p:cNvPr id="43" name="object 3"/>
            <p:cNvSpPr/>
            <p:nvPr/>
          </p:nvSpPr>
          <p:spPr>
            <a:xfrm>
              <a:off x="14329080" y="2303640"/>
              <a:ext cx="3958560" cy="6339600"/>
            </a:xfrm>
            <a:custGeom>
              <a:avLst/>
              <a:gdLst/>
              <a:ahLst/>
              <a:cxnLst/>
              <a:rect l="l" t="t" r="r" b="b"/>
              <a:pathLst>
                <a:path w="3959225" h="6340475">
                  <a:moveTo>
                    <a:pt x="3959097" y="6340048"/>
                  </a:moveTo>
                  <a:lnTo>
                    <a:pt x="1830194" y="6340048"/>
                  </a:lnTo>
                  <a:lnTo>
                    <a:pt x="0" y="3170024"/>
                  </a:lnTo>
                  <a:lnTo>
                    <a:pt x="1830193" y="0"/>
                  </a:lnTo>
                  <a:lnTo>
                    <a:pt x="3959097" y="0"/>
                  </a:lnTo>
                  <a:lnTo>
                    <a:pt x="3959097" y="6340048"/>
                  </a:lnTo>
                  <a:close/>
                </a:path>
              </a:pathLst>
            </a:custGeom>
            <a:solidFill>
              <a:srgbClr val="004550"/>
            </a:solidFill>
            <a:ln w="0">
              <a:noFill/>
            </a:ln>
          </p:spPr>
          <p:style>
            <a:lnRef idx="0">
              <a:scrgbClr r="0" g="0" b="0"/>
            </a:lnRef>
            <a:fillRef idx="0">
              <a:scrgbClr r="0" g="0" b="0"/>
            </a:fillRef>
            <a:effectRef idx="0">
              <a:scrgbClr r="0" g="0" b="0"/>
            </a:effectRef>
            <a:fontRef idx="minor"/>
          </p:style>
        </p:sp>
        <p:sp>
          <p:nvSpPr>
            <p:cNvPr id="44" name="object 4"/>
            <p:cNvSpPr/>
            <p:nvPr/>
          </p:nvSpPr>
          <p:spPr>
            <a:xfrm>
              <a:off x="12123000" y="7021440"/>
              <a:ext cx="4970160" cy="3251880"/>
            </a:xfrm>
            <a:custGeom>
              <a:avLst/>
              <a:gdLst/>
              <a:ahLst/>
              <a:cxnLst/>
              <a:rect l="l" t="t" r="r" b="b"/>
              <a:pathLst>
                <a:path w="4970780" h="3252470">
                  <a:moveTo>
                    <a:pt x="4335198" y="3251873"/>
                  </a:moveTo>
                  <a:lnTo>
                    <a:pt x="634953" y="3251873"/>
                  </a:lnTo>
                  <a:lnTo>
                    <a:pt x="0" y="2152086"/>
                  </a:lnTo>
                  <a:lnTo>
                    <a:pt x="1242493" y="0"/>
                  </a:lnTo>
                  <a:lnTo>
                    <a:pt x="3727484" y="0"/>
                  </a:lnTo>
                  <a:lnTo>
                    <a:pt x="4970151" y="2152088"/>
                  </a:lnTo>
                  <a:lnTo>
                    <a:pt x="4335198" y="3251873"/>
                  </a:lnTo>
                  <a:close/>
                </a:path>
              </a:pathLst>
            </a:custGeom>
            <a:solidFill>
              <a:srgbClr val="00A181"/>
            </a:solidFill>
            <a:ln w="0">
              <a:noFill/>
            </a:ln>
          </p:spPr>
          <p:style>
            <a:lnRef idx="0">
              <a:scrgbClr r="0" g="0" b="0"/>
            </a:lnRef>
            <a:fillRef idx="0">
              <a:scrgbClr r="0" g="0" b="0"/>
            </a:fillRef>
            <a:effectRef idx="0">
              <a:scrgbClr r="0" g="0" b="0"/>
            </a:effectRef>
            <a:fontRef idx="minor"/>
          </p:style>
        </p:sp>
        <p:sp>
          <p:nvSpPr>
            <p:cNvPr id="45" name="object 5"/>
            <p:cNvSpPr/>
            <p:nvPr/>
          </p:nvSpPr>
          <p:spPr>
            <a:xfrm>
              <a:off x="12336480" y="5941080"/>
              <a:ext cx="2271240" cy="1967040"/>
            </a:xfrm>
            <a:custGeom>
              <a:avLst/>
              <a:gdLst/>
              <a:ahLst/>
              <a:cxnLst/>
              <a:rect l="l" t="t" r="r" b="b"/>
              <a:pathLst>
                <a:path w="2272030" h="1967865">
                  <a:moveTo>
                    <a:pt x="1703779" y="1967284"/>
                  </a:moveTo>
                  <a:lnTo>
                    <a:pt x="567899" y="1967284"/>
                  </a:lnTo>
                  <a:lnTo>
                    <a:pt x="0" y="983641"/>
                  </a:lnTo>
                  <a:lnTo>
                    <a:pt x="567899" y="0"/>
                  </a:lnTo>
                  <a:lnTo>
                    <a:pt x="1703699" y="0"/>
                  </a:lnTo>
                  <a:lnTo>
                    <a:pt x="2271678" y="983642"/>
                  </a:lnTo>
                  <a:lnTo>
                    <a:pt x="1703779" y="1967284"/>
                  </a:lnTo>
                  <a:close/>
                </a:path>
              </a:pathLst>
            </a:custGeom>
            <a:solidFill>
              <a:srgbClr val="A3E373"/>
            </a:solidFill>
            <a:ln w="0">
              <a:noFill/>
            </a:ln>
          </p:spPr>
          <p:style>
            <a:lnRef idx="0">
              <a:scrgbClr r="0" g="0" b="0"/>
            </a:lnRef>
            <a:fillRef idx="0">
              <a:scrgbClr r="0" g="0" b="0"/>
            </a:fillRef>
            <a:effectRef idx="0">
              <a:scrgbClr r="0" g="0" b="0"/>
            </a:effectRef>
            <a:fontRef idx="minor"/>
          </p:style>
        </p:sp>
        <p:sp>
          <p:nvSpPr>
            <p:cNvPr id="46" name="object 6"/>
            <p:cNvSpPr/>
            <p:nvPr/>
          </p:nvSpPr>
          <p:spPr>
            <a:xfrm>
              <a:off x="13737600" y="360000"/>
              <a:ext cx="3799080" cy="3289680"/>
            </a:xfrm>
            <a:custGeom>
              <a:avLst/>
              <a:gdLst/>
              <a:ahLst/>
              <a:cxnLst/>
              <a:rect l="l" t="t" r="r" b="b"/>
              <a:pathLst>
                <a:path w="3799840" h="3290570">
                  <a:moveTo>
                    <a:pt x="2849747" y="3290487"/>
                  </a:moveTo>
                  <a:lnTo>
                    <a:pt x="949870" y="3290487"/>
                  </a:lnTo>
                  <a:lnTo>
                    <a:pt x="0" y="1645242"/>
                  </a:lnTo>
                  <a:lnTo>
                    <a:pt x="949871" y="0"/>
                  </a:lnTo>
                  <a:lnTo>
                    <a:pt x="2849613" y="0"/>
                  </a:lnTo>
                  <a:lnTo>
                    <a:pt x="3799617" y="1645244"/>
                  </a:lnTo>
                  <a:lnTo>
                    <a:pt x="2849747" y="3290487"/>
                  </a:lnTo>
                  <a:close/>
                </a:path>
              </a:pathLst>
            </a:custGeom>
            <a:solidFill>
              <a:srgbClr val="00A181"/>
            </a:solidFill>
            <a:ln w="0">
              <a:noFill/>
            </a:ln>
          </p:spPr>
          <p:style>
            <a:lnRef idx="0">
              <a:scrgbClr r="0" g="0" b="0"/>
            </a:lnRef>
            <a:fillRef idx="0">
              <a:scrgbClr r="0" g="0" b="0"/>
            </a:fillRef>
            <a:effectRef idx="0">
              <a:scrgbClr r="0" g="0" b="0"/>
            </a:effectRef>
            <a:fontRef idx="minor"/>
          </p:style>
        </p:sp>
      </p:grpSp>
      <p:pic>
        <p:nvPicPr>
          <p:cNvPr id="47" name="object 7"/>
          <p:cNvPicPr/>
          <p:nvPr/>
        </p:nvPicPr>
        <p:blipFill>
          <a:blip r:embed="rId2"/>
          <a:stretch/>
        </p:blipFill>
        <p:spPr>
          <a:xfrm>
            <a:off x="5854320" y="230760"/>
            <a:ext cx="1058040" cy="693000"/>
          </a:xfrm>
          <a:prstGeom prst="rect">
            <a:avLst/>
          </a:prstGeom>
          <a:ln w="0">
            <a:noFill/>
          </a:ln>
        </p:spPr>
      </p:pic>
      <p:pic>
        <p:nvPicPr>
          <p:cNvPr id="48" name="object 8"/>
          <p:cNvPicPr/>
          <p:nvPr/>
        </p:nvPicPr>
        <p:blipFill>
          <a:blip r:embed="rId3"/>
          <a:stretch/>
        </p:blipFill>
        <p:spPr>
          <a:xfrm>
            <a:off x="7020000" y="267480"/>
            <a:ext cx="1325880" cy="632160"/>
          </a:xfrm>
          <a:prstGeom prst="rect">
            <a:avLst/>
          </a:prstGeom>
          <a:ln w="0">
            <a:noFill/>
          </a:ln>
        </p:spPr>
      </p:pic>
      <p:pic>
        <p:nvPicPr>
          <p:cNvPr id="49" name="object 9"/>
          <p:cNvPicPr/>
          <p:nvPr/>
        </p:nvPicPr>
        <p:blipFill>
          <a:blip r:embed="rId4"/>
          <a:stretch/>
        </p:blipFill>
        <p:spPr>
          <a:xfrm>
            <a:off x="5220000" y="180000"/>
            <a:ext cx="486000" cy="863280"/>
          </a:xfrm>
          <a:prstGeom prst="rect">
            <a:avLst/>
          </a:prstGeom>
          <a:ln w="0">
            <a:noFill/>
          </a:ln>
        </p:spPr>
      </p:pic>
      <p:pic>
        <p:nvPicPr>
          <p:cNvPr id="50" name="object 10"/>
          <p:cNvPicPr/>
          <p:nvPr/>
        </p:nvPicPr>
        <p:blipFill>
          <a:blip r:embed="rId5"/>
          <a:stretch/>
        </p:blipFill>
        <p:spPr>
          <a:xfrm>
            <a:off x="540000" y="360000"/>
            <a:ext cx="1618200" cy="571320"/>
          </a:xfrm>
          <a:prstGeom prst="rect">
            <a:avLst/>
          </a:prstGeom>
          <a:ln w="0">
            <a:noFill/>
          </a:ln>
        </p:spPr>
      </p:pic>
      <p:pic>
        <p:nvPicPr>
          <p:cNvPr id="51" name="object 11"/>
          <p:cNvPicPr/>
          <p:nvPr/>
        </p:nvPicPr>
        <p:blipFill>
          <a:blip r:embed="rId6"/>
          <a:stretch/>
        </p:blipFill>
        <p:spPr>
          <a:xfrm>
            <a:off x="5781600" y="230760"/>
            <a:ext cx="72360" cy="668880"/>
          </a:xfrm>
          <a:prstGeom prst="rect">
            <a:avLst/>
          </a:prstGeom>
          <a:ln w="0">
            <a:noFill/>
          </a:ln>
        </p:spPr>
      </p:pic>
      <p:pic>
        <p:nvPicPr>
          <p:cNvPr id="52" name="object 14"/>
          <p:cNvPicPr/>
          <p:nvPr/>
        </p:nvPicPr>
        <p:blipFill>
          <a:blip r:embed="rId6"/>
          <a:stretch/>
        </p:blipFill>
        <p:spPr>
          <a:xfrm>
            <a:off x="2237400" y="230760"/>
            <a:ext cx="72360" cy="668880"/>
          </a:xfrm>
          <a:prstGeom prst="rect">
            <a:avLst/>
          </a:prstGeom>
          <a:ln w="0">
            <a:noFill/>
          </a:ln>
        </p:spPr>
      </p:pic>
      <p:pic>
        <p:nvPicPr>
          <p:cNvPr id="53" name="object 15"/>
          <p:cNvPicPr/>
          <p:nvPr/>
        </p:nvPicPr>
        <p:blipFill>
          <a:blip r:embed="rId6"/>
          <a:stretch/>
        </p:blipFill>
        <p:spPr>
          <a:xfrm>
            <a:off x="3600000" y="230760"/>
            <a:ext cx="72360" cy="668880"/>
          </a:xfrm>
          <a:prstGeom prst="rect">
            <a:avLst/>
          </a:prstGeom>
          <a:ln w="0">
            <a:noFill/>
          </a:ln>
        </p:spPr>
      </p:pic>
      <p:pic>
        <p:nvPicPr>
          <p:cNvPr id="54" name="object 16"/>
          <p:cNvPicPr/>
          <p:nvPr/>
        </p:nvPicPr>
        <p:blipFill>
          <a:blip r:embed="rId7"/>
          <a:stretch/>
        </p:blipFill>
        <p:spPr>
          <a:xfrm>
            <a:off x="2310120" y="338040"/>
            <a:ext cx="1289520" cy="741600"/>
          </a:xfrm>
          <a:prstGeom prst="rect">
            <a:avLst/>
          </a:prstGeom>
          <a:ln w="0">
            <a:noFill/>
          </a:ln>
        </p:spPr>
      </p:pic>
      <p:grpSp>
        <p:nvGrpSpPr>
          <p:cNvPr id="55" name="object 17"/>
          <p:cNvGrpSpPr/>
          <p:nvPr/>
        </p:nvGrpSpPr>
        <p:grpSpPr>
          <a:xfrm>
            <a:off x="3674520" y="230760"/>
            <a:ext cx="1545480" cy="848880"/>
            <a:chOff x="3674520" y="230760"/>
            <a:chExt cx="1545480" cy="848880"/>
          </a:xfrm>
        </p:grpSpPr>
        <p:pic>
          <p:nvPicPr>
            <p:cNvPr id="56" name="object 18"/>
            <p:cNvPicPr/>
            <p:nvPr/>
          </p:nvPicPr>
          <p:blipFill>
            <a:blip r:embed="rId6"/>
            <a:stretch/>
          </p:blipFill>
          <p:spPr>
            <a:xfrm flipH="1">
              <a:off x="5097960" y="230760"/>
              <a:ext cx="122040" cy="668880"/>
            </a:xfrm>
            <a:prstGeom prst="rect">
              <a:avLst/>
            </a:prstGeom>
            <a:ln w="0">
              <a:noFill/>
            </a:ln>
          </p:spPr>
        </p:pic>
        <p:pic>
          <p:nvPicPr>
            <p:cNvPr id="57" name="object 19"/>
            <p:cNvPicPr/>
            <p:nvPr/>
          </p:nvPicPr>
          <p:blipFill>
            <a:blip r:embed="rId8"/>
            <a:stretch/>
          </p:blipFill>
          <p:spPr>
            <a:xfrm>
              <a:off x="3674520" y="349920"/>
              <a:ext cx="1545120" cy="729720"/>
            </a:xfrm>
            <a:prstGeom prst="rect">
              <a:avLst/>
            </a:prstGeom>
            <a:ln w="0">
              <a:noFill/>
            </a:ln>
          </p:spPr>
        </p:pic>
      </p:grpSp>
      <p:pic>
        <p:nvPicPr>
          <p:cNvPr id="58" name="object 20"/>
          <p:cNvPicPr/>
          <p:nvPr/>
        </p:nvPicPr>
        <p:blipFill>
          <a:blip r:embed="rId9"/>
          <a:stretch/>
        </p:blipFill>
        <p:spPr>
          <a:xfrm>
            <a:off x="8460000" y="180000"/>
            <a:ext cx="685080" cy="770760"/>
          </a:xfrm>
          <a:prstGeom prst="rect">
            <a:avLst/>
          </a:prstGeom>
          <a:ln w="0">
            <a:noFill/>
          </a:ln>
        </p:spPr>
      </p:pic>
      <p:sp>
        <p:nvSpPr>
          <p:cNvPr id="59" name="Rectangle 58"/>
          <p:cNvSpPr/>
          <p:nvPr/>
        </p:nvSpPr>
        <p:spPr>
          <a:xfrm>
            <a:off x="720000" y="1440000"/>
            <a:ext cx="11699640" cy="71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IN" sz="4200" b="1" u="sng" strike="noStrike" spc="-1">
                <a:uFillTx/>
                <a:latin typeface="Arial"/>
              </a:rPr>
              <a:t>WELLNESS WARRIORS</a:t>
            </a:r>
            <a:endParaRPr lang="en-IN" sz="4200" b="0" strike="noStrike" spc="-1">
              <a:latin typeface="Arial"/>
            </a:endParaRPr>
          </a:p>
        </p:txBody>
      </p:sp>
      <p:sp>
        <p:nvSpPr>
          <p:cNvPr id="60" name="Rectangle 59"/>
          <p:cNvSpPr/>
          <p:nvPr/>
        </p:nvSpPr>
        <p:spPr>
          <a:xfrm>
            <a:off x="360000" y="2324880"/>
            <a:ext cx="10619640" cy="289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buNone/>
            </a:pPr>
            <a:r>
              <a:rPr lang="en-IN" sz="3200" b="1" strike="noStrike" spc="-1">
                <a:latin typeface="Arial"/>
              </a:rPr>
              <a:t>PSID – 1405</a:t>
            </a:r>
            <a:endParaRPr lang="en-IN" sz="3200" b="0" strike="noStrike" spc="-1">
              <a:latin typeface="Arial"/>
            </a:endParaRPr>
          </a:p>
          <a:p>
            <a:pPr>
              <a:lnSpc>
                <a:spcPct val="100000"/>
              </a:lnSpc>
              <a:buNone/>
            </a:pPr>
            <a:endParaRPr lang="en-IN" sz="3409" b="0" strike="noStrike" spc="-1">
              <a:latin typeface="Arial"/>
            </a:endParaRPr>
          </a:p>
          <a:p>
            <a:pPr>
              <a:lnSpc>
                <a:spcPct val="100000"/>
              </a:lnSpc>
              <a:buNone/>
            </a:pPr>
            <a:r>
              <a:rPr lang="en-US" sz="3409" b="0" u="sng" strike="noStrike" spc="-1">
                <a:solidFill>
                  <a:srgbClr val="000000"/>
                </a:solidFill>
                <a:uFillTx/>
                <a:latin typeface="Fira Sans Bold"/>
                <a:ea typeface="DejaVu Sans"/>
              </a:rPr>
              <a:t>Problem Statement Title:</a:t>
            </a:r>
            <a:r>
              <a:rPr lang="en-US" sz="3409" b="0" strike="noStrike" spc="-1">
                <a:solidFill>
                  <a:srgbClr val="000000"/>
                </a:solidFill>
                <a:latin typeface="Fira Sans Bold"/>
                <a:ea typeface="DejaVu Sans"/>
              </a:rPr>
              <a:t> Develop therapy materials in Hindi for misarticulation children.</a:t>
            </a:r>
            <a:br>
              <a:rPr sz="2800"/>
            </a:br>
            <a:br>
              <a:rPr sz="3410"/>
            </a:br>
            <a:endParaRPr lang="en-IN" sz="3409" b="0" strike="noStrike" spc="-1">
              <a:latin typeface="Arial"/>
            </a:endParaRPr>
          </a:p>
        </p:txBody>
      </p:sp>
      <p:sp>
        <p:nvSpPr>
          <p:cNvPr id="61" name="Rectangle 60"/>
          <p:cNvSpPr/>
          <p:nvPr/>
        </p:nvSpPr>
        <p:spPr>
          <a:xfrm>
            <a:off x="297000" y="5400000"/>
            <a:ext cx="11762640" cy="344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1800" b="0" strike="noStrike" spc="-1">
              <a:latin typeface="Arial"/>
            </a:endParaRPr>
          </a:p>
          <a:p>
            <a:pPr>
              <a:lnSpc>
                <a:spcPct val="100000"/>
              </a:lnSpc>
              <a:buNone/>
            </a:pPr>
            <a:r>
              <a:rPr lang="en-IN" sz="2600" b="1" u="sng" strike="noStrike" spc="-1">
                <a:uFillTx/>
                <a:latin typeface="Arial"/>
              </a:rPr>
              <a:t>Vision:</a:t>
            </a:r>
            <a:r>
              <a:rPr lang="en-IN" sz="2600" b="0" strike="noStrike" spc="-1">
                <a:latin typeface="Arial"/>
              </a:rPr>
              <a:t> To create a comprehensive and accessible therapy platform for misarticulation in Hindi-speaking children.</a:t>
            </a:r>
          </a:p>
          <a:p>
            <a:pPr>
              <a:lnSpc>
                <a:spcPct val="100000"/>
              </a:lnSpc>
              <a:buNone/>
            </a:pPr>
            <a:endParaRPr lang="en-IN" sz="1800" b="0" strike="noStrike" spc="-1">
              <a:latin typeface="Arial"/>
            </a:endParaRPr>
          </a:p>
          <a:p>
            <a:pPr>
              <a:lnSpc>
                <a:spcPct val="100000"/>
              </a:lnSpc>
              <a:buNone/>
            </a:pPr>
            <a:r>
              <a:rPr lang="en-IN" sz="2600" b="1" u="sng" strike="noStrike" spc="-1">
                <a:uFillTx/>
                <a:latin typeface="Arial"/>
              </a:rPr>
              <a:t>Mission:</a:t>
            </a:r>
            <a:r>
              <a:rPr lang="en-IN" sz="2600" b="0" strike="noStrike" spc="-1">
                <a:latin typeface="Arial"/>
              </a:rPr>
              <a:t> To help misarticulation children improve their speech and communication skills through fun and engaging activities and feedback.</a:t>
            </a:r>
          </a:p>
          <a:p>
            <a:pPr>
              <a:lnSpc>
                <a:spcPct val="100000"/>
              </a:lnSpc>
              <a:buNone/>
            </a:pPr>
            <a:endParaRPr lang="en-IN" sz="1800" b="0" strike="noStrike" spc="-1">
              <a:latin typeface="Arial"/>
            </a:endParaRPr>
          </a:p>
          <a:p>
            <a:pPr>
              <a:lnSpc>
                <a:spcPct val="100000"/>
              </a:lnSpc>
              <a:buNone/>
            </a:pPr>
            <a:r>
              <a:rPr lang="en-IN" sz="2600" b="1" u="sng" strike="noStrike" spc="-1">
                <a:uFillTx/>
                <a:latin typeface="Arial"/>
              </a:rPr>
              <a:t>Future Perspective:</a:t>
            </a:r>
            <a:r>
              <a:rPr lang="en-IN" sz="2600" b="0" strike="noStrike" spc="-1">
                <a:latin typeface="Arial"/>
              </a:rPr>
              <a:t> To expand the platform to include other speech disorders and languages, and to develop additional features such as personalized therapy plans and parental support resources.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object 3"/>
          <p:cNvPicPr/>
          <p:nvPr/>
        </p:nvPicPr>
        <p:blipFill>
          <a:blip r:embed="rId2"/>
          <a:stretch/>
        </p:blipFill>
        <p:spPr>
          <a:xfrm>
            <a:off x="10455120" y="312480"/>
            <a:ext cx="1058040" cy="693000"/>
          </a:xfrm>
          <a:prstGeom prst="rect">
            <a:avLst/>
          </a:prstGeom>
          <a:ln w="0">
            <a:noFill/>
          </a:ln>
        </p:spPr>
      </p:pic>
      <p:pic>
        <p:nvPicPr>
          <p:cNvPr id="63" name="object 4"/>
          <p:cNvPicPr/>
          <p:nvPr/>
        </p:nvPicPr>
        <p:blipFill>
          <a:blip r:embed="rId3"/>
          <a:stretch/>
        </p:blipFill>
        <p:spPr>
          <a:xfrm>
            <a:off x="11760480" y="318600"/>
            <a:ext cx="1325880" cy="632160"/>
          </a:xfrm>
          <a:prstGeom prst="rect">
            <a:avLst/>
          </a:prstGeom>
          <a:ln w="0">
            <a:noFill/>
          </a:ln>
        </p:spPr>
      </p:pic>
      <p:pic>
        <p:nvPicPr>
          <p:cNvPr id="64" name="object 5"/>
          <p:cNvPicPr/>
          <p:nvPr/>
        </p:nvPicPr>
        <p:blipFill>
          <a:blip r:embed="rId4"/>
          <a:stretch/>
        </p:blipFill>
        <p:spPr>
          <a:xfrm>
            <a:off x="9687240" y="143280"/>
            <a:ext cx="486000" cy="863280"/>
          </a:xfrm>
          <a:prstGeom prst="rect">
            <a:avLst/>
          </a:prstGeom>
          <a:ln w="0">
            <a:noFill/>
          </a:ln>
        </p:spPr>
      </p:pic>
      <p:pic>
        <p:nvPicPr>
          <p:cNvPr id="65" name="object 6"/>
          <p:cNvPicPr/>
          <p:nvPr/>
        </p:nvPicPr>
        <p:blipFill>
          <a:blip r:embed="rId5"/>
          <a:stretch/>
        </p:blipFill>
        <p:spPr>
          <a:xfrm>
            <a:off x="4674960" y="344520"/>
            <a:ext cx="1618200" cy="571320"/>
          </a:xfrm>
          <a:prstGeom prst="rect">
            <a:avLst/>
          </a:prstGeom>
          <a:ln w="0">
            <a:noFill/>
          </a:ln>
        </p:spPr>
      </p:pic>
      <p:pic>
        <p:nvPicPr>
          <p:cNvPr id="66" name="object 7"/>
          <p:cNvPicPr/>
          <p:nvPr/>
        </p:nvPicPr>
        <p:blipFill>
          <a:blip r:embed="rId6"/>
          <a:stretch/>
        </p:blipFill>
        <p:spPr>
          <a:xfrm>
            <a:off x="10302120" y="318600"/>
            <a:ext cx="72360" cy="668880"/>
          </a:xfrm>
          <a:prstGeom prst="rect">
            <a:avLst/>
          </a:prstGeom>
          <a:ln w="0">
            <a:noFill/>
          </a:ln>
        </p:spPr>
      </p:pic>
      <p:pic>
        <p:nvPicPr>
          <p:cNvPr id="67" name="object 8"/>
          <p:cNvPicPr/>
          <p:nvPr/>
        </p:nvPicPr>
        <p:blipFill>
          <a:blip r:embed="rId6"/>
          <a:stretch/>
        </p:blipFill>
        <p:spPr>
          <a:xfrm>
            <a:off x="11614320" y="318600"/>
            <a:ext cx="72360" cy="668880"/>
          </a:xfrm>
          <a:prstGeom prst="rect">
            <a:avLst/>
          </a:prstGeom>
          <a:ln w="0">
            <a:noFill/>
          </a:ln>
        </p:spPr>
      </p:pic>
      <p:pic>
        <p:nvPicPr>
          <p:cNvPr id="68" name="object 9"/>
          <p:cNvPicPr/>
          <p:nvPr/>
        </p:nvPicPr>
        <p:blipFill>
          <a:blip r:embed="rId6"/>
          <a:stretch/>
        </p:blipFill>
        <p:spPr>
          <a:xfrm>
            <a:off x="13160520" y="344160"/>
            <a:ext cx="72360" cy="668880"/>
          </a:xfrm>
          <a:prstGeom prst="rect">
            <a:avLst/>
          </a:prstGeom>
          <a:ln w="0">
            <a:noFill/>
          </a:ln>
        </p:spPr>
      </p:pic>
      <p:pic>
        <p:nvPicPr>
          <p:cNvPr id="69" name="object 10"/>
          <p:cNvPicPr/>
          <p:nvPr/>
        </p:nvPicPr>
        <p:blipFill>
          <a:blip r:embed="rId6"/>
          <a:stretch/>
        </p:blipFill>
        <p:spPr>
          <a:xfrm>
            <a:off x="6386040" y="296640"/>
            <a:ext cx="72360" cy="668880"/>
          </a:xfrm>
          <a:prstGeom prst="rect">
            <a:avLst/>
          </a:prstGeom>
          <a:ln w="0">
            <a:noFill/>
          </a:ln>
        </p:spPr>
      </p:pic>
      <p:pic>
        <p:nvPicPr>
          <p:cNvPr id="70" name="object 11"/>
          <p:cNvPicPr/>
          <p:nvPr/>
        </p:nvPicPr>
        <p:blipFill>
          <a:blip r:embed="rId7"/>
          <a:stretch/>
        </p:blipFill>
        <p:spPr>
          <a:xfrm>
            <a:off x="6532200" y="261000"/>
            <a:ext cx="1289520" cy="741600"/>
          </a:xfrm>
          <a:prstGeom prst="rect">
            <a:avLst/>
          </a:prstGeom>
          <a:ln w="0">
            <a:noFill/>
          </a:ln>
        </p:spPr>
      </p:pic>
      <p:grpSp>
        <p:nvGrpSpPr>
          <p:cNvPr id="71" name="object 12"/>
          <p:cNvGrpSpPr/>
          <p:nvPr/>
        </p:nvGrpSpPr>
        <p:grpSpPr>
          <a:xfrm>
            <a:off x="7899480" y="286920"/>
            <a:ext cx="1701720" cy="746640"/>
            <a:chOff x="7899480" y="286920"/>
            <a:chExt cx="1701720" cy="746640"/>
          </a:xfrm>
        </p:grpSpPr>
        <p:pic>
          <p:nvPicPr>
            <p:cNvPr id="72" name="object 13"/>
            <p:cNvPicPr/>
            <p:nvPr/>
          </p:nvPicPr>
          <p:blipFill>
            <a:blip r:embed="rId6"/>
            <a:stretch/>
          </p:blipFill>
          <p:spPr>
            <a:xfrm>
              <a:off x="7899480" y="286920"/>
              <a:ext cx="72360" cy="668880"/>
            </a:xfrm>
            <a:prstGeom prst="rect">
              <a:avLst/>
            </a:prstGeom>
            <a:ln w="0">
              <a:noFill/>
            </a:ln>
          </p:spPr>
        </p:pic>
        <p:pic>
          <p:nvPicPr>
            <p:cNvPr id="73" name="object 14"/>
            <p:cNvPicPr/>
            <p:nvPr/>
          </p:nvPicPr>
          <p:blipFill>
            <a:blip r:embed="rId6"/>
            <a:stretch/>
          </p:blipFill>
          <p:spPr>
            <a:xfrm>
              <a:off x="9528840" y="318960"/>
              <a:ext cx="72360" cy="668880"/>
            </a:xfrm>
            <a:prstGeom prst="rect">
              <a:avLst/>
            </a:prstGeom>
            <a:ln w="0">
              <a:noFill/>
            </a:ln>
          </p:spPr>
        </p:pic>
        <p:pic>
          <p:nvPicPr>
            <p:cNvPr id="74" name="object 15"/>
            <p:cNvPicPr/>
            <p:nvPr/>
          </p:nvPicPr>
          <p:blipFill>
            <a:blip r:embed="rId8"/>
            <a:stretch/>
          </p:blipFill>
          <p:spPr>
            <a:xfrm>
              <a:off x="7993800" y="303840"/>
              <a:ext cx="1545120" cy="729720"/>
            </a:xfrm>
            <a:prstGeom prst="rect">
              <a:avLst/>
            </a:prstGeom>
            <a:ln w="0">
              <a:noFill/>
            </a:ln>
          </p:spPr>
        </p:pic>
      </p:grpSp>
      <p:pic>
        <p:nvPicPr>
          <p:cNvPr id="75" name="object 18"/>
          <p:cNvPicPr/>
          <p:nvPr/>
        </p:nvPicPr>
        <p:blipFill>
          <a:blip r:embed="rId9"/>
          <a:stretch/>
        </p:blipFill>
        <p:spPr>
          <a:xfrm>
            <a:off x="13300200" y="253800"/>
            <a:ext cx="637560" cy="723240"/>
          </a:xfrm>
          <a:prstGeom prst="rect">
            <a:avLst/>
          </a:prstGeom>
          <a:ln w="0">
            <a:noFill/>
          </a:ln>
        </p:spPr>
      </p:pic>
      <p:sp>
        <p:nvSpPr>
          <p:cNvPr id="76" name="Rectangle 75"/>
          <p:cNvSpPr/>
          <p:nvPr/>
        </p:nvSpPr>
        <p:spPr>
          <a:xfrm>
            <a:off x="360000" y="1080000"/>
            <a:ext cx="16919640" cy="1027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buNone/>
            </a:pPr>
            <a:r>
              <a:rPr lang="en-IN" sz="2000" b="1" u="sng" strike="noStrike" spc="-1">
                <a:uFillTx/>
                <a:latin typeface="Arial"/>
              </a:rPr>
              <a:t>Quizzes:</a:t>
            </a:r>
            <a:r>
              <a:rPr lang="en-IN" sz="2000" b="0" strike="noStrike" spc="-1">
                <a:latin typeface="Arial"/>
              </a:rPr>
              <a:t> The quizzes will be designed to assess the child's articulation skills and identify the specific sounds that they need to work on. The quizzes will be available in different difficulty levels to accommodate children of all ages and abilities.</a:t>
            </a:r>
          </a:p>
          <a:p>
            <a:pPr algn="just">
              <a:lnSpc>
                <a:spcPct val="100000"/>
              </a:lnSpc>
              <a:buNone/>
            </a:pPr>
            <a:endParaRPr lang="en-IN" sz="1800" b="0" strike="noStrike" spc="-1">
              <a:latin typeface="Arial"/>
            </a:endParaRPr>
          </a:p>
          <a:p>
            <a:pPr algn="just">
              <a:lnSpc>
                <a:spcPct val="100000"/>
              </a:lnSpc>
              <a:buNone/>
            </a:pPr>
            <a:r>
              <a:rPr lang="en-IN" sz="2000" b="1" u="sng" strike="noStrike" spc="-1">
                <a:uFillTx/>
                <a:latin typeface="Arial"/>
              </a:rPr>
              <a:t>AI Voice Recognition:</a:t>
            </a:r>
            <a:r>
              <a:rPr lang="en-IN" sz="2000" b="0" strike="noStrike" spc="-1">
                <a:latin typeface="Arial"/>
              </a:rPr>
              <a:t> The app will use AI voice recognition to record and analyze the child's speech. This will provide the app with the data it needs to give the child feedback on their articulation.</a:t>
            </a:r>
          </a:p>
          <a:p>
            <a:pPr algn="just">
              <a:lnSpc>
                <a:spcPct val="100000"/>
              </a:lnSpc>
              <a:buNone/>
            </a:pPr>
            <a:endParaRPr lang="en-IN" sz="1800" b="0" strike="noStrike" spc="-1">
              <a:latin typeface="Arial"/>
            </a:endParaRPr>
          </a:p>
          <a:p>
            <a:pPr algn="just">
              <a:lnSpc>
                <a:spcPct val="100000"/>
              </a:lnSpc>
              <a:buNone/>
            </a:pPr>
            <a:r>
              <a:rPr lang="en-IN" sz="2000" b="1" u="sng" strike="noStrike" spc="-1">
                <a:uFillTx/>
                <a:latin typeface="Arial"/>
              </a:rPr>
              <a:t>Feedback:</a:t>
            </a:r>
            <a:r>
              <a:rPr lang="en-IN" sz="2000" b="0" strike="noStrike" spc="-1">
                <a:latin typeface="Arial"/>
              </a:rPr>
              <a:t> The app will provide the child with real-time feedback on their articulation. The feedback will be clear, concise, and actionable.</a:t>
            </a:r>
          </a:p>
          <a:p>
            <a:pPr algn="just">
              <a:lnSpc>
                <a:spcPct val="100000"/>
              </a:lnSpc>
              <a:buNone/>
            </a:pPr>
            <a:endParaRPr lang="en-IN" sz="2000" b="0" strike="noStrike" spc="-1">
              <a:latin typeface="Arial"/>
            </a:endParaRPr>
          </a:p>
          <a:p>
            <a:pPr algn="just">
              <a:lnSpc>
                <a:spcPct val="100000"/>
              </a:lnSpc>
              <a:buNone/>
            </a:pPr>
            <a:r>
              <a:rPr lang="en-IN" sz="2000" b="1" u="sng" strike="noStrike" spc="-1">
                <a:uFillTx/>
                <a:latin typeface="Arial"/>
              </a:rPr>
              <a:t>Additional Features: </a:t>
            </a:r>
            <a:r>
              <a:rPr lang="en-IN" sz="2000" b="0" strike="noStrike" spc="-1">
                <a:latin typeface="Arial"/>
              </a:rPr>
              <a:t>The app will also include additional features such as:</a:t>
            </a:r>
          </a:p>
          <a:p>
            <a:pPr marL="216000" indent="-216000" algn="just">
              <a:lnSpc>
                <a:spcPct val="100000"/>
              </a:lnSpc>
              <a:buClr>
                <a:srgbClr val="000000"/>
              </a:buClr>
              <a:buSzPct val="45000"/>
              <a:buFont typeface="Wingdings" charset="2"/>
              <a:buChar char=""/>
            </a:pPr>
            <a:r>
              <a:rPr lang="en-IN" sz="2000" b="0" strike="noStrike" spc="-1">
                <a:latin typeface="Arial"/>
              </a:rPr>
              <a:t>A library of educational videos and articles about misarticulation and speech therapy</a:t>
            </a:r>
          </a:p>
          <a:p>
            <a:pPr marL="216000" indent="-216000" algn="just">
              <a:lnSpc>
                <a:spcPct val="100000"/>
              </a:lnSpc>
              <a:buClr>
                <a:srgbClr val="000000"/>
              </a:buClr>
              <a:buSzPct val="45000"/>
              <a:buFont typeface="Wingdings" charset="2"/>
              <a:buChar char=""/>
            </a:pPr>
            <a:r>
              <a:rPr lang="en-IN" sz="2000" b="0" strike="noStrike" spc="-1">
                <a:latin typeface="Arial"/>
              </a:rPr>
              <a:t>A forum where parents and therapists can connect and share tips and advice</a:t>
            </a:r>
          </a:p>
          <a:p>
            <a:pPr marL="216000" indent="-216000" algn="just">
              <a:lnSpc>
                <a:spcPct val="100000"/>
              </a:lnSpc>
              <a:buClr>
                <a:srgbClr val="000000"/>
              </a:buClr>
              <a:buSzPct val="45000"/>
              <a:buFont typeface="Wingdings" charset="2"/>
              <a:buChar char=""/>
            </a:pPr>
            <a:r>
              <a:rPr lang="en-IN" sz="2000" b="0" strike="noStrike" spc="-1">
                <a:latin typeface="Arial"/>
              </a:rPr>
              <a:t>A progress tracking system to help the child and their parents track their progress over time</a:t>
            </a:r>
          </a:p>
          <a:p>
            <a:pPr algn="just">
              <a:lnSpc>
                <a:spcPct val="100000"/>
              </a:lnSpc>
              <a:buNone/>
            </a:pPr>
            <a:endParaRPr lang="en-IN" sz="2000" b="0" strike="noStrike" spc="-1">
              <a:latin typeface="Arial"/>
            </a:endParaRPr>
          </a:p>
          <a:p>
            <a:pPr algn="just">
              <a:lnSpc>
                <a:spcPct val="100000"/>
              </a:lnSpc>
              <a:buNone/>
            </a:pPr>
            <a:r>
              <a:rPr lang="en-IN" sz="2000" b="1" u="sng" strike="noStrike" spc="-1">
                <a:uFillTx/>
                <a:latin typeface="Arial"/>
              </a:rPr>
              <a:t>How the Platform Works :</a:t>
            </a:r>
            <a:endParaRPr lang="en-IN" sz="2000" b="0" strike="noStrike" spc="-1">
              <a:latin typeface="Arial"/>
            </a:endParaRPr>
          </a:p>
          <a:p>
            <a:pPr algn="just">
              <a:lnSpc>
                <a:spcPct val="100000"/>
              </a:lnSpc>
              <a:buNone/>
            </a:pPr>
            <a:r>
              <a:rPr lang="en-IN" sz="2000" b="0" strike="noStrike" spc="-1">
                <a:latin typeface="Arial"/>
              </a:rPr>
              <a:t>The user will start by creating an account and completing a quiz to assess their child's articulation skills. Once the quiz is completed, the app will generate a personalized therapy plan for the child. The child can then start working on their therapy by completing quizzes and practicing the skills they are learning. The app will provide the child with real-time feedback on their articulation, and the child's progress will be tracked over time.</a:t>
            </a:r>
          </a:p>
          <a:p>
            <a:pPr algn="just">
              <a:lnSpc>
                <a:spcPct val="100000"/>
              </a:lnSpc>
              <a:buNone/>
            </a:pPr>
            <a:endParaRPr lang="en-IN" sz="1800" b="0" strike="noStrike" spc="-1">
              <a:latin typeface="Arial"/>
            </a:endParaRPr>
          </a:p>
          <a:p>
            <a:pPr algn="just">
              <a:lnSpc>
                <a:spcPct val="100000"/>
              </a:lnSpc>
              <a:buNone/>
            </a:pPr>
            <a:r>
              <a:rPr lang="en-IN" sz="2000" b="1" u="sng" strike="noStrike" spc="-1">
                <a:uFillTx/>
                <a:latin typeface="Arial"/>
              </a:rPr>
              <a:t>Benefits of the Platform:</a:t>
            </a:r>
            <a:endParaRPr lang="en-IN" sz="2000" b="0" strike="noStrike" spc="-1">
              <a:latin typeface="Arial"/>
            </a:endParaRPr>
          </a:p>
          <a:p>
            <a:pPr algn="just">
              <a:lnSpc>
                <a:spcPct val="100000"/>
              </a:lnSpc>
              <a:buNone/>
            </a:pPr>
            <a:r>
              <a:rPr lang="en-IN" sz="2000" b="0" strike="noStrike" spc="-1">
                <a:latin typeface="Arial"/>
              </a:rPr>
              <a:t>The platform offers a number of benefits to children with misarticulation, including:</a:t>
            </a:r>
          </a:p>
          <a:p>
            <a:pPr marL="216000" indent="-216000" algn="just">
              <a:lnSpc>
                <a:spcPct val="100000"/>
              </a:lnSpc>
              <a:buClr>
                <a:srgbClr val="000000"/>
              </a:buClr>
              <a:buSzPct val="45000"/>
              <a:buFont typeface="Wingdings" charset="2"/>
              <a:buChar char=""/>
            </a:pPr>
            <a:r>
              <a:rPr lang="en-IN" sz="2000" b="0" strike="noStrike" spc="-1">
                <a:latin typeface="Arial"/>
              </a:rPr>
              <a:t>Access to high-quality therapy materials in Hindi</a:t>
            </a:r>
          </a:p>
          <a:p>
            <a:pPr marL="216000" indent="-216000" algn="just">
              <a:lnSpc>
                <a:spcPct val="100000"/>
              </a:lnSpc>
              <a:buClr>
                <a:srgbClr val="000000"/>
              </a:buClr>
              <a:buSzPct val="45000"/>
              <a:buFont typeface="Wingdings" charset="2"/>
              <a:buChar char=""/>
            </a:pPr>
            <a:r>
              <a:rPr lang="en-IN" sz="2000" b="0" strike="noStrike" spc="-1">
                <a:latin typeface="Arial"/>
              </a:rPr>
              <a:t>Personalized therapy plans</a:t>
            </a:r>
          </a:p>
          <a:p>
            <a:pPr marL="216000" indent="-216000" algn="just">
              <a:lnSpc>
                <a:spcPct val="100000"/>
              </a:lnSpc>
              <a:buClr>
                <a:srgbClr val="000000"/>
              </a:buClr>
              <a:buSzPct val="45000"/>
              <a:buFont typeface="Wingdings" charset="2"/>
              <a:buChar char=""/>
            </a:pPr>
            <a:r>
              <a:rPr lang="en-IN" sz="2000" b="0" strike="noStrike" spc="-1">
                <a:latin typeface="Arial"/>
              </a:rPr>
              <a:t>Real-time feedback on articulation</a:t>
            </a:r>
          </a:p>
          <a:p>
            <a:pPr marL="216000" indent="-216000" algn="just">
              <a:lnSpc>
                <a:spcPct val="100000"/>
              </a:lnSpc>
              <a:buClr>
                <a:srgbClr val="000000"/>
              </a:buClr>
              <a:buSzPct val="45000"/>
              <a:buFont typeface="Wingdings" charset="2"/>
              <a:buChar char=""/>
            </a:pPr>
            <a:r>
              <a:rPr lang="en-IN" sz="2000" b="0" strike="noStrike" spc="-1">
                <a:latin typeface="Arial"/>
              </a:rPr>
              <a:t>Fun and engaging activities</a:t>
            </a:r>
          </a:p>
          <a:p>
            <a:pPr marL="216000" indent="-216000" algn="just">
              <a:lnSpc>
                <a:spcPct val="100000"/>
              </a:lnSpc>
              <a:buClr>
                <a:srgbClr val="000000"/>
              </a:buClr>
              <a:buSzPct val="45000"/>
              <a:buFont typeface="Wingdings" charset="2"/>
              <a:buChar char=""/>
            </a:pPr>
            <a:r>
              <a:rPr lang="en-IN" sz="2000" b="0" strike="noStrike" spc="-1">
                <a:latin typeface="Arial"/>
              </a:rPr>
              <a:t>Progress tracking</a:t>
            </a:r>
          </a:p>
          <a:p>
            <a:pPr algn="just">
              <a:lnSpc>
                <a:spcPct val="100000"/>
              </a:lnSpc>
              <a:buNone/>
            </a:pPr>
            <a:endParaRPr lang="en-IN" sz="1800" b="0" strike="noStrike" spc="-1">
              <a:latin typeface="Arial"/>
            </a:endParaRPr>
          </a:p>
          <a:p>
            <a:pPr algn="just">
              <a:lnSpc>
                <a:spcPct val="100000"/>
              </a:lnSpc>
              <a:buNone/>
            </a:pPr>
            <a:r>
              <a:rPr lang="en-IN" sz="2000" b="1" u="sng" strike="noStrike" spc="-1">
                <a:uFillTx/>
                <a:latin typeface="Arial"/>
              </a:rPr>
              <a:t>Conclusion:</a:t>
            </a:r>
            <a:endParaRPr lang="en-IN" sz="2000" b="0" strike="noStrike" spc="-1">
              <a:latin typeface="Arial"/>
            </a:endParaRPr>
          </a:p>
          <a:p>
            <a:pPr algn="just">
              <a:lnSpc>
                <a:spcPct val="100000"/>
              </a:lnSpc>
              <a:buNone/>
            </a:pPr>
            <a:r>
              <a:rPr lang="en-IN" sz="2000" b="0" strike="noStrike" spc="-1">
                <a:latin typeface="Arial"/>
              </a:rPr>
              <a:t>The proposed therapy platform has the potential to make a significant difference in the lives of children with misarticulation in India. By providing access to high-quality therapy materials in Hindi, the platform can help these children improve their speech and communication skills.</a:t>
            </a: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Application>Microsoft Office PowerPoint</Application>
  <PresentationFormat>Custom</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dc:title>
  <dc:subject/>
  <dc:creator>Ankita Sharma</dc:creator>
  <cp:keywords>DAFtZqhkGgE BAE7yHhZ870</cp:keywords>
  <dc:description/>
  <cp:lastModifiedBy>Kanishk Nayak</cp:lastModifiedBy>
  <cp:revision>3</cp:revision>
  <dcterms:created xsi:type="dcterms:W3CDTF">2023-09-20T18:40:24Z</dcterms:created>
  <dcterms:modified xsi:type="dcterms:W3CDTF">2023-09-21T09:36:00Z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2023-09-05T00:00:00Z</vt:filetime>
  </property>
  <property fmtid="{D5CDD505-2E9C-101B-9397-08002B2CF9AE}" pid="3" name="Creator">
    <vt:lpwstr>Canva</vt:lpwstr>
  </property>
  <property fmtid="{D5CDD505-2E9C-101B-9397-08002B2CF9AE}" pid="4" name="LastSaved">
    <vt:filetime>2023-09-20T00:00:00Z</vt:filetime>
  </property>
  <property fmtid="{D5CDD505-2E9C-101B-9397-08002B2CF9AE}" pid="5" name="PresentationFormat">
    <vt:lpwstr>On-screen Show (4:3)</vt:lpwstr>
  </property>
</Properties>
</file>