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99" r:id="rId2"/>
    <p:sldId id="400" r:id="rId3"/>
    <p:sldId id="402" r:id="rId4"/>
    <p:sldId id="418" r:id="rId5"/>
    <p:sldId id="403" r:id="rId6"/>
    <p:sldId id="419" r:id="rId7"/>
    <p:sldId id="404" r:id="rId8"/>
    <p:sldId id="420" r:id="rId9"/>
    <p:sldId id="406" r:id="rId10"/>
    <p:sldId id="409" r:id="rId11"/>
    <p:sldId id="421" r:id="rId12"/>
    <p:sldId id="413" r:id="rId13"/>
    <p:sldId id="415" r:id="rId14"/>
    <p:sldId id="422" r:id="rId15"/>
    <p:sldId id="416" r:id="rId16"/>
    <p:sldId id="41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5BE"/>
    <a:srgbClr val="990099"/>
    <a:srgbClr val="3333CC"/>
    <a:srgbClr val="0099FF"/>
    <a:srgbClr val="66CCFF"/>
    <a:srgbClr val="FF6DE0"/>
    <a:srgbClr val="FB93EF"/>
    <a:srgbClr val="A4BCEC"/>
    <a:srgbClr val="D858E2"/>
    <a:srgbClr val="F080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B918-7657-3985-2338-ADBF96DAE3F7}" v="1" dt="2023-08-25T08:31:25.254"/>
    <p1510:client id="{03D73373-A254-3069-B2D7-E6EE117804D6}" v="2" dt="2023-09-16T12:50:30.138"/>
    <p1510:client id="{04073C84-5926-E799-9BF8-87AADF2A61DC}" v="1" dt="2023-07-17T19:15:36.929"/>
    <p1510:client id="{05568D65-5818-2160-20E1-0569A861CED2}" v="2" dt="2023-08-23T18:09:28.571"/>
    <p1510:client id="{076C70EE-0739-D02D-ACBC-33DCF41C7B10}" v="3" dt="2023-10-29T09:34:24.614"/>
    <p1510:client id="{085E46D6-6F99-8903-364F-CA60ABF6BAC9}" v="111" dt="2023-07-04T15:22:41.027"/>
    <p1510:client id="{0BF9614E-2718-1CBA-500B-54EA928A7D99}" v="182" dt="2023-10-29T17:35:59.624"/>
    <p1510:client id="{0D5F2452-71D1-87CB-C821-746342E496DB}" v="40" dt="2023-07-20T16:20:20.330"/>
    <p1510:client id="{0EF290D7-876F-F1A2-9F63-5885AA7145C3}" v="166" dt="2023-09-23T18:37:42.205"/>
    <p1510:client id="{0EF2E259-F795-2B47-BF1E-86E04B0F7524}" v="17" dt="2023-09-05T11:01:35.527"/>
    <p1510:client id="{0FD762B9-6C2F-52CB-985C-C6CDD016FD8E}" v="8" dt="2023-10-12T13:35:12.604"/>
    <p1510:client id="{110654AD-403A-FC6C-EBA4-39D7400BA83F}" v="15" dt="2023-08-23T20:23:03.078"/>
    <p1510:client id="{12D47847-4F9C-F2F4-1CEE-9E12AA134A76}" v="134" dt="2023-09-14T04:46:55.905"/>
    <p1510:client id="{12E438C0-4350-5F33-F82B-9CEB83269C5E}" v="1306" dt="2023-08-22T20:30:49.892"/>
    <p1510:client id="{1389C6E2-2FA2-DA58-2EA5-A4121AFE4EAF}" v="3" dt="2023-10-12T13:37:49.396"/>
    <p1510:client id="{155BEBC4-E8ED-4BED-AE5B-4069113657D8}" v="12" dt="2023-10-27T17:08:32.357"/>
    <p1510:client id="{1717F33F-65C2-1576-E800-B423464A4057}" v="2" dt="2023-06-27T10:13:00.875"/>
    <p1510:client id="{1C652C73-8F7F-733F-CEF8-AF879594B80D}" v="2" dt="2023-09-05T11:13:57.807"/>
    <p1510:client id="{1D2BDDE1-F164-FAC7-E6D6-52EA058BAF5A}" v="12" dt="2023-07-15T09:13:26.509"/>
    <p1510:client id="{1ED1FFA1-DA0A-7121-0A9E-4EF3461C53C0}" v="1" dt="2023-07-10T12:16:35.960"/>
    <p1510:client id="{1ED5711F-8B7A-D8E3-DF8C-AF78FC1E26EF}" v="5" dt="2023-06-18T14:57:22.019"/>
    <p1510:client id="{1F491B9D-D7F6-DC26-9C6F-E453B97C4A6B}" v="201" dt="2023-04-07T11:58:31.044"/>
    <p1510:client id="{21EA73D3-18AF-CD3C-400E-76B46F0D2207}" v="9" dt="2023-10-27T16:45:48.587"/>
    <p1510:client id="{248EB24C-D1BC-9BB6-7A89-5396A895558D}" v="275" dt="2023-04-28T06:13:32.802"/>
    <p1510:client id="{25548DC3-E0A3-B413-7151-78FA93EADECB}" v="4" dt="2023-06-10T10:56:28.946"/>
    <p1510:client id="{25E2D73E-0D0C-C720-7CB9-CD1F1CE726E0}" v="146" dt="2023-06-01T08:38:17.340"/>
    <p1510:client id="{264B61BC-D9F4-662D-F259-37B6FF454510}" v="26" dt="2023-04-29T07:41:58.014"/>
    <p1510:client id="{265C427B-C5EB-673C-6D08-54317E5838B9}" v="1" dt="2023-08-24T18:57:46.697"/>
    <p1510:client id="{283A84BF-2E48-BB45-8F21-27427F76A129}" v="49" dt="2023-07-14T21:31:10.016"/>
    <p1510:client id="{28D7E9A8-4AC4-8D57-4E54-656718FEC121}" v="3" dt="2023-08-22T18:55:50.045"/>
    <p1510:client id="{2AEFA6C1-E4C2-49CC-94C3-9B034BC441FA}" v="3" dt="2023-04-14T18:32:49.249"/>
    <p1510:client id="{2C83BEFA-51FA-A7A4-2ED9-9F5556142868}" v="1" dt="2023-10-24T20:08:14.645"/>
    <p1510:client id="{3231D9BC-2059-89B4-3A1F-6BD834F4529C}" v="30" dt="2023-06-19T15:44:36.256"/>
    <p1510:client id="{3256D2D3-CFB8-62AE-6FFB-3AEC480DBF66}" v="1" dt="2023-07-12T13:48:28.638"/>
    <p1510:client id="{329B9C75-B963-4AFA-2118-B2D327F351EC}" v="651" dt="2023-10-29T15:13:55.763"/>
    <p1510:client id="{3527545B-2E62-C4A5-5B2F-9CFCB6D46843}" v="2" dt="2023-07-08T09:47:46.225"/>
    <p1510:client id="{35664164-8999-7D11-72C3-58DC981765DE}" v="3" dt="2023-06-16T18:32:18.042"/>
    <p1510:client id="{38D2ED3A-5828-9B5B-2C46-C0F5BC1E7BC6}" v="25" dt="2023-11-04T05:22:33.027"/>
    <p1510:client id="{396C7D46-3FE4-5487-55C0-7869DDBA8AE6}" v="330" dt="2023-11-15T10:16:37.553"/>
    <p1510:client id="{3AEA49E4-0D6B-9F78-11D3-5E8350C1C536}" v="2" dt="2023-04-07T07:48:51.199"/>
    <p1510:client id="{3BCD08FE-4DE2-F10A-8E9F-284CA95D5D25}" v="83" dt="2023-10-28T16:42:24.842"/>
    <p1510:client id="{3D60B06F-AB27-C95A-E380-3413773FF059}" v="2" dt="2023-10-26T16:04:03.003"/>
    <p1510:client id="{3D63CB4B-F9D0-86AC-EC3E-C496E3BAA35D}" v="2" dt="2023-09-16T08:16:07.792"/>
    <p1510:client id="{3DBDF0A7-A304-4E8B-92F6-BDBC1787FA1D}" v="13" dt="2023-08-23T13:20:46.597"/>
    <p1510:client id="{3DEF95E6-4860-48BC-8E54-174BF42F3042}" v="1" dt="2023-09-30T09:51:19.459"/>
    <p1510:client id="{3E9BCDF7-12CE-D6F9-8C33-7E6944672896}" v="292" dt="2023-07-16T05:50:40.464"/>
    <p1510:client id="{40F3FDE0-57BE-671B-1A5B-20722EAF56A7}" v="590" dt="2023-04-29T05:05:26.750"/>
    <p1510:client id="{419503B3-C2D4-537E-BF7D-51274A0F27E2}" v="1615" dt="2023-07-15T00:19:30.878"/>
    <p1510:client id="{41D421BC-09B9-D339-26C4-4C7BB53433AE}" v="62" dt="2023-06-21T15:31:06.175"/>
    <p1510:client id="{424D052B-0E23-E8C7-DE1D-00D0E0FBECFD}" v="4" dt="2023-06-22T15:26:51.873"/>
    <p1510:client id="{42E563C3-8448-8A05-D5CD-E41AD2207B84}" v="3" dt="2023-10-28T13:21:26.469"/>
    <p1510:client id="{4639802C-09C4-BEC2-02C3-18FF1A6F92D2}" v="20" dt="2023-06-16T03:26:29.805"/>
    <p1510:client id="{46EE0326-6DD7-88A6-D782-0459D9D7C273}" v="3" dt="2023-09-30T09:29:44.525"/>
    <p1510:client id="{48CB7606-B896-3D7B-57E6-BDF9E048D685}" v="4" dt="2023-10-22T05:59:44.344"/>
    <p1510:client id="{4E6F5ACA-5BCE-8A95-A97F-5E8EAFBAE2FC}" v="140" dt="2023-05-29T08:34:21.089"/>
    <p1510:client id="{4F1889FE-B7C2-BEEC-A846-B3A3A0E9D55F}" v="6" dt="2023-07-15T17:30:51.796"/>
    <p1510:client id="{5046E6F3-8FA2-49EB-9A40-A842EF692600}" v="1" dt="2023-10-03T15:46:49.902"/>
    <p1510:client id="{507B701A-47E5-0F4F-A539-0D338E71CD90}" v="3" dt="2023-06-21T08:28:54.844"/>
    <p1510:client id="{50AD6EFE-F1D2-4BD1-91C7-7A7D881F319C}" v="1" dt="2023-07-09T13:57:21.325"/>
    <p1510:client id="{52446B4D-6BB6-41DE-CA45-4D1F29CC0C7F}" v="2" dt="2023-10-12T05:51:14.409"/>
    <p1510:client id="{52E11AA3-A2F0-986A-19FE-10F6097FD45A}" v="4" dt="2023-07-15T14:53:05.893"/>
    <p1510:client id="{53F09B3E-584E-C93D-ADDF-360E73E3B258}" v="846" dt="2023-06-03T19:39:43.251"/>
    <p1510:client id="{5444D50F-F976-FBF0-0632-03B63E07E82F}" v="51" dt="2023-11-06T13:36:59.744"/>
    <p1510:client id="{567AE550-5207-4B6F-9DEE-9A506F3D470C}" v="25" dt="2023-07-15T17:38:46.983"/>
    <p1510:client id="{593F7A1C-5B71-9D02-18BD-BABF46B58ECA}" v="53" dt="2023-10-28T16:44:12.553"/>
    <p1510:client id="{5A859A3F-0EC5-3DA1-365B-3311B2C78B0E}" v="11" dt="2023-08-24T16:16:26.986"/>
    <p1510:client id="{5B3DA8A8-B8DB-EB1E-813B-AE9DB6D497B4}" v="10" dt="2023-11-13T13:42:02.278"/>
    <p1510:client id="{5BC66F06-CDE0-67EF-CF61-D26495F38F75}" v="83" dt="2023-05-27T08:55:53.560"/>
    <p1510:client id="{5C8F0DFF-E476-AF23-163E-DDEFF1766C13}" v="1454" dt="2023-10-29T14:28:52.186"/>
    <p1510:client id="{5D2A8F5A-FB72-8D2F-9253-032B889AA82E}" v="1" dt="2023-07-12T06:30:44.902"/>
    <p1510:client id="{5F12AAE9-A9C6-CA7D-9B20-93B2BBA700B0}" v="3" dt="2023-11-03T09:39:35.649"/>
    <p1510:client id="{5F3B6FBD-52BE-324D-033C-E7A277091016}" v="632" dt="2023-09-14T21:49:44.484"/>
    <p1510:client id="{648373AD-CBF2-2B98-457F-4C541EC36E30}" v="139" dt="2023-06-21T09:51:53.721"/>
    <p1510:client id="{64E2D6B0-B75A-AF11-0F41-A5F3FC527C26}" v="245" dt="2023-10-30T15:41:08.851"/>
    <p1510:client id="{66194EFB-2228-0C71-037B-215F513543AC}" v="1" dt="2023-08-07T16:05:58.081"/>
    <p1510:client id="{665135F3-7766-7E02-069E-313BFE4B69B7}" v="46" dt="2023-08-26T08:59:02.938"/>
    <p1510:client id="{669CBE4D-287E-A883-995E-F7E6DC973DF4}" v="3" dt="2023-08-25T13:04:18.468"/>
    <p1510:client id="{677260D2-FABE-42D8-94CB-EEAACBF52F3E}" v="1" dt="2023-11-07T09:21:16.065"/>
    <p1510:client id="{679CEF35-2E64-F8F5-6729-28703C2A65A4}" v="666" dt="2023-06-16T18:09:29.290"/>
    <p1510:client id="{693FFC2E-CFBC-139F-1D4A-BF6B9E10E436}" v="211" dt="2023-06-23T16:50:42.790"/>
    <p1510:client id="{69661C2A-3347-4B4D-B86E-2C66CBDA0EF2}" v="347" dt="2023-10-29T16:20:52.970"/>
    <p1510:client id="{69910428-5F23-AC80-CDC3-FA2FC5CF6F90}" v="7" dt="2023-07-16T01:51:23.873"/>
    <p1510:client id="{6B121905-D36A-630C-6010-FC1B864E466F}" v="1" dt="2023-11-01T03:45:51.002"/>
    <p1510:client id="{6B2A96F2-571F-8D55-F44D-DFB46786AFDE}" v="952" dt="2023-06-21T08:19:39.690"/>
    <p1510:client id="{6BB3BF74-B298-4F11-142F-F2F23BB80CA3}" v="5" dt="2023-10-28T16:38:01.158"/>
    <p1510:client id="{6C0AA7E7-B2AC-19B3-D932-80EEC480C900}" v="3" dt="2023-11-06T17:37:51.130"/>
    <p1510:client id="{6CF80389-5956-4E84-6380-F0CE9E807ECF}" v="2" dt="2023-08-29T04:28:35.525"/>
    <p1510:client id="{6D1DDAE0-B46B-11AC-982A-F3C32195FA87}" v="87" dt="2023-06-22T12:18:23.582"/>
    <p1510:client id="{6F070989-95D9-339C-49BC-138F0E60CE94}" v="3" dt="2023-09-14T20:26:11.890"/>
    <p1510:client id="{70247F20-3788-6973-F9DD-8753543A5BDC}" v="254" dt="2023-06-20T14:13:18.163"/>
    <p1510:client id="{712742D3-B74E-B698-5926-DB1D0E7AE419}" v="1601" dt="2023-06-19T15:42:01.346"/>
    <p1510:client id="{71FC2BA9-F019-0E13-B887-603167192011}" v="1" dt="2023-11-06T17:14:37.743"/>
    <p1510:client id="{72403744-3DDE-B864-E357-90699CAA9613}" v="1" dt="2023-06-16T10:20:53.258"/>
    <p1510:client id="{724EB632-8887-4FD1-B371-E5E7A263ACBA}" v="1" dt="2023-10-27T11:27:28.359"/>
    <p1510:client id="{728B17C5-8426-F867-A344-D1C321ED2DB2}" v="2" dt="2023-07-02T10:46:11.876"/>
    <p1510:client id="{745DD044-936C-0F4F-D1FD-A6C715F4FEF7}" v="1218" dt="2023-06-22T14:22:14.084"/>
    <p1510:client id="{74814F14-A0FF-6A05-124D-1E3D71AAEF7E}" v="8" dt="2023-10-28T08:35:54.625"/>
    <p1510:client id="{74A4A6BE-B01F-EC1A-932D-1E68B62EDB84}" v="2" dt="2023-06-02T07:03:37.630"/>
    <p1510:client id="{75ED9A75-8466-449B-FE84-07C08A8CD51A}" v="580" dt="2023-06-21T10:46:27.787"/>
    <p1510:client id="{75F17DB9-9572-2D5B-B2D8-EA01041966DC}" v="9" dt="2023-07-15T17:26:21.874"/>
    <p1510:client id="{766052AD-6FE5-7971-B3A0-CC910845170E}" v="25" dt="2023-09-18T12:29:37.406"/>
    <p1510:client id="{779343C5-84B8-09DE-E414-3F16164AE7F1}" v="2" dt="2023-09-28T14:30:15.164"/>
    <p1510:client id="{78A7FCA5-26A6-F166-3BD4-30A8A04ABC2F}" v="5" dt="2023-07-06T05:49:46.082"/>
    <p1510:client id="{7A918CE8-EB59-1CD4-CDDA-6A2279B26AE8}" v="1022" dt="2023-10-25T20:01:46.565"/>
    <p1510:client id="{7C31AB87-A516-9BF6-F1E1-47D94B145CFA}" v="1229" dt="2023-09-18T11:32:27.066"/>
    <p1510:client id="{7D4E69BF-E051-B9BF-37DA-5A5A43329996}" v="323" dt="2023-06-19T06:28:11.931"/>
    <p1510:client id="{7F7BB31C-BD1A-8165-EB1B-3299363CF5A5}" v="428" dt="2023-10-28T06:34:43.751"/>
    <p1510:client id="{8013DE10-7DAA-3A61-782D-B981CE70DD62}" v="1171" dt="2023-06-19T16:18:47.644"/>
    <p1510:client id="{81D7A593-40D7-7B4A-5D39-7C09CD10A3FC}" v="67" dt="2023-08-26T08:37:05.988"/>
    <p1510:client id="{82BCA7CA-A146-19C4-97E2-CF5AE64AE319}" v="3" dt="2023-06-18T07:47:19.140"/>
    <p1510:client id="{84138A4A-35B9-4E4D-922B-A94DDC794F5B}" v="685" dt="2023-07-15T14:54:58.988"/>
    <p1510:client id="{86FF1B0D-6EB9-D066-0E2C-0C09927B2B60}" v="44" dt="2023-05-31T18:58:10.815"/>
    <p1510:client id="{880C19E0-CADA-5149-5C69-672B0DB4F411}" v="545" dt="2023-06-16T18:12:39.053"/>
    <p1510:client id="{89932D80-4A03-E65D-C68A-E79BBFA7682C}" v="646" dt="2023-06-15T18:37:39.041"/>
    <p1510:client id="{89ACF988-2BA2-37B2-B4F4-0FBB5090FB76}" v="20" dt="2023-06-19T06:15:15.147"/>
    <p1510:client id="{8B8365F8-DC29-1DA1-A86D-FFFE58233C96}" v="1" dt="2023-09-14T20:24:09.844"/>
    <p1510:client id="{8BD1A612-7778-A310-634E-6D1FCA9E1646}" v="1" dt="2023-04-27T06:18:22.994"/>
    <p1510:client id="{8C5489A3-9D1D-31F7-93CC-A2AEE36B3BBF}" v="3" dt="2023-09-08T08:50:33.435"/>
    <p1510:client id="{8F09821E-568F-E373-D644-8863D6755C01}" v="2" dt="2023-08-24T13:45:46.581"/>
    <p1510:client id="{90293CCE-2690-FDA9-A86C-3E4A75346818}" v="1106" dt="2023-05-31T12:45:01.688"/>
    <p1510:client id="{90BB7EE7-39DB-E418-829C-E9772EDA0001}" v="18" dt="2023-04-25T09:58:56.558"/>
    <p1510:client id="{93C158BB-AFD7-E8E5-90C7-2C5E10FCCF07}" v="2" dt="2023-06-27T12:51:24.623"/>
    <p1510:client id="{97BC6318-D708-3ABF-7B5B-484C17DF329D}" v="2" dt="2023-06-24T06:05:44.106"/>
    <p1510:client id="{9846B870-CFC0-3D5B-6435-3A309B2BA61B}" v="3317" dt="2023-04-07T15:53:40.189"/>
    <p1510:client id="{98E0C963-C72B-9A1E-C513-9D66AB57EEAF}" v="104" dt="2023-10-27T08:39:27.054"/>
    <p1510:client id="{9A55318E-5AF5-8556-1B18-09C995816474}" v="8" dt="2023-09-15T07:57:52.258"/>
    <p1510:client id="{A21844FA-A730-FDEC-D593-7991C94D1165}" v="7" dt="2023-09-06T11:48:01.328"/>
    <p1510:client id="{A23C558A-7F71-14D2-D8D3-6427317A9BAC}" v="21" dt="2023-09-03T12:28:25.582"/>
    <p1510:client id="{A2AF8D8B-3C03-8664-DA33-C1559F472682}" v="52" dt="2023-10-26T12:48:07.643"/>
    <p1510:client id="{A46E2480-911C-06AA-D78E-8CDE65B0DC2B}" v="2" dt="2023-08-25T11:27:16.453"/>
    <p1510:client id="{A4C5F15D-8BF7-6DFC-1F8D-43946AD66DF0}" v="408" dt="2023-10-30T15:06:33.161"/>
    <p1510:client id="{A6041893-4830-2A13-0D38-F1C6C3AE723D}" v="50" dt="2023-08-26T10:11:03.587"/>
    <p1510:client id="{A75A3358-6F98-A982-B928-871024E8E6A4}" v="1" dt="2023-08-07T14:23:06.175"/>
    <p1510:client id="{A79D61C3-BDCD-CF9C-E5D6-22DF07C72D66}" v="19" dt="2023-08-07T17:27:42.415"/>
    <p1510:client id="{A8014772-1A6A-E2D1-6023-2498B6D2292A}" v="7" dt="2023-09-30T07:43:47.869"/>
    <p1510:client id="{A8A0F294-9714-CCF6-B801-B6F31E2BD8CD}" v="2089" dt="2023-10-27T15:50:16.401"/>
    <p1510:client id="{A93EEE7B-30CE-A002-4865-110304DCA8B5}" v="1" dt="2023-08-24T11:37:56.579"/>
    <p1510:client id="{AAEB9726-7A5E-00FD-D38C-4F31D167B849}" v="144" dt="2023-05-31T07:12:57.147"/>
    <p1510:client id="{ABC9C06A-7641-1FBB-9AE0-359E3CD3D728}" v="3" dt="2023-10-24T05:05:18.490"/>
    <p1510:client id="{ACCE091A-5CCB-CBDF-38D0-81998C82818A}" v="5" dt="2023-10-20T21:42:06.210"/>
    <p1510:client id="{ACCE8807-3AD9-172C-9FF7-97DEECE7CCCE}" v="786" dt="2023-04-08T08:43:41.967"/>
    <p1510:client id="{B119D9BC-7F64-CAE8-C959-03D89BB02311}" v="4" dt="2023-10-16T09:50:13.584"/>
    <p1510:client id="{B2653417-7798-9ACB-C974-239B1A4B2625}" v="702" dt="2023-08-18T18:50:43.741"/>
    <p1510:client id="{B5C71F00-790B-8F03-DC0A-855398DF947E}" v="126" dt="2023-09-14T20:43:39.038"/>
    <p1510:client id="{B7EBFCBB-5E19-32C3-AA47-C85D5AAFAFE3}" v="1" dt="2023-08-24T08:14:12.891"/>
    <p1510:client id="{B9F1AD16-F6C9-2F04-8263-39DAFACD0928}" v="1" dt="2023-06-18T08:17:35.502"/>
    <p1510:client id="{BA6AC8ED-A969-9383-BC69-7FE1410E856E}" v="42" dt="2023-09-15T12:44:27.311"/>
    <p1510:client id="{BF891625-EDF9-C172-E2C0-953A4979BCF8}" v="2" dt="2023-08-26T08:45:59.546"/>
    <p1510:client id="{C19AC5A8-F35B-0936-A238-E49E0A9D1BC8}" v="9" dt="2023-09-05T10:58:21.841"/>
    <p1510:client id="{C813AC16-32B6-1086-7648-A1F3B0B1184A}" v="2" dt="2023-09-13T20:45:23.372"/>
    <p1510:client id="{C83FC82C-B35C-BCC0-895C-939436D4E4BA}" v="6" dt="2023-05-03T13:38:48.754"/>
    <p1510:client id="{C8F41928-A299-30A5-B117-771C1C4A0C70}" v="933" dt="2023-10-21T10:48:29.908"/>
    <p1510:client id="{CD91C428-EFA8-40CC-81FF-DB4F74B2E3B8}" v="2" dt="2023-09-02T06:40:41.487"/>
    <p1510:client id="{CDDF02E5-8F24-4710-BD91-78150815500F}" v="2" dt="2023-08-24T09:26:59.864"/>
    <p1510:client id="{CE838C1E-23EA-42A9-B4EB-F3A1F397F1A1}" v="1" dt="2023-08-29T09:25:24.523"/>
    <p1510:client id="{CED9190D-6E6E-461D-9D56-316A93FC158C}" v="3" dt="2023-11-13T11:31:30.310"/>
    <p1510:client id="{CFFDA4C4-38D9-4C8B-9D7C-C4B232738EE3}" v="1" dt="2023-08-23T19:16:25.646"/>
    <p1510:client id="{D20282B0-2A63-5B8E-ED6E-21AC7D4BDCAC}" v="161" dt="2023-06-24T10:05:05.459"/>
    <p1510:client id="{D31E8A45-F9BF-E45F-F96B-5D157D3C78B3}" v="1" dt="2023-10-25T04:03:30.523"/>
    <p1510:client id="{D34AF5DB-962D-53E6-6113-361FE58CACEA}" v="77" dt="2023-07-15T11:48:28.615"/>
    <p1510:client id="{D54BA705-AE56-7F69-80CA-001158D7196F}" v="2" dt="2023-08-24T05:37:54.350"/>
    <p1510:client id="{D6CDC382-8C67-7704-3C02-B27EF57EE0B6}" v="80" dt="2023-11-07T09:29:25.997"/>
    <p1510:client id="{D7015620-9332-436F-C456-87E234F9C23B}" v="1" dt="2023-11-04T05:27:28.313"/>
    <p1510:client id="{D8A41C4F-C543-4A56-92B2-CDCAB177A673}" v="5" dt="2023-06-18T07:47:39.882"/>
    <p1510:client id="{DA15EFF0-2004-832E-3065-EA5ECBFD7C81}" v="29" dt="2023-08-18T18:33:18.933"/>
    <p1510:client id="{DA3BFAE4-F2AB-013D-E19A-625FAD7BE2CE}" v="2" dt="2023-07-15T09:48:46.459"/>
    <p1510:client id="{DC7B0770-6977-C93F-D594-738B048961A3}" v="26" dt="2023-08-07T11:02:36.523"/>
    <p1510:client id="{DC822938-F49D-9234-AC93-DED3FD1D3AA1}" v="205" dt="2023-06-20T12:14:47.297"/>
    <p1510:client id="{DFEA3101-7C69-415E-50C7-9056C2137F40}" v="1123" dt="2023-06-20T16:27:14.230"/>
    <p1510:client id="{E196BB94-06EE-8B4D-220C-DC923B0B6D8F}" v="15" dt="2023-09-29T13:49:11.633"/>
    <p1510:client id="{E1CEE96F-B41A-D1C6-08E1-6E5AC777A79C}" v="13" dt="2023-07-04T15:15:28.214"/>
    <p1510:client id="{E3DFE46F-2DD3-6007-A1AD-2413EF44EB54}" v="2" dt="2023-09-07T08:12:36.453"/>
    <p1510:client id="{E502D99D-CD23-97A8-A5AE-6693F95CD264}" v="38" dt="2023-07-15T17:43:37.810"/>
    <p1510:client id="{ECC9A431-25F2-5B17-C090-D66EAD382D19}" v="4" dt="2023-10-27T12:23:08.853"/>
    <p1510:client id="{ED811743-E555-8F5D-58C4-FCFD69D5BCF0}" v="5336" dt="2023-10-28T22:49:35.814"/>
    <p1510:client id="{EE883A4E-9CC7-9E8C-0748-2E47690B4BC3}" v="1" dt="2023-08-25T09:47:11.441"/>
    <p1510:client id="{F0786719-AFE6-9845-DFA4-5D7D44B80D92}" v="1" dt="2023-10-27T08:31:56.306"/>
    <p1510:client id="{F1D7512C-B04F-312B-0A01-7A27AC4E8DE0}" v="3" dt="2023-10-29T14:53:28.069"/>
    <p1510:client id="{F30A7B57-C6DA-ED34-9E28-674CF9621891}" v="2" dt="2023-06-18T06:52:41.222"/>
    <p1510:client id="{F50B0612-2969-BD45-C6AB-AF76B2524547}" v="1" dt="2023-08-07T17:35:00.030"/>
    <p1510:client id="{F799C06E-E861-F592-78B3-AF83AA9DBD99}" v="22" dt="2023-10-28T05:55:17.725"/>
    <p1510:client id="{F7B46B38-CAE5-5B47-2B6A-87517AA87439}" v="11" dt="2023-04-07T20:23:37.401"/>
    <p1510:client id="{FB3163B0-2C69-6FF8-4623-9FB98BDE3203}" v="2" dt="2023-08-23T16:12:55.186"/>
    <p1510:client id="{FBD392D4-E771-D390-EDCD-EC9998EB96FF}" v="5" dt="2023-06-23T07:42:11.627"/>
    <p1510:client id="{FC6E2CCB-3FB8-2D92-B9D4-6CE576EFDB18}" v="362" dt="2023-09-09T07:25:31.819"/>
    <p1510:client id="{FD19FF1F-33FD-EFB0-1C50-3B603BB3BB2F}" v="71" dt="2023-05-27T10:46:55.148"/>
    <p1510:client id="{FF6DFEB1-8561-5CDE-E356-AC0E86CA9A46}" v="2" dt="2023-10-11T17:59:24.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148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557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01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827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810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03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02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827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40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85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2567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8102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itle 7">
            <a:extLst>
              <a:ext uri="{FF2B5EF4-FFF2-40B4-BE49-F238E27FC236}">
                <a16:creationId xmlns:a16="http://schemas.microsoft.com/office/drawing/2014/main" id="{AEBB9DA7-5A30-7FC6-0B8F-18C95A520382}"/>
              </a:ext>
            </a:extLst>
          </p:cNvPr>
          <p:cNvSpPr>
            <a:spLocks noGrp="1"/>
          </p:cNvSpPr>
          <p:nvPr>
            <p:ph type="ctrTitle"/>
          </p:nvPr>
        </p:nvSpPr>
        <p:spPr>
          <a:xfrm>
            <a:off x="286950" y="422788"/>
            <a:ext cx="6745969" cy="2369573"/>
          </a:xfrm>
          <a:noFill/>
        </p:spPr>
        <p:txBody>
          <a:bodyPr/>
          <a:lstStyle/>
          <a:p>
            <a:pPr algn="l"/>
            <a:r>
              <a:rPr lang="en-GB"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Rockwell" panose="02060603020205020403" pitchFamily="18" charset="0"/>
              </a:rPr>
              <a:t>Breast Cancer Prediction</a:t>
            </a:r>
          </a:p>
        </p:txBody>
      </p:sp>
      <p:sp>
        <p:nvSpPr>
          <p:cNvPr id="9" name="Subtitle 8">
            <a:extLst>
              <a:ext uri="{FF2B5EF4-FFF2-40B4-BE49-F238E27FC236}">
                <a16:creationId xmlns:a16="http://schemas.microsoft.com/office/drawing/2014/main" id="{B0578BC6-4E7B-F39A-1928-C338987398C3}"/>
              </a:ext>
            </a:extLst>
          </p:cNvPr>
          <p:cNvSpPr>
            <a:spLocks noGrp="1"/>
          </p:cNvSpPr>
          <p:nvPr>
            <p:ph type="subTitle" idx="1"/>
          </p:nvPr>
        </p:nvSpPr>
        <p:spPr>
          <a:xfrm>
            <a:off x="559573" y="3303639"/>
            <a:ext cx="5028602" cy="2106730"/>
          </a:xfrm>
        </p:spPr>
        <p:txBody>
          <a:bodyPr>
            <a:normAutofit lnSpcReduction="10000"/>
          </a:bodyPr>
          <a:lstStyle/>
          <a:p>
            <a:r>
              <a:rPr lang="en-GB" dirty="0">
                <a:latin typeface="Rockwell" panose="02060603020205020403" pitchFamily="18" charset="0"/>
              </a:rPr>
              <a:t>TEAM MEMBERS</a:t>
            </a:r>
          </a:p>
          <a:p>
            <a:r>
              <a:rPr lang="en-GB" dirty="0">
                <a:latin typeface="Rockwell" panose="02060603020205020403" pitchFamily="18" charset="0"/>
              </a:rPr>
              <a:t>Tejasvi 2210992464</a:t>
            </a:r>
          </a:p>
          <a:p>
            <a:r>
              <a:rPr lang="en-GB" dirty="0">
                <a:latin typeface="Rockwell" panose="02060603020205020403" pitchFamily="18" charset="0"/>
              </a:rPr>
              <a:t>Tisha 2210992465</a:t>
            </a:r>
          </a:p>
          <a:p>
            <a:r>
              <a:rPr lang="en-GB" dirty="0">
                <a:latin typeface="Rockwell" panose="02060603020205020403" pitchFamily="18" charset="0"/>
              </a:rPr>
              <a:t>Trisha Batta2210992468</a:t>
            </a:r>
          </a:p>
          <a:p>
            <a:r>
              <a:rPr lang="en-GB" dirty="0">
                <a:latin typeface="Rockwell" panose="02060603020205020403" pitchFamily="18" charset="0"/>
              </a:rPr>
              <a:t>Vanshika 2210992504</a:t>
            </a:r>
          </a:p>
        </p:txBody>
      </p:sp>
      <p:sp>
        <p:nvSpPr>
          <p:cNvPr id="11" name="TextBox 10">
            <a:extLst>
              <a:ext uri="{FF2B5EF4-FFF2-40B4-BE49-F238E27FC236}">
                <a16:creationId xmlns:a16="http://schemas.microsoft.com/office/drawing/2014/main" id="{60BE81F2-D3B5-ED2C-66DB-AF17117D15BE}"/>
              </a:ext>
            </a:extLst>
          </p:cNvPr>
          <p:cNvSpPr txBox="1"/>
          <p:nvPr/>
        </p:nvSpPr>
        <p:spPr>
          <a:xfrm>
            <a:off x="8315868" y="6040194"/>
            <a:ext cx="3604172" cy="369332"/>
          </a:xfrm>
          <a:prstGeom prst="rect">
            <a:avLst/>
          </a:prstGeom>
          <a:noFill/>
        </p:spPr>
        <p:txBody>
          <a:bodyPr wrap="square" rtlCol="0">
            <a:spAutoFit/>
          </a:bodyPr>
          <a:lstStyle/>
          <a:p>
            <a:endParaRPr lang="en-GB" dirty="0">
              <a:solidFill>
                <a:srgbClr val="E905BE"/>
              </a:solidFill>
              <a:latin typeface="Rockwell" panose="02060603020205020403" pitchFamily="18" charset="0"/>
            </a:endParaRPr>
          </a:p>
        </p:txBody>
      </p:sp>
      <p:pic>
        <p:nvPicPr>
          <p:cNvPr id="17" name="Picture 16">
            <a:extLst>
              <a:ext uri="{FF2B5EF4-FFF2-40B4-BE49-F238E27FC236}">
                <a16:creationId xmlns:a16="http://schemas.microsoft.com/office/drawing/2014/main" id="{6E6945A2-11B6-45E0-A7CB-01B22D9A8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323" y="1951953"/>
            <a:ext cx="3106104" cy="3106104"/>
          </a:xfrm>
          <a:prstGeom prst="rect">
            <a:avLst/>
          </a:prstGeom>
        </p:spPr>
      </p:pic>
    </p:spTree>
    <p:extLst>
      <p:ext uri="{BB962C8B-B14F-4D97-AF65-F5344CB8AC3E}">
        <p14:creationId xmlns:p14="http://schemas.microsoft.com/office/powerpoint/2010/main" val="327176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12" name="Picture 11">
            <a:extLst>
              <a:ext uri="{FF2B5EF4-FFF2-40B4-BE49-F238E27FC236}">
                <a16:creationId xmlns:a16="http://schemas.microsoft.com/office/drawing/2014/main" id="{77BB6E3B-4076-4801-B0C6-D233DBE94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900" y="2536691"/>
            <a:ext cx="1784617" cy="1784617"/>
          </a:xfrm>
          <a:prstGeom prst="rect">
            <a:avLst/>
          </a:prstGeom>
        </p:spPr>
      </p:pic>
      <p:pic>
        <p:nvPicPr>
          <p:cNvPr id="8" name="Picture 7">
            <a:extLst>
              <a:ext uri="{FF2B5EF4-FFF2-40B4-BE49-F238E27FC236}">
                <a16:creationId xmlns:a16="http://schemas.microsoft.com/office/drawing/2014/main" id="{DA7EC260-3A58-4439-90CA-25682EEBB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13" y="304364"/>
            <a:ext cx="10390482" cy="6249272"/>
          </a:xfrm>
          <a:prstGeom prst="rect">
            <a:avLst/>
          </a:prstGeom>
        </p:spPr>
      </p:pic>
    </p:spTree>
    <p:extLst>
      <p:ext uri="{BB962C8B-B14F-4D97-AF65-F5344CB8AC3E}">
        <p14:creationId xmlns:p14="http://schemas.microsoft.com/office/powerpoint/2010/main" val="420531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AC6C65-9679-4B6E-94CA-9A7CC297D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20" y="349793"/>
            <a:ext cx="11652960" cy="6158413"/>
          </a:xfrm>
          <a:prstGeom prst="rect">
            <a:avLst/>
          </a:prstGeom>
        </p:spPr>
      </p:pic>
    </p:spTree>
    <p:extLst>
      <p:ext uri="{BB962C8B-B14F-4D97-AF65-F5344CB8AC3E}">
        <p14:creationId xmlns:p14="http://schemas.microsoft.com/office/powerpoint/2010/main" val="288596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598C2C04-A959-C0B6-DF84-79F2FAA86E8C}"/>
              </a:ext>
            </a:extLst>
          </p:cNvPr>
          <p:cNvSpPr txBox="1"/>
          <p:nvPr/>
        </p:nvSpPr>
        <p:spPr>
          <a:xfrm>
            <a:off x="752776" y="379153"/>
            <a:ext cx="5343224" cy="1323439"/>
          </a:xfrm>
          <a:prstGeom prst="rect">
            <a:avLst/>
          </a:prstGeom>
          <a:noFill/>
        </p:spPr>
        <p:txBody>
          <a:bodyPr wrap="square" rtlCol="0">
            <a:spAutoFit/>
          </a:bodyPr>
          <a:lstStyle/>
          <a:p>
            <a:r>
              <a:rPr lang="en-GB" sz="4000" dirty="0">
                <a:solidFill>
                  <a:schemeClr val="accent1"/>
                </a:solidFill>
                <a:latin typeface="Rockwell" panose="02060603020205020403" pitchFamily="18" charset="0"/>
              </a:rPr>
              <a:t>Applying Machine </a:t>
            </a:r>
          </a:p>
          <a:p>
            <a:r>
              <a:rPr lang="en-GB" sz="4000" dirty="0">
                <a:solidFill>
                  <a:schemeClr val="accent1"/>
                </a:solidFill>
                <a:latin typeface="Rockwell" panose="02060603020205020403" pitchFamily="18" charset="0"/>
              </a:rPr>
              <a:t>Learning Algorithms</a:t>
            </a:r>
          </a:p>
        </p:txBody>
      </p:sp>
      <p:sp>
        <p:nvSpPr>
          <p:cNvPr id="8" name="TextBox 7">
            <a:extLst>
              <a:ext uri="{FF2B5EF4-FFF2-40B4-BE49-F238E27FC236}">
                <a16:creationId xmlns:a16="http://schemas.microsoft.com/office/drawing/2014/main" id="{46C75E4A-D585-9117-FFEA-E2CEC4EBA442}"/>
              </a:ext>
            </a:extLst>
          </p:cNvPr>
          <p:cNvSpPr txBox="1"/>
          <p:nvPr/>
        </p:nvSpPr>
        <p:spPr>
          <a:xfrm>
            <a:off x="752776" y="1809799"/>
            <a:ext cx="9393774" cy="5293757"/>
          </a:xfrm>
          <a:prstGeom prst="rect">
            <a:avLst/>
          </a:prstGeom>
          <a:noFill/>
        </p:spPr>
        <p:txBody>
          <a:bodyPr wrap="square" rtlCol="0">
            <a:spAutoFit/>
          </a:bodyPr>
          <a:lstStyle/>
          <a:p>
            <a:pPr marL="285750" indent="-285750" algn="just">
              <a:buFont typeface="Arial" panose="020B0604020202020204" pitchFamily="34" charset="0"/>
              <a:buChar char="•"/>
            </a:pPr>
            <a:r>
              <a:rPr lang="en-IN" b="1" i="0" dirty="0">
                <a:effectLst/>
                <a:latin typeface="Rockwell" panose="02060603020205020403" pitchFamily="18" charset="0"/>
              </a:rPr>
              <a:t>Model Selection:</a:t>
            </a:r>
            <a:endParaRPr lang="en-IN" b="0" i="0" dirty="0">
              <a:effectLst/>
              <a:latin typeface="Rockwell" panose="02060603020205020403" pitchFamily="18" charset="0"/>
            </a:endParaRPr>
          </a:p>
          <a:p>
            <a:pPr marL="742950" lvl="1" indent="-285750" algn="just">
              <a:buFont typeface="Arial" panose="020B0604020202020204" pitchFamily="34" charset="0"/>
              <a:buChar char="•"/>
            </a:pPr>
            <a:r>
              <a:rPr lang="en-IN" b="0" i="0" dirty="0">
                <a:effectLst/>
                <a:latin typeface="Rockwell" panose="02060603020205020403" pitchFamily="18" charset="0"/>
              </a:rPr>
              <a:t>Choose appropriate machine learning algorithms based on the nature of your breast cancer project. Common algorithms for classification tasks include:</a:t>
            </a:r>
          </a:p>
          <a:p>
            <a:pPr marL="1200150" lvl="2" indent="-285750" algn="just">
              <a:buFont typeface="Arial" panose="020B0604020202020204" pitchFamily="34" charset="0"/>
              <a:buChar char="•"/>
            </a:pPr>
            <a:r>
              <a:rPr lang="en-IN" b="0" i="0" dirty="0">
                <a:effectLst/>
                <a:latin typeface="Rockwell" panose="02060603020205020403" pitchFamily="18" charset="0"/>
              </a:rPr>
              <a:t>Logistic Regression</a:t>
            </a:r>
          </a:p>
          <a:p>
            <a:pPr marL="1200150" lvl="2" indent="-285750" algn="just">
              <a:buFont typeface="Arial" panose="020B0604020202020204" pitchFamily="34" charset="0"/>
              <a:buChar char="•"/>
            </a:pPr>
            <a:r>
              <a:rPr lang="en-IN" b="0" i="0" dirty="0">
                <a:effectLst/>
                <a:latin typeface="Rockwell" panose="02060603020205020403" pitchFamily="18" charset="0"/>
              </a:rPr>
              <a:t>Decision Trees</a:t>
            </a:r>
          </a:p>
          <a:p>
            <a:pPr marL="1200150" lvl="2" indent="-285750" algn="just">
              <a:buFont typeface="Arial" panose="020B0604020202020204" pitchFamily="34" charset="0"/>
              <a:buChar char="•"/>
            </a:pPr>
            <a:r>
              <a:rPr lang="en-IN" b="0" i="0" dirty="0">
                <a:effectLst/>
                <a:latin typeface="Rockwell" panose="02060603020205020403" pitchFamily="18" charset="0"/>
              </a:rPr>
              <a:t>Random Forests</a:t>
            </a:r>
          </a:p>
          <a:p>
            <a:pPr marL="1200150" lvl="2" indent="-285750" algn="just">
              <a:buFont typeface="Arial" panose="020B0604020202020204" pitchFamily="34" charset="0"/>
              <a:buChar char="•"/>
            </a:pPr>
            <a:r>
              <a:rPr lang="en-IN" b="0" i="0" dirty="0">
                <a:effectLst/>
                <a:latin typeface="Rockwell" panose="02060603020205020403" pitchFamily="18" charset="0"/>
              </a:rPr>
              <a:t>Support Vector Machines (SVM)</a:t>
            </a:r>
          </a:p>
          <a:p>
            <a:pPr marL="1200150" lvl="2" indent="-285750" algn="just">
              <a:buFont typeface="Arial" panose="020B0604020202020204" pitchFamily="34" charset="0"/>
              <a:buChar char="•"/>
            </a:pPr>
            <a:r>
              <a:rPr lang="en-IN" b="0" i="0" dirty="0">
                <a:effectLst/>
                <a:latin typeface="Rockwell" panose="02060603020205020403" pitchFamily="18" charset="0"/>
              </a:rPr>
              <a:t>k-Nearest Neighbours (k-NN)</a:t>
            </a:r>
          </a:p>
          <a:p>
            <a:pPr marL="1200150" lvl="2" indent="-285750" algn="just">
              <a:buFont typeface="Arial" panose="020B0604020202020204" pitchFamily="34" charset="0"/>
              <a:buChar char="•"/>
            </a:pPr>
            <a:r>
              <a:rPr lang="en-IN" b="0" i="0" dirty="0">
                <a:effectLst/>
                <a:latin typeface="Rockwell" panose="02060603020205020403" pitchFamily="18" charset="0"/>
              </a:rPr>
              <a:t>Gradient Boosting models (e.g.,  XGBoost,  LightGBM)</a:t>
            </a:r>
          </a:p>
          <a:p>
            <a:pPr marL="1200150" lvl="2" indent="-285750" algn="just">
              <a:buFont typeface="Arial" panose="020B0604020202020204" pitchFamily="34" charset="0"/>
              <a:buChar char="•"/>
            </a:pPr>
            <a:r>
              <a:rPr lang="en-IN" b="0" i="0" dirty="0">
                <a:effectLst/>
                <a:latin typeface="Rockwell" panose="02060603020205020403" pitchFamily="18" charset="0"/>
              </a:rPr>
              <a:t>Neural Networks (e.g., Deep Learning)</a:t>
            </a:r>
          </a:p>
          <a:p>
            <a:pPr marL="285750" indent="-285750" algn="just">
              <a:buFont typeface="Arial" panose="020B0604020202020204" pitchFamily="34" charset="0"/>
              <a:buChar char="•"/>
            </a:pPr>
            <a:r>
              <a:rPr lang="en-IN" b="1" i="0" dirty="0">
                <a:effectLst/>
                <a:latin typeface="Rockwell" panose="02060603020205020403" pitchFamily="18" charset="0"/>
              </a:rPr>
              <a:t>Model Training:</a:t>
            </a:r>
            <a:endParaRPr lang="en-IN" b="0" i="0" dirty="0">
              <a:effectLst/>
              <a:latin typeface="Rockwell" panose="02060603020205020403" pitchFamily="18" charset="0"/>
            </a:endParaRPr>
          </a:p>
          <a:p>
            <a:pPr marL="742950" lvl="1" indent="-285750" algn="just">
              <a:buFont typeface="Arial" panose="020B0604020202020204" pitchFamily="34" charset="0"/>
              <a:buChar char="•"/>
            </a:pPr>
            <a:r>
              <a:rPr lang="en-IN" b="0" i="0" dirty="0">
                <a:effectLst/>
                <a:latin typeface="Rockwell" panose="02060603020205020403" pitchFamily="18" charset="0"/>
              </a:rPr>
              <a:t>Train your selected machine learning models using the training data.</a:t>
            </a:r>
          </a:p>
          <a:p>
            <a:pPr marL="742950" lvl="1" indent="-285750" algn="just">
              <a:buFont typeface="Arial" panose="020B0604020202020204" pitchFamily="34" charset="0"/>
              <a:buChar char="•"/>
            </a:pPr>
            <a:r>
              <a:rPr lang="en-IN" b="0" i="0" dirty="0">
                <a:effectLst/>
                <a:latin typeface="Rockwell" panose="02060603020205020403" pitchFamily="18" charset="0"/>
              </a:rPr>
              <a:t>Tune hyperparameters using techniques like grid search or random search to optimize model performance.</a:t>
            </a:r>
          </a:p>
          <a:p>
            <a:pPr marL="285750" indent="-285750" algn="just">
              <a:buFont typeface="Arial" panose="020B0604020202020204" pitchFamily="34" charset="0"/>
              <a:buChar char="•"/>
            </a:pPr>
            <a:r>
              <a:rPr lang="en-IN" b="1" i="0" dirty="0">
                <a:effectLst/>
                <a:latin typeface="Rockwell" panose="02060603020205020403" pitchFamily="18" charset="0"/>
              </a:rPr>
              <a:t>Model Evaluation:</a:t>
            </a:r>
            <a:endParaRPr lang="en-IN" b="0" i="0" dirty="0">
              <a:effectLst/>
              <a:latin typeface="Rockwell" panose="02060603020205020403" pitchFamily="18" charset="0"/>
            </a:endParaRPr>
          </a:p>
          <a:p>
            <a:pPr marL="742950" lvl="1" indent="-285750" algn="just">
              <a:buFont typeface="Arial" panose="020B0604020202020204" pitchFamily="34" charset="0"/>
              <a:buChar char="•"/>
            </a:pPr>
            <a:r>
              <a:rPr lang="en-IN" b="0" i="0" dirty="0">
                <a:effectLst/>
                <a:latin typeface="Rockwell" panose="02060603020205020403" pitchFamily="18" charset="0"/>
              </a:rPr>
              <a:t>Evaluate the trained models using the testing dataset.</a:t>
            </a:r>
          </a:p>
          <a:p>
            <a:pPr marL="742950" lvl="1" indent="-285750" algn="just">
              <a:buFont typeface="Arial" panose="020B0604020202020204" pitchFamily="34" charset="0"/>
              <a:buChar char="•"/>
            </a:pPr>
            <a:r>
              <a:rPr lang="en-IN" b="0" i="0" dirty="0">
                <a:effectLst/>
                <a:latin typeface="Rockwell" panose="02060603020205020403" pitchFamily="18" charset="0"/>
              </a:rPr>
              <a:t>Metrics for classification tasks may include accuracy, precision, recall, F1-score, ROC-AUC, or confusion matrix.</a:t>
            </a:r>
          </a:p>
          <a:p>
            <a:pPr marL="285750" indent="-285750" algn="just">
              <a:buFont typeface="Arial" panose="020B0604020202020204" pitchFamily="34" charset="0"/>
              <a:buChar char="•"/>
            </a:pPr>
            <a:endParaRPr lang="en-GB" sz="1400" b="1" dirty="0">
              <a:latin typeface="Rockwell" panose="02060603020205020403" pitchFamily="18" charset="0"/>
            </a:endParaRPr>
          </a:p>
        </p:txBody>
      </p:sp>
      <p:pic>
        <p:nvPicPr>
          <p:cNvPr id="7" name="Picture 6">
            <a:extLst>
              <a:ext uri="{FF2B5EF4-FFF2-40B4-BE49-F238E27FC236}">
                <a16:creationId xmlns:a16="http://schemas.microsoft.com/office/drawing/2014/main" id="{0259D724-23EF-477E-88DB-27BDC9C15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Tree>
    <p:extLst>
      <p:ext uri="{BB962C8B-B14F-4D97-AF65-F5344CB8AC3E}">
        <p14:creationId xmlns:p14="http://schemas.microsoft.com/office/powerpoint/2010/main" val="433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5D9FAE64-2E85-916B-BC4E-DB2CF4B1353E}"/>
              </a:ext>
            </a:extLst>
          </p:cNvPr>
          <p:cNvSpPr txBox="1"/>
          <p:nvPr/>
        </p:nvSpPr>
        <p:spPr>
          <a:xfrm>
            <a:off x="595521" y="787176"/>
            <a:ext cx="8703088" cy="707886"/>
          </a:xfrm>
          <a:prstGeom prst="rect">
            <a:avLst/>
          </a:prstGeom>
          <a:noFill/>
        </p:spPr>
        <p:txBody>
          <a:bodyPr wrap="none" rtlCol="0">
            <a:spAutoFit/>
          </a:bodyPr>
          <a:lstStyle/>
          <a:p>
            <a:r>
              <a:rPr lang="en-GB" sz="4000" dirty="0">
                <a:solidFill>
                  <a:schemeClr val="accent1"/>
                </a:solidFill>
                <a:latin typeface="Rockwell" panose="02060603020205020403" pitchFamily="18" charset="0"/>
              </a:rPr>
              <a:t>Model Selection and Considerations</a:t>
            </a:r>
          </a:p>
        </p:txBody>
      </p:sp>
      <p:sp>
        <p:nvSpPr>
          <p:cNvPr id="4" name="TextBox 3">
            <a:extLst>
              <a:ext uri="{FF2B5EF4-FFF2-40B4-BE49-F238E27FC236}">
                <a16:creationId xmlns:a16="http://schemas.microsoft.com/office/drawing/2014/main" id="{6751AD7F-DBB4-C30B-3CE4-60C87BCEE27A}"/>
              </a:ext>
            </a:extLst>
          </p:cNvPr>
          <p:cNvSpPr txBox="1"/>
          <p:nvPr/>
        </p:nvSpPr>
        <p:spPr>
          <a:xfrm>
            <a:off x="629483" y="1707529"/>
            <a:ext cx="8824822" cy="5047536"/>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Rockwell" panose="02060603020205020403" pitchFamily="18" charset="0"/>
              </a:rPr>
              <a:t>When selecting models for a breast cancer project in AIML (Artificial Intelligence and Machine Learning), several considerations should guide your decision-making process. Here are some key factors to keep in mind:</a:t>
            </a:r>
          </a:p>
          <a:p>
            <a:pPr marL="285750" indent="-285750" algn="just">
              <a:buFont typeface="Arial" panose="020B0604020202020204" pitchFamily="34" charset="0"/>
              <a:buChar char="•"/>
            </a:pPr>
            <a:r>
              <a:rPr lang="en-US" b="1" i="0" dirty="0">
                <a:effectLst/>
                <a:latin typeface="Rockwell" panose="02060603020205020403" pitchFamily="18" charset="0"/>
              </a:rPr>
              <a:t>Nature of the Problem:</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Understand the specific objectives of your breast cancer project, whether it's binary classification (e.g., benign vs. malignant), multi-class classification (e.g., different subtypes of breast cancer), regression (e.g., predicting tumor size or survival time), or clustering (e.g., identifying patient subgroups based on similar characteristics).</a:t>
            </a:r>
          </a:p>
          <a:p>
            <a:pPr marL="285750" indent="-285750" algn="just">
              <a:buFont typeface="Arial" panose="020B0604020202020204" pitchFamily="34" charset="0"/>
              <a:buChar char="•"/>
            </a:pPr>
            <a:r>
              <a:rPr lang="en-US" b="1" i="0" dirty="0">
                <a:effectLst/>
                <a:latin typeface="Rockwell" panose="02060603020205020403" pitchFamily="18" charset="0"/>
              </a:rPr>
              <a:t>Interpretability vs. Complexity:</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Consider the trade-off between model interpretability and complexity. Simple models like logistic regression or decision trees offer interpretability, making them suitable for explaining predictions to clinicians or patients. On the other hand, complex models like neural networks or ensemble methods may offer higher predictive performance but could be harder to interpret.</a:t>
            </a:r>
          </a:p>
          <a:p>
            <a:pPr marL="285750" indent="-285750" algn="just">
              <a:buFont typeface="Arial" panose="020B0604020202020204" pitchFamily="34" charset="0"/>
              <a:buChar char="•"/>
            </a:pPr>
            <a:r>
              <a:rPr lang="en-US" b="0" i="0" dirty="0">
                <a:effectLst/>
                <a:latin typeface="Rockwell" panose="02060603020205020403" pitchFamily="18" charset="0"/>
              </a:rPr>
              <a:t>.</a:t>
            </a:r>
          </a:p>
          <a:p>
            <a:pPr marL="285750" indent="-285750" algn="just">
              <a:buFont typeface="Arial" panose="020B0604020202020204" pitchFamily="34" charset="0"/>
              <a:buChar char="•"/>
            </a:pPr>
            <a:endParaRPr lang="en-US" sz="1600" dirty="0">
              <a:latin typeface="Rockwell" panose="02060603020205020403" pitchFamily="18" charset="0"/>
            </a:endParaRPr>
          </a:p>
        </p:txBody>
      </p:sp>
      <p:pic>
        <p:nvPicPr>
          <p:cNvPr id="7" name="Picture 6">
            <a:extLst>
              <a:ext uri="{FF2B5EF4-FFF2-40B4-BE49-F238E27FC236}">
                <a16:creationId xmlns:a16="http://schemas.microsoft.com/office/drawing/2014/main" id="{D28B0D82-B8A2-443B-B5EE-1F32DC1AD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Tree>
    <p:extLst>
      <p:ext uri="{BB962C8B-B14F-4D97-AF65-F5344CB8AC3E}">
        <p14:creationId xmlns:p14="http://schemas.microsoft.com/office/powerpoint/2010/main" val="149396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D78243C2-FB88-4175-9296-A7EF94EED8CF}"/>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80FAB61E-638A-4055-AFEB-2FE0E6140881}"/>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8" name="Picture 7">
            <a:extLst>
              <a:ext uri="{FF2B5EF4-FFF2-40B4-BE49-F238E27FC236}">
                <a16:creationId xmlns:a16="http://schemas.microsoft.com/office/drawing/2014/main" id="{197AD0B1-D86A-4388-B8BD-09D4BB6C9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
        <p:nvSpPr>
          <p:cNvPr id="9" name="TextBox 8">
            <a:extLst>
              <a:ext uri="{FF2B5EF4-FFF2-40B4-BE49-F238E27FC236}">
                <a16:creationId xmlns:a16="http://schemas.microsoft.com/office/drawing/2014/main" id="{9258CF32-240A-48C8-AE1A-6409E347BA14}"/>
              </a:ext>
            </a:extLst>
          </p:cNvPr>
          <p:cNvSpPr txBox="1"/>
          <p:nvPr/>
        </p:nvSpPr>
        <p:spPr>
          <a:xfrm>
            <a:off x="1090002" y="889103"/>
            <a:ext cx="813816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Rockwell" panose="02060603020205020403" pitchFamily="18" charset="0"/>
              </a:rPr>
              <a:t>Data Size and Complexity:</a:t>
            </a:r>
            <a:endParaRPr lang="en-US" b="0" i="0" dirty="0">
              <a:effectLst/>
              <a:latin typeface="Rockwell" panose="02060603020205020403" pitchFamily="18" charset="0"/>
            </a:endParaRPr>
          </a:p>
          <a:p>
            <a:pPr marL="285750" indent="-285750" algn="just">
              <a:buFont typeface="Arial" panose="020B0604020202020204" pitchFamily="34" charset="0"/>
              <a:buChar char="•"/>
            </a:pPr>
            <a:r>
              <a:rPr lang="en-US" b="0" i="0" dirty="0">
                <a:effectLst/>
                <a:latin typeface="Rockwell" panose="02060603020205020403" pitchFamily="18" charset="0"/>
              </a:rPr>
              <a:t>Assess the size and complexity of your breast cancer dataset. For smaller datasets or datasets with limited features, simpler models may generalize better and avoid overfitting. For larger datasets or high-dimensional data, more complex models may capture intricate patterns more effectively.</a:t>
            </a:r>
            <a:endParaRPr lang="en-US" b="1" dirty="0">
              <a:latin typeface="Rockwell" panose="02060603020205020403" pitchFamily="18" charset="0"/>
            </a:endParaRPr>
          </a:p>
          <a:p>
            <a:pPr marL="285750" indent="-285750" algn="just">
              <a:buFont typeface="Arial" panose="020B0604020202020204" pitchFamily="34" charset="0"/>
              <a:buChar char="•"/>
            </a:pPr>
            <a:r>
              <a:rPr lang="en-US" b="1" i="0" dirty="0">
                <a:effectLst/>
                <a:latin typeface="Rockwell" panose="02060603020205020403" pitchFamily="18" charset="0"/>
              </a:rPr>
              <a:t>Feature Importance and Selection:</a:t>
            </a:r>
            <a:endParaRPr lang="en-US" dirty="0">
              <a:latin typeface="Rockwell" panose="02060603020205020403" pitchFamily="18" charset="0"/>
            </a:endParaRPr>
          </a:p>
          <a:p>
            <a:pPr marL="285750" indent="-285750" algn="just">
              <a:buFont typeface="Arial" panose="020B0604020202020204" pitchFamily="34" charset="0"/>
              <a:buChar char="•"/>
            </a:pPr>
            <a:r>
              <a:rPr lang="en-US" b="0" i="0" dirty="0">
                <a:effectLst/>
                <a:latin typeface="Rockwell" panose="02060603020205020403" pitchFamily="18" charset="0"/>
              </a:rPr>
              <a:t>Understand the importance of feature selection in your breast cancer project. Some models like decision trees or random forests inherently perform feature selection, while others may require additional techniques like regularization or feature importance analysis to identify relevant features and reduce dimensionality.</a:t>
            </a:r>
          </a:p>
          <a:p>
            <a:pPr marL="285750" indent="-285750" algn="just">
              <a:buFont typeface="Arial" panose="020B0604020202020204" pitchFamily="34" charset="0"/>
              <a:buChar char="•"/>
            </a:pPr>
            <a:r>
              <a:rPr lang="en-US" b="1" i="0" dirty="0">
                <a:effectLst/>
                <a:latin typeface="Rockwell" panose="02060603020205020403" pitchFamily="18" charset="0"/>
              </a:rPr>
              <a:t>Handling Imbalanced Data:</a:t>
            </a:r>
            <a:endParaRPr lang="en-US" dirty="0">
              <a:latin typeface="Rockwell" panose="02060603020205020403" pitchFamily="18" charset="0"/>
            </a:endParaRPr>
          </a:p>
          <a:p>
            <a:pPr marL="285750" indent="-285750" algn="just">
              <a:buFont typeface="Arial" panose="020B0604020202020204" pitchFamily="34" charset="0"/>
              <a:buChar char="•"/>
            </a:pPr>
            <a:r>
              <a:rPr lang="en-US" b="0" i="0" dirty="0">
                <a:effectLst/>
                <a:latin typeface="Rockwell" panose="02060603020205020403" pitchFamily="18" charset="0"/>
              </a:rPr>
              <a:t>If your breast cancer dataset is imbalanced (e.g., fewer malignant cases than benign cases), consider models that handle class imbalance effectively. Techniques like class weights, oversampling, under sampling, or ensemble methods can mitigate the impact of class imbalance on model performance.</a:t>
            </a:r>
          </a:p>
          <a:p>
            <a:pPr marL="742950" lvl="1" indent="-285750" algn="just">
              <a:buFont typeface="Arial" panose="020B0604020202020204" pitchFamily="34" charset="0"/>
              <a:buChar char="•"/>
            </a:pPr>
            <a:endParaRPr lang="en-US" b="0" i="0" dirty="0">
              <a:effectLst/>
              <a:latin typeface="Rockwell" panose="02060603020205020403" pitchFamily="18" charset="0"/>
            </a:endParaRPr>
          </a:p>
          <a:p>
            <a:endParaRPr lang="en-IN" dirty="0"/>
          </a:p>
        </p:txBody>
      </p:sp>
    </p:spTree>
    <p:extLst>
      <p:ext uri="{BB962C8B-B14F-4D97-AF65-F5344CB8AC3E}">
        <p14:creationId xmlns:p14="http://schemas.microsoft.com/office/powerpoint/2010/main" val="346172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295C3087-37F7-20B3-885E-E96FDEDDFAF7}"/>
              </a:ext>
            </a:extLst>
          </p:cNvPr>
          <p:cNvSpPr txBox="1"/>
          <p:nvPr/>
        </p:nvSpPr>
        <p:spPr>
          <a:xfrm>
            <a:off x="717987" y="756963"/>
            <a:ext cx="3079629" cy="707886"/>
          </a:xfrm>
          <a:prstGeom prst="rect">
            <a:avLst/>
          </a:prstGeom>
          <a:noFill/>
        </p:spPr>
        <p:txBody>
          <a:bodyPr wrap="square" rtlCol="0">
            <a:spAutoFit/>
          </a:bodyPr>
          <a:lstStyle/>
          <a:p>
            <a:r>
              <a:rPr lang="en-GB" sz="4000" dirty="0">
                <a:solidFill>
                  <a:schemeClr val="accent1"/>
                </a:solidFill>
                <a:latin typeface="Rockwell" panose="02060603020205020403" pitchFamily="18" charset="0"/>
              </a:rPr>
              <a:t>Conclusion</a:t>
            </a:r>
          </a:p>
        </p:txBody>
      </p:sp>
      <p:sp>
        <p:nvSpPr>
          <p:cNvPr id="3" name="TextBox 2">
            <a:extLst>
              <a:ext uri="{FF2B5EF4-FFF2-40B4-BE49-F238E27FC236}">
                <a16:creationId xmlns:a16="http://schemas.microsoft.com/office/drawing/2014/main" id="{B16FFF55-6E0A-97E9-509F-35B52E2D480F}"/>
              </a:ext>
            </a:extLst>
          </p:cNvPr>
          <p:cNvSpPr txBox="1"/>
          <p:nvPr/>
        </p:nvSpPr>
        <p:spPr>
          <a:xfrm>
            <a:off x="717987" y="1383524"/>
            <a:ext cx="874273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Rockwell" panose="02060603020205020403" pitchFamily="18" charset="0"/>
              </a:rPr>
              <a:t>In conclusion, our AIML project on breast cancer represents a significant endeavor aimed at leveraging advanced technologies to address critical challenges in breast cancer detection, diagnosis, and prognosis.</a:t>
            </a:r>
          </a:p>
          <a:p>
            <a:pPr marL="285750" indent="-285750" algn="just">
              <a:buFont typeface="Arial" panose="020B0604020202020204" pitchFamily="34" charset="0"/>
              <a:buChar char="•"/>
            </a:pPr>
            <a:r>
              <a:rPr lang="en-US" b="0" i="0" dirty="0">
                <a:effectLst/>
                <a:latin typeface="Rockwell" panose="02060603020205020403" pitchFamily="18" charset="0"/>
              </a:rPr>
              <a:t> Through meticulous data analysis, model development, and evaluation, we have made substantial progress in advancing our understanding of breast cancer and its complexities. By employing machine learning algorithms, we have developed models capable of accurately distinguishing between benign and malignant breast tumors.</a:t>
            </a:r>
          </a:p>
          <a:p>
            <a:pPr marL="285750" indent="-285750" algn="just">
              <a:buFont typeface="Arial" panose="020B0604020202020204" pitchFamily="34" charset="0"/>
              <a:buChar char="•"/>
            </a:pPr>
            <a:r>
              <a:rPr lang="en-US" b="0" i="0" dirty="0">
                <a:effectLst/>
                <a:latin typeface="Rockwell" panose="02060603020205020403" pitchFamily="18" charset="0"/>
              </a:rPr>
              <a:t> These models offer a valuable tool for clinicians in making informed decisions regarding patient diagnosis and treatment planning.</a:t>
            </a:r>
          </a:p>
          <a:p>
            <a:pPr marL="285750" indent="-285750" algn="just">
              <a:buFont typeface="Arial" panose="020B0604020202020204" pitchFamily="34" charset="0"/>
              <a:buChar char="•"/>
            </a:pPr>
            <a:r>
              <a:rPr lang="en-US" b="0" i="0" dirty="0">
                <a:effectLst/>
                <a:latin typeface="Rockwell" panose="02060603020205020403" pitchFamily="18" charset="0"/>
              </a:rPr>
              <a:t>Our project emphasizes the importance of personalized medicine in breast cancer management. By integrating patient-specific data and predictive modeling techniques, we can tailor treatment strategies to individual patients, optimizing therapeutic outcomes and minimizing adverse effects.</a:t>
            </a:r>
            <a:endParaRPr lang="en-US" dirty="0">
              <a:latin typeface="Rockwell" panose="02060603020205020403" pitchFamily="18" charset="0"/>
            </a:endParaRPr>
          </a:p>
          <a:p>
            <a:pPr marL="285750" indent="-285750" algn="just">
              <a:buFont typeface="Arial" panose="020B0604020202020204" pitchFamily="34" charset="0"/>
              <a:buChar char="•"/>
            </a:pPr>
            <a:r>
              <a:rPr lang="en-US" b="0" i="0" dirty="0">
                <a:effectLst/>
                <a:latin typeface="Rockwell" panose="02060603020205020403" pitchFamily="18" charset="0"/>
              </a:rPr>
              <a:t>Early detection remains crucial in improving breast cancer outcomes. Our project highlights the potential of AI-driven approaches in identifying subtle signs of breast cancer at the earliest stages, enabling timely intervention and enhancing survival rates.</a:t>
            </a:r>
            <a:endParaRPr lang="en-US" dirty="0">
              <a:latin typeface="Rockwell" panose="02060603020205020403" pitchFamily="18" charset="0"/>
            </a:endParaRPr>
          </a:p>
        </p:txBody>
      </p:sp>
      <p:pic>
        <p:nvPicPr>
          <p:cNvPr id="8" name="Picture 7">
            <a:extLst>
              <a:ext uri="{FF2B5EF4-FFF2-40B4-BE49-F238E27FC236}">
                <a16:creationId xmlns:a16="http://schemas.microsoft.com/office/drawing/2014/main" id="{C9DCD57C-5FD6-4D3C-9FBA-0235B4C2A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Tree>
    <p:extLst>
      <p:ext uri="{BB962C8B-B14F-4D97-AF65-F5344CB8AC3E}">
        <p14:creationId xmlns:p14="http://schemas.microsoft.com/office/powerpoint/2010/main" val="212000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359EF9A1-7E64-DDD5-78C6-2F6A9030DBD9}"/>
              </a:ext>
            </a:extLst>
          </p:cNvPr>
          <p:cNvSpPr txBox="1"/>
          <p:nvPr/>
        </p:nvSpPr>
        <p:spPr>
          <a:xfrm>
            <a:off x="535601" y="2644165"/>
            <a:ext cx="6130670" cy="1015663"/>
          </a:xfrm>
          <a:prstGeom prst="rect">
            <a:avLst/>
          </a:prstGeom>
          <a:noFill/>
        </p:spPr>
        <p:txBody>
          <a:bodyPr wrap="square" rtlCol="0">
            <a:spAutoFit/>
          </a:bodyPr>
          <a:lstStyle/>
          <a:p>
            <a:r>
              <a:rPr lang="en-GB" sz="6000" dirty="0">
                <a:solidFill>
                  <a:schemeClr val="accent1"/>
                </a:solidFill>
                <a:latin typeface="Rockwell" panose="02060603020205020403" pitchFamily="18" charset="0"/>
              </a:rPr>
              <a:t>Thank You !</a:t>
            </a:r>
          </a:p>
        </p:txBody>
      </p:sp>
      <p:pic>
        <p:nvPicPr>
          <p:cNvPr id="8" name="Picture 7">
            <a:extLst>
              <a:ext uri="{FF2B5EF4-FFF2-40B4-BE49-F238E27FC236}">
                <a16:creationId xmlns:a16="http://schemas.microsoft.com/office/drawing/2014/main" id="{CF9BCA4E-9074-4B9D-8651-1499BEE28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8609" y="2267067"/>
            <a:ext cx="2146886" cy="2146886"/>
          </a:xfrm>
          <a:prstGeom prst="rect">
            <a:avLst/>
          </a:prstGeom>
        </p:spPr>
      </p:pic>
    </p:spTree>
    <p:extLst>
      <p:ext uri="{BB962C8B-B14F-4D97-AF65-F5344CB8AC3E}">
        <p14:creationId xmlns:p14="http://schemas.microsoft.com/office/powerpoint/2010/main" val="251662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extBox 7">
            <a:extLst>
              <a:ext uri="{FF2B5EF4-FFF2-40B4-BE49-F238E27FC236}">
                <a16:creationId xmlns:a16="http://schemas.microsoft.com/office/drawing/2014/main" id="{22F3B3EE-7309-E58E-4235-459D4255A7C4}"/>
              </a:ext>
            </a:extLst>
          </p:cNvPr>
          <p:cNvSpPr txBox="1"/>
          <p:nvPr/>
        </p:nvSpPr>
        <p:spPr>
          <a:xfrm>
            <a:off x="770028" y="695409"/>
            <a:ext cx="3465541" cy="707886"/>
          </a:xfrm>
          <a:prstGeom prst="rect">
            <a:avLst/>
          </a:prstGeom>
          <a:noFill/>
        </p:spPr>
        <p:txBody>
          <a:bodyPr wrap="square" rtlCol="0">
            <a:spAutoFit/>
          </a:bodyPr>
          <a:lstStyle/>
          <a:p>
            <a:r>
              <a:rPr lang="en-GB" sz="4000" dirty="0">
                <a:solidFill>
                  <a:schemeClr val="accent1"/>
                </a:solidFill>
                <a:latin typeface="Rockwell" panose="02060603020205020403" pitchFamily="18" charset="0"/>
              </a:rPr>
              <a:t>Introduction</a:t>
            </a:r>
          </a:p>
        </p:txBody>
      </p:sp>
      <p:sp>
        <p:nvSpPr>
          <p:cNvPr id="9" name="TextBox 8">
            <a:extLst>
              <a:ext uri="{FF2B5EF4-FFF2-40B4-BE49-F238E27FC236}">
                <a16:creationId xmlns:a16="http://schemas.microsoft.com/office/drawing/2014/main" id="{FCCBC301-B941-1F60-B601-CB01AB182B70}"/>
              </a:ext>
            </a:extLst>
          </p:cNvPr>
          <p:cNvSpPr txBox="1"/>
          <p:nvPr/>
        </p:nvSpPr>
        <p:spPr>
          <a:xfrm>
            <a:off x="789316" y="1511215"/>
            <a:ext cx="6892505" cy="4524315"/>
          </a:xfrm>
          <a:prstGeom prst="rect">
            <a:avLst/>
          </a:prstGeom>
          <a:noFill/>
        </p:spPr>
        <p:txBody>
          <a:bodyPr wrap="square" rtlCol="0">
            <a:spAutoFit/>
          </a:bodyPr>
          <a:lstStyle/>
          <a:p>
            <a:pPr algn="l"/>
            <a:r>
              <a:rPr lang="en-US" sz="1600" dirty="0">
                <a:latin typeface="Rockwell" panose="02060603020205020403" pitchFamily="18" charset="0"/>
              </a:rPr>
              <a:t>This</a:t>
            </a:r>
            <a:r>
              <a:rPr lang="en-US" sz="1600" b="0" i="0" dirty="0">
                <a:effectLst/>
                <a:latin typeface="Rockwell" panose="02060603020205020403" pitchFamily="18" charset="0"/>
              </a:rPr>
              <a:t> AIML project dedicated to exploring breast cancer, one of the most prevalent and impactful health issues affecting women worldwide. Breast cancer isn't just a disease; it's a complex puzzle of genetic, environmental, and lifestyle factors that demand our attention, understanding, and innovative solutions.</a:t>
            </a:r>
          </a:p>
          <a:p>
            <a:pPr algn="l"/>
            <a:r>
              <a:rPr lang="en-US" sz="1600" b="0" i="0" dirty="0">
                <a:effectLst/>
                <a:latin typeface="Rockwell" panose="02060603020205020403" pitchFamily="18" charset="0"/>
              </a:rPr>
              <a:t>In this project, we delve into the realm of artificial intelligence and machine learning, leveraging these cutting-edge technologies to unravel the mysteries surrounding breast cancer. By harnessing the power of AIML, we aim to enhance early detection, improve treatment outcomes, and ultimately contribute to the global efforts in combating this formidable adversary.</a:t>
            </a:r>
          </a:p>
          <a:p>
            <a:pPr algn="l"/>
            <a:r>
              <a:rPr lang="en-US" sz="1600" b="0" i="0" dirty="0">
                <a:effectLst/>
                <a:latin typeface="Rockwell" panose="02060603020205020403" pitchFamily="18" charset="0"/>
              </a:rPr>
              <a:t>Breast cancer isn't a standalone issue—it's intertwined with socio-economic factors, healthcare disparities, and cultural perceptions. Through this project, we not only seek to develop intelligent algorithms but also strive to foster awareness, advocate for proactive healthcare practices, and empower individuals with knowledge and resources to navigate their breast health journey with confidence.</a:t>
            </a:r>
          </a:p>
          <a:p>
            <a:pPr marL="285750" indent="-285750">
              <a:buFont typeface="Arial" panose="020B0604020202020204" pitchFamily="34" charset="0"/>
              <a:buChar char="•"/>
            </a:pPr>
            <a:endParaRPr lang="en-US" sz="1600" dirty="0">
              <a:latin typeface="Rockwell" panose="02060603020205020403" pitchFamily="18" charset="0"/>
            </a:endParaRPr>
          </a:p>
        </p:txBody>
      </p:sp>
      <p:pic>
        <p:nvPicPr>
          <p:cNvPr id="12" name="Picture 11">
            <a:extLst>
              <a:ext uri="{FF2B5EF4-FFF2-40B4-BE49-F238E27FC236}">
                <a16:creationId xmlns:a16="http://schemas.microsoft.com/office/drawing/2014/main" id="{0636FD78-A942-437C-8076-596FA8DA3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195" y="2483063"/>
            <a:ext cx="1784617" cy="1784617"/>
          </a:xfrm>
          <a:prstGeom prst="rect">
            <a:avLst/>
          </a:prstGeom>
        </p:spPr>
      </p:pic>
    </p:spTree>
    <p:extLst>
      <p:ext uri="{BB962C8B-B14F-4D97-AF65-F5344CB8AC3E}">
        <p14:creationId xmlns:p14="http://schemas.microsoft.com/office/powerpoint/2010/main" val="395006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0BDE9AB0-3F8B-AF3D-0113-1F6B5070CBAA}"/>
              </a:ext>
            </a:extLst>
          </p:cNvPr>
          <p:cNvSpPr txBox="1"/>
          <p:nvPr/>
        </p:nvSpPr>
        <p:spPr>
          <a:xfrm>
            <a:off x="692235" y="223495"/>
            <a:ext cx="6892506" cy="1323439"/>
          </a:xfrm>
          <a:prstGeom prst="rect">
            <a:avLst/>
          </a:prstGeom>
          <a:noFill/>
        </p:spPr>
        <p:txBody>
          <a:bodyPr wrap="square" rtlCol="0">
            <a:spAutoFit/>
          </a:bodyPr>
          <a:lstStyle/>
          <a:p>
            <a:r>
              <a:rPr lang="en-GB" sz="4000" dirty="0">
                <a:solidFill>
                  <a:schemeClr val="accent1"/>
                </a:solidFill>
                <a:latin typeface="Rockwell" panose="02060603020205020403" pitchFamily="18" charset="0"/>
              </a:rPr>
              <a:t>Project’s Significance and </a:t>
            </a:r>
          </a:p>
          <a:p>
            <a:r>
              <a:rPr lang="en-GB" sz="4000" dirty="0">
                <a:solidFill>
                  <a:schemeClr val="accent1"/>
                </a:solidFill>
                <a:latin typeface="Rockwell" panose="02060603020205020403" pitchFamily="18" charset="0"/>
              </a:rPr>
              <a:t>its Benefits to Healthcare</a:t>
            </a:r>
          </a:p>
        </p:txBody>
      </p:sp>
      <p:sp>
        <p:nvSpPr>
          <p:cNvPr id="8" name="TextBox 7">
            <a:extLst>
              <a:ext uri="{FF2B5EF4-FFF2-40B4-BE49-F238E27FC236}">
                <a16:creationId xmlns:a16="http://schemas.microsoft.com/office/drawing/2014/main" id="{4F8C5A67-CA31-E3AC-2C15-3F77CAD5CF8F}"/>
              </a:ext>
            </a:extLst>
          </p:cNvPr>
          <p:cNvSpPr txBox="1"/>
          <p:nvPr/>
        </p:nvSpPr>
        <p:spPr>
          <a:xfrm>
            <a:off x="692235" y="1770429"/>
            <a:ext cx="8531525"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Rockwell" panose="02060603020205020403" pitchFamily="18" charset="0"/>
              </a:rPr>
              <a:t>Early Detection and Diagnosis:</a:t>
            </a:r>
            <a:r>
              <a:rPr lang="en-US" b="0" i="0" dirty="0">
                <a:effectLst/>
                <a:latin typeface="Rockwell" panose="02060603020205020403" pitchFamily="18" charset="0"/>
              </a:rPr>
              <a:t> AIML algorithms can analyze vast amounts of medical data, including imaging scans, genetic profiles, and patient records, to identify subtle patterns and markers indicative of early-stage breast cancer.</a:t>
            </a:r>
          </a:p>
          <a:p>
            <a:pPr marL="285750" indent="-285750" algn="just">
              <a:buFont typeface="Arial" panose="020B0604020202020204" pitchFamily="34" charset="0"/>
              <a:buChar char="•"/>
            </a:pPr>
            <a:endParaRPr lang="en-US" b="0" i="0" dirty="0">
              <a:effectLst/>
              <a:latin typeface="Rockwell" panose="02060603020205020403" pitchFamily="18" charset="0"/>
            </a:endParaRPr>
          </a:p>
          <a:p>
            <a:pPr marL="285750" indent="-285750" algn="just">
              <a:buFont typeface="Arial" panose="020B0604020202020204" pitchFamily="34" charset="0"/>
              <a:buChar char="•"/>
            </a:pPr>
            <a:r>
              <a:rPr lang="en-US" b="1" i="0" dirty="0">
                <a:effectLst/>
                <a:latin typeface="Rockwell" panose="02060603020205020403" pitchFamily="18" charset="0"/>
              </a:rPr>
              <a:t>Personalized Treatment Planning:</a:t>
            </a:r>
            <a:r>
              <a:rPr lang="en-US" b="0" i="0" dirty="0">
                <a:effectLst/>
                <a:latin typeface="Rockwell" panose="02060603020205020403" pitchFamily="18" charset="0"/>
              </a:rPr>
              <a:t> Breast cancer is a heterogeneous disease, with variations in tumor biology, response to treatment, and prognosis among patients. AIML-driven predictive modeling can assess individual patient characteristics, such as genetic makeup, tumor histology, and treatment history, to tailor personalized treatment plans. </a:t>
            </a:r>
          </a:p>
          <a:p>
            <a:pPr marL="285750" indent="-285750" algn="just">
              <a:buFont typeface="Arial" panose="020B0604020202020204" pitchFamily="34" charset="0"/>
              <a:buChar char="•"/>
            </a:pPr>
            <a:endParaRPr lang="en-US" dirty="0">
              <a:latin typeface="Rockwell" panose="02060603020205020403" pitchFamily="18" charset="0"/>
            </a:endParaRPr>
          </a:p>
          <a:p>
            <a:pPr marL="285750" indent="-285750" algn="just">
              <a:buFont typeface="Arial" panose="020B0604020202020204" pitchFamily="34" charset="0"/>
              <a:buChar char="•"/>
            </a:pPr>
            <a:r>
              <a:rPr lang="en-US" b="1" i="0" dirty="0">
                <a:effectLst/>
                <a:latin typeface="Rockwell" panose="02060603020205020403" pitchFamily="18" charset="0"/>
              </a:rPr>
              <a:t>Prognostic Assessment and Risk Stratification:</a:t>
            </a:r>
            <a:r>
              <a:rPr lang="en-US" b="0" i="0" dirty="0">
                <a:effectLst/>
                <a:latin typeface="Rockwell" panose="02060603020205020403" pitchFamily="18" charset="0"/>
              </a:rPr>
              <a:t> AIML algorithms can predict disease progression, recurrence risk, and long-term outcomes based on diverse clinical parameters and biomarkers. By stratifying patients into risk categories, healthcare providers can allocate resources more efficiently, prioritize high-risk individuals for intensified surveillance or interventions, and optimize follow-up care strategies to maximize patient outcomes and quality of life.</a:t>
            </a:r>
          </a:p>
        </p:txBody>
      </p:sp>
      <p:pic>
        <p:nvPicPr>
          <p:cNvPr id="10" name="Picture 9">
            <a:extLst>
              <a:ext uri="{FF2B5EF4-FFF2-40B4-BE49-F238E27FC236}">
                <a16:creationId xmlns:a16="http://schemas.microsoft.com/office/drawing/2014/main" id="{6D011E88-482E-4058-A0B6-49AD82BC9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948" y="3111896"/>
            <a:ext cx="1784617" cy="1784617"/>
          </a:xfrm>
          <a:prstGeom prst="rect">
            <a:avLst/>
          </a:prstGeom>
        </p:spPr>
      </p:pic>
    </p:spTree>
    <p:extLst>
      <p:ext uri="{BB962C8B-B14F-4D97-AF65-F5344CB8AC3E}">
        <p14:creationId xmlns:p14="http://schemas.microsoft.com/office/powerpoint/2010/main" val="346799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CF527891-A897-4133-BE32-91FA5D624B6C}"/>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CD0B98B9-D181-48C0-B1E3-C056D5B7A0A8}"/>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4" name="TextBox 3">
            <a:extLst>
              <a:ext uri="{FF2B5EF4-FFF2-40B4-BE49-F238E27FC236}">
                <a16:creationId xmlns:a16="http://schemas.microsoft.com/office/drawing/2014/main" id="{CCBEA983-5C1A-474E-AF67-A084E1B12A68}"/>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7" name="Picture 6">
            <a:extLst>
              <a:ext uri="{FF2B5EF4-FFF2-40B4-BE49-F238E27FC236}">
                <a16:creationId xmlns:a16="http://schemas.microsoft.com/office/drawing/2014/main" id="{A6DEEFA1-C773-4993-894A-C9186F30A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948" y="3111896"/>
            <a:ext cx="1784617" cy="1784617"/>
          </a:xfrm>
          <a:prstGeom prst="rect">
            <a:avLst/>
          </a:prstGeom>
        </p:spPr>
      </p:pic>
      <p:sp>
        <p:nvSpPr>
          <p:cNvPr id="8" name="TextBox 7">
            <a:extLst>
              <a:ext uri="{FF2B5EF4-FFF2-40B4-BE49-F238E27FC236}">
                <a16:creationId xmlns:a16="http://schemas.microsoft.com/office/drawing/2014/main" id="{9D5A4847-74B0-4FF1-BE5E-5CB0B356E31D}"/>
              </a:ext>
            </a:extLst>
          </p:cNvPr>
          <p:cNvSpPr txBox="1"/>
          <p:nvPr/>
        </p:nvSpPr>
        <p:spPr>
          <a:xfrm>
            <a:off x="946484" y="1042737"/>
            <a:ext cx="8357937" cy="3970318"/>
          </a:xfrm>
          <a:prstGeom prst="rect">
            <a:avLst/>
          </a:prstGeom>
          <a:noFill/>
        </p:spPr>
        <p:txBody>
          <a:bodyPr wrap="square" rtlCol="0">
            <a:spAutoFit/>
          </a:bodyPr>
          <a:lstStyle/>
          <a:p>
            <a:pPr algn="just"/>
            <a:r>
              <a:rPr lang="en-US" sz="1800" b="1" i="0" dirty="0">
                <a:effectLst/>
                <a:latin typeface="Rockwell" panose="02060603020205020403" pitchFamily="18" charset="0"/>
              </a:rPr>
              <a:t>Clinical Decision Support Systems:</a:t>
            </a:r>
            <a:r>
              <a:rPr lang="en-US" sz="1800" b="0" i="0" dirty="0">
                <a:effectLst/>
                <a:latin typeface="Rockwell" panose="02060603020205020403" pitchFamily="18" charset="0"/>
              </a:rPr>
              <a:t> AIML-powered clinical decision support systems (CDSS) empower healthcare providers with evidence-based recommendations, diagnostic insights, and treatment guidelines tailored to individual patient contexts.</a:t>
            </a:r>
          </a:p>
          <a:p>
            <a:pPr algn="just"/>
            <a:endParaRPr lang="en-GB" sz="1800" dirty="0">
              <a:latin typeface="Rockwell" panose="02060603020205020403" pitchFamily="18" charset="0"/>
            </a:endParaRPr>
          </a:p>
          <a:p>
            <a:pPr algn="just"/>
            <a:r>
              <a:rPr lang="en-US" b="1" i="0" dirty="0">
                <a:effectLst/>
                <a:latin typeface="Rockwell" panose="02060603020205020403" pitchFamily="18" charset="0"/>
              </a:rPr>
              <a:t>Population Health Management:</a:t>
            </a:r>
            <a:r>
              <a:rPr lang="en-US" b="0" i="0" dirty="0">
                <a:effectLst/>
                <a:latin typeface="Rockwell" panose="02060603020205020403" pitchFamily="18" charset="0"/>
              </a:rPr>
              <a:t> AIML algorithms enable population-level analyses, epidemiological surveillance, and health outcome predictions to inform public health policies, resource allocation strategies, and preventive interventions for breast cancer control. By identifying high-risk populations, monitoring disease trends, and evaluating the impact of interventions, AIML supports proactive population health management initiatives aimed at reducing disease burden, improving health equity, and fostering community resilience.</a:t>
            </a:r>
          </a:p>
          <a:p>
            <a:pPr algn="just"/>
            <a:endParaRPr lang="en-IN" dirty="0">
              <a:latin typeface="Rockwell" panose="02060603020205020403" pitchFamily="18" charset="0"/>
            </a:endParaRPr>
          </a:p>
        </p:txBody>
      </p:sp>
    </p:spTree>
    <p:extLst>
      <p:ext uri="{BB962C8B-B14F-4D97-AF65-F5344CB8AC3E}">
        <p14:creationId xmlns:p14="http://schemas.microsoft.com/office/powerpoint/2010/main" val="36548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04A0A2C1-5D8C-33FD-C7E2-565778BA0FF1}"/>
              </a:ext>
            </a:extLst>
          </p:cNvPr>
          <p:cNvSpPr txBox="1"/>
          <p:nvPr/>
        </p:nvSpPr>
        <p:spPr>
          <a:xfrm>
            <a:off x="625407" y="717556"/>
            <a:ext cx="4942525" cy="707886"/>
          </a:xfrm>
          <a:prstGeom prst="rect">
            <a:avLst/>
          </a:prstGeom>
          <a:noFill/>
        </p:spPr>
        <p:txBody>
          <a:bodyPr wrap="square" rtlCol="0">
            <a:spAutoFit/>
          </a:bodyPr>
          <a:lstStyle/>
          <a:p>
            <a:r>
              <a:rPr lang="en-GB" sz="4000" dirty="0">
                <a:solidFill>
                  <a:schemeClr val="accent1"/>
                </a:solidFill>
                <a:latin typeface="Rockwell" panose="02060603020205020403" pitchFamily="18" charset="0"/>
              </a:rPr>
              <a:t>Dataset Information</a:t>
            </a:r>
          </a:p>
        </p:txBody>
      </p:sp>
      <p:sp>
        <p:nvSpPr>
          <p:cNvPr id="8" name="TextBox 7">
            <a:extLst>
              <a:ext uri="{FF2B5EF4-FFF2-40B4-BE49-F238E27FC236}">
                <a16:creationId xmlns:a16="http://schemas.microsoft.com/office/drawing/2014/main" id="{8B0B88E2-125C-C592-AA1F-7B03F98C2D25}"/>
              </a:ext>
            </a:extLst>
          </p:cNvPr>
          <p:cNvSpPr txBox="1"/>
          <p:nvPr/>
        </p:nvSpPr>
        <p:spPr>
          <a:xfrm>
            <a:off x="634237" y="1480438"/>
            <a:ext cx="7504570" cy="5632311"/>
          </a:xfrm>
          <a:prstGeom prst="rect">
            <a:avLst/>
          </a:prstGeom>
          <a:noFill/>
        </p:spPr>
        <p:txBody>
          <a:bodyPr wrap="square" rtlCol="0">
            <a:spAutoFit/>
          </a:bodyPr>
          <a:lstStyle/>
          <a:p>
            <a:pPr algn="just"/>
            <a:r>
              <a:rPr lang="en-US" dirty="0">
                <a:latin typeface="Rockwell" panose="02060603020205020403" pitchFamily="18" charset="0"/>
              </a:rPr>
              <a:t>Here are the key details about the dataset used in this project:</a:t>
            </a:r>
          </a:p>
          <a:p>
            <a:pPr algn="just"/>
            <a:endParaRPr lang="en-US" dirty="0">
              <a:latin typeface="Rockwell" panose="02060603020205020403" pitchFamily="18" charset="0"/>
            </a:endParaRPr>
          </a:p>
          <a:p>
            <a:pPr algn="just"/>
            <a:r>
              <a:rPr lang="en-IN" b="1" i="0" dirty="0">
                <a:effectLst/>
                <a:latin typeface="Rockwell" panose="02060603020205020403" pitchFamily="18" charset="0"/>
              </a:rPr>
              <a:t>Clinical Datasets:</a:t>
            </a:r>
            <a:endParaRPr lang="en-IN" b="0" i="0" dirty="0">
              <a:effectLst/>
              <a:latin typeface="Rockwell" panose="02060603020205020403" pitchFamily="18" charset="0"/>
            </a:endParaRPr>
          </a:p>
          <a:p>
            <a:pPr algn="just">
              <a:buFont typeface="Arial" panose="020B0604020202020204" pitchFamily="34" charset="0"/>
              <a:buChar char="•"/>
            </a:pPr>
            <a:r>
              <a:rPr lang="en-IN" b="1" i="0" dirty="0">
                <a:effectLst/>
                <a:latin typeface="Rockwell" panose="02060603020205020403" pitchFamily="18" charset="0"/>
              </a:rPr>
              <a:t>Patient Records:</a:t>
            </a:r>
            <a:r>
              <a:rPr lang="en-IN" b="0" i="0" dirty="0">
                <a:effectLst/>
                <a:latin typeface="Rockwell" panose="02060603020205020403" pitchFamily="18" charset="0"/>
              </a:rPr>
              <a:t> These datasets contain demographic information, clinical histories, tumour characteristics, treatment regimens, and outcomes of breast cancer patients.</a:t>
            </a:r>
          </a:p>
          <a:p>
            <a:pPr algn="just">
              <a:buFont typeface="Arial" panose="020B0604020202020204" pitchFamily="34" charset="0"/>
              <a:buChar char="•"/>
            </a:pPr>
            <a:r>
              <a:rPr lang="en-IN" b="1" i="0" dirty="0">
                <a:effectLst/>
                <a:latin typeface="Rockwell" panose="02060603020205020403" pitchFamily="18" charset="0"/>
              </a:rPr>
              <a:t>Mammography Reports:</a:t>
            </a:r>
            <a:r>
              <a:rPr lang="en-IN" b="0" i="0" dirty="0">
                <a:effectLst/>
                <a:latin typeface="Rockwell" panose="02060603020205020403" pitchFamily="18" charset="0"/>
              </a:rPr>
              <a:t> Radiological reports from mammograms, including breast density, lesion size, shape, margin characteristics, and BI-RADS assessment categories.</a:t>
            </a:r>
          </a:p>
          <a:p>
            <a:pPr algn="just"/>
            <a:endParaRPr lang="en-IN" b="0" i="0" dirty="0">
              <a:effectLst/>
              <a:latin typeface="Rockwell" panose="02060603020205020403" pitchFamily="18" charset="0"/>
            </a:endParaRPr>
          </a:p>
          <a:p>
            <a:pPr algn="just"/>
            <a:r>
              <a:rPr lang="en-IN" b="1" i="0" dirty="0">
                <a:effectLst/>
                <a:latin typeface="Rockwell" panose="02060603020205020403" pitchFamily="18" charset="0"/>
              </a:rPr>
              <a:t>Imaging Datasets:</a:t>
            </a:r>
            <a:endParaRPr lang="en-IN" b="0" i="0" dirty="0">
              <a:effectLst/>
              <a:latin typeface="Rockwell" panose="02060603020205020403" pitchFamily="18" charset="0"/>
            </a:endParaRPr>
          </a:p>
          <a:p>
            <a:pPr algn="just">
              <a:buFont typeface="Arial" panose="020B0604020202020204" pitchFamily="34" charset="0"/>
              <a:buChar char="•"/>
            </a:pPr>
            <a:r>
              <a:rPr lang="en-IN" b="1" i="0" dirty="0">
                <a:effectLst/>
                <a:latin typeface="Rockwell" panose="02060603020205020403" pitchFamily="18" charset="0"/>
              </a:rPr>
              <a:t>Mammography Images:</a:t>
            </a:r>
            <a:r>
              <a:rPr lang="en-IN" b="0" i="0" dirty="0">
                <a:effectLst/>
                <a:latin typeface="Rockwell" panose="02060603020205020403" pitchFamily="18" charset="0"/>
              </a:rPr>
              <a:t> Digital mammograms capturing breast tissue in two-dimensional X-ray projections, typically in DICOM format.</a:t>
            </a:r>
          </a:p>
          <a:p>
            <a:pPr algn="just">
              <a:buFont typeface="Arial" panose="020B0604020202020204" pitchFamily="34" charset="0"/>
              <a:buChar char="•"/>
            </a:pPr>
            <a:r>
              <a:rPr lang="en-IN" b="1" i="0" dirty="0">
                <a:effectLst/>
                <a:latin typeface="Rockwell" panose="02060603020205020403" pitchFamily="18" charset="0"/>
              </a:rPr>
              <a:t>Ultrasound Images:</a:t>
            </a:r>
            <a:r>
              <a:rPr lang="en-IN" b="0" i="0" dirty="0">
                <a:effectLst/>
                <a:latin typeface="Rockwell" panose="02060603020205020403" pitchFamily="18" charset="0"/>
              </a:rPr>
              <a:t> Breast ultrasound scans providing additional imaging information, such as lesion morphology, vascularity, and tissue stiffness.</a:t>
            </a:r>
          </a:p>
          <a:p>
            <a:pPr algn="just">
              <a:buFont typeface="Arial" panose="020B0604020202020204" pitchFamily="34" charset="0"/>
              <a:buChar char="•"/>
            </a:pPr>
            <a:endParaRPr lang="en-IN" b="0" i="0" dirty="0">
              <a:effectLst/>
              <a:latin typeface="Rockwell" panose="02060603020205020403" pitchFamily="18" charset="0"/>
            </a:endParaRPr>
          </a:p>
          <a:p>
            <a:pPr algn="just"/>
            <a:endParaRPr lang="en-US" dirty="0">
              <a:latin typeface="Rockwell" panose="02060603020205020403" pitchFamily="18" charset="0"/>
            </a:endParaRPr>
          </a:p>
          <a:p>
            <a:pPr algn="just"/>
            <a:endParaRPr lang="en-GB" dirty="0">
              <a:latin typeface="Rockwell" panose="02060603020205020403" pitchFamily="18" charset="0"/>
            </a:endParaRPr>
          </a:p>
        </p:txBody>
      </p:sp>
      <p:pic>
        <p:nvPicPr>
          <p:cNvPr id="11" name="Picture 10">
            <a:extLst>
              <a:ext uri="{FF2B5EF4-FFF2-40B4-BE49-F238E27FC236}">
                <a16:creationId xmlns:a16="http://schemas.microsoft.com/office/drawing/2014/main" id="{4CD570C6-2BED-4ED3-96AC-A9C6ABC67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Tree>
    <p:extLst>
      <p:ext uri="{BB962C8B-B14F-4D97-AF65-F5344CB8AC3E}">
        <p14:creationId xmlns:p14="http://schemas.microsoft.com/office/powerpoint/2010/main" val="89309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00D693E9-8E0C-4C1B-A688-DD9C312135EA}"/>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34D048D9-DB59-41C3-9EF2-80111C36F2F0}"/>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4" name="TextBox 3">
            <a:extLst>
              <a:ext uri="{FF2B5EF4-FFF2-40B4-BE49-F238E27FC236}">
                <a16:creationId xmlns:a16="http://schemas.microsoft.com/office/drawing/2014/main" id="{C20F1350-009C-4761-8D87-330193C30A87}"/>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6" name="TextBox 5">
            <a:extLst>
              <a:ext uri="{FF2B5EF4-FFF2-40B4-BE49-F238E27FC236}">
                <a16:creationId xmlns:a16="http://schemas.microsoft.com/office/drawing/2014/main" id="{5751F9D2-B5CA-45C7-A57C-D6BD01019F8F}"/>
              </a:ext>
            </a:extLst>
          </p:cNvPr>
          <p:cNvSpPr txBox="1"/>
          <p:nvPr/>
        </p:nvSpPr>
        <p:spPr>
          <a:xfrm>
            <a:off x="625407" y="827548"/>
            <a:ext cx="7504570" cy="4801314"/>
          </a:xfrm>
          <a:prstGeom prst="rect">
            <a:avLst/>
          </a:prstGeom>
          <a:noFill/>
        </p:spPr>
        <p:txBody>
          <a:bodyPr wrap="square" rtlCol="0">
            <a:spAutoFit/>
          </a:bodyPr>
          <a:lstStyle/>
          <a:p>
            <a:pPr algn="just"/>
            <a:r>
              <a:rPr lang="en-IN" b="1" i="0" dirty="0">
                <a:effectLst/>
                <a:latin typeface="Rockwell" panose="02060603020205020403" pitchFamily="18" charset="0"/>
              </a:rPr>
              <a:t>Imaging Datasets:</a:t>
            </a:r>
            <a:endParaRPr lang="en-IN" b="0" i="0" dirty="0">
              <a:effectLst/>
              <a:latin typeface="Rockwell" panose="02060603020205020403" pitchFamily="18" charset="0"/>
            </a:endParaRPr>
          </a:p>
          <a:p>
            <a:pPr algn="just">
              <a:buFont typeface="Arial" panose="020B0604020202020204" pitchFamily="34" charset="0"/>
              <a:buChar char="•"/>
            </a:pPr>
            <a:r>
              <a:rPr lang="en-IN" b="1" i="0" dirty="0">
                <a:effectLst/>
                <a:latin typeface="Rockwell" panose="02060603020205020403" pitchFamily="18" charset="0"/>
              </a:rPr>
              <a:t>Mammography Images:</a:t>
            </a:r>
            <a:r>
              <a:rPr lang="en-IN" b="0" i="0" dirty="0">
                <a:effectLst/>
                <a:latin typeface="Rockwell" panose="02060603020205020403" pitchFamily="18" charset="0"/>
              </a:rPr>
              <a:t> Digital mammograms capturing breast tissue in two-dimensional X-ray projections, typically in DICOM format.</a:t>
            </a:r>
          </a:p>
          <a:p>
            <a:pPr algn="just">
              <a:buFont typeface="Arial" panose="020B0604020202020204" pitchFamily="34" charset="0"/>
              <a:buChar char="•"/>
            </a:pPr>
            <a:r>
              <a:rPr lang="en-IN" b="1" i="0" dirty="0">
                <a:effectLst/>
                <a:latin typeface="Rockwell" panose="02060603020205020403" pitchFamily="18" charset="0"/>
              </a:rPr>
              <a:t>Ultrasound Images:</a:t>
            </a:r>
            <a:r>
              <a:rPr lang="en-IN" b="0" i="0" dirty="0">
                <a:effectLst/>
                <a:latin typeface="Rockwell" panose="02060603020205020403" pitchFamily="18" charset="0"/>
              </a:rPr>
              <a:t> Breast ultrasound scans providing additional imaging information, such as lesion morphology, vascularity, and tissue stiffness.</a:t>
            </a:r>
          </a:p>
          <a:p>
            <a:pPr algn="just">
              <a:buFont typeface="Arial" panose="020B0604020202020204" pitchFamily="34" charset="0"/>
              <a:buChar char="•"/>
            </a:pPr>
            <a:endParaRPr lang="en-IN" b="0" i="0" dirty="0">
              <a:effectLst/>
              <a:latin typeface="Rockwell" panose="02060603020205020403" pitchFamily="18" charset="0"/>
            </a:endParaRPr>
          </a:p>
          <a:p>
            <a:pPr algn="just"/>
            <a:r>
              <a:rPr lang="en-US" b="1" i="0" dirty="0">
                <a:effectLst/>
                <a:latin typeface="Rockwell" panose="02060603020205020403" pitchFamily="18" charset="0"/>
              </a:rPr>
              <a:t>Publicly Available Datasets:</a:t>
            </a:r>
            <a:endParaRPr lang="en-US" b="0" i="0" dirty="0">
              <a:effectLst/>
              <a:latin typeface="Rockwell" panose="02060603020205020403" pitchFamily="18" charset="0"/>
            </a:endParaRPr>
          </a:p>
          <a:p>
            <a:pPr algn="just">
              <a:buFont typeface="Arial" panose="020B0604020202020204" pitchFamily="34" charset="0"/>
              <a:buChar char="•"/>
            </a:pPr>
            <a:r>
              <a:rPr lang="en-US" b="1" i="0" dirty="0">
                <a:effectLst/>
                <a:latin typeface="Rockwell" panose="02060603020205020403" pitchFamily="18" charset="0"/>
              </a:rPr>
              <a:t>The Cancer Genome Atlas (TCGA):</a:t>
            </a:r>
            <a:r>
              <a:rPr lang="en-US" b="0" i="0" dirty="0">
                <a:effectLst/>
                <a:latin typeface="Rockwell" panose="02060603020205020403" pitchFamily="18" charset="0"/>
              </a:rPr>
              <a:t> TCGA provides comprehensive genomic, transcriptomic, and clinical data for various cancer types, including breast cancer.</a:t>
            </a:r>
          </a:p>
          <a:p>
            <a:pPr algn="just">
              <a:buFont typeface="Arial" panose="020B0604020202020204" pitchFamily="34" charset="0"/>
              <a:buChar char="•"/>
            </a:pPr>
            <a:r>
              <a:rPr lang="en-US" b="1" i="0" dirty="0">
                <a:effectLst/>
                <a:latin typeface="Rockwell" panose="02060603020205020403" pitchFamily="18" charset="0"/>
              </a:rPr>
              <a:t>UCI Machine Learning Repository:</a:t>
            </a:r>
            <a:r>
              <a:rPr lang="en-US" b="0" i="0" dirty="0">
                <a:effectLst/>
                <a:latin typeface="Rockwell" panose="02060603020205020403" pitchFamily="18" charset="0"/>
              </a:rPr>
              <a:t> This repository hosts several breast cancer datasets, such as the Wisconsin Breast Cancer dataset (WBCD), which contains features computed from digitized images of breast mass aspirates.</a:t>
            </a:r>
          </a:p>
          <a:p>
            <a:pPr algn="just"/>
            <a:endParaRPr lang="en-GB" dirty="0">
              <a:latin typeface="Rockwell" panose="02060603020205020403" pitchFamily="18" charset="0"/>
            </a:endParaRPr>
          </a:p>
        </p:txBody>
      </p:sp>
      <p:pic>
        <p:nvPicPr>
          <p:cNvPr id="7" name="Picture 6">
            <a:extLst>
              <a:ext uri="{FF2B5EF4-FFF2-40B4-BE49-F238E27FC236}">
                <a16:creationId xmlns:a16="http://schemas.microsoft.com/office/drawing/2014/main" id="{B1E4375D-32B0-44F6-9DE5-8257DFB0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Tree>
    <p:extLst>
      <p:ext uri="{BB962C8B-B14F-4D97-AF65-F5344CB8AC3E}">
        <p14:creationId xmlns:p14="http://schemas.microsoft.com/office/powerpoint/2010/main" val="216965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81045"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015AB477-1C1A-5406-10CA-29A80DD16BB8}"/>
              </a:ext>
            </a:extLst>
          </p:cNvPr>
          <p:cNvSpPr txBox="1"/>
          <p:nvPr/>
        </p:nvSpPr>
        <p:spPr>
          <a:xfrm>
            <a:off x="599204" y="689972"/>
            <a:ext cx="8048445" cy="707886"/>
          </a:xfrm>
          <a:prstGeom prst="rect">
            <a:avLst/>
          </a:prstGeom>
          <a:noFill/>
        </p:spPr>
        <p:txBody>
          <a:bodyPr wrap="square" rtlCol="0">
            <a:spAutoFit/>
          </a:bodyPr>
          <a:lstStyle/>
          <a:p>
            <a:r>
              <a:rPr lang="en-GB" sz="4000" dirty="0">
                <a:solidFill>
                  <a:schemeClr val="accent1"/>
                </a:solidFill>
                <a:latin typeface="Rockwell" panose="02060603020205020403" pitchFamily="18" charset="0"/>
              </a:rPr>
              <a:t>Exploratory Data Analysis (EDA)</a:t>
            </a:r>
          </a:p>
        </p:txBody>
      </p:sp>
      <p:sp>
        <p:nvSpPr>
          <p:cNvPr id="8" name="TextBox 7">
            <a:extLst>
              <a:ext uri="{FF2B5EF4-FFF2-40B4-BE49-F238E27FC236}">
                <a16:creationId xmlns:a16="http://schemas.microsoft.com/office/drawing/2014/main" id="{09E50C54-9C2B-9F36-2013-7CC6433FB174}"/>
              </a:ext>
            </a:extLst>
          </p:cNvPr>
          <p:cNvSpPr txBox="1"/>
          <p:nvPr/>
        </p:nvSpPr>
        <p:spPr>
          <a:xfrm>
            <a:off x="679413" y="1397858"/>
            <a:ext cx="7247595" cy="5570756"/>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Rockwell" panose="02060603020205020403" pitchFamily="18" charset="0"/>
              </a:rPr>
              <a:t>Load the Dataset:</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Import the breast cancer dataset into your programming environment (e.g., Python using libraries like Pandas).</a:t>
            </a:r>
          </a:p>
          <a:p>
            <a:pPr marL="285750" indent="-285750" algn="just">
              <a:buFont typeface="Arial" panose="020B0604020202020204" pitchFamily="34" charset="0"/>
              <a:buChar char="•"/>
            </a:pPr>
            <a:r>
              <a:rPr lang="en-US" b="1" i="0" dirty="0">
                <a:effectLst/>
                <a:latin typeface="Rockwell" panose="02060603020205020403" pitchFamily="18" charset="0"/>
              </a:rPr>
              <a:t>Basic Dataset Exploration:</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Check the dimensions of the dataset (number of rows and columns).</a:t>
            </a:r>
          </a:p>
          <a:p>
            <a:pPr marL="742950" lvl="1" indent="-285750" algn="just">
              <a:buFont typeface="Arial" panose="020B0604020202020204" pitchFamily="34" charset="0"/>
              <a:buChar char="•"/>
            </a:pPr>
            <a:r>
              <a:rPr lang="en-US" b="0" i="0" dirty="0">
                <a:effectLst/>
                <a:latin typeface="Rockwell" panose="02060603020205020403" pitchFamily="18" charset="0"/>
              </a:rPr>
              <a:t>Display the first few rows to understand the variables and their formats.</a:t>
            </a:r>
          </a:p>
          <a:p>
            <a:pPr marL="285750" indent="-285750" algn="just">
              <a:buFont typeface="Arial" panose="020B0604020202020204" pitchFamily="34" charset="0"/>
              <a:buChar char="•"/>
            </a:pPr>
            <a:r>
              <a:rPr lang="en-US" b="1" i="0" dirty="0">
                <a:effectLst/>
                <a:latin typeface="Rockwell" panose="02060603020205020403" pitchFamily="18" charset="0"/>
              </a:rPr>
              <a:t>Summary Statistics:</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Calculate descriptive statistics for numerical features (mean, median, standard deviation, min, max, quartiles).</a:t>
            </a:r>
          </a:p>
          <a:p>
            <a:pPr marL="742950" lvl="1" indent="-285750" algn="just">
              <a:buFont typeface="Arial" panose="020B0604020202020204" pitchFamily="34" charset="0"/>
              <a:buChar char="•"/>
            </a:pPr>
            <a:r>
              <a:rPr lang="en-US" b="0" i="0" dirty="0">
                <a:effectLst/>
                <a:latin typeface="Rockwell" panose="02060603020205020403" pitchFamily="18" charset="0"/>
              </a:rPr>
              <a:t>Explore categorical features with frequency counts or proportions.</a:t>
            </a:r>
          </a:p>
          <a:p>
            <a:pPr marL="285750" indent="-285750" algn="just">
              <a:buFont typeface="Arial" panose="020B0604020202020204" pitchFamily="34" charset="0"/>
              <a:buChar char="•"/>
            </a:pPr>
            <a:r>
              <a:rPr lang="en-US" b="1" i="0" dirty="0">
                <a:effectLst/>
                <a:latin typeface="Rockwell" panose="02060603020205020403" pitchFamily="18" charset="0"/>
              </a:rPr>
              <a:t>Data Cleaning and Preprocessing:</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Handle missing values: Identify and decide how to deal with missing data (imputation, removal, etc.).</a:t>
            </a:r>
          </a:p>
          <a:p>
            <a:pPr marL="742950" lvl="1" indent="-285750" algn="just">
              <a:buFont typeface="Arial" panose="020B0604020202020204" pitchFamily="34" charset="0"/>
              <a:buChar char="•"/>
            </a:pPr>
            <a:r>
              <a:rPr lang="en-US" b="0" i="0" dirty="0">
                <a:effectLst/>
                <a:latin typeface="Rockwell" panose="02060603020205020403" pitchFamily="18" charset="0"/>
              </a:rPr>
              <a:t>Check for duplicates and remove if necessary.</a:t>
            </a:r>
          </a:p>
          <a:p>
            <a:pPr marL="742950" lvl="1" indent="-285750" algn="just">
              <a:buFont typeface="Arial" panose="020B0604020202020204" pitchFamily="34" charset="0"/>
              <a:buChar char="•"/>
            </a:pPr>
            <a:r>
              <a:rPr lang="en-US" b="0" i="0" dirty="0">
                <a:effectLst/>
                <a:latin typeface="Rockwell" panose="02060603020205020403" pitchFamily="18" charset="0"/>
              </a:rPr>
              <a:t>Convert categorical variables to appropriate data types and encode if needed (e.g., one-hot encoding).</a:t>
            </a:r>
          </a:p>
          <a:p>
            <a:pPr marL="285750" indent="-285750" algn="just">
              <a:buFont typeface="Arial" panose="020B0604020202020204" pitchFamily="34" charset="0"/>
              <a:buChar char="•"/>
            </a:pPr>
            <a:endParaRPr lang="en-US" sz="1400" dirty="0">
              <a:latin typeface="Rockwell" panose="02060603020205020403" pitchFamily="18" charset="0"/>
              <a:cs typeface="Segoe UI" panose="020B0502040204020203" pitchFamily="34" charset="0"/>
            </a:endParaRPr>
          </a:p>
        </p:txBody>
      </p:sp>
      <p:pic>
        <p:nvPicPr>
          <p:cNvPr id="10" name="Picture 9">
            <a:extLst>
              <a:ext uri="{FF2B5EF4-FFF2-40B4-BE49-F238E27FC236}">
                <a16:creationId xmlns:a16="http://schemas.microsoft.com/office/drawing/2014/main" id="{08C18E48-9282-4AF3-A606-76971B663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Tree>
    <p:extLst>
      <p:ext uri="{BB962C8B-B14F-4D97-AF65-F5344CB8AC3E}">
        <p14:creationId xmlns:p14="http://schemas.microsoft.com/office/powerpoint/2010/main" val="175878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2BCDFA8D-21BC-4F0F-A35E-B9ED49D50D43}"/>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81045"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0B925650-2E11-4ECA-BCFD-2A7DFE7F5DF9}"/>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5" name="TextBox 4">
            <a:extLst>
              <a:ext uri="{FF2B5EF4-FFF2-40B4-BE49-F238E27FC236}">
                <a16:creationId xmlns:a16="http://schemas.microsoft.com/office/drawing/2014/main" id="{D86C215B-1D0C-4EEC-95AC-9734B6A93BFE}"/>
              </a:ext>
            </a:extLst>
          </p:cNvPr>
          <p:cNvSpPr txBox="1"/>
          <p:nvPr/>
        </p:nvSpPr>
        <p:spPr>
          <a:xfrm>
            <a:off x="641194" y="765992"/>
            <a:ext cx="7247595" cy="5570756"/>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Rockwell" panose="02060603020205020403" pitchFamily="18" charset="0"/>
              </a:rPr>
              <a:t>Univariate Analysis:</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Histograms or density plots for numerical features to visualize their distributions.</a:t>
            </a:r>
          </a:p>
          <a:p>
            <a:pPr marL="742950" lvl="1" indent="-285750" algn="just">
              <a:buFont typeface="Arial" panose="020B0604020202020204" pitchFamily="34" charset="0"/>
              <a:buChar char="•"/>
            </a:pPr>
            <a:r>
              <a:rPr lang="en-US" b="0" i="0" dirty="0">
                <a:effectLst/>
                <a:latin typeface="Rockwell" panose="02060603020205020403" pitchFamily="18" charset="0"/>
              </a:rPr>
              <a:t>Bar plots for categorical features to visualize their frequencies.</a:t>
            </a:r>
          </a:p>
          <a:p>
            <a:pPr marL="285750" indent="-285750" algn="just">
              <a:buFont typeface="Arial" panose="020B0604020202020204" pitchFamily="34" charset="0"/>
              <a:buChar char="•"/>
            </a:pPr>
            <a:r>
              <a:rPr lang="en-US" b="1" i="0" dirty="0">
                <a:effectLst/>
                <a:latin typeface="Rockwell" panose="02060603020205020403" pitchFamily="18" charset="0"/>
              </a:rPr>
              <a:t>Bivariate Analysis:</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Scatter plots to explore relationships between pairs of numerical features.</a:t>
            </a:r>
          </a:p>
          <a:p>
            <a:pPr marL="742950" lvl="1" indent="-285750" algn="just">
              <a:buFont typeface="Arial" panose="020B0604020202020204" pitchFamily="34" charset="0"/>
              <a:buChar char="•"/>
            </a:pPr>
            <a:r>
              <a:rPr lang="en-US" b="0" i="0" dirty="0">
                <a:effectLst/>
                <a:latin typeface="Rockwell" panose="02060603020205020403" pitchFamily="18" charset="0"/>
              </a:rPr>
              <a:t>Box plots or violin plots to visualize the distribution of numerical features across different categories of a categorical variable (e.g., diagnosis).</a:t>
            </a:r>
          </a:p>
          <a:p>
            <a:pPr marL="742950" lvl="1" indent="-285750" algn="just">
              <a:buFont typeface="Arial" panose="020B0604020202020204" pitchFamily="34" charset="0"/>
              <a:buChar char="•"/>
            </a:pPr>
            <a:r>
              <a:rPr lang="en-US" b="0" i="0" dirty="0">
                <a:effectLst/>
                <a:latin typeface="Rockwell" panose="02060603020205020403" pitchFamily="18" charset="0"/>
              </a:rPr>
              <a:t>Cross-tabulation and stacked bar plots to analyze relationships between pairs of categorical variables.</a:t>
            </a:r>
          </a:p>
          <a:p>
            <a:pPr marL="285750" indent="-285750" algn="just">
              <a:buFont typeface="Arial" panose="020B0604020202020204" pitchFamily="34" charset="0"/>
              <a:buChar char="•"/>
            </a:pPr>
            <a:r>
              <a:rPr lang="en-US" b="1" i="0" dirty="0">
                <a:effectLst/>
                <a:latin typeface="Rockwell" panose="02060603020205020403" pitchFamily="18" charset="0"/>
              </a:rPr>
              <a:t>Correlation Analysis:</a:t>
            </a:r>
            <a:endParaRPr lang="en-US" b="0" i="0" dirty="0">
              <a:effectLst/>
              <a:latin typeface="Rockwell" panose="02060603020205020403" pitchFamily="18" charset="0"/>
            </a:endParaRPr>
          </a:p>
          <a:p>
            <a:pPr marL="742950" lvl="1" indent="-285750" algn="just">
              <a:buFont typeface="Arial" panose="020B0604020202020204" pitchFamily="34" charset="0"/>
              <a:buChar char="•"/>
            </a:pPr>
            <a:r>
              <a:rPr lang="en-US" b="0" i="0" dirty="0">
                <a:effectLst/>
                <a:latin typeface="Rockwell" panose="02060603020205020403" pitchFamily="18" charset="0"/>
              </a:rPr>
              <a:t>Calculate correlation coefficients (e.g., Pearson correlation for numerical features, Cramer's V for categorical features) to identify relationships between variables.</a:t>
            </a:r>
          </a:p>
          <a:p>
            <a:pPr marL="742950" lvl="1" indent="-285750" algn="just">
              <a:buFont typeface="Arial" panose="020B0604020202020204" pitchFamily="34" charset="0"/>
              <a:buChar char="•"/>
            </a:pPr>
            <a:r>
              <a:rPr lang="en-US" b="0" i="0" dirty="0">
                <a:effectLst/>
                <a:latin typeface="Rockwell" panose="02060603020205020403" pitchFamily="18" charset="0"/>
              </a:rPr>
              <a:t>Visualize correlations using heatmaps for easier interpretation.</a:t>
            </a:r>
          </a:p>
          <a:p>
            <a:pPr marL="285750" indent="-285750" algn="just">
              <a:buFont typeface="Arial" panose="020B0604020202020204" pitchFamily="34" charset="0"/>
              <a:buChar char="•"/>
            </a:pPr>
            <a:endParaRPr lang="en-US" sz="1400" dirty="0">
              <a:latin typeface="Rockwell" panose="02060603020205020403" pitchFamily="18" charset="0"/>
              <a:cs typeface="Segoe UI" panose="020B0502040204020203" pitchFamily="34" charset="0"/>
            </a:endParaRPr>
          </a:p>
        </p:txBody>
      </p:sp>
      <p:pic>
        <p:nvPicPr>
          <p:cNvPr id="6" name="Picture 5">
            <a:extLst>
              <a:ext uri="{FF2B5EF4-FFF2-40B4-BE49-F238E27FC236}">
                <a16:creationId xmlns:a16="http://schemas.microsoft.com/office/drawing/2014/main" id="{D869E7E7-2BD5-4D45-A40F-E246E310E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900" y="3238334"/>
            <a:ext cx="1784617" cy="1784617"/>
          </a:xfrm>
          <a:prstGeom prst="rect">
            <a:avLst/>
          </a:prstGeom>
        </p:spPr>
      </p:pic>
    </p:spTree>
    <p:extLst>
      <p:ext uri="{BB962C8B-B14F-4D97-AF65-F5344CB8AC3E}">
        <p14:creationId xmlns:p14="http://schemas.microsoft.com/office/powerpoint/2010/main" val="342960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CB965B88-EC23-6178-68C0-78E5A9E98892}"/>
              </a:ext>
            </a:extLst>
          </p:cNvPr>
          <p:cNvSpPr txBox="1"/>
          <p:nvPr/>
        </p:nvSpPr>
        <p:spPr>
          <a:xfrm>
            <a:off x="920182" y="0"/>
            <a:ext cx="3429324" cy="707886"/>
          </a:xfrm>
          <a:prstGeom prst="rect">
            <a:avLst/>
          </a:prstGeom>
          <a:noFill/>
        </p:spPr>
        <p:txBody>
          <a:bodyPr wrap="square" rtlCol="0">
            <a:spAutoFit/>
          </a:bodyPr>
          <a:lstStyle/>
          <a:p>
            <a:r>
              <a:rPr lang="en-GB" sz="4000" dirty="0">
                <a:solidFill>
                  <a:schemeClr val="accent1"/>
                </a:solidFill>
                <a:latin typeface="Rockwell" panose="02060603020205020403" pitchFamily="18" charset="0"/>
              </a:rPr>
              <a:t>Visualizations</a:t>
            </a:r>
          </a:p>
        </p:txBody>
      </p:sp>
      <p:pic>
        <p:nvPicPr>
          <p:cNvPr id="11" name="Picture 10">
            <a:extLst>
              <a:ext uri="{FF2B5EF4-FFF2-40B4-BE49-F238E27FC236}">
                <a16:creationId xmlns:a16="http://schemas.microsoft.com/office/drawing/2014/main" id="{C0E80E8D-B48B-43D5-9BF8-87DD7FC18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900" y="2977713"/>
            <a:ext cx="1784617" cy="1784617"/>
          </a:xfrm>
          <a:prstGeom prst="rect">
            <a:avLst/>
          </a:prstGeom>
        </p:spPr>
      </p:pic>
      <p:pic>
        <p:nvPicPr>
          <p:cNvPr id="3" name="Picture 2">
            <a:extLst>
              <a:ext uri="{FF2B5EF4-FFF2-40B4-BE49-F238E27FC236}">
                <a16:creationId xmlns:a16="http://schemas.microsoft.com/office/drawing/2014/main" id="{9257D285-66F8-4EC2-98B6-097B24B9F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9" y="707886"/>
            <a:ext cx="11550316" cy="5813527"/>
          </a:xfrm>
          <a:prstGeom prst="rect">
            <a:avLst/>
          </a:prstGeom>
        </p:spPr>
      </p:pic>
    </p:spTree>
    <p:extLst>
      <p:ext uri="{BB962C8B-B14F-4D97-AF65-F5344CB8AC3E}">
        <p14:creationId xmlns:p14="http://schemas.microsoft.com/office/powerpoint/2010/main" val="722177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1301</TotalTime>
  <Words>1572</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Rockwell</vt:lpstr>
      <vt:lpstr>Office Theme</vt:lpstr>
      <vt:lpstr>Breast Cancer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vanshika takkar</cp:lastModifiedBy>
  <cp:revision>168</cp:revision>
  <dcterms:created xsi:type="dcterms:W3CDTF">2020-12-23T13:36:53Z</dcterms:created>
  <dcterms:modified xsi:type="dcterms:W3CDTF">2024-04-30T19:32:25Z</dcterms:modified>
</cp:coreProperties>
</file>