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5/12/2022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5/12/2022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5/12/2022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5/12/2022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home.jsp,home.aspx/"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cxnSp>
        <p:nvCxnSpPr>
          <p:cNvPr id="12" name="Straight Arrow Connector 11">
            <a:extLst>
              <a:ext uri="{FF2B5EF4-FFF2-40B4-BE49-F238E27FC236}">
                <a16:creationId xmlns:a16="http://schemas.microsoft.com/office/drawing/2014/main" id="{61D02102-8EDE-4106-AB22-5D77A9E365C8}"/>
              </a:ext>
            </a:extLst>
          </p:cNvPr>
          <p:cNvCxnSpPr/>
          <p:nvPr/>
        </p:nvCxnSpPr>
        <p:spPr>
          <a:xfrm flipH="1">
            <a:off x="1288026" y="2576052"/>
            <a:ext cx="157316" cy="185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B8CA4E-6E71-4805-BEC9-600ECB578903}"/>
              </a:ext>
            </a:extLst>
          </p:cNvPr>
          <p:cNvSpPr txBox="1"/>
          <p:nvPr/>
        </p:nvSpPr>
        <p:spPr>
          <a:xfrm>
            <a:off x="235974" y="4572000"/>
            <a:ext cx="3401961" cy="1200329"/>
          </a:xfrm>
          <a:prstGeom prst="rect">
            <a:avLst/>
          </a:prstGeom>
          <a:noFill/>
        </p:spPr>
        <p:txBody>
          <a:bodyPr wrap="square" rtlCol="0">
            <a:spAutoFit/>
          </a:bodyPr>
          <a:lstStyle/>
          <a:p>
            <a:r>
              <a:rPr lang="en-IN" dirty="0"/>
              <a:t>URL, Authorization Headers, Request Method, MIME Type (aka Content-type), Version</a:t>
            </a:r>
            <a:r>
              <a:rPr lang="en-IN"/>
              <a:t>, Custom Info, etc.</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AECF8-725E-467F-9EEC-8C952071C44C}"/>
              </a:ext>
            </a:extLst>
          </p:cNvPr>
          <p:cNvSpPr/>
          <p:nvPr/>
        </p:nvSpPr>
        <p:spPr>
          <a:xfrm>
            <a:off x="7728155" y="530942"/>
            <a:ext cx="3775587" cy="603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2F60F-AE1D-4733-A34D-6843AF9F6EF8}"/>
              </a:ext>
            </a:extLst>
          </p:cNvPr>
          <p:cNvSpPr txBox="1"/>
          <p:nvPr/>
        </p:nvSpPr>
        <p:spPr>
          <a:xfrm>
            <a:off x="7895303" y="678426"/>
            <a:ext cx="3293807" cy="369332"/>
          </a:xfrm>
          <a:prstGeom prst="rect">
            <a:avLst/>
          </a:prstGeom>
          <a:noFill/>
        </p:spPr>
        <p:txBody>
          <a:bodyPr wrap="square" rtlCol="0">
            <a:spAutoFit/>
          </a:bodyPr>
          <a:lstStyle/>
          <a:p>
            <a:pPr algn="ctr"/>
            <a:r>
              <a:rPr lang="en-IN" b="1" dirty="0"/>
              <a:t>Web Server</a:t>
            </a:r>
            <a:endParaRPr lang="en-US" b="1" dirty="0"/>
          </a:p>
        </p:txBody>
      </p:sp>
      <p:sp>
        <p:nvSpPr>
          <p:cNvPr id="4" name="Flowchart: Multidocument 3">
            <a:extLst>
              <a:ext uri="{FF2B5EF4-FFF2-40B4-BE49-F238E27FC236}">
                <a16:creationId xmlns:a16="http://schemas.microsoft.com/office/drawing/2014/main" id="{07D5F080-75CE-434F-AC4E-32113EB4E18B}"/>
              </a:ext>
            </a:extLst>
          </p:cNvPr>
          <p:cNvSpPr/>
          <p:nvPr/>
        </p:nvSpPr>
        <p:spPr>
          <a:xfrm>
            <a:off x="8627806" y="2438400"/>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4BE9258C-8A6F-4BF7-8A8B-30E9A4F72537}"/>
              </a:ext>
            </a:extLst>
          </p:cNvPr>
          <p:cNvSpPr/>
          <p:nvPr/>
        </p:nvSpPr>
        <p:spPr>
          <a:xfrm>
            <a:off x="8406580" y="2942614"/>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Pages</a:t>
            </a:r>
            <a:endParaRPr lang="en-US" b="1" dirty="0"/>
          </a:p>
        </p:txBody>
      </p:sp>
      <p:graphicFrame>
        <p:nvGraphicFramePr>
          <p:cNvPr id="6" name="Table 6">
            <a:extLst>
              <a:ext uri="{FF2B5EF4-FFF2-40B4-BE49-F238E27FC236}">
                <a16:creationId xmlns:a16="http://schemas.microsoft.com/office/drawing/2014/main" id="{F7E0214A-32CA-4FC6-A265-AE3FB46F69DE}"/>
              </a:ext>
            </a:extLst>
          </p:cNvPr>
          <p:cNvGraphicFramePr>
            <a:graphicFrameLocks noGrp="1"/>
          </p:cNvGraphicFramePr>
          <p:nvPr>
            <p:extLst>
              <p:ext uri="{D42A27DB-BD31-4B8C-83A1-F6EECF244321}">
                <p14:modId xmlns:p14="http://schemas.microsoft.com/office/powerpoint/2010/main" val="3382758502"/>
              </p:ext>
            </p:extLst>
          </p:nvPr>
        </p:nvGraphicFramePr>
        <p:xfrm>
          <a:off x="58994" y="5119083"/>
          <a:ext cx="7551170" cy="889000"/>
        </p:xfrm>
        <a:graphic>
          <a:graphicData uri="http://schemas.openxmlformats.org/drawingml/2006/table">
            <a:tbl>
              <a:tblPr firstRow="1" bandRow="1">
                <a:tableStyleId>{5C22544A-7EE6-4342-B048-85BDC9FD1C3A}</a:tableStyleId>
              </a:tblPr>
              <a:tblGrid>
                <a:gridCol w="1510234">
                  <a:extLst>
                    <a:ext uri="{9D8B030D-6E8A-4147-A177-3AD203B41FA5}">
                      <a16:colId xmlns:a16="http://schemas.microsoft.com/office/drawing/2014/main" val="651027158"/>
                    </a:ext>
                  </a:extLst>
                </a:gridCol>
                <a:gridCol w="1510234">
                  <a:extLst>
                    <a:ext uri="{9D8B030D-6E8A-4147-A177-3AD203B41FA5}">
                      <a16:colId xmlns:a16="http://schemas.microsoft.com/office/drawing/2014/main" val="2543219450"/>
                    </a:ext>
                  </a:extLst>
                </a:gridCol>
                <a:gridCol w="1510234">
                  <a:extLst>
                    <a:ext uri="{9D8B030D-6E8A-4147-A177-3AD203B41FA5}">
                      <a16:colId xmlns:a16="http://schemas.microsoft.com/office/drawing/2014/main" val="3718848658"/>
                    </a:ext>
                  </a:extLst>
                </a:gridCol>
                <a:gridCol w="1510234">
                  <a:extLst>
                    <a:ext uri="{9D8B030D-6E8A-4147-A177-3AD203B41FA5}">
                      <a16:colId xmlns:a16="http://schemas.microsoft.com/office/drawing/2014/main" val="2607757282"/>
                    </a:ext>
                  </a:extLst>
                </a:gridCol>
                <a:gridCol w="1510234">
                  <a:extLst>
                    <a:ext uri="{9D8B030D-6E8A-4147-A177-3AD203B41FA5}">
                      <a16:colId xmlns:a16="http://schemas.microsoft.com/office/drawing/2014/main" val="1552934479"/>
                    </a:ext>
                  </a:extLst>
                </a:gridCol>
              </a:tblGrid>
              <a:tr h="370840">
                <a:tc>
                  <a:txBody>
                    <a:bodyPr/>
                    <a:lstStyle/>
                    <a:p>
                      <a:r>
                        <a:rPr lang="en-IN" sz="1400" dirty="0"/>
                        <a:t>Session Id</a:t>
                      </a:r>
                      <a:endParaRPr lang="en-US" sz="1400" dirty="0"/>
                    </a:p>
                  </a:txBody>
                  <a:tcPr/>
                </a:tc>
                <a:tc>
                  <a:txBody>
                    <a:bodyPr/>
                    <a:lstStyle/>
                    <a:p>
                      <a:r>
                        <a:rPr lang="en-IN" sz="1400" dirty="0"/>
                        <a:t>Is New Session</a:t>
                      </a:r>
                      <a:endParaRPr lang="en-US" sz="1400" dirty="0"/>
                    </a:p>
                  </a:txBody>
                  <a:tcPr/>
                </a:tc>
                <a:tc>
                  <a:txBody>
                    <a:bodyPr/>
                    <a:lstStyle/>
                    <a:p>
                      <a:r>
                        <a:rPr lang="en-IN" sz="1400" dirty="0"/>
                        <a:t>Last Response Time</a:t>
                      </a:r>
                      <a:endParaRPr lang="en-US" sz="1400" dirty="0"/>
                    </a:p>
                  </a:txBody>
                  <a:tcPr/>
                </a:tc>
                <a:tc>
                  <a:txBody>
                    <a:bodyPr/>
                    <a:lstStyle/>
                    <a:p>
                      <a:r>
                        <a:rPr lang="en-IN" sz="1400" dirty="0" err="1"/>
                        <a:t>IsAuthenticated</a:t>
                      </a:r>
                      <a:endParaRPr lang="en-US" sz="1400" dirty="0"/>
                    </a:p>
                  </a:txBody>
                  <a:tcPr/>
                </a:tc>
                <a:tc>
                  <a:txBody>
                    <a:bodyPr/>
                    <a:lstStyle/>
                    <a:p>
                      <a:r>
                        <a:rPr lang="en-IN" sz="1400" dirty="0" err="1"/>
                        <a:t>IsCookieless</a:t>
                      </a:r>
                      <a:endParaRPr lang="en-US" sz="1400" dirty="0"/>
                    </a:p>
                  </a:txBody>
                  <a:tcPr/>
                </a:tc>
                <a:extLst>
                  <a:ext uri="{0D108BD9-81ED-4DB2-BD59-A6C34878D82A}">
                    <a16:rowId xmlns:a16="http://schemas.microsoft.com/office/drawing/2014/main" val="33219869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379752"/>
                  </a:ext>
                </a:extLst>
              </a:tr>
            </a:tbl>
          </a:graphicData>
        </a:graphic>
      </p:graphicFrame>
      <p:cxnSp>
        <p:nvCxnSpPr>
          <p:cNvPr id="8" name="Connector: Elbow 7">
            <a:extLst>
              <a:ext uri="{FF2B5EF4-FFF2-40B4-BE49-F238E27FC236}">
                <a16:creationId xmlns:a16="http://schemas.microsoft.com/office/drawing/2014/main" id="{A4CFEAB9-2D03-4B27-A4FB-90F31199805C}"/>
              </a:ext>
            </a:extLst>
          </p:cNvPr>
          <p:cNvCxnSpPr>
            <a:cxnSpLocks/>
            <a:stCxn id="6" idx="0"/>
          </p:cNvCxnSpPr>
          <p:nvPr/>
        </p:nvCxnSpPr>
        <p:spPr>
          <a:xfrm rot="5400000" flipH="1" flipV="1">
            <a:off x="5615979" y="3006911"/>
            <a:ext cx="330772" cy="389357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5F4A9-E48E-4D9A-9FD2-D73413F88DDC}"/>
              </a:ext>
            </a:extLst>
          </p:cNvPr>
          <p:cNvSpPr txBox="1"/>
          <p:nvPr/>
        </p:nvSpPr>
        <p:spPr>
          <a:xfrm>
            <a:off x="403123" y="6243484"/>
            <a:ext cx="6597445" cy="369332"/>
          </a:xfrm>
          <a:prstGeom prst="rect">
            <a:avLst/>
          </a:prstGeom>
          <a:noFill/>
        </p:spPr>
        <p:txBody>
          <a:bodyPr wrap="square" rtlCol="0">
            <a:spAutoFit/>
          </a:bodyPr>
          <a:lstStyle/>
          <a:p>
            <a:pPr algn="ctr"/>
            <a:r>
              <a:rPr lang="en-IN" b="1" dirty="0"/>
              <a:t>In-Memory Session Store</a:t>
            </a:r>
            <a:endParaRPr lang="en-US" b="1" dirty="0"/>
          </a:p>
        </p:txBody>
      </p:sp>
      <p:sp>
        <p:nvSpPr>
          <p:cNvPr id="13" name="Arrow: Right 12">
            <a:extLst>
              <a:ext uri="{FF2B5EF4-FFF2-40B4-BE49-F238E27FC236}">
                <a16:creationId xmlns:a16="http://schemas.microsoft.com/office/drawing/2014/main" id="{6FB20210-B9F5-448C-BB5A-EC8471D5165D}"/>
              </a:ext>
            </a:extLst>
          </p:cNvPr>
          <p:cNvSpPr/>
          <p:nvPr/>
        </p:nvSpPr>
        <p:spPr>
          <a:xfrm>
            <a:off x="304800" y="53094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a:t>
            </a:r>
            <a:endParaRPr lang="en-US" b="1" dirty="0"/>
          </a:p>
        </p:txBody>
      </p:sp>
      <p:cxnSp>
        <p:nvCxnSpPr>
          <p:cNvPr id="15" name="Connector: Elbow 14">
            <a:extLst>
              <a:ext uri="{FF2B5EF4-FFF2-40B4-BE49-F238E27FC236}">
                <a16:creationId xmlns:a16="http://schemas.microsoft.com/office/drawing/2014/main" id="{62516550-A3D9-4EDE-AB65-C484C885D75A}"/>
              </a:ext>
            </a:extLst>
          </p:cNvPr>
          <p:cNvCxnSpPr>
            <a:cxnSpLocks/>
            <a:stCxn id="13" idx="3"/>
            <a:endCxn id="4" idx="0"/>
          </p:cNvCxnSpPr>
          <p:nvPr/>
        </p:nvCxnSpPr>
        <p:spPr>
          <a:xfrm>
            <a:off x="7737985" y="1032387"/>
            <a:ext cx="2013924" cy="140601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67CF9C6-2551-4279-B672-9EBDC9EAB0C1}"/>
              </a:ext>
            </a:extLst>
          </p:cNvPr>
          <p:cNvCxnSpPr>
            <a:cxnSpLocks/>
            <a:stCxn id="5" idx="2"/>
            <a:endCxn id="6" idx="3"/>
          </p:cNvCxnSpPr>
          <p:nvPr/>
        </p:nvCxnSpPr>
        <p:spPr>
          <a:xfrm rot="5400000">
            <a:off x="7955718" y="4262004"/>
            <a:ext cx="956026" cy="164713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0E3FD9-08A2-4839-9FE6-C61E62C9E2EC}"/>
              </a:ext>
            </a:extLst>
          </p:cNvPr>
          <p:cNvSpPr txBox="1"/>
          <p:nvPr/>
        </p:nvSpPr>
        <p:spPr>
          <a:xfrm>
            <a:off x="9394722" y="5119083"/>
            <a:ext cx="1794388" cy="1200329"/>
          </a:xfrm>
          <a:prstGeom prst="rect">
            <a:avLst/>
          </a:prstGeom>
          <a:noFill/>
        </p:spPr>
        <p:txBody>
          <a:bodyPr wrap="square" rtlCol="0">
            <a:spAutoFit/>
          </a:bodyPr>
          <a:lstStyle/>
          <a:p>
            <a:r>
              <a:rPr lang="en-IN" b="1" dirty="0"/>
              <a:t>Is Session Initialized</a:t>
            </a:r>
          </a:p>
          <a:p>
            <a:r>
              <a:rPr lang="en-IN" b="1" dirty="0"/>
              <a:t>Assign Session Info</a:t>
            </a:r>
            <a:endParaRPr lang="en-US" b="1" dirty="0"/>
          </a:p>
        </p:txBody>
      </p:sp>
      <p:sp>
        <p:nvSpPr>
          <p:cNvPr id="21" name="Arrow: Right 20">
            <a:extLst>
              <a:ext uri="{FF2B5EF4-FFF2-40B4-BE49-F238E27FC236}">
                <a16:creationId xmlns:a16="http://schemas.microsoft.com/office/drawing/2014/main" id="{D97691C6-1DA2-430A-BCC2-C3024451CF08}"/>
              </a:ext>
            </a:extLst>
          </p:cNvPr>
          <p:cNvSpPr/>
          <p:nvPr/>
        </p:nvSpPr>
        <p:spPr>
          <a:xfrm>
            <a:off x="304800" y="183863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Authenticate</a:t>
            </a:r>
            <a:endParaRPr lang="en-US" b="1" dirty="0"/>
          </a:p>
        </p:txBody>
      </p:sp>
      <p:cxnSp>
        <p:nvCxnSpPr>
          <p:cNvPr id="23" name="Connector: Elbow 22">
            <a:extLst>
              <a:ext uri="{FF2B5EF4-FFF2-40B4-BE49-F238E27FC236}">
                <a16:creationId xmlns:a16="http://schemas.microsoft.com/office/drawing/2014/main" id="{BFAC7C29-24FC-41AF-90B1-57FC01816797}"/>
              </a:ext>
            </a:extLst>
          </p:cNvPr>
          <p:cNvCxnSpPr>
            <a:stCxn id="21" idx="3"/>
            <a:endCxn id="5" idx="1"/>
          </p:cNvCxnSpPr>
          <p:nvPr/>
        </p:nvCxnSpPr>
        <p:spPr>
          <a:xfrm>
            <a:off x="7737985" y="2340077"/>
            <a:ext cx="668595" cy="1467776"/>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9D697E3-E38B-4E94-9419-A73062C5A171}"/>
              </a:ext>
            </a:extLst>
          </p:cNvPr>
          <p:cNvCxnSpPr>
            <a:cxnSpLocks/>
          </p:cNvCxnSpPr>
          <p:nvPr/>
        </p:nvCxnSpPr>
        <p:spPr>
          <a:xfrm flipV="1">
            <a:off x="5211097" y="4103343"/>
            <a:ext cx="3077497" cy="10618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B5D4B4-E57E-489D-83CA-7DAD63CB9BBB}"/>
              </a:ext>
            </a:extLst>
          </p:cNvPr>
          <p:cNvSpPr/>
          <p:nvPr/>
        </p:nvSpPr>
        <p:spPr>
          <a:xfrm>
            <a:off x="176981" y="2826151"/>
            <a:ext cx="7551172" cy="1073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5ACCCE9-3107-4B8E-99A7-A36F83308EE4}"/>
              </a:ext>
            </a:extLst>
          </p:cNvPr>
          <p:cNvSpPr txBox="1"/>
          <p:nvPr/>
        </p:nvSpPr>
        <p:spPr>
          <a:xfrm>
            <a:off x="235974" y="4016479"/>
            <a:ext cx="6154994" cy="646331"/>
          </a:xfrm>
          <a:prstGeom prst="rect">
            <a:avLst/>
          </a:prstGeom>
          <a:noFill/>
        </p:spPr>
        <p:txBody>
          <a:bodyPr wrap="square" rtlCol="0">
            <a:spAutoFit/>
          </a:bodyPr>
          <a:lstStyle/>
          <a:p>
            <a:r>
              <a:rPr lang="en-IN" b="1" dirty="0"/>
              <a:t>Session Authenticated Channel for HTTP Requests and Reponses for Static Resources + Data</a:t>
            </a:r>
            <a:endParaRPr lang="en-US" b="1" dirty="0"/>
          </a:p>
        </p:txBody>
      </p:sp>
      <p:cxnSp>
        <p:nvCxnSpPr>
          <p:cNvPr id="32" name="Straight Arrow Connector 31">
            <a:extLst>
              <a:ext uri="{FF2B5EF4-FFF2-40B4-BE49-F238E27FC236}">
                <a16:creationId xmlns:a16="http://schemas.microsoft.com/office/drawing/2014/main" id="{E3AEE467-919A-4C8D-A7B5-186F9832E077}"/>
              </a:ext>
            </a:extLst>
          </p:cNvPr>
          <p:cNvCxnSpPr/>
          <p:nvPr/>
        </p:nvCxnSpPr>
        <p:spPr>
          <a:xfrm flipV="1">
            <a:off x="304800" y="302227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6F2807-5E20-4AC1-9D77-4B7C98D71048}"/>
              </a:ext>
            </a:extLst>
          </p:cNvPr>
          <p:cNvCxnSpPr/>
          <p:nvPr/>
        </p:nvCxnSpPr>
        <p:spPr>
          <a:xfrm flipV="1">
            <a:off x="314631" y="340963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06B819-28F6-47B7-A560-89612FF4E740}"/>
              </a:ext>
            </a:extLst>
          </p:cNvPr>
          <p:cNvCxnSpPr/>
          <p:nvPr/>
        </p:nvCxnSpPr>
        <p:spPr>
          <a:xfrm flipV="1">
            <a:off x="304800" y="319521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91ABF9-3844-45F0-A316-B470BAF86E03}"/>
              </a:ext>
            </a:extLst>
          </p:cNvPr>
          <p:cNvCxnSpPr/>
          <p:nvPr/>
        </p:nvCxnSpPr>
        <p:spPr>
          <a:xfrm flipV="1">
            <a:off x="314631" y="358257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ylinder 35">
            <a:extLst>
              <a:ext uri="{FF2B5EF4-FFF2-40B4-BE49-F238E27FC236}">
                <a16:creationId xmlns:a16="http://schemas.microsoft.com/office/drawing/2014/main" id="{64B86A4C-1E4C-4194-B570-E0A6D5D7D569}"/>
              </a:ext>
            </a:extLst>
          </p:cNvPr>
          <p:cNvSpPr/>
          <p:nvPr/>
        </p:nvSpPr>
        <p:spPr>
          <a:xfrm>
            <a:off x="10604090" y="4385187"/>
            <a:ext cx="1410930" cy="780001"/>
          </a:xfrm>
          <a:prstGeom prst="ca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Auth</a:t>
            </a:r>
          </a:p>
          <a:p>
            <a:pPr algn="ctr"/>
            <a:r>
              <a:rPr lang="en-IN" b="1" dirty="0"/>
              <a:t>DB</a:t>
            </a:r>
            <a:endParaRPr lang="en-US" b="1" dirty="0"/>
          </a:p>
        </p:txBody>
      </p:sp>
      <p:cxnSp>
        <p:nvCxnSpPr>
          <p:cNvPr id="38" name="Connector: Elbow 37">
            <a:extLst>
              <a:ext uri="{FF2B5EF4-FFF2-40B4-BE49-F238E27FC236}">
                <a16:creationId xmlns:a16="http://schemas.microsoft.com/office/drawing/2014/main" id="{96300601-FF80-4DE5-860C-38B98A695370}"/>
              </a:ext>
            </a:extLst>
          </p:cNvPr>
          <p:cNvCxnSpPr>
            <a:stCxn id="4" idx="3"/>
            <a:endCxn id="36" idx="1"/>
          </p:cNvCxnSpPr>
          <p:nvPr/>
        </p:nvCxnSpPr>
        <p:spPr>
          <a:xfrm>
            <a:off x="10604090" y="3303639"/>
            <a:ext cx="705465" cy="1081548"/>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0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38A07-C493-49FC-B8EA-E809CC412B72}"/>
              </a:ext>
            </a:extLst>
          </p:cNvPr>
          <p:cNvSpPr/>
          <p:nvPr/>
        </p:nvSpPr>
        <p:spPr>
          <a:xfrm>
            <a:off x="8337755" y="226142"/>
            <a:ext cx="2753032" cy="242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Node.js + Express</a:t>
            </a:r>
          </a:p>
          <a:p>
            <a:pPr algn="ctr"/>
            <a:r>
              <a:rPr lang="en-US" b="1" dirty="0"/>
              <a:t>REST API</a:t>
            </a:r>
          </a:p>
          <a:p>
            <a:pPr algn="ctr"/>
            <a:r>
              <a:rPr lang="en-US" b="1" dirty="0"/>
              <a:t>Back-End Service</a:t>
            </a:r>
          </a:p>
          <a:p>
            <a:pPr algn="ctr"/>
            <a:r>
              <a:rPr lang="en-US" b="1" dirty="0"/>
              <a:t>http://localhost:7011/api/departments</a:t>
            </a:r>
          </a:p>
        </p:txBody>
      </p:sp>
      <p:sp>
        <p:nvSpPr>
          <p:cNvPr id="3" name="Cylinder 2">
            <a:extLst>
              <a:ext uri="{FF2B5EF4-FFF2-40B4-BE49-F238E27FC236}">
                <a16:creationId xmlns:a16="http://schemas.microsoft.com/office/drawing/2014/main" id="{A080A4CA-EA34-4A80-897D-AA16C8FA2A61}"/>
              </a:ext>
            </a:extLst>
          </p:cNvPr>
          <p:cNvSpPr/>
          <p:nvPr/>
        </p:nvSpPr>
        <p:spPr>
          <a:xfrm>
            <a:off x="8888361" y="3303639"/>
            <a:ext cx="1543665" cy="13863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Down 3">
            <a:extLst>
              <a:ext uri="{FF2B5EF4-FFF2-40B4-BE49-F238E27FC236}">
                <a16:creationId xmlns:a16="http://schemas.microsoft.com/office/drawing/2014/main" id="{AF4117E4-CAFF-492F-97C3-9546D977E40B}"/>
              </a:ext>
            </a:extLst>
          </p:cNvPr>
          <p:cNvSpPr/>
          <p:nvPr/>
        </p:nvSpPr>
        <p:spPr>
          <a:xfrm>
            <a:off x="9409470" y="2654710"/>
            <a:ext cx="501445" cy="8455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F5FB97-C9D0-489F-9FEB-6027E80469B0}"/>
              </a:ext>
            </a:extLst>
          </p:cNvPr>
          <p:cNvSpPr/>
          <p:nvPr/>
        </p:nvSpPr>
        <p:spPr>
          <a:xfrm>
            <a:off x="3372464" y="393290"/>
            <a:ext cx="3283975" cy="1976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Gateway Service</a:t>
            </a:r>
          </a:p>
          <a:p>
            <a:pPr algn="ctr"/>
            <a:r>
              <a:rPr lang="en-US" b="1" dirty="0"/>
              <a:t>Facing to Outside world</a:t>
            </a:r>
          </a:p>
          <a:p>
            <a:pPr algn="ctr"/>
            <a:r>
              <a:rPr lang="en-US" b="1" dirty="0"/>
              <a:t>http://localhost:7010 </a:t>
            </a:r>
          </a:p>
        </p:txBody>
      </p:sp>
      <p:cxnSp>
        <p:nvCxnSpPr>
          <p:cNvPr id="9" name="Straight Arrow Connector 8">
            <a:extLst>
              <a:ext uri="{FF2B5EF4-FFF2-40B4-BE49-F238E27FC236}">
                <a16:creationId xmlns:a16="http://schemas.microsoft.com/office/drawing/2014/main" id="{8C7A497C-42ED-4E43-96BF-86121CDD2B8B}"/>
              </a:ext>
            </a:extLst>
          </p:cNvPr>
          <p:cNvCxnSpPr>
            <a:stCxn id="5" idx="2"/>
          </p:cNvCxnSpPr>
          <p:nvPr/>
        </p:nvCxnSpPr>
        <p:spPr>
          <a:xfrm flipH="1">
            <a:off x="3628103" y="2369574"/>
            <a:ext cx="1386349" cy="146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BBB950-6DCC-494F-BAA2-F9ADA88F7B2D}"/>
              </a:ext>
            </a:extLst>
          </p:cNvPr>
          <p:cNvSpPr txBox="1"/>
          <p:nvPr/>
        </p:nvSpPr>
        <p:spPr>
          <a:xfrm>
            <a:off x="2300748" y="3834581"/>
            <a:ext cx="3283975" cy="923330"/>
          </a:xfrm>
          <a:prstGeom prst="rect">
            <a:avLst/>
          </a:prstGeom>
          <a:noFill/>
        </p:spPr>
        <p:txBody>
          <a:bodyPr wrap="square" rtlCol="0">
            <a:spAutoFit/>
          </a:bodyPr>
          <a:lstStyle/>
          <a:p>
            <a:r>
              <a:rPr lang="en-US" dirty="0"/>
              <a:t>Either Other Express App or the Http module that accepts requests from outside</a:t>
            </a:r>
          </a:p>
        </p:txBody>
      </p:sp>
      <p:sp>
        <p:nvSpPr>
          <p:cNvPr id="11" name="Arrow: Curved Up 10">
            <a:extLst>
              <a:ext uri="{FF2B5EF4-FFF2-40B4-BE49-F238E27FC236}">
                <a16:creationId xmlns:a16="http://schemas.microsoft.com/office/drawing/2014/main" id="{109FE4B4-13DF-4FC9-AA07-CC9C0943CFEB}"/>
              </a:ext>
            </a:extLst>
          </p:cNvPr>
          <p:cNvSpPr/>
          <p:nvPr/>
        </p:nvSpPr>
        <p:spPr>
          <a:xfrm flipV="1">
            <a:off x="639097" y="412955"/>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7C687C32-74F8-4A4D-A8C4-7A6D67F35C01}"/>
              </a:ext>
            </a:extLst>
          </p:cNvPr>
          <p:cNvSpPr/>
          <p:nvPr/>
        </p:nvSpPr>
        <p:spPr>
          <a:xfrm rot="10800000" flipV="1">
            <a:off x="511278" y="1866223"/>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3422EB6-5515-4590-9278-1091A4E974C5}"/>
              </a:ext>
            </a:extLst>
          </p:cNvPr>
          <p:cNvSpPr txBox="1"/>
          <p:nvPr/>
        </p:nvSpPr>
        <p:spPr>
          <a:xfrm>
            <a:off x="1061884" y="1209368"/>
            <a:ext cx="2035277" cy="646331"/>
          </a:xfrm>
          <a:prstGeom prst="rect">
            <a:avLst/>
          </a:prstGeom>
          <a:noFill/>
        </p:spPr>
        <p:txBody>
          <a:bodyPr wrap="square" rtlCol="0">
            <a:spAutoFit/>
          </a:bodyPr>
          <a:lstStyle/>
          <a:p>
            <a:r>
              <a:rPr lang="en-US" b="1" dirty="0"/>
              <a:t>Async Request and Response</a:t>
            </a:r>
          </a:p>
        </p:txBody>
      </p:sp>
      <p:sp>
        <p:nvSpPr>
          <p:cNvPr id="14" name="Arrow: Curved Up 13">
            <a:extLst>
              <a:ext uri="{FF2B5EF4-FFF2-40B4-BE49-F238E27FC236}">
                <a16:creationId xmlns:a16="http://schemas.microsoft.com/office/drawing/2014/main" id="{003D3692-5B78-4447-A4FD-EFBE1D3D9E96}"/>
              </a:ext>
            </a:extLst>
          </p:cNvPr>
          <p:cNvSpPr/>
          <p:nvPr/>
        </p:nvSpPr>
        <p:spPr>
          <a:xfrm flipV="1">
            <a:off x="6312309" y="402430"/>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F5C0B28-AB2D-459E-9D45-854EECBDF183}"/>
              </a:ext>
            </a:extLst>
          </p:cNvPr>
          <p:cNvSpPr/>
          <p:nvPr/>
        </p:nvSpPr>
        <p:spPr>
          <a:xfrm rot="10800000" flipV="1">
            <a:off x="6184490" y="1855699"/>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2148BD3-9482-4A43-80BD-CB2E25DD9CA4}"/>
              </a:ext>
            </a:extLst>
          </p:cNvPr>
          <p:cNvSpPr txBox="1"/>
          <p:nvPr/>
        </p:nvSpPr>
        <p:spPr>
          <a:xfrm>
            <a:off x="6754761" y="1120184"/>
            <a:ext cx="1445342" cy="369332"/>
          </a:xfrm>
          <a:prstGeom prst="rect">
            <a:avLst/>
          </a:prstGeom>
          <a:noFill/>
        </p:spPr>
        <p:txBody>
          <a:bodyPr wrap="square" rtlCol="0">
            <a:spAutoFit/>
          </a:bodyPr>
          <a:lstStyle/>
          <a:p>
            <a:r>
              <a:rPr lang="en-US" b="1" dirty="0"/>
              <a:t>Async Call</a:t>
            </a:r>
          </a:p>
        </p:txBody>
      </p:sp>
      <p:cxnSp>
        <p:nvCxnSpPr>
          <p:cNvPr id="18" name="Straight Arrow Connector 17">
            <a:extLst>
              <a:ext uri="{FF2B5EF4-FFF2-40B4-BE49-F238E27FC236}">
                <a16:creationId xmlns:a16="http://schemas.microsoft.com/office/drawing/2014/main" id="{AA23EAF1-4A94-4461-9A43-DA10462CF42C}"/>
              </a:ext>
            </a:extLst>
          </p:cNvPr>
          <p:cNvCxnSpPr>
            <a:cxnSpLocks/>
          </p:cNvCxnSpPr>
          <p:nvPr/>
        </p:nvCxnSpPr>
        <p:spPr>
          <a:xfrm>
            <a:off x="540775" y="5397910"/>
            <a:ext cx="10245212" cy="12431"/>
          </a:xfrm>
          <a:prstGeom prst="straightConnector1">
            <a:avLst/>
          </a:prstGeom>
          <a:ln w="762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4B9690-D4D9-4703-9390-EE289F0F2146}"/>
              </a:ext>
            </a:extLst>
          </p:cNvPr>
          <p:cNvSpPr txBox="1"/>
          <p:nvPr/>
        </p:nvSpPr>
        <p:spPr>
          <a:xfrm>
            <a:off x="1995948" y="5594555"/>
            <a:ext cx="7914967" cy="369332"/>
          </a:xfrm>
          <a:prstGeom prst="rect">
            <a:avLst/>
          </a:prstGeom>
          <a:noFill/>
        </p:spPr>
        <p:txBody>
          <a:bodyPr wrap="square" rtlCol="0">
            <a:spAutoFit/>
          </a:bodyPr>
          <a:lstStyle/>
          <a:p>
            <a:pPr algn="ctr"/>
            <a:r>
              <a:rPr lang="en-US" b="1" dirty="0"/>
              <a:t>Chain of Async Calls</a:t>
            </a:r>
          </a:p>
        </p:txBody>
      </p:sp>
      <p:sp>
        <p:nvSpPr>
          <p:cNvPr id="21" name="TextBox 20">
            <a:extLst>
              <a:ext uri="{FF2B5EF4-FFF2-40B4-BE49-F238E27FC236}">
                <a16:creationId xmlns:a16="http://schemas.microsoft.com/office/drawing/2014/main" id="{8021B5E9-8F88-4D87-A4C1-5885ACBE420B}"/>
              </a:ext>
            </a:extLst>
          </p:cNvPr>
          <p:cNvSpPr txBox="1"/>
          <p:nvPr/>
        </p:nvSpPr>
        <p:spPr>
          <a:xfrm>
            <a:off x="3628103" y="6066503"/>
            <a:ext cx="3972232" cy="646331"/>
          </a:xfrm>
          <a:prstGeom prst="rect">
            <a:avLst/>
          </a:prstGeom>
          <a:noFill/>
        </p:spPr>
        <p:txBody>
          <a:bodyPr wrap="square" rtlCol="0">
            <a:spAutoFit/>
          </a:bodyPr>
          <a:lstStyle/>
          <a:p>
            <a:pPr algn="ctr"/>
            <a:r>
              <a:rPr lang="en-US" b="1" dirty="0"/>
              <a:t>Deferrer</a:t>
            </a:r>
          </a:p>
          <a:p>
            <a:pPr algn="ctr"/>
            <a:r>
              <a:rPr lang="en-US" b="1" dirty="0"/>
              <a:t>The Object That tracks all </a:t>
            </a:r>
            <a:r>
              <a:rPr lang="en-US" b="1" dirty="0" err="1"/>
              <a:t>Promies</a:t>
            </a:r>
            <a:endParaRPr lang="en-US" b="1" dirty="0"/>
          </a:p>
        </p:txBody>
      </p:sp>
    </p:spTree>
    <p:extLst>
      <p:ext uri="{BB962C8B-B14F-4D97-AF65-F5344CB8AC3E}">
        <p14:creationId xmlns:p14="http://schemas.microsoft.com/office/powerpoint/2010/main" val="297469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BA5B5-2B7C-49EA-8017-46A84BD4444D}"/>
              </a:ext>
            </a:extLst>
          </p:cNvPr>
          <p:cNvSpPr txBox="1"/>
          <p:nvPr/>
        </p:nvSpPr>
        <p:spPr>
          <a:xfrm>
            <a:off x="157316" y="127819"/>
            <a:ext cx="11700387" cy="3693319"/>
          </a:xfrm>
          <a:prstGeom prst="rect">
            <a:avLst/>
          </a:prstGeom>
          <a:noFill/>
        </p:spPr>
        <p:txBody>
          <a:bodyPr wrap="square" rtlCol="0">
            <a:spAutoFit/>
          </a:bodyPr>
          <a:lstStyle/>
          <a:p>
            <a:r>
              <a:rPr lang="en-IN" b="1" dirty="0"/>
              <a:t>React Facts</a:t>
            </a:r>
          </a:p>
          <a:p>
            <a:pPr marL="342900" indent="-342900">
              <a:buFont typeface="+mj-lt"/>
              <a:buAutoNum type="arabicPeriod"/>
            </a:pPr>
            <a:r>
              <a:rPr lang="en-IN" b="1" dirty="0"/>
              <a:t>Used for Building Composable UI</a:t>
            </a:r>
          </a:p>
          <a:p>
            <a:pPr marL="800100" lvl="1" indent="-342900">
              <a:buFont typeface="+mj-lt"/>
              <a:buAutoNum type="arabicPeriod"/>
            </a:pPr>
            <a:r>
              <a:rPr lang="en-IN" b="1" dirty="0"/>
              <a:t>UI Consist of Multiple Components	</a:t>
            </a:r>
          </a:p>
          <a:p>
            <a:pPr marL="1257300" lvl="2" indent="-342900">
              <a:buFont typeface="+mj-lt"/>
              <a:buAutoNum type="arabicPeriod"/>
            </a:pPr>
            <a:r>
              <a:rPr lang="en-IN" b="1" dirty="0"/>
              <a:t>Components  are data driven</a:t>
            </a:r>
          </a:p>
          <a:p>
            <a:pPr marL="800100" lvl="1" indent="-342900">
              <a:buFont typeface="+mj-lt"/>
              <a:buAutoNum type="arabicPeriod"/>
            </a:pPr>
            <a:r>
              <a:rPr lang="en-IN" b="1" dirty="0"/>
              <a:t>There exists Parent-Child Relationship</a:t>
            </a:r>
          </a:p>
          <a:p>
            <a:pPr marL="1257300" lvl="2" indent="-342900">
              <a:buFont typeface="+mj-lt"/>
              <a:buAutoNum type="arabicPeriod"/>
            </a:pPr>
            <a:r>
              <a:rPr lang="en-IN" b="1" dirty="0"/>
              <a:t>Parent Pass Data to Child and Child Emit Data to Parent</a:t>
            </a:r>
          </a:p>
          <a:p>
            <a:pPr marL="1257300" lvl="2" indent="-342900">
              <a:buFont typeface="+mj-lt"/>
              <a:buAutoNum type="arabicPeriod"/>
            </a:pPr>
            <a:r>
              <a:rPr lang="en-IN" b="1" dirty="0"/>
              <a:t>The Parent has to subscribe to the data received from the child</a:t>
            </a:r>
          </a:p>
          <a:p>
            <a:pPr marL="800100" lvl="1" indent="-342900">
              <a:buFont typeface="+mj-lt"/>
              <a:buAutoNum type="arabicPeriod"/>
            </a:pPr>
            <a:r>
              <a:rPr lang="en-IN" b="1" dirty="0"/>
              <a:t>There might be components reused with Same or similar UI with different in Data Representation  </a:t>
            </a:r>
          </a:p>
          <a:p>
            <a:pPr marL="800100" lvl="1" indent="-342900">
              <a:buFont typeface="+mj-lt"/>
              <a:buAutoNum type="arabicPeriod"/>
            </a:pPr>
            <a:r>
              <a:rPr lang="en-IN" b="1" dirty="0"/>
              <a:t>There Many be Multiple Components loaded at a time w/o any Parent-Child Relationship, independent components</a:t>
            </a:r>
          </a:p>
          <a:p>
            <a:pPr marL="800100" lvl="1" indent="-342900">
              <a:buFont typeface="+mj-lt"/>
              <a:buAutoNum type="arabicPeriod"/>
            </a:pPr>
            <a:r>
              <a:rPr lang="en-IN" b="1" dirty="0"/>
              <a:t>Multiple Components can subscribe to the same data source</a:t>
            </a:r>
          </a:p>
          <a:p>
            <a:pPr marL="1257300" lvl="2" indent="-342900">
              <a:buFont typeface="+mj-lt"/>
              <a:buAutoNum type="arabicPeriod"/>
            </a:pPr>
            <a:r>
              <a:rPr lang="en-IN" b="1" dirty="0"/>
              <a:t>AJAX Calls</a:t>
            </a:r>
          </a:p>
          <a:p>
            <a:pPr marL="1257300" lvl="2" indent="-342900">
              <a:buFont typeface="+mj-lt"/>
              <a:buAutoNum type="arabicPeriod"/>
            </a:pPr>
            <a:r>
              <a:rPr lang="en-IN" b="1"/>
              <a:t>Application State Management  </a:t>
            </a:r>
            <a:endParaRPr lang="en-US" b="1" dirty="0"/>
          </a:p>
        </p:txBody>
      </p:sp>
    </p:spTree>
    <p:extLst>
      <p:ext uri="{BB962C8B-B14F-4D97-AF65-F5344CB8AC3E}">
        <p14:creationId xmlns:p14="http://schemas.microsoft.com/office/powerpoint/2010/main" val="4424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727587" y="1533832"/>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5" name="Oval 4">
            <a:extLst>
              <a:ext uri="{FF2B5EF4-FFF2-40B4-BE49-F238E27FC236}">
                <a16:creationId xmlns:a16="http://schemas.microsoft.com/office/drawing/2014/main" id="{F46AF274-5DDD-494F-84E4-D7255DB7181D}"/>
              </a:ext>
            </a:extLst>
          </p:cNvPr>
          <p:cNvSpPr/>
          <p:nvPr/>
        </p:nvSpPr>
        <p:spPr>
          <a:xfrm>
            <a:off x="1917290" y="2281084"/>
            <a:ext cx="2477729" cy="107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Grand</a:t>
            </a:r>
          </a:p>
          <a:p>
            <a:pPr algn="ctr"/>
            <a:r>
              <a:rPr lang="en-IN" b="1" dirty="0"/>
              <a:t>Child</a:t>
            </a:r>
          </a:p>
          <a:p>
            <a:pPr algn="ctr"/>
            <a:r>
              <a:rPr lang="en-IN" b="1" dirty="0"/>
              <a:t>Component</a:t>
            </a:r>
            <a:endParaRPr lang="en-US" b="1" dirty="0"/>
          </a:p>
        </p:txBody>
      </p:sp>
      <p:sp>
        <p:nvSpPr>
          <p:cNvPr id="6" name="Arrow: Down 5">
            <a:extLst>
              <a:ext uri="{FF2B5EF4-FFF2-40B4-BE49-F238E27FC236}">
                <a16:creationId xmlns:a16="http://schemas.microsoft.com/office/drawing/2014/main" id="{E5C3EB97-0FDC-4F04-90AF-373D3D52F233}"/>
              </a:ext>
            </a:extLst>
          </p:cNvPr>
          <p:cNvSpPr/>
          <p:nvPr/>
        </p:nvSpPr>
        <p:spPr>
          <a:xfrm>
            <a:off x="4267200" y="811784"/>
            <a:ext cx="521110" cy="107909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0E5A67C-E114-4F01-8E7D-240FB1DC880C}"/>
              </a:ext>
            </a:extLst>
          </p:cNvPr>
          <p:cNvSpPr txBox="1"/>
          <p:nvPr/>
        </p:nvSpPr>
        <p:spPr>
          <a:xfrm>
            <a:off x="4916130" y="627118"/>
            <a:ext cx="993058" cy="369332"/>
          </a:xfrm>
          <a:prstGeom prst="rect">
            <a:avLst/>
          </a:prstGeom>
          <a:noFill/>
        </p:spPr>
        <p:txBody>
          <a:bodyPr wrap="square" rtlCol="0">
            <a:spAutoFit/>
          </a:bodyPr>
          <a:lstStyle/>
          <a:p>
            <a:r>
              <a:rPr lang="en-IN" dirty="0" err="1"/>
              <a:t>Props.x</a:t>
            </a:r>
            <a:endParaRPr lang="en-US" dirty="0"/>
          </a:p>
        </p:txBody>
      </p:sp>
      <p:sp>
        <p:nvSpPr>
          <p:cNvPr id="8" name="TextBox 7">
            <a:extLst>
              <a:ext uri="{FF2B5EF4-FFF2-40B4-BE49-F238E27FC236}">
                <a16:creationId xmlns:a16="http://schemas.microsoft.com/office/drawing/2014/main" id="{ED4FBEAD-2814-47FE-8D0F-8A7453AD14D2}"/>
              </a:ext>
            </a:extLst>
          </p:cNvPr>
          <p:cNvSpPr txBox="1"/>
          <p:nvPr/>
        </p:nvSpPr>
        <p:spPr>
          <a:xfrm>
            <a:off x="4395019" y="2005781"/>
            <a:ext cx="953729" cy="369332"/>
          </a:xfrm>
          <a:prstGeom prst="rect">
            <a:avLst/>
          </a:prstGeom>
          <a:noFill/>
        </p:spPr>
        <p:txBody>
          <a:bodyPr wrap="square" rtlCol="0">
            <a:spAutoFit/>
          </a:bodyPr>
          <a:lstStyle/>
          <a:p>
            <a:r>
              <a:rPr lang="en-IN" dirty="0">
                <a:highlight>
                  <a:srgbClr val="FFFF00"/>
                </a:highlight>
              </a:rPr>
              <a:t>x</a:t>
            </a:r>
            <a:endParaRPr lang="en-US" dirty="0">
              <a:highlight>
                <a:srgbClr val="FFFF00"/>
              </a:highlight>
            </a:endParaRPr>
          </a:p>
        </p:txBody>
      </p:sp>
      <p:sp>
        <p:nvSpPr>
          <p:cNvPr id="17" name="TextBox 16">
            <a:extLst>
              <a:ext uri="{FF2B5EF4-FFF2-40B4-BE49-F238E27FC236}">
                <a16:creationId xmlns:a16="http://schemas.microsoft.com/office/drawing/2014/main" id="{7C53C6D4-0BC8-4B9B-92C1-E8E7CA638F4A}"/>
              </a:ext>
            </a:extLst>
          </p:cNvPr>
          <p:cNvSpPr txBox="1"/>
          <p:nvPr/>
        </p:nvSpPr>
        <p:spPr>
          <a:xfrm>
            <a:off x="6567948" y="2281084"/>
            <a:ext cx="4316362" cy="830997"/>
          </a:xfrm>
          <a:prstGeom prst="rect">
            <a:avLst/>
          </a:prstGeom>
          <a:noFill/>
        </p:spPr>
        <p:txBody>
          <a:bodyPr wrap="square" rtlCol="0">
            <a:spAutoFit/>
          </a:bodyPr>
          <a:lstStyle/>
          <a:p>
            <a:pPr algn="ctr"/>
            <a:r>
              <a:rPr lang="en-IN" sz="4800" b="1" dirty="0"/>
              <a:t>PROPS</a:t>
            </a:r>
            <a:endParaRPr lang="en-US" sz="4800" b="1" dirty="0"/>
          </a:p>
        </p:txBody>
      </p:sp>
    </p:spTree>
    <p:extLst>
      <p:ext uri="{BB962C8B-B14F-4D97-AF65-F5344CB8AC3E}">
        <p14:creationId xmlns:p14="http://schemas.microsoft.com/office/powerpoint/2010/main" val="316681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550606" y="3165987"/>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17" name="TextBox 16">
            <a:extLst>
              <a:ext uri="{FF2B5EF4-FFF2-40B4-BE49-F238E27FC236}">
                <a16:creationId xmlns:a16="http://schemas.microsoft.com/office/drawing/2014/main" id="{7C53C6D4-0BC8-4B9B-92C1-E8E7CA638F4A}"/>
              </a:ext>
            </a:extLst>
          </p:cNvPr>
          <p:cNvSpPr txBox="1"/>
          <p:nvPr/>
        </p:nvSpPr>
        <p:spPr>
          <a:xfrm>
            <a:off x="6263147" y="2668273"/>
            <a:ext cx="5240593" cy="646331"/>
          </a:xfrm>
          <a:prstGeom prst="rect">
            <a:avLst/>
          </a:prstGeom>
          <a:noFill/>
        </p:spPr>
        <p:txBody>
          <a:bodyPr wrap="square" rtlCol="0">
            <a:spAutoFit/>
          </a:bodyPr>
          <a:lstStyle/>
          <a:p>
            <a:pPr algn="ctr"/>
            <a:r>
              <a:rPr lang="en-IN" sz="3600" b="1" dirty="0"/>
              <a:t>Context Object = {}</a:t>
            </a:r>
            <a:endParaRPr lang="en-US" sz="3600" b="1" dirty="0"/>
          </a:p>
        </p:txBody>
      </p:sp>
      <p:sp>
        <p:nvSpPr>
          <p:cNvPr id="9" name="Arrow: Bent-Up 8">
            <a:extLst>
              <a:ext uri="{FF2B5EF4-FFF2-40B4-BE49-F238E27FC236}">
                <a16:creationId xmlns:a16="http://schemas.microsoft.com/office/drawing/2014/main" id="{2CBC43E3-93D7-471C-BD4A-30CA28881CCE}"/>
              </a:ext>
            </a:extLst>
          </p:cNvPr>
          <p:cNvSpPr/>
          <p:nvPr/>
        </p:nvSpPr>
        <p:spPr>
          <a:xfrm flipV="1">
            <a:off x="3569110" y="627117"/>
            <a:ext cx="4758814" cy="2182762"/>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5A517F9-CDDE-434B-B054-5D1BB57946FD}"/>
              </a:ext>
            </a:extLst>
          </p:cNvPr>
          <p:cNvSpPr txBox="1"/>
          <p:nvPr/>
        </p:nvSpPr>
        <p:spPr>
          <a:xfrm>
            <a:off x="9045676" y="442452"/>
            <a:ext cx="2762864" cy="2031325"/>
          </a:xfrm>
          <a:prstGeom prst="rect">
            <a:avLst/>
          </a:prstGeom>
          <a:noFill/>
        </p:spPr>
        <p:txBody>
          <a:bodyPr wrap="square" rtlCol="0">
            <a:spAutoFit/>
          </a:bodyPr>
          <a:lstStyle/>
          <a:p>
            <a:r>
              <a:rPr lang="en-IN" dirty="0"/>
              <a:t>The Parent will pass that data to Context Object</a:t>
            </a:r>
          </a:p>
          <a:p>
            <a:endParaRPr lang="en-IN" dirty="0"/>
          </a:p>
          <a:p>
            <a:r>
              <a:rPr lang="en-IN" dirty="0" err="1"/>
              <a:t>Context.Provider</a:t>
            </a:r>
            <a:endParaRPr lang="en-IN" dirty="0"/>
          </a:p>
          <a:p>
            <a:r>
              <a:rPr lang="en-IN" dirty="0"/>
              <a:t>- Object that holds data and </a:t>
            </a:r>
            <a:r>
              <a:rPr lang="en-IN" dirty="0" err="1"/>
              <a:t>callback</a:t>
            </a:r>
            <a:r>
              <a:rPr lang="en-IN" dirty="0"/>
              <a:t> to be passed to child </a:t>
            </a:r>
            <a:endParaRPr lang="en-US" dirty="0"/>
          </a:p>
        </p:txBody>
      </p:sp>
      <p:sp>
        <p:nvSpPr>
          <p:cNvPr id="12" name="Arrow: Bent-Up 11">
            <a:extLst>
              <a:ext uri="{FF2B5EF4-FFF2-40B4-BE49-F238E27FC236}">
                <a16:creationId xmlns:a16="http://schemas.microsoft.com/office/drawing/2014/main" id="{A530C317-1B7D-4EF8-905C-B484017DD35E}"/>
              </a:ext>
            </a:extLst>
          </p:cNvPr>
          <p:cNvSpPr/>
          <p:nvPr/>
        </p:nvSpPr>
        <p:spPr>
          <a:xfrm>
            <a:off x="4124629" y="3301582"/>
            <a:ext cx="6897332" cy="133475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BD0B5C5-5741-4F40-A640-61D630A63895}"/>
              </a:ext>
            </a:extLst>
          </p:cNvPr>
          <p:cNvSpPr txBox="1"/>
          <p:nvPr/>
        </p:nvSpPr>
        <p:spPr>
          <a:xfrm>
            <a:off x="6892413" y="4758813"/>
            <a:ext cx="4336026" cy="923330"/>
          </a:xfrm>
          <a:prstGeom prst="rect">
            <a:avLst/>
          </a:prstGeom>
          <a:noFill/>
        </p:spPr>
        <p:txBody>
          <a:bodyPr wrap="square" rtlCol="0">
            <a:spAutoFit/>
          </a:bodyPr>
          <a:lstStyle/>
          <a:p>
            <a:r>
              <a:rPr lang="en-IN" dirty="0"/>
              <a:t>Child Component will Subscribe to the context using ’</a:t>
            </a:r>
            <a:r>
              <a:rPr lang="en-IN" dirty="0" err="1"/>
              <a:t>useContext</a:t>
            </a:r>
            <a:r>
              <a:rPr lang="en-IN" dirty="0"/>
              <a:t>()’ hook to Read data from the </a:t>
            </a:r>
            <a:r>
              <a:rPr lang="en-IN"/>
              <a:t>Context Object </a:t>
            </a:r>
            <a:endParaRPr lang="en-US" dirty="0"/>
          </a:p>
        </p:txBody>
      </p:sp>
    </p:spTree>
    <p:extLst>
      <p:ext uri="{BB962C8B-B14F-4D97-AF65-F5344CB8AC3E}">
        <p14:creationId xmlns:p14="http://schemas.microsoft.com/office/powerpoint/2010/main" val="343443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BD762B-2644-4844-8A4A-F24D37942B0E}"/>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9E20D0-A3DC-4CD8-96BA-B92D1FE5B0C2}"/>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5" name="Flowchart: Card 4">
            <a:extLst>
              <a:ext uri="{FF2B5EF4-FFF2-40B4-BE49-F238E27FC236}">
                <a16:creationId xmlns:a16="http://schemas.microsoft.com/office/drawing/2014/main" id="{5793345E-4A67-423A-821E-86900C4B3719}"/>
              </a:ext>
            </a:extLst>
          </p:cNvPr>
          <p:cNvSpPr/>
          <p:nvPr/>
        </p:nvSpPr>
        <p:spPr>
          <a:xfrm>
            <a:off x="8957187" y="550606"/>
            <a:ext cx="2153265" cy="2359742"/>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API</a:t>
            </a:r>
            <a:endParaRPr lang="en-US" b="1" dirty="0"/>
          </a:p>
        </p:txBody>
      </p:sp>
      <p:sp>
        <p:nvSpPr>
          <p:cNvPr id="6" name="Rectangle: Rounded Corners 5">
            <a:extLst>
              <a:ext uri="{FF2B5EF4-FFF2-40B4-BE49-F238E27FC236}">
                <a16:creationId xmlns:a16="http://schemas.microsoft.com/office/drawing/2014/main" id="{B2FF00E4-9F0F-42CD-BFA0-5CAC67DEF5B4}"/>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7" name="Rectangle: Rounded Corners 6">
            <a:extLst>
              <a:ext uri="{FF2B5EF4-FFF2-40B4-BE49-F238E27FC236}">
                <a16:creationId xmlns:a16="http://schemas.microsoft.com/office/drawing/2014/main" id="{AC9B5FC2-1C68-4C2B-9266-61AE6A4CBE47}"/>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8" name="Rectangle: Rounded Corners 7">
            <a:extLst>
              <a:ext uri="{FF2B5EF4-FFF2-40B4-BE49-F238E27FC236}">
                <a16:creationId xmlns:a16="http://schemas.microsoft.com/office/drawing/2014/main" id="{4C201596-D3E0-4C5F-BF3B-B91DD5DCF612}"/>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9" name="Rectangle: Rounded Corners 8">
            <a:extLst>
              <a:ext uri="{FF2B5EF4-FFF2-40B4-BE49-F238E27FC236}">
                <a16:creationId xmlns:a16="http://schemas.microsoft.com/office/drawing/2014/main" id="{B74CC8A3-4330-4201-8104-CAB98A62F58C}"/>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10" name="Rectangle: Rounded Corners 9">
            <a:extLst>
              <a:ext uri="{FF2B5EF4-FFF2-40B4-BE49-F238E27FC236}">
                <a16:creationId xmlns:a16="http://schemas.microsoft.com/office/drawing/2014/main" id="{EBFE7216-2928-4F5D-AE03-F3874B8A7979}"/>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11" name="Rectangle: Rounded Corners 10">
            <a:extLst>
              <a:ext uri="{FF2B5EF4-FFF2-40B4-BE49-F238E27FC236}">
                <a16:creationId xmlns:a16="http://schemas.microsoft.com/office/drawing/2014/main" id="{7406E916-224E-4290-AAA3-8B791ADED043}"/>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2" name="Rectangle: Rounded Corners 11">
            <a:extLst>
              <a:ext uri="{FF2B5EF4-FFF2-40B4-BE49-F238E27FC236}">
                <a16:creationId xmlns:a16="http://schemas.microsoft.com/office/drawing/2014/main" id="{1E79AD14-36A1-4DD6-B1FA-E7E9B5FC556F}"/>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4" name="Straight Arrow Connector 13">
            <a:extLst>
              <a:ext uri="{FF2B5EF4-FFF2-40B4-BE49-F238E27FC236}">
                <a16:creationId xmlns:a16="http://schemas.microsoft.com/office/drawing/2014/main" id="{7473BDD4-C336-4AD4-B286-87A21DBC7E77}"/>
              </a:ext>
            </a:extLst>
          </p:cNvPr>
          <p:cNvCxnSpPr>
            <a:stCxn id="6" idx="2"/>
            <a:endCxn id="7"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00ED34-0660-4753-B105-A47ADAED04CC}"/>
              </a:ext>
            </a:extLst>
          </p:cNvPr>
          <p:cNvCxnSpPr>
            <a:cxnSpLocks/>
            <a:stCxn id="6" idx="2"/>
            <a:endCxn id="8"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2072B3-DBDF-4A4F-9333-034B1AC77AD5}"/>
              </a:ext>
            </a:extLst>
          </p:cNvPr>
          <p:cNvCxnSpPr>
            <a:cxnSpLocks/>
            <a:stCxn id="7" idx="2"/>
            <a:endCxn id="9"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A78967-C66A-4373-9519-F5AB22A24F5D}"/>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B611AA-EBEA-49B6-AEAD-8BBF17B741FA}"/>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AEDDA6-2DBA-41D2-9526-F207CBB94A0E}"/>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47FA6A5-8AF1-41F6-ADF7-D3E623C2395E}"/>
              </a:ext>
            </a:extLst>
          </p:cNvPr>
          <p:cNvSpPr txBox="1"/>
          <p:nvPr/>
        </p:nvSpPr>
        <p:spPr>
          <a:xfrm>
            <a:off x="5584723" y="3853890"/>
            <a:ext cx="5860027" cy="2308324"/>
          </a:xfrm>
          <a:prstGeom prst="rect">
            <a:avLst/>
          </a:prstGeom>
          <a:noFill/>
        </p:spPr>
        <p:txBody>
          <a:bodyPr wrap="square" rtlCol="0">
            <a:spAutoFit/>
          </a:bodyPr>
          <a:lstStyle/>
          <a:p>
            <a:r>
              <a:rPr lang="en-IN" dirty="0"/>
              <a:t>The </a:t>
            </a:r>
            <a:r>
              <a:rPr lang="en-IN" b="1" dirty="0"/>
              <a:t>Child2 will </a:t>
            </a:r>
            <a:r>
              <a:rPr lang="en-IN" dirty="0"/>
              <a:t>be rendered based on AJAX Call</a:t>
            </a:r>
          </a:p>
          <a:p>
            <a:endParaRPr lang="en-IN" b="1" dirty="0"/>
          </a:p>
          <a:p>
            <a:r>
              <a:rPr lang="en-IN" b="1" dirty="0"/>
              <a:t>The DOM tree is Mounted with Data received from DOM </a:t>
            </a:r>
          </a:p>
          <a:p>
            <a:endParaRPr lang="en-IN" b="1" dirty="0"/>
          </a:p>
          <a:p>
            <a:r>
              <a:rPr lang="en-IN" b="1" dirty="0"/>
              <a:t>Challenge: How to Make sure that the DOM will be Rendered w/o blocking its execution for waiting data from REST API</a:t>
            </a:r>
            <a:endParaRPr lang="en-US" dirty="0"/>
          </a:p>
        </p:txBody>
      </p:sp>
      <p:sp>
        <p:nvSpPr>
          <p:cNvPr id="27" name="Arrow: Curved Down 26">
            <a:extLst>
              <a:ext uri="{FF2B5EF4-FFF2-40B4-BE49-F238E27FC236}">
                <a16:creationId xmlns:a16="http://schemas.microsoft.com/office/drawing/2014/main" id="{D0BC4E9E-D25E-4DA2-8795-71AE6D308565}"/>
              </a:ext>
            </a:extLst>
          </p:cNvPr>
          <p:cNvSpPr/>
          <p:nvPr/>
        </p:nvSpPr>
        <p:spPr>
          <a:xfrm>
            <a:off x="4522839" y="943897"/>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Down 27">
            <a:extLst>
              <a:ext uri="{FF2B5EF4-FFF2-40B4-BE49-F238E27FC236}">
                <a16:creationId xmlns:a16="http://schemas.microsoft.com/office/drawing/2014/main" id="{E49A4E5E-F022-4829-AD54-56375D18324C}"/>
              </a:ext>
            </a:extLst>
          </p:cNvPr>
          <p:cNvSpPr/>
          <p:nvPr/>
        </p:nvSpPr>
        <p:spPr>
          <a:xfrm rot="10800000">
            <a:off x="4375352" y="2231159"/>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54E11743-CCE2-4E36-8073-29D455FC8D83}"/>
              </a:ext>
            </a:extLst>
          </p:cNvPr>
          <p:cNvSpPr txBox="1"/>
          <p:nvPr/>
        </p:nvSpPr>
        <p:spPr>
          <a:xfrm>
            <a:off x="5407742" y="1669753"/>
            <a:ext cx="2743200" cy="646331"/>
          </a:xfrm>
          <a:prstGeom prst="rect">
            <a:avLst/>
          </a:prstGeom>
          <a:noFill/>
        </p:spPr>
        <p:txBody>
          <a:bodyPr wrap="square" rtlCol="0">
            <a:spAutoFit/>
          </a:bodyPr>
          <a:lstStyle/>
          <a:p>
            <a:pPr algn="ctr"/>
            <a:r>
              <a:rPr lang="en-IN" b="1" dirty="0"/>
              <a:t>Call and receive Data from REST API</a:t>
            </a:r>
            <a:endParaRPr lang="en-US" b="1" dirty="0"/>
          </a:p>
        </p:txBody>
      </p:sp>
      <p:cxnSp>
        <p:nvCxnSpPr>
          <p:cNvPr id="31" name="Straight Arrow Connector 30">
            <a:extLst>
              <a:ext uri="{FF2B5EF4-FFF2-40B4-BE49-F238E27FC236}">
                <a16:creationId xmlns:a16="http://schemas.microsoft.com/office/drawing/2014/main" id="{39B76BAD-9906-4007-A699-18019BD68407}"/>
              </a:ext>
            </a:extLst>
          </p:cNvPr>
          <p:cNvCxnSpPr/>
          <p:nvPr/>
        </p:nvCxnSpPr>
        <p:spPr>
          <a:xfrm flipH="1">
            <a:off x="4041052" y="1995948"/>
            <a:ext cx="707928" cy="773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AD24293B-B8B4-4443-AEF2-D953F02ABC8E}"/>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FECD7BAE-372B-47D3-803B-773C645CADE4}"/>
              </a:ext>
            </a:extLst>
          </p:cNvPr>
          <p:cNvCxnSpPr>
            <a:stCxn id="26" idx="1"/>
          </p:cNvCxnSpPr>
          <p:nvPr/>
        </p:nvCxnSpPr>
        <p:spPr>
          <a:xfrm flipH="1">
            <a:off x="3087320" y="5008052"/>
            <a:ext cx="2497403" cy="50195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10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A1A1CF-254D-4EDA-8501-584365EAF44B}"/>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4C8652E-B582-41BD-B320-F43F4BD193EB}"/>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4" name="Rectangle: Rounded Corners 3">
            <a:extLst>
              <a:ext uri="{FF2B5EF4-FFF2-40B4-BE49-F238E27FC236}">
                <a16:creationId xmlns:a16="http://schemas.microsoft.com/office/drawing/2014/main" id="{E0F1C008-0D1E-4F90-B87A-7ECF3F452C0A}"/>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5" name="Rectangle: Rounded Corners 4">
            <a:extLst>
              <a:ext uri="{FF2B5EF4-FFF2-40B4-BE49-F238E27FC236}">
                <a16:creationId xmlns:a16="http://schemas.microsoft.com/office/drawing/2014/main" id="{38BFBA77-16BA-4AA1-98C8-22BF3CA91D39}"/>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6" name="Rectangle: Rounded Corners 5">
            <a:extLst>
              <a:ext uri="{FF2B5EF4-FFF2-40B4-BE49-F238E27FC236}">
                <a16:creationId xmlns:a16="http://schemas.microsoft.com/office/drawing/2014/main" id="{E966E80A-54A0-4553-AF86-BA8D127D4437}"/>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7" name="Rectangle: Rounded Corners 6">
            <a:extLst>
              <a:ext uri="{FF2B5EF4-FFF2-40B4-BE49-F238E27FC236}">
                <a16:creationId xmlns:a16="http://schemas.microsoft.com/office/drawing/2014/main" id="{4A813B47-A6E3-46E6-8164-E66C368FD7C1}"/>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8" name="Rectangle: Rounded Corners 7">
            <a:extLst>
              <a:ext uri="{FF2B5EF4-FFF2-40B4-BE49-F238E27FC236}">
                <a16:creationId xmlns:a16="http://schemas.microsoft.com/office/drawing/2014/main" id="{FA9D74BA-46DB-4349-A1E0-CA7CFDEE3D9E}"/>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9" name="Rectangle: Rounded Corners 8">
            <a:extLst>
              <a:ext uri="{FF2B5EF4-FFF2-40B4-BE49-F238E27FC236}">
                <a16:creationId xmlns:a16="http://schemas.microsoft.com/office/drawing/2014/main" id="{AFDE23FF-89C7-451C-B067-620FE175DD7D}"/>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0" name="Rectangle: Rounded Corners 9">
            <a:extLst>
              <a:ext uri="{FF2B5EF4-FFF2-40B4-BE49-F238E27FC236}">
                <a16:creationId xmlns:a16="http://schemas.microsoft.com/office/drawing/2014/main" id="{E8ADE524-5A83-4BE7-B3D3-8F3BEFC5B0F1}"/>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1" name="Straight Arrow Connector 10">
            <a:extLst>
              <a:ext uri="{FF2B5EF4-FFF2-40B4-BE49-F238E27FC236}">
                <a16:creationId xmlns:a16="http://schemas.microsoft.com/office/drawing/2014/main" id="{7E115042-0467-434F-A7CE-18DEB50F08FE}"/>
              </a:ext>
            </a:extLst>
          </p:cNvPr>
          <p:cNvCxnSpPr>
            <a:stCxn id="4" idx="2"/>
            <a:endCxn id="5"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5E6F71-EC2E-4271-91F7-106A7924D992}"/>
              </a:ext>
            </a:extLst>
          </p:cNvPr>
          <p:cNvCxnSpPr>
            <a:cxnSpLocks/>
            <a:stCxn id="4" idx="2"/>
            <a:endCxn id="6"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2F60CF-52A8-4611-8ADD-740CF0D48B1B}"/>
              </a:ext>
            </a:extLst>
          </p:cNvPr>
          <p:cNvCxnSpPr>
            <a:cxnSpLocks/>
            <a:stCxn id="5" idx="2"/>
            <a:endCxn id="7"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95E358-97C1-4098-BF8F-77E6CE00BC73}"/>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F55BE4-FFFB-4FEB-B270-90877C675271}"/>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CB68D7-BDCB-4DEE-A8F1-B6FB77C4FB0D}"/>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id="{F63BA624-35A3-4C6B-BEAE-4D6BFCED9223}"/>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2CF5DB1-A58C-4FDA-B953-37DC52B30054}"/>
              </a:ext>
            </a:extLst>
          </p:cNvPr>
          <p:cNvSpPr/>
          <p:nvPr/>
        </p:nvSpPr>
        <p:spPr>
          <a:xfrm>
            <a:off x="5181600" y="648929"/>
            <a:ext cx="467035" cy="5506065"/>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0A386ECB-3473-4FE8-A4C1-3ED4491178E6}"/>
              </a:ext>
            </a:extLst>
          </p:cNvPr>
          <p:cNvSpPr txBox="1"/>
          <p:nvPr/>
        </p:nvSpPr>
        <p:spPr>
          <a:xfrm>
            <a:off x="5648635" y="648929"/>
            <a:ext cx="6150075" cy="2308324"/>
          </a:xfrm>
          <a:prstGeom prst="rect">
            <a:avLst/>
          </a:prstGeom>
          <a:noFill/>
        </p:spPr>
        <p:txBody>
          <a:bodyPr wrap="square" rtlCol="0">
            <a:spAutoFit/>
          </a:bodyPr>
          <a:lstStyle/>
          <a:p>
            <a:r>
              <a:rPr lang="en-IN" b="1" dirty="0"/>
              <a:t>The Component is subscribed with Global Event e.g. Mouse Events, </a:t>
            </a:r>
            <a:r>
              <a:rPr lang="en-IN" b="1" dirty="0" err="1"/>
              <a:t>Kyebord</a:t>
            </a:r>
            <a:r>
              <a:rPr lang="en-IN" b="1" dirty="0"/>
              <a:t> Events, etc.</a:t>
            </a:r>
          </a:p>
          <a:p>
            <a:endParaRPr lang="en-IN" b="1" dirty="0"/>
          </a:p>
          <a:p>
            <a:r>
              <a:rPr lang="en-IN" b="1" dirty="0"/>
              <a:t>Challenge: If the Component is subscribed with Global events then the event will be attached with current ‘window’ object because the component is controlled by DOM and hence  instead of the Component the Window object is responsible </a:t>
            </a:r>
            <a:r>
              <a:rPr lang="en-IN" b="1"/>
              <a:t>for the event  </a:t>
            </a:r>
            <a:endParaRPr lang="en-US" b="1" dirty="0"/>
          </a:p>
        </p:txBody>
      </p:sp>
    </p:spTree>
    <p:extLst>
      <p:ext uri="{BB962C8B-B14F-4D97-AF65-F5344CB8AC3E}">
        <p14:creationId xmlns:p14="http://schemas.microsoft.com/office/powerpoint/2010/main" val="142930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20466-822A-F583-532C-E3ABCC76A914}"/>
              </a:ext>
            </a:extLst>
          </p:cNvPr>
          <p:cNvSpPr txBox="1"/>
          <p:nvPr/>
        </p:nvSpPr>
        <p:spPr>
          <a:xfrm>
            <a:off x="6189406" y="2792362"/>
            <a:ext cx="3510117" cy="369332"/>
          </a:xfrm>
          <a:prstGeom prst="rect">
            <a:avLst/>
          </a:prstGeom>
          <a:noFill/>
        </p:spPr>
        <p:txBody>
          <a:bodyPr wrap="square" rtlCol="0">
            <a:spAutoFit/>
          </a:bodyPr>
          <a:lstStyle/>
          <a:p>
            <a:pPr algn="ctr"/>
            <a:r>
              <a:rPr lang="en-IN" b="1" dirty="0"/>
              <a:t>Route Table</a:t>
            </a:r>
            <a:endParaRPr lang="en-US" b="1" dirty="0"/>
          </a:p>
        </p:txBody>
      </p:sp>
      <p:graphicFrame>
        <p:nvGraphicFramePr>
          <p:cNvPr id="4" name="Table 4">
            <a:extLst>
              <a:ext uri="{FF2B5EF4-FFF2-40B4-BE49-F238E27FC236}">
                <a16:creationId xmlns:a16="http://schemas.microsoft.com/office/drawing/2014/main" id="{A9FFEF9F-3786-3F0C-A078-028DB17F59C7}"/>
              </a:ext>
            </a:extLst>
          </p:cNvPr>
          <p:cNvGraphicFramePr>
            <a:graphicFrameLocks noGrp="1"/>
          </p:cNvGraphicFramePr>
          <p:nvPr>
            <p:extLst>
              <p:ext uri="{D42A27DB-BD31-4B8C-83A1-F6EECF244321}">
                <p14:modId xmlns:p14="http://schemas.microsoft.com/office/powerpoint/2010/main" val="2751293529"/>
              </p:ext>
            </p:extLst>
          </p:nvPr>
        </p:nvGraphicFramePr>
        <p:xfrm>
          <a:off x="3762478" y="3320321"/>
          <a:ext cx="8127999" cy="1407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99636232"/>
                    </a:ext>
                  </a:extLst>
                </a:gridCol>
                <a:gridCol w="2709333">
                  <a:extLst>
                    <a:ext uri="{9D8B030D-6E8A-4147-A177-3AD203B41FA5}">
                      <a16:colId xmlns:a16="http://schemas.microsoft.com/office/drawing/2014/main" val="2496893563"/>
                    </a:ext>
                  </a:extLst>
                </a:gridCol>
                <a:gridCol w="2709333">
                  <a:extLst>
                    <a:ext uri="{9D8B030D-6E8A-4147-A177-3AD203B41FA5}">
                      <a16:colId xmlns:a16="http://schemas.microsoft.com/office/drawing/2014/main" val="3468331882"/>
                    </a:ext>
                  </a:extLst>
                </a:gridCol>
              </a:tblGrid>
              <a:tr h="370840">
                <a:tc>
                  <a:txBody>
                    <a:bodyPr/>
                    <a:lstStyle/>
                    <a:p>
                      <a:r>
                        <a:rPr lang="en-IN" sz="1400" dirty="0"/>
                        <a:t>URL</a:t>
                      </a:r>
                      <a:endParaRPr lang="en-US" sz="1400" dirty="0"/>
                    </a:p>
                  </a:txBody>
                  <a:tcPr/>
                </a:tc>
                <a:tc>
                  <a:txBody>
                    <a:bodyPr/>
                    <a:lstStyle/>
                    <a:p>
                      <a:r>
                        <a:rPr lang="en-IN" sz="1400" dirty="0"/>
                        <a:t>Resource</a:t>
                      </a:r>
                      <a:endParaRPr lang="en-US" sz="1400" dirty="0"/>
                    </a:p>
                  </a:txBody>
                  <a:tcPr/>
                </a:tc>
                <a:tc>
                  <a:txBody>
                    <a:bodyPr/>
                    <a:lstStyle/>
                    <a:p>
                      <a:r>
                        <a:rPr lang="en-IN" sz="1400" dirty="0"/>
                        <a:t>Physical Path</a:t>
                      </a:r>
                      <a:endParaRPr lang="en-US" sz="1400" dirty="0"/>
                    </a:p>
                  </a:txBody>
                  <a:tcPr/>
                </a:tc>
                <a:extLst>
                  <a:ext uri="{0D108BD9-81ED-4DB2-BD59-A6C34878D82A}">
                    <a16:rowId xmlns:a16="http://schemas.microsoft.com/office/drawing/2014/main" val="3317457408"/>
                  </a:ext>
                </a:extLst>
              </a:tr>
              <a:tr h="370840">
                <a:tc>
                  <a:txBody>
                    <a:bodyPr/>
                    <a:lstStyle/>
                    <a:p>
                      <a:r>
                        <a:rPr lang="en-IN" sz="1400" dirty="0"/>
                        <a:t>/{URL-INFO}</a:t>
                      </a:r>
                      <a:endParaRPr lang="en-US" sz="1400" dirty="0"/>
                    </a:p>
                  </a:txBody>
                  <a:tcPr/>
                </a:tc>
                <a:tc>
                  <a:txBody>
                    <a:bodyPr/>
                    <a:lstStyle/>
                    <a:p>
                      <a:r>
                        <a:rPr lang="en-IN" sz="1400" dirty="0"/>
                        <a:t>Component /  Page</a:t>
                      </a:r>
                      <a:endParaRPr lang="en-US" sz="1400" dirty="0"/>
                    </a:p>
                  </a:txBody>
                  <a:tcPr/>
                </a:tc>
                <a:tc>
                  <a:txBody>
                    <a:bodyPr/>
                    <a:lstStyle/>
                    <a:p>
                      <a:r>
                        <a:rPr lang="en-IN" sz="1400" dirty="0"/>
                        <a:t>Application Specific Path of the Source File</a:t>
                      </a:r>
                      <a:endParaRPr lang="en-US" sz="1400" dirty="0"/>
                    </a:p>
                  </a:txBody>
                  <a:tcPr/>
                </a:tc>
                <a:extLst>
                  <a:ext uri="{0D108BD9-81ED-4DB2-BD59-A6C34878D82A}">
                    <a16:rowId xmlns:a16="http://schemas.microsoft.com/office/drawing/2014/main" val="3917525693"/>
                  </a:ext>
                </a:extLst>
              </a:tr>
              <a:tr h="370840">
                <a:tc>
                  <a:txBody>
                    <a:bodyPr/>
                    <a:lstStyle/>
                    <a:p>
                      <a:r>
                        <a:rPr lang="en-IN" sz="1400" dirty="0"/>
                        <a:t>/home</a:t>
                      </a:r>
                      <a:endParaRPr lang="en-US" sz="1400" dirty="0"/>
                    </a:p>
                  </a:txBody>
                  <a:tcPr/>
                </a:tc>
                <a:tc>
                  <a:txBody>
                    <a:bodyPr/>
                    <a:lstStyle/>
                    <a:p>
                      <a:r>
                        <a:rPr lang="en-IN" sz="1400" dirty="0"/>
                        <a:t>Home.html, </a:t>
                      </a:r>
                      <a:r>
                        <a:rPr lang="en-IN" sz="1400" dirty="0" err="1">
                          <a:hlinkClick r:id="rId2"/>
                        </a:rPr>
                        <a:t>home.jsp</a:t>
                      </a:r>
                      <a:r>
                        <a:rPr lang="en-IN" sz="1400" dirty="0">
                          <a:hlinkClick r:id="rId2"/>
                        </a:rPr>
                        <a:t>, home.aspx</a:t>
                      </a:r>
                      <a:r>
                        <a:rPr lang="en-IN" sz="1400" dirty="0"/>
                        <a:t>, </a:t>
                      </a:r>
                      <a:r>
                        <a:rPr lang="en-IN" sz="1400" dirty="0" err="1"/>
                        <a:t>home.php</a:t>
                      </a:r>
                      <a:endParaRPr lang="en-US" sz="1400" dirty="0"/>
                    </a:p>
                  </a:txBody>
                  <a:tcPr/>
                </a:tc>
                <a:tc>
                  <a:txBody>
                    <a:bodyPr/>
                    <a:lstStyle/>
                    <a:p>
                      <a:r>
                        <a:rPr lang="en-IN" sz="1400" dirty="0"/>
                        <a:t>./Home.html, ./pages/</a:t>
                      </a:r>
                      <a:r>
                        <a:rPr lang="en-IN" sz="1400" dirty="0" err="1"/>
                        <a:t>home.jsp</a:t>
                      </a:r>
                      <a:r>
                        <a:rPr lang="en-IN" sz="1400" dirty="0"/>
                        <a:t>….</a:t>
                      </a:r>
                      <a:endParaRPr lang="en-US" sz="1400" dirty="0"/>
                    </a:p>
                  </a:txBody>
                  <a:tcPr/>
                </a:tc>
                <a:extLst>
                  <a:ext uri="{0D108BD9-81ED-4DB2-BD59-A6C34878D82A}">
                    <a16:rowId xmlns:a16="http://schemas.microsoft.com/office/drawing/2014/main" val="2222962771"/>
                  </a:ext>
                </a:extLst>
              </a:tr>
            </a:tbl>
          </a:graphicData>
        </a:graphic>
      </p:graphicFrame>
      <p:sp>
        <p:nvSpPr>
          <p:cNvPr id="5" name="Rectangle 4">
            <a:extLst>
              <a:ext uri="{FF2B5EF4-FFF2-40B4-BE49-F238E27FC236}">
                <a16:creationId xmlns:a16="http://schemas.microsoft.com/office/drawing/2014/main" id="{E5D81271-DCDE-32D4-CEEB-ADACC1D5084C}"/>
              </a:ext>
            </a:extLst>
          </p:cNvPr>
          <p:cNvSpPr/>
          <p:nvPr/>
        </p:nvSpPr>
        <p:spPr>
          <a:xfrm>
            <a:off x="6430297" y="412955"/>
            <a:ext cx="3028336" cy="192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Server</a:t>
            </a:r>
          </a:p>
          <a:p>
            <a:pPr algn="ctr"/>
            <a:r>
              <a:rPr lang="en-IN" b="1" dirty="0"/>
              <a:t>RouteTable</a:t>
            </a:r>
            <a:endParaRPr lang="en-US" b="1" dirty="0"/>
          </a:p>
        </p:txBody>
      </p:sp>
      <p:cxnSp>
        <p:nvCxnSpPr>
          <p:cNvPr id="7" name="Straight Arrow Connector 6">
            <a:extLst>
              <a:ext uri="{FF2B5EF4-FFF2-40B4-BE49-F238E27FC236}">
                <a16:creationId xmlns:a16="http://schemas.microsoft.com/office/drawing/2014/main" id="{500E5B07-1BD0-21EA-99E2-571665F75795}"/>
              </a:ext>
            </a:extLst>
          </p:cNvPr>
          <p:cNvCxnSpPr/>
          <p:nvPr/>
        </p:nvCxnSpPr>
        <p:spPr>
          <a:xfrm flipH="1">
            <a:off x="8082116" y="1749487"/>
            <a:ext cx="176981" cy="1042875"/>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D3D803CE-6B5F-70C5-1501-EB7E9759D038}"/>
              </a:ext>
            </a:extLst>
          </p:cNvPr>
          <p:cNvSpPr/>
          <p:nvPr/>
        </p:nvSpPr>
        <p:spPr>
          <a:xfrm>
            <a:off x="304800" y="412955"/>
            <a:ext cx="6125497" cy="101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with URL</a:t>
            </a:r>
            <a:endParaRPr lang="en-US" b="1" dirty="0"/>
          </a:p>
        </p:txBody>
      </p:sp>
      <p:sp>
        <p:nvSpPr>
          <p:cNvPr id="9" name="Arrow: Curved Left 8">
            <a:extLst>
              <a:ext uri="{FF2B5EF4-FFF2-40B4-BE49-F238E27FC236}">
                <a16:creationId xmlns:a16="http://schemas.microsoft.com/office/drawing/2014/main" id="{BC45D2EB-0082-A2ED-4318-F11D6FF532ED}"/>
              </a:ext>
            </a:extLst>
          </p:cNvPr>
          <p:cNvSpPr/>
          <p:nvPr/>
        </p:nvSpPr>
        <p:spPr>
          <a:xfrm>
            <a:off x="9389806" y="1307690"/>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2628FE63-DAA3-75BE-7DFF-1B4F8EBA234D}"/>
              </a:ext>
            </a:extLst>
          </p:cNvPr>
          <p:cNvSpPr txBox="1"/>
          <p:nvPr/>
        </p:nvSpPr>
        <p:spPr>
          <a:xfrm>
            <a:off x="10151807" y="1927532"/>
            <a:ext cx="1976284" cy="923330"/>
          </a:xfrm>
          <a:prstGeom prst="rect">
            <a:avLst/>
          </a:prstGeom>
          <a:noFill/>
        </p:spPr>
        <p:txBody>
          <a:bodyPr wrap="square" rtlCol="0">
            <a:spAutoFit/>
          </a:bodyPr>
          <a:lstStyle/>
          <a:p>
            <a:r>
              <a:rPr lang="en-IN" dirty="0"/>
              <a:t>Path Evaluation based on the URL Path</a:t>
            </a:r>
            <a:endParaRPr lang="en-US" dirty="0"/>
          </a:p>
        </p:txBody>
      </p:sp>
      <p:sp>
        <p:nvSpPr>
          <p:cNvPr id="11" name="Arrow: Curved Left 10">
            <a:extLst>
              <a:ext uri="{FF2B5EF4-FFF2-40B4-BE49-F238E27FC236}">
                <a16:creationId xmlns:a16="http://schemas.microsoft.com/office/drawing/2014/main" id="{C3472655-3B10-60E9-EDF4-3B8E1F05D558}"/>
              </a:ext>
            </a:extLst>
          </p:cNvPr>
          <p:cNvSpPr/>
          <p:nvPr/>
        </p:nvSpPr>
        <p:spPr>
          <a:xfrm rot="10800000">
            <a:off x="6386052" y="1376516"/>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018941F3-3EBF-31F2-B5D3-F0185D2C649B}"/>
              </a:ext>
            </a:extLst>
          </p:cNvPr>
          <p:cNvSpPr txBox="1"/>
          <p:nvPr/>
        </p:nvSpPr>
        <p:spPr>
          <a:xfrm>
            <a:off x="4449097" y="2079276"/>
            <a:ext cx="1740309" cy="1477328"/>
          </a:xfrm>
          <a:prstGeom prst="rect">
            <a:avLst/>
          </a:prstGeom>
          <a:noFill/>
        </p:spPr>
        <p:txBody>
          <a:bodyPr wrap="square" rtlCol="0">
            <a:spAutoFit/>
          </a:bodyPr>
          <a:lstStyle/>
          <a:p>
            <a:r>
              <a:rPr lang="en-IN" dirty="0"/>
              <a:t>Execution of the Physical File based on the Mapped Resource</a:t>
            </a:r>
            <a:endParaRPr lang="en-US" dirty="0"/>
          </a:p>
        </p:txBody>
      </p:sp>
      <p:sp>
        <p:nvSpPr>
          <p:cNvPr id="13" name="Arrow: Left 12">
            <a:extLst>
              <a:ext uri="{FF2B5EF4-FFF2-40B4-BE49-F238E27FC236}">
                <a16:creationId xmlns:a16="http://schemas.microsoft.com/office/drawing/2014/main" id="{AC64F789-7B39-0626-16D3-BDB62CCD7138}"/>
              </a:ext>
            </a:extLst>
          </p:cNvPr>
          <p:cNvSpPr/>
          <p:nvPr/>
        </p:nvSpPr>
        <p:spPr>
          <a:xfrm>
            <a:off x="301523" y="1211170"/>
            <a:ext cx="6125497" cy="10109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a:t>
            </a:r>
            <a:endParaRPr lang="en-US" b="1" dirty="0"/>
          </a:p>
        </p:txBody>
      </p:sp>
      <p:sp>
        <p:nvSpPr>
          <p:cNvPr id="14" name="TextBox 13">
            <a:extLst>
              <a:ext uri="{FF2B5EF4-FFF2-40B4-BE49-F238E27FC236}">
                <a16:creationId xmlns:a16="http://schemas.microsoft.com/office/drawing/2014/main" id="{0A402B5A-FB47-619B-7E2A-A20F5130661A}"/>
              </a:ext>
            </a:extLst>
          </p:cNvPr>
          <p:cNvSpPr txBox="1"/>
          <p:nvPr/>
        </p:nvSpPr>
        <p:spPr>
          <a:xfrm>
            <a:off x="1268361" y="4552335"/>
            <a:ext cx="9419304" cy="2123658"/>
          </a:xfrm>
          <a:prstGeom prst="rect">
            <a:avLst/>
          </a:prstGeom>
          <a:noFill/>
        </p:spPr>
        <p:txBody>
          <a:bodyPr wrap="square" rtlCol="0">
            <a:spAutoFit/>
          </a:bodyPr>
          <a:lstStyle/>
          <a:p>
            <a:pPr algn="ctr"/>
            <a:r>
              <a:rPr lang="en-IN" sz="6600" b="1" dirty="0">
                <a:solidFill>
                  <a:srgbClr val="FF0000"/>
                </a:solidFill>
              </a:rPr>
              <a:t>Typical Routing on Web Server</a:t>
            </a:r>
            <a:endParaRPr lang="en-US" sz="6600" b="1" dirty="0">
              <a:solidFill>
                <a:srgbClr val="FF0000"/>
              </a:solidFill>
            </a:endParaRPr>
          </a:p>
        </p:txBody>
      </p:sp>
    </p:spTree>
    <p:extLst>
      <p:ext uri="{BB962C8B-B14F-4D97-AF65-F5344CB8AC3E}">
        <p14:creationId xmlns:p14="http://schemas.microsoft.com/office/powerpoint/2010/main" val="102831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2B4C57-34D1-859E-D961-616BD19008DA}"/>
              </a:ext>
            </a:extLst>
          </p:cNvPr>
          <p:cNvSpPr/>
          <p:nvPr/>
        </p:nvSpPr>
        <p:spPr>
          <a:xfrm>
            <a:off x="314632" y="235974"/>
            <a:ext cx="11198942" cy="64106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3B56D1-EF64-B7CE-DF6A-1DD7893A95B2}"/>
              </a:ext>
            </a:extLst>
          </p:cNvPr>
          <p:cNvSpPr txBox="1"/>
          <p:nvPr/>
        </p:nvSpPr>
        <p:spPr>
          <a:xfrm>
            <a:off x="501445" y="491613"/>
            <a:ext cx="4975123" cy="369332"/>
          </a:xfrm>
          <a:prstGeom prst="rect">
            <a:avLst/>
          </a:prstGeom>
          <a:noFill/>
        </p:spPr>
        <p:txBody>
          <a:bodyPr wrap="square" rtlCol="0">
            <a:spAutoFit/>
          </a:bodyPr>
          <a:lstStyle/>
          <a:p>
            <a:r>
              <a:rPr lang="en-IN" b="1" dirty="0"/>
              <a:t>Browser</a:t>
            </a:r>
            <a:endParaRPr lang="en-US" b="1" dirty="0"/>
          </a:p>
        </p:txBody>
      </p:sp>
      <p:sp>
        <p:nvSpPr>
          <p:cNvPr id="4" name="Rectangle 3">
            <a:extLst>
              <a:ext uri="{FF2B5EF4-FFF2-40B4-BE49-F238E27FC236}">
                <a16:creationId xmlns:a16="http://schemas.microsoft.com/office/drawing/2014/main" id="{B1C3FE6A-8860-696F-EB26-A87A6B7390A6}"/>
              </a:ext>
            </a:extLst>
          </p:cNvPr>
          <p:cNvSpPr/>
          <p:nvPr/>
        </p:nvSpPr>
        <p:spPr>
          <a:xfrm>
            <a:off x="314632" y="4159046"/>
            <a:ext cx="11198942" cy="216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6B074F0-0536-2A24-FA3A-6AE03696D0E2}"/>
              </a:ext>
            </a:extLst>
          </p:cNvPr>
          <p:cNvSpPr txBox="1"/>
          <p:nvPr/>
        </p:nvSpPr>
        <p:spPr>
          <a:xfrm>
            <a:off x="412955" y="4414684"/>
            <a:ext cx="7973961" cy="923330"/>
          </a:xfrm>
          <a:prstGeom prst="rect">
            <a:avLst/>
          </a:prstGeom>
          <a:noFill/>
        </p:spPr>
        <p:txBody>
          <a:bodyPr wrap="square" rtlCol="0">
            <a:spAutoFit/>
          </a:bodyPr>
          <a:lstStyle/>
          <a:p>
            <a:r>
              <a:rPr lang="en-IN" dirty="0"/>
              <a:t>Bundle.js</a:t>
            </a:r>
          </a:p>
          <a:p>
            <a:endParaRPr lang="en-IN" dirty="0"/>
          </a:p>
          <a:p>
            <a:r>
              <a:rPr lang="en-IN" dirty="0"/>
              <a:t>Component’s Registry aka Object Model for React Components</a:t>
            </a:r>
          </a:p>
        </p:txBody>
      </p:sp>
      <p:sp>
        <p:nvSpPr>
          <p:cNvPr id="6" name="TextBox 5">
            <a:extLst>
              <a:ext uri="{FF2B5EF4-FFF2-40B4-BE49-F238E27FC236}">
                <a16:creationId xmlns:a16="http://schemas.microsoft.com/office/drawing/2014/main" id="{9848080A-A813-5EDA-201A-C4C1E44AE7DF}"/>
              </a:ext>
            </a:extLst>
          </p:cNvPr>
          <p:cNvSpPr txBox="1"/>
          <p:nvPr/>
        </p:nvSpPr>
        <p:spPr>
          <a:xfrm>
            <a:off x="7757652" y="4542503"/>
            <a:ext cx="3156154" cy="1754326"/>
          </a:xfrm>
          <a:prstGeom prst="rect">
            <a:avLst/>
          </a:prstGeom>
          <a:noFill/>
        </p:spPr>
        <p:txBody>
          <a:bodyPr wrap="square" rtlCol="0">
            <a:spAutoFit/>
          </a:bodyPr>
          <a:lstStyle/>
          <a:p>
            <a:r>
              <a:rPr lang="en-IN" dirty="0"/>
              <a:t>JavaScript Object Model (JSOM)</a:t>
            </a:r>
          </a:p>
          <a:p>
            <a:endParaRPr lang="en-IN" dirty="0"/>
          </a:p>
          <a:p>
            <a:r>
              <a:rPr lang="en-IN" dirty="0" err="1"/>
              <a:t>customeElementRegistry</a:t>
            </a:r>
            <a:r>
              <a:rPr lang="en-IN" dirty="0"/>
              <a:t>() for the registering Component and Rendering Them on DOM or UI Thread</a:t>
            </a:r>
            <a:endParaRPr lang="en-US" dirty="0"/>
          </a:p>
        </p:txBody>
      </p:sp>
      <p:cxnSp>
        <p:nvCxnSpPr>
          <p:cNvPr id="8" name="Straight Arrow Connector 7">
            <a:extLst>
              <a:ext uri="{FF2B5EF4-FFF2-40B4-BE49-F238E27FC236}">
                <a16:creationId xmlns:a16="http://schemas.microsoft.com/office/drawing/2014/main" id="{03DE7D41-B335-D562-41C1-EC894BBDAB62}"/>
              </a:ext>
            </a:extLst>
          </p:cNvPr>
          <p:cNvCxnSpPr/>
          <p:nvPr/>
        </p:nvCxnSpPr>
        <p:spPr>
          <a:xfrm flipH="1" flipV="1">
            <a:off x="6096000" y="2340077"/>
            <a:ext cx="3215148" cy="34412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1CFE37-4C00-A25A-D7AE-B875E563AAA9}"/>
              </a:ext>
            </a:extLst>
          </p:cNvPr>
          <p:cNvSpPr txBox="1"/>
          <p:nvPr/>
        </p:nvSpPr>
        <p:spPr>
          <a:xfrm>
            <a:off x="1700981" y="1076632"/>
            <a:ext cx="4395019" cy="646331"/>
          </a:xfrm>
          <a:prstGeom prst="rect">
            <a:avLst/>
          </a:prstGeom>
          <a:noFill/>
        </p:spPr>
        <p:txBody>
          <a:bodyPr wrap="square" rtlCol="0">
            <a:spAutoFit/>
          </a:bodyPr>
          <a:lstStyle/>
          <a:p>
            <a:pPr algn="ctr"/>
            <a:r>
              <a:rPr lang="en-IN" b="1" dirty="0"/>
              <a:t>Dynamically Generated UI based on Data and Events</a:t>
            </a:r>
            <a:endParaRPr lang="en-US" b="1" dirty="0"/>
          </a:p>
        </p:txBody>
      </p:sp>
    </p:spTree>
    <p:extLst>
      <p:ext uri="{BB962C8B-B14F-4D97-AF65-F5344CB8AC3E}">
        <p14:creationId xmlns:p14="http://schemas.microsoft.com/office/powerpoint/2010/main" val="74949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B32715-69FA-1F11-BC9B-D1F4BD9F519F}"/>
              </a:ext>
            </a:extLst>
          </p:cNvPr>
          <p:cNvSpPr/>
          <p:nvPr/>
        </p:nvSpPr>
        <p:spPr>
          <a:xfrm>
            <a:off x="452284" y="275303"/>
            <a:ext cx="11385755" cy="63516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61FEC12-C373-E27E-95D8-AB1852C261E7}"/>
              </a:ext>
            </a:extLst>
          </p:cNvPr>
          <p:cNvSpPr txBox="1"/>
          <p:nvPr/>
        </p:nvSpPr>
        <p:spPr>
          <a:xfrm>
            <a:off x="619432" y="344129"/>
            <a:ext cx="2890684" cy="369332"/>
          </a:xfrm>
          <a:prstGeom prst="rect">
            <a:avLst/>
          </a:prstGeom>
          <a:noFill/>
        </p:spPr>
        <p:txBody>
          <a:bodyPr wrap="square" rtlCol="0">
            <a:spAutoFit/>
          </a:bodyPr>
          <a:lstStyle/>
          <a:p>
            <a:r>
              <a:rPr lang="en-IN" dirty="0"/>
              <a:t>Browser</a:t>
            </a:r>
            <a:endParaRPr lang="en-US" dirty="0"/>
          </a:p>
        </p:txBody>
      </p:sp>
      <p:sp>
        <p:nvSpPr>
          <p:cNvPr id="4" name="Rectangle 3">
            <a:extLst>
              <a:ext uri="{FF2B5EF4-FFF2-40B4-BE49-F238E27FC236}">
                <a16:creationId xmlns:a16="http://schemas.microsoft.com/office/drawing/2014/main" id="{1171B688-1D46-FF45-5CA7-76CA3DA7A893}"/>
              </a:ext>
            </a:extLst>
          </p:cNvPr>
          <p:cNvSpPr/>
          <p:nvPr/>
        </p:nvSpPr>
        <p:spPr>
          <a:xfrm>
            <a:off x="619432" y="894736"/>
            <a:ext cx="11031794" cy="5407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E4C7E6-D19D-46F8-6C24-8CCCA5820AC7}"/>
              </a:ext>
            </a:extLst>
          </p:cNvPr>
          <p:cNvSpPr txBox="1"/>
          <p:nvPr/>
        </p:nvSpPr>
        <p:spPr>
          <a:xfrm>
            <a:off x="727587" y="1052052"/>
            <a:ext cx="2635045" cy="369332"/>
          </a:xfrm>
          <a:prstGeom prst="rect">
            <a:avLst/>
          </a:prstGeom>
          <a:noFill/>
        </p:spPr>
        <p:txBody>
          <a:bodyPr wrap="square" rtlCol="0">
            <a:spAutoFit/>
          </a:bodyPr>
          <a:lstStyle/>
          <a:p>
            <a:r>
              <a:rPr lang="en-IN" b="1" dirty="0"/>
              <a:t>Container Component</a:t>
            </a:r>
            <a:endParaRPr lang="en-US" b="1" dirty="0"/>
          </a:p>
        </p:txBody>
      </p:sp>
      <p:sp>
        <p:nvSpPr>
          <p:cNvPr id="6" name="Rectangle: Rounded Corners 5">
            <a:extLst>
              <a:ext uri="{FF2B5EF4-FFF2-40B4-BE49-F238E27FC236}">
                <a16:creationId xmlns:a16="http://schemas.microsoft.com/office/drawing/2014/main" id="{B186B6F9-782D-F2FB-AE7E-28E1C29F6335}"/>
              </a:ext>
            </a:extLst>
          </p:cNvPr>
          <p:cNvSpPr/>
          <p:nvPr/>
        </p:nvSpPr>
        <p:spPr>
          <a:xfrm>
            <a:off x="1002890"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1</a:t>
            </a:r>
            <a:endParaRPr lang="en-US" b="1" dirty="0"/>
          </a:p>
        </p:txBody>
      </p:sp>
      <p:sp>
        <p:nvSpPr>
          <p:cNvPr id="7" name="Rectangle: Rounded Corners 6">
            <a:extLst>
              <a:ext uri="{FF2B5EF4-FFF2-40B4-BE49-F238E27FC236}">
                <a16:creationId xmlns:a16="http://schemas.microsoft.com/office/drawing/2014/main" id="{B1C05E2F-D5AB-6037-5FCD-37C75A539553}"/>
              </a:ext>
            </a:extLst>
          </p:cNvPr>
          <p:cNvSpPr/>
          <p:nvPr/>
        </p:nvSpPr>
        <p:spPr>
          <a:xfrm>
            <a:off x="4616245"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2</a:t>
            </a:r>
            <a:endParaRPr lang="en-US" b="1" dirty="0"/>
          </a:p>
        </p:txBody>
      </p:sp>
      <p:sp>
        <p:nvSpPr>
          <p:cNvPr id="8" name="Rectangle: Rounded Corners 7">
            <a:extLst>
              <a:ext uri="{FF2B5EF4-FFF2-40B4-BE49-F238E27FC236}">
                <a16:creationId xmlns:a16="http://schemas.microsoft.com/office/drawing/2014/main" id="{77BB42AC-9C10-D767-D7DF-F10F7724F032}"/>
              </a:ext>
            </a:extLst>
          </p:cNvPr>
          <p:cNvSpPr/>
          <p:nvPr/>
        </p:nvSpPr>
        <p:spPr>
          <a:xfrm>
            <a:off x="8303341" y="185215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3</a:t>
            </a:r>
            <a:endParaRPr lang="en-US" b="1" dirty="0"/>
          </a:p>
        </p:txBody>
      </p:sp>
      <p:sp>
        <p:nvSpPr>
          <p:cNvPr id="13" name="Rectangle: Rounded Corners 12">
            <a:extLst>
              <a:ext uri="{FF2B5EF4-FFF2-40B4-BE49-F238E27FC236}">
                <a16:creationId xmlns:a16="http://schemas.microsoft.com/office/drawing/2014/main" id="{D3F0EF47-D38B-7B50-9A55-B4B5A5DB1746}"/>
              </a:ext>
            </a:extLst>
          </p:cNvPr>
          <p:cNvSpPr/>
          <p:nvPr/>
        </p:nvSpPr>
        <p:spPr>
          <a:xfrm>
            <a:off x="1002890" y="366681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4</a:t>
            </a:r>
            <a:endParaRPr lang="en-US" b="1" dirty="0"/>
          </a:p>
        </p:txBody>
      </p:sp>
      <p:sp>
        <p:nvSpPr>
          <p:cNvPr id="14" name="Rectangle: Rounded Corners 13">
            <a:extLst>
              <a:ext uri="{FF2B5EF4-FFF2-40B4-BE49-F238E27FC236}">
                <a16:creationId xmlns:a16="http://schemas.microsoft.com/office/drawing/2014/main" id="{8FD67822-2150-584D-E440-FDC6505AD49B}"/>
              </a:ext>
            </a:extLst>
          </p:cNvPr>
          <p:cNvSpPr/>
          <p:nvPr/>
        </p:nvSpPr>
        <p:spPr>
          <a:xfrm>
            <a:off x="4616245" y="369431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5</a:t>
            </a:r>
            <a:endParaRPr lang="en-US" b="1" dirty="0"/>
          </a:p>
        </p:txBody>
      </p:sp>
      <p:sp>
        <p:nvSpPr>
          <p:cNvPr id="15" name="Rectangle: Rounded Corners 14">
            <a:extLst>
              <a:ext uri="{FF2B5EF4-FFF2-40B4-BE49-F238E27FC236}">
                <a16:creationId xmlns:a16="http://schemas.microsoft.com/office/drawing/2014/main" id="{3B6B69F6-3B88-1C7B-C03B-54E7612CC601}"/>
              </a:ext>
            </a:extLst>
          </p:cNvPr>
          <p:cNvSpPr/>
          <p:nvPr/>
        </p:nvSpPr>
        <p:spPr>
          <a:xfrm>
            <a:off x="8303341" y="369016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6</a:t>
            </a:r>
            <a:endParaRPr lang="en-US" b="1" dirty="0"/>
          </a:p>
        </p:txBody>
      </p:sp>
      <p:sp>
        <p:nvSpPr>
          <p:cNvPr id="36" name="Arrow: Curved Down 35">
            <a:extLst>
              <a:ext uri="{FF2B5EF4-FFF2-40B4-BE49-F238E27FC236}">
                <a16:creationId xmlns:a16="http://schemas.microsoft.com/office/drawing/2014/main" id="{FC307DCD-750F-B561-A358-93698973AD2A}"/>
              </a:ext>
            </a:extLst>
          </p:cNvPr>
          <p:cNvSpPr/>
          <p:nvPr/>
        </p:nvSpPr>
        <p:spPr>
          <a:xfrm>
            <a:off x="10481187" y="2035277"/>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Curved Down 36">
            <a:extLst>
              <a:ext uri="{FF2B5EF4-FFF2-40B4-BE49-F238E27FC236}">
                <a16:creationId xmlns:a16="http://schemas.microsoft.com/office/drawing/2014/main" id="{111322AA-421E-D03F-3CC9-32627FF77194}"/>
              </a:ext>
            </a:extLst>
          </p:cNvPr>
          <p:cNvSpPr/>
          <p:nvPr/>
        </p:nvSpPr>
        <p:spPr>
          <a:xfrm rot="10597651">
            <a:off x="10563935" y="2893979"/>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ylinder 41">
            <a:extLst>
              <a:ext uri="{FF2B5EF4-FFF2-40B4-BE49-F238E27FC236}">
                <a16:creationId xmlns:a16="http://schemas.microsoft.com/office/drawing/2014/main" id="{336DF842-E1AB-5777-3CCE-2E9C582B67DC}"/>
              </a:ext>
            </a:extLst>
          </p:cNvPr>
          <p:cNvSpPr/>
          <p:nvPr/>
        </p:nvSpPr>
        <p:spPr>
          <a:xfrm>
            <a:off x="932416" y="5671816"/>
            <a:ext cx="10492668" cy="542171"/>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State Container for Compositional Apps (Multiple Components)</a:t>
            </a:r>
            <a:endParaRPr lang="en-US" b="1" dirty="0"/>
          </a:p>
        </p:txBody>
      </p:sp>
      <p:sp>
        <p:nvSpPr>
          <p:cNvPr id="47" name="Arrow: Up-Down 46">
            <a:extLst>
              <a:ext uri="{FF2B5EF4-FFF2-40B4-BE49-F238E27FC236}">
                <a16:creationId xmlns:a16="http://schemas.microsoft.com/office/drawing/2014/main" id="{16357D52-D6EB-39A1-3585-EF6F3B58233E}"/>
              </a:ext>
            </a:extLst>
          </p:cNvPr>
          <p:cNvSpPr/>
          <p:nvPr/>
        </p:nvSpPr>
        <p:spPr>
          <a:xfrm>
            <a:off x="1081548" y="3212705"/>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Up-Down 47">
            <a:extLst>
              <a:ext uri="{FF2B5EF4-FFF2-40B4-BE49-F238E27FC236}">
                <a16:creationId xmlns:a16="http://schemas.microsoft.com/office/drawing/2014/main" id="{D3400891-D8D7-0BC0-6E4C-DD57789CB02B}"/>
              </a:ext>
            </a:extLst>
          </p:cNvPr>
          <p:cNvSpPr/>
          <p:nvPr/>
        </p:nvSpPr>
        <p:spPr>
          <a:xfrm>
            <a:off x="4769488" y="3174740"/>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Up-Down 48">
            <a:extLst>
              <a:ext uri="{FF2B5EF4-FFF2-40B4-BE49-F238E27FC236}">
                <a16:creationId xmlns:a16="http://schemas.microsoft.com/office/drawing/2014/main" id="{E89E95E7-9CAF-5F35-A81C-E87818B2E32A}"/>
              </a:ext>
            </a:extLst>
          </p:cNvPr>
          <p:cNvSpPr/>
          <p:nvPr/>
        </p:nvSpPr>
        <p:spPr>
          <a:xfrm>
            <a:off x="8563440" y="3157632"/>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Up-Down 49">
            <a:extLst>
              <a:ext uri="{FF2B5EF4-FFF2-40B4-BE49-F238E27FC236}">
                <a16:creationId xmlns:a16="http://schemas.microsoft.com/office/drawing/2014/main" id="{00D7365B-799B-3A1E-F6A9-8C0CC00C3555}"/>
              </a:ext>
            </a:extLst>
          </p:cNvPr>
          <p:cNvSpPr/>
          <p:nvPr/>
        </p:nvSpPr>
        <p:spPr>
          <a:xfrm>
            <a:off x="9528422" y="4592897"/>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Up-Down 50">
            <a:extLst>
              <a:ext uri="{FF2B5EF4-FFF2-40B4-BE49-F238E27FC236}">
                <a16:creationId xmlns:a16="http://schemas.microsoft.com/office/drawing/2014/main" id="{C5341A9B-17E6-1A96-177A-39B40C5398B0}"/>
              </a:ext>
            </a:extLst>
          </p:cNvPr>
          <p:cNvSpPr/>
          <p:nvPr/>
        </p:nvSpPr>
        <p:spPr>
          <a:xfrm>
            <a:off x="6120772" y="4588479"/>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Up-Down 51">
            <a:extLst>
              <a:ext uri="{FF2B5EF4-FFF2-40B4-BE49-F238E27FC236}">
                <a16:creationId xmlns:a16="http://schemas.microsoft.com/office/drawing/2014/main" id="{72D72A33-017B-D5FE-4F17-A6EA3E36A597}"/>
              </a:ext>
            </a:extLst>
          </p:cNvPr>
          <p:cNvSpPr/>
          <p:nvPr/>
        </p:nvSpPr>
        <p:spPr>
          <a:xfrm>
            <a:off x="2359741" y="4664803"/>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954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161766-BE08-B8F9-DD88-9C31BF2723A5}"/>
              </a:ext>
            </a:extLst>
          </p:cNvPr>
          <p:cNvSpPr/>
          <p:nvPr/>
        </p:nvSpPr>
        <p:spPr>
          <a:xfrm>
            <a:off x="137652" y="196645"/>
            <a:ext cx="11818374" cy="6538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32B8B52-1B16-EA6F-5B52-02CDD36DD558}"/>
              </a:ext>
            </a:extLst>
          </p:cNvPr>
          <p:cNvSpPr txBox="1"/>
          <p:nvPr/>
        </p:nvSpPr>
        <p:spPr>
          <a:xfrm>
            <a:off x="235974" y="294968"/>
            <a:ext cx="3588774" cy="646331"/>
          </a:xfrm>
          <a:prstGeom prst="rect">
            <a:avLst/>
          </a:prstGeom>
          <a:noFill/>
        </p:spPr>
        <p:txBody>
          <a:bodyPr wrap="square" rtlCol="0">
            <a:spAutoFit/>
          </a:bodyPr>
          <a:lstStyle/>
          <a:p>
            <a:r>
              <a:rPr lang="en-IN" dirty="0"/>
              <a:t>Provider with Store, and store has reducer</a:t>
            </a:r>
            <a:endParaRPr lang="en-US" dirty="0"/>
          </a:p>
        </p:txBody>
      </p:sp>
      <p:sp>
        <p:nvSpPr>
          <p:cNvPr id="4" name="Rectangle 3">
            <a:extLst>
              <a:ext uri="{FF2B5EF4-FFF2-40B4-BE49-F238E27FC236}">
                <a16:creationId xmlns:a16="http://schemas.microsoft.com/office/drawing/2014/main" id="{49409946-166F-E180-33A8-1F140D52C47D}"/>
              </a:ext>
            </a:extLst>
          </p:cNvPr>
          <p:cNvSpPr/>
          <p:nvPr/>
        </p:nvSpPr>
        <p:spPr>
          <a:xfrm>
            <a:off x="334297" y="1209368"/>
            <a:ext cx="11297264" cy="5353664"/>
          </a:xfrm>
          <a:prstGeom prst="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69781E-315D-887A-F172-3BE8FD19B5D9}"/>
              </a:ext>
            </a:extLst>
          </p:cNvPr>
          <p:cNvSpPr txBox="1"/>
          <p:nvPr/>
        </p:nvSpPr>
        <p:spPr>
          <a:xfrm>
            <a:off x="471948" y="1278194"/>
            <a:ext cx="3913239" cy="369332"/>
          </a:xfrm>
          <a:prstGeom prst="rect">
            <a:avLst/>
          </a:prstGeom>
          <a:noFill/>
        </p:spPr>
        <p:txBody>
          <a:bodyPr wrap="square" rtlCol="0">
            <a:spAutoFit/>
          </a:bodyPr>
          <a:lstStyle/>
          <a:p>
            <a:r>
              <a:rPr lang="en-IN" dirty="0" err="1"/>
              <a:t>MainReduxComponent</a:t>
            </a:r>
            <a:endParaRPr lang="en-US" dirty="0"/>
          </a:p>
        </p:txBody>
      </p:sp>
      <p:sp>
        <p:nvSpPr>
          <p:cNvPr id="6" name="Rectangle: Rounded Corners 5">
            <a:extLst>
              <a:ext uri="{FF2B5EF4-FFF2-40B4-BE49-F238E27FC236}">
                <a16:creationId xmlns:a16="http://schemas.microsoft.com/office/drawing/2014/main" id="{FCC50CE0-E9AE-D76F-FA83-462AB0F768EE}"/>
              </a:ext>
            </a:extLst>
          </p:cNvPr>
          <p:cNvSpPr/>
          <p:nvPr/>
        </p:nvSpPr>
        <p:spPr>
          <a:xfrm>
            <a:off x="560439" y="23597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AddComponent</a:t>
            </a:r>
            <a:endParaRPr lang="en-US" b="1" dirty="0"/>
          </a:p>
        </p:txBody>
      </p:sp>
      <p:sp>
        <p:nvSpPr>
          <p:cNvPr id="7" name="Rectangle: Rounded Corners 6">
            <a:extLst>
              <a:ext uri="{FF2B5EF4-FFF2-40B4-BE49-F238E27FC236}">
                <a16:creationId xmlns:a16="http://schemas.microsoft.com/office/drawing/2014/main" id="{E310D7F1-265E-FB1D-D893-1E8F56311187}"/>
              </a:ext>
            </a:extLst>
          </p:cNvPr>
          <p:cNvSpPr/>
          <p:nvPr/>
        </p:nvSpPr>
        <p:spPr>
          <a:xfrm>
            <a:off x="7890387" y="25121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ListComponent</a:t>
            </a:r>
            <a:endParaRPr lang="en-US" b="1" dirty="0"/>
          </a:p>
        </p:txBody>
      </p:sp>
      <p:sp>
        <p:nvSpPr>
          <p:cNvPr id="8" name="Arrow: Down 7">
            <a:extLst>
              <a:ext uri="{FF2B5EF4-FFF2-40B4-BE49-F238E27FC236}">
                <a16:creationId xmlns:a16="http://schemas.microsoft.com/office/drawing/2014/main" id="{B8739302-1D51-1A7C-D266-1907D50C65D3}"/>
              </a:ext>
            </a:extLst>
          </p:cNvPr>
          <p:cNvSpPr/>
          <p:nvPr/>
        </p:nvSpPr>
        <p:spPr>
          <a:xfrm>
            <a:off x="1897626" y="4296697"/>
            <a:ext cx="481780" cy="1091380"/>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sp>
        <p:nvSpPr>
          <p:cNvPr id="9" name="TextBox 8">
            <a:extLst>
              <a:ext uri="{FF2B5EF4-FFF2-40B4-BE49-F238E27FC236}">
                <a16:creationId xmlns:a16="http://schemas.microsoft.com/office/drawing/2014/main" id="{542CBD8C-02C8-E4E1-AD29-939C2934DA1A}"/>
              </a:ext>
            </a:extLst>
          </p:cNvPr>
          <p:cNvSpPr txBox="1"/>
          <p:nvPr/>
        </p:nvSpPr>
        <p:spPr>
          <a:xfrm>
            <a:off x="1106128" y="5289444"/>
            <a:ext cx="2064775" cy="646331"/>
          </a:xfrm>
          <a:prstGeom prst="rect">
            <a:avLst/>
          </a:prstGeom>
          <a:noFill/>
        </p:spPr>
        <p:txBody>
          <a:bodyPr wrap="square" rtlCol="0">
            <a:spAutoFit/>
          </a:bodyPr>
          <a:lstStyle/>
          <a:p>
            <a:r>
              <a:rPr lang="en-IN" dirty="0"/>
              <a:t>2. Dispatch the Action</a:t>
            </a:r>
            <a:endParaRPr lang="en-US" dirty="0"/>
          </a:p>
        </p:txBody>
      </p:sp>
      <p:sp>
        <p:nvSpPr>
          <p:cNvPr id="10" name="Arrow: Right 9">
            <a:extLst>
              <a:ext uri="{FF2B5EF4-FFF2-40B4-BE49-F238E27FC236}">
                <a16:creationId xmlns:a16="http://schemas.microsoft.com/office/drawing/2014/main" id="{74A63054-0EDE-595E-640A-8FF6F834BF77}"/>
              </a:ext>
            </a:extLst>
          </p:cNvPr>
          <p:cNvSpPr/>
          <p:nvPr/>
        </p:nvSpPr>
        <p:spPr>
          <a:xfrm>
            <a:off x="3156155" y="5314024"/>
            <a:ext cx="98322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886FC7-0A34-8E2C-0ACC-925065C18416}"/>
              </a:ext>
            </a:extLst>
          </p:cNvPr>
          <p:cNvSpPr txBox="1"/>
          <p:nvPr/>
        </p:nvSpPr>
        <p:spPr>
          <a:xfrm>
            <a:off x="4139381" y="5316483"/>
            <a:ext cx="2064775" cy="923330"/>
          </a:xfrm>
          <a:prstGeom prst="rect">
            <a:avLst/>
          </a:prstGeom>
          <a:noFill/>
        </p:spPr>
        <p:txBody>
          <a:bodyPr wrap="square" rtlCol="0">
            <a:spAutoFit/>
          </a:bodyPr>
          <a:lstStyle/>
          <a:p>
            <a:pPr algn="ctr"/>
            <a:r>
              <a:rPr lang="en-IN" b="1" dirty="0"/>
              <a:t>3. Output Action with</a:t>
            </a:r>
          </a:p>
          <a:p>
            <a:pPr algn="ctr"/>
            <a:r>
              <a:rPr lang="en-IN" b="1" dirty="0"/>
              <a:t>Payload</a:t>
            </a:r>
            <a:endParaRPr lang="en-US" b="1" dirty="0"/>
          </a:p>
        </p:txBody>
      </p:sp>
      <p:sp>
        <p:nvSpPr>
          <p:cNvPr id="12" name="Arrow: Down 11">
            <a:extLst>
              <a:ext uri="{FF2B5EF4-FFF2-40B4-BE49-F238E27FC236}">
                <a16:creationId xmlns:a16="http://schemas.microsoft.com/office/drawing/2014/main" id="{EF714B71-7A9E-F9E3-7814-7541CA0A458F}"/>
              </a:ext>
            </a:extLst>
          </p:cNvPr>
          <p:cNvSpPr/>
          <p:nvPr/>
        </p:nvSpPr>
        <p:spPr>
          <a:xfrm>
            <a:off x="5437239" y="4021394"/>
            <a:ext cx="481780" cy="1292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DCFD3079-EC1C-C56F-F65B-C8D0DF03446D}"/>
              </a:ext>
            </a:extLst>
          </p:cNvPr>
          <p:cNvSpPr/>
          <p:nvPr/>
        </p:nvSpPr>
        <p:spPr>
          <a:xfrm>
            <a:off x="4729317" y="3996814"/>
            <a:ext cx="481780" cy="12926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27D7E65-B07E-441E-35C2-AAB45E645FE2}"/>
              </a:ext>
            </a:extLst>
          </p:cNvPr>
          <p:cNvSpPr/>
          <p:nvPr/>
        </p:nvSpPr>
        <p:spPr>
          <a:xfrm>
            <a:off x="4424516" y="2993922"/>
            <a:ext cx="1853381" cy="100043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4. Reducer will Listen the Output Action with Payload</a:t>
            </a:r>
            <a:endParaRPr lang="en-US" sz="1400" b="1" dirty="0"/>
          </a:p>
        </p:txBody>
      </p:sp>
      <p:sp>
        <p:nvSpPr>
          <p:cNvPr id="15" name="Flowchart: Magnetic Disk 14">
            <a:extLst>
              <a:ext uri="{FF2B5EF4-FFF2-40B4-BE49-F238E27FC236}">
                <a16:creationId xmlns:a16="http://schemas.microsoft.com/office/drawing/2014/main" id="{94BC29BA-B50B-D9BF-C539-955A84AE5B39}"/>
              </a:ext>
            </a:extLst>
          </p:cNvPr>
          <p:cNvSpPr/>
          <p:nvPr/>
        </p:nvSpPr>
        <p:spPr>
          <a:xfrm>
            <a:off x="6395885" y="337914"/>
            <a:ext cx="1725561" cy="73742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b="1" dirty="0"/>
              <a:t>Store</a:t>
            </a:r>
            <a:endParaRPr lang="en-US" b="1" dirty="0"/>
          </a:p>
        </p:txBody>
      </p:sp>
      <p:cxnSp>
        <p:nvCxnSpPr>
          <p:cNvPr id="17" name="Connector: Elbow 16">
            <a:extLst>
              <a:ext uri="{FF2B5EF4-FFF2-40B4-BE49-F238E27FC236}">
                <a16:creationId xmlns:a16="http://schemas.microsoft.com/office/drawing/2014/main" id="{67D75690-C354-2162-2BDA-9E986CC4C800}"/>
              </a:ext>
            </a:extLst>
          </p:cNvPr>
          <p:cNvCxnSpPr>
            <a:stCxn id="14" idx="0"/>
            <a:endCxn id="15" idx="2"/>
          </p:cNvCxnSpPr>
          <p:nvPr/>
        </p:nvCxnSpPr>
        <p:spPr>
          <a:xfrm rot="5400000" flipH="1" flipV="1">
            <a:off x="4729897" y="1327934"/>
            <a:ext cx="2287298" cy="1044678"/>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6862EF-07B9-D024-A777-D150452325FD}"/>
              </a:ext>
            </a:extLst>
          </p:cNvPr>
          <p:cNvSpPr txBox="1"/>
          <p:nvPr/>
        </p:nvSpPr>
        <p:spPr>
          <a:xfrm>
            <a:off x="4611329" y="1647526"/>
            <a:ext cx="2212258" cy="646331"/>
          </a:xfrm>
          <a:prstGeom prst="rect">
            <a:avLst/>
          </a:prstGeom>
          <a:noFill/>
        </p:spPr>
        <p:txBody>
          <a:bodyPr wrap="square" rtlCol="0">
            <a:spAutoFit/>
          </a:bodyPr>
          <a:lstStyle/>
          <a:p>
            <a:r>
              <a:rPr lang="en-IN" b="1" dirty="0"/>
              <a:t>5. Update Latest Data in Store</a:t>
            </a:r>
            <a:endParaRPr lang="en-US" b="1" dirty="0"/>
          </a:p>
        </p:txBody>
      </p:sp>
      <p:cxnSp>
        <p:nvCxnSpPr>
          <p:cNvPr id="20" name="Connector: Elbow 19">
            <a:extLst>
              <a:ext uri="{FF2B5EF4-FFF2-40B4-BE49-F238E27FC236}">
                <a16:creationId xmlns:a16="http://schemas.microsoft.com/office/drawing/2014/main" id="{9E470735-55BD-4D11-3787-03DAF2E87ADB}"/>
              </a:ext>
            </a:extLst>
          </p:cNvPr>
          <p:cNvCxnSpPr>
            <a:endCxn id="15" idx="4"/>
          </p:cNvCxnSpPr>
          <p:nvPr/>
        </p:nvCxnSpPr>
        <p:spPr>
          <a:xfrm rot="16200000" flipV="1">
            <a:off x="7884822" y="943248"/>
            <a:ext cx="1805518" cy="1332270"/>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87888AA-1970-4BF7-2FB1-55C36A42E07A}"/>
              </a:ext>
            </a:extLst>
          </p:cNvPr>
          <p:cNvSpPr txBox="1"/>
          <p:nvPr/>
        </p:nvSpPr>
        <p:spPr>
          <a:xfrm>
            <a:off x="9166124" y="1444044"/>
            <a:ext cx="2013153" cy="646331"/>
          </a:xfrm>
          <a:prstGeom prst="rect">
            <a:avLst/>
          </a:prstGeom>
          <a:noFill/>
        </p:spPr>
        <p:txBody>
          <a:bodyPr wrap="square" rtlCol="0">
            <a:spAutoFit/>
          </a:bodyPr>
          <a:lstStyle/>
          <a:p>
            <a:r>
              <a:rPr lang="en-IN" b="1" dirty="0"/>
              <a:t>6. Store Subscription</a:t>
            </a:r>
            <a:endParaRPr lang="en-US" b="1" dirty="0"/>
          </a:p>
        </p:txBody>
      </p:sp>
      <p:cxnSp>
        <p:nvCxnSpPr>
          <p:cNvPr id="23" name="Connector: Elbow 22">
            <a:extLst>
              <a:ext uri="{FF2B5EF4-FFF2-40B4-BE49-F238E27FC236}">
                <a16:creationId xmlns:a16="http://schemas.microsoft.com/office/drawing/2014/main" id="{DEEA5323-5D13-DB3A-4E25-4CCD16A1EBAC}"/>
              </a:ext>
            </a:extLst>
          </p:cNvPr>
          <p:cNvCxnSpPr>
            <a:stCxn id="15" idx="3"/>
            <a:endCxn id="7" idx="1"/>
          </p:cNvCxnSpPr>
          <p:nvPr/>
        </p:nvCxnSpPr>
        <p:spPr>
          <a:xfrm rot="16200000" flipH="1">
            <a:off x="6226858" y="2107141"/>
            <a:ext cx="2695337" cy="631721"/>
          </a:xfrm>
          <a:prstGeom prst="bentConnector2">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9115DA6-C818-921D-B8B8-98CF09DF8DDC}"/>
              </a:ext>
            </a:extLst>
          </p:cNvPr>
          <p:cNvSpPr txBox="1"/>
          <p:nvPr/>
        </p:nvSpPr>
        <p:spPr>
          <a:xfrm>
            <a:off x="6356555" y="2378108"/>
            <a:ext cx="2010698" cy="923330"/>
          </a:xfrm>
          <a:prstGeom prst="rect">
            <a:avLst/>
          </a:prstGeom>
          <a:noFill/>
        </p:spPr>
        <p:txBody>
          <a:bodyPr wrap="square" rtlCol="0">
            <a:spAutoFit/>
          </a:bodyPr>
          <a:lstStyle/>
          <a:p>
            <a:r>
              <a:rPr lang="en-IN" b="1" dirty="0"/>
              <a:t>7. Latest State to other component</a:t>
            </a:r>
            <a:endParaRPr lang="en-US" b="1" dirty="0"/>
          </a:p>
        </p:txBody>
      </p:sp>
    </p:spTree>
    <p:extLst>
      <p:ext uri="{BB962C8B-B14F-4D97-AF65-F5344CB8AC3E}">
        <p14:creationId xmlns:p14="http://schemas.microsoft.com/office/powerpoint/2010/main" val="935456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D718B90-2A19-50C3-7383-53E782D35B34}"/>
              </a:ext>
            </a:extLst>
          </p:cNvPr>
          <p:cNvSpPr/>
          <p:nvPr/>
        </p:nvSpPr>
        <p:spPr>
          <a:xfrm>
            <a:off x="4444180" y="127819"/>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Business Requirements</a:t>
            </a:r>
            <a:endParaRPr lang="en-US" b="1" dirty="0"/>
          </a:p>
        </p:txBody>
      </p:sp>
      <p:sp>
        <p:nvSpPr>
          <p:cNvPr id="3" name="Rectangle: Rounded Corners 2">
            <a:extLst>
              <a:ext uri="{FF2B5EF4-FFF2-40B4-BE49-F238E27FC236}">
                <a16:creationId xmlns:a16="http://schemas.microsoft.com/office/drawing/2014/main" id="{82482F2D-9D62-3F09-25E3-A1F6D57D9A62}"/>
              </a:ext>
            </a:extLst>
          </p:cNvPr>
          <p:cNvSpPr/>
          <p:nvPr/>
        </p:nvSpPr>
        <p:spPr>
          <a:xfrm>
            <a:off x="1578077" y="1524000"/>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Validations of Requirements</a:t>
            </a:r>
            <a:endParaRPr lang="en-US" b="1" dirty="0"/>
          </a:p>
        </p:txBody>
      </p:sp>
      <p:sp>
        <p:nvSpPr>
          <p:cNvPr id="4" name="Rectangle: Rounded Corners 3">
            <a:extLst>
              <a:ext uri="{FF2B5EF4-FFF2-40B4-BE49-F238E27FC236}">
                <a16:creationId xmlns:a16="http://schemas.microsoft.com/office/drawing/2014/main" id="{B9CBCC98-B59B-813D-0FBC-D384610B2740}"/>
              </a:ext>
            </a:extLst>
          </p:cNvPr>
          <p:cNvSpPr/>
          <p:nvPr/>
        </p:nvSpPr>
        <p:spPr>
          <a:xfrm>
            <a:off x="1578077" y="3593688"/>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Feasibility</a:t>
            </a:r>
            <a:endParaRPr lang="en-US" b="1" dirty="0"/>
          </a:p>
        </p:txBody>
      </p:sp>
      <p:sp>
        <p:nvSpPr>
          <p:cNvPr id="5" name="Rectangle: Rounded Corners 4">
            <a:extLst>
              <a:ext uri="{FF2B5EF4-FFF2-40B4-BE49-F238E27FC236}">
                <a16:creationId xmlns:a16="http://schemas.microsoft.com/office/drawing/2014/main" id="{817E4084-1356-8199-4BD2-9E4CB765C6AB}"/>
              </a:ext>
            </a:extLst>
          </p:cNvPr>
          <p:cNvSpPr/>
          <p:nvPr/>
        </p:nvSpPr>
        <p:spPr>
          <a:xfrm>
            <a:off x="4591664" y="5073444"/>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Technology Planning</a:t>
            </a:r>
            <a:endParaRPr lang="en-US" b="1" dirty="0"/>
          </a:p>
        </p:txBody>
      </p:sp>
      <p:sp>
        <p:nvSpPr>
          <p:cNvPr id="6" name="Rectangle: Rounded Corners 5">
            <a:extLst>
              <a:ext uri="{FF2B5EF4-FFF2-40B4-BE49-F238E27FC236}">
                <a16:creationId xmlns:a16="http://schemas.microsoft.com/office/drawing/2014/main" id="{737B107A-C971-3611-801D-A62ADC7B5701}"/>
              </a:ext>
            </a:extLst>
          </p:cNvPr>
          <p:cNvSpPr/>
          <p:nvPr/>
        </p:nvSpPr>
        <p:spPr>
          <a:xfrm>
            <a:off x="7644580" y="3593689"/>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Implementation and Testing</a:t>
            </a:r>
            <a:endParaRPr lang="en-US" b="1" dirty="0"/>
          </a:p>
        </p:txBody>
      </p:sp>
      <p:sp>
        <p:nvSpPr>
          <p:cNvPr id="7" name="Rectangle: Rounded Corners 6">
            <a:extLst>
              <a:ext uri="{FF2B5EF4-FFF2-40B4-BE49-F238E27FC236}">
                <a16:creationId xmlns:a16="http://schemas.microsoft.com/office/drawing/2014/main" id="{72592A63-E712-7E90-6F74-C0CBA5CE80AE}"/>
              </a:ext>
            </a:extLst>
          </p:cNvPr>
          <p:cNvSpPr/>
          <p:nvPr/>
        </p:nvSpPr>
        <p:spPr>
          <a:xfrm>
            <a:off x="7644580" y="1622321"/>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Deployment</a:t>
            </a:r>
            <a:endParaRPr lang="en-US" b="1" dirty="0"/>
          </a:p>
        </p:txBody>
      </p:sp>
      <p:cxnSp>
        <p:nvCxnSpPr>
          <p:cNvPr id="9" name="Connector: Elbow 8">
            <a:extLst>
              <a:ext uri="{FF2B5EF4-FFF2-40B4-BE49-F238E27FC236}">
                <a16:creationId xmlns:a16="http://schemas.microsoft.com/office/drawing/2014/main" id="{6AFB701B-F33A-8EA8-DD87-83EDCECBA563}"/>
              </a:ext>
            </a:extLst>
          </p:cNvPr>
          <p:cNvCxnSpPr>
            <a:stCxn id="2" idx="1"/>
            <a:endCxn id="3" idx="0"/>
          </p:cNvCxnSpPr>
          <p:nvPr/>
        </p:nvCxnSpPr>
        <p:spPr>
          <a:xfrm rot="10800000" flipV="1">
            <a:off x="2925098" y="825910"/>
            <a:ext cx="1519083" cy="698090"/>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6DF23E-7916-9EDA-155D-CDD3600F83CF}"/>
              </a:ext>
            </a:extLst>
          </p:cNvPr>
          <p:cNvCxnSpPr>
            <a:stCxn id="3" idx="2"/>
            <a:endCxn id="4" idx="0"/>
          </p:cNvCxnSpPr>
          <p:nvPr/>
        </p:nvCxnSpPr>
        <p:spPr>
          <a:xfrm>
            <a:off x="2925097" y="2920181"/>
            <a:ext cx="0" cy="67350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5DEE0E7-3C2F-AD0A-B660-15311D0F5722}"/>
              </a:ext>
            </a:extLst>
          </p:cNvPr>
          <p:cNvCxnSpPr>
            <a:stCxn id="4" idx="2"/>
            <a:endCxn id="5" idx="1"/>
          </p:cNvCxnSpPr>
          <p:nvPr/>
        </p:nvCxnSpPr>
        <p:spPr>
          <a:xfrm rot="16200000" flipH="1">
            <a:off x="3367547" y="4547418"/>
            <a:ext cx="781666" cy="1666567"/>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0E4F012-E174-8DE0-D0E0-92C357A2365F}"/>
              </a:ext>
            </a:extLst>
          </p:cNvPr>
          <p:cNvCxnSpPr>
            <a:stCxn id="5" idx="3"/>
            <a:endCxn id="6" idx="2"/>
          </p:cNvCxnSpPr>
          <p:nvPr/>
        </p:nvCxnSpPr>
        <p:spPr>
          <a:xfrm flipV="1">
            <a:off x="7285704" y="4989870"/>
            <a:ext cx="1705896" cy="781665"/>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D2A61C3-87B0-5158-F640-1AA982C5A69A}"/>
              </a:ext>
            </a:extLst>
          </p:cNvPr>
          <p:cNvCxnSpPr>
            <a:stCxn id="6" idx="0"/>
            <a:endCxn id="7" idx="2"/>
          </p:cNvCxnSpPr>
          <p:nvPr/>
        </p:nvCxnSpPr>
        <p:spPr>
          <a:xfrm flipV="1">
            <a:off x="8991600" y="3018502"/>
            <a:ext cx="0" cy="57518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CB69E6F-5569-42B6-1934-CBCF6CB3F297}"/>
              </a:ext>
            </a:extLst>
          </p:cNvPr>
          <p:cNvCxnSpPr>
            <a:stCxn id="7" idx="0"/>
            <a:endCxn id="2" idx="3"/>
          </p:cNvCxnSpPr>
          <p:nvPr/>
        </p:nvCxnSpPr>
        <p:spPr>
          <a:xfrm rot="16200000" flipV="1">
            <a:off x="7666705" y="297426"/>
            <a:ext cx="796411" cy="1853380"/>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6C8CEF9-CFFB-2BCC-C888-E717C9A20312}"/>
              </a:ext>
            </a:extLst>
          </p:cNvPr>
          <p:cNvSpPr txBox="1"/>
          <p:nvPr/>
        </p:nvSpPr>
        <p:spPr>
          <a:xfrm>
            <a:off x="1951702" y="96003"/>
            <a:ext cx="1278194" cy="646331"/>
          </a:xfrm>
          <a:prstGeom prst="rect">
            <a:avLst/>
          </a:prstGeom>
          <a:noFill/>
        </p:spPr>
        <p:txBody>
          <a:bodyPr wrap="square" rtlCol="0">
            <a:spAutoFit/>
          </a:bodyPr>
          <a:lstStyle/>
          <a:p>
            <a:pPr algn="ctr"/>
            <a:r>
              <a:rPr lang="en-IN" b="1" dirty="0"/>
              <a:t>Client and BA</a:t>
            </a:r>
            <a:endParaRPr lang="en-US" b="1" dirty="0"/>
          </a:p>
        </p:txBody>
      </p:sp>
      <p:sp>
        <p:nvSpPr>
          <p:cNvPr id="26" name="TextBox 25">
            <a:extLst>
              <a:ext uri="{FF2B5EF4-FFF2-40B4-BE49-F238E27FC236}">
                <a16:creationId xmlns:a16="http://schemas.microsoft.com/office/drawing/2014/main" id="{3A419926-FEB8-2D1C-2FD5-89A91C23176F}"/>
              </a:ext>
            </a:extLst>
          </p:cNvPr>
          <p:cNvSpPr txBox="1"/>
          <p:nvPr/>
        </p:nvSpPr>
        <p:spPr>
          <a:xfrm>
            <a:off x="1022553" y="5107859"/>
            <a:ext cx="1823885" cy="1200329"/>
          </a:xfrm>
          <a:prstGeom prst="rect">
            <a:avLst/>
          </a:prstGeom>
          <a:noFill/>
        </p:spPr>
        <p:txBody>
          <a:bodyPr wrap="square" rtlCol="0">
            <a:spAutoFit/>
          </a:bodyPr>
          <a:lstStyle/>
          <a:p>
            <a:pPr algn="ctr"/>
            <a:r>
              <a:rPr lang="en-IN" b="1" dirty="0"/>
              <a:t>Solution Architect, Manager, Project Owner</a:t>
            </a:r>
            <a:endParaRPr lang="en-US" b="1" dirty="0"/>
          </a:p>
        </p:txBody>
      </p:sp>
      <p:sp>
        <p:nvSpPr>
          <p:cNvPr id="27" name="TextBox 26">
            <a:extLst>
              <a:ext uri="{FF2B5EF4-FFF2-40B4-BE49-F238E27FC236}">
                <a16:creationId xmlns:a16="http://schemas.microsoft.com/office/drawing/2014/main" id="{5E755E3F-EE34-7B76-DA64-ACE3E26B399D}"/>
              </a:ext>
            </a:extLst>
          </p:cNvPr>
          <p:cNvSpPr txBox="1"/>
          <p:nvPr/>
        </p:nvSpPr>
        <p:spPr>
          <a:xfrm>
            <a:off x="8753168" y="5289756"/>
            <a:ext cx="1823885" cy="923330"/>
          </a:xfrm>
          <a:prstGeom prst="rect">
            <a:avLst/>
          </a:prstGeom>
          <a:noFill/>
        </p:spPr>
        <p:txBody>
          <a:bodyPr wrap="square" rtlCol="0">
            <a:spAutoFit/>
          </a:bodyPr>
          <a:lstStyle/>
          <a:p>
            <a:pPr algn="ctr"/>
            <a:r>
              <a:rPr lang="en-IN" b="1" dirty="0"/>
              <a:t>Developer, Engineers, Testers</a:t>
            </a:r>
            <a:endParaRPr lang="en-US" b="1" dirty="0"/>
          </a:p>
        </p:txBody>
      </p:sp>
      <p:sp>
        <p:nvSpPr>
          <p:cNvPr id="28" name="TextBox 27">
            <a:extLst>
              <a:ext uri="{FF2B5EF4-FFF2-40B4-BE49-F238E27FC236}">
                <a16:creationId xmlns:a16="http://schemas.microsoft.com/office/drawing/2014/main" id="{D8CA113B-6231-EAEA-1B2B-CE962A0FF86A}"/>
              </a:ext>
            </a:extLst>
          </p:cNvPr>
          <p:cNvSpPr txBox="1"/>
          <p:nvPr/>
        </p:nvSpPr>
        <p:spPr>
          <a:xfrm>
            <a:off x="8920316" y="900950"/>
            <a:ext cx="1823885" cy="646331"/>
          </a:xfrm>
          <a:prstGeom prst="rect">
            <a:avLst/>
          </a:prstGeom>
          <a:noFill/>
        </p:spPr>
        <p:txBody>
          <a:bodyPr wrap="square" rtlCol="0">
            <a:spAutoFit/>
          </a:bodyPr>
          <a:lstStyle/>
          <a:p>
            <a:pPr algn="ctr"/>
            <a:r>
              <a:rPr lang="en-IN" b="1" dirty="0"/>
              <a:t>Operation Team</a:t>
            </a:r>
            <a:endParaRPr lang="en-US" b="1" dirty="0"/>
          </a:p>
        </p:txBody>
      </p:sp>
      <p:sp>
        <p:nvSpPr>
          <p:cNvPr id="29" name="TextBox 28">
            <a:extLst>
              <a:ext uri="{FF2B5EF4-FFF2-40B4-BE49-F238E27FC236}">
                <a16:creationId xmlns:a16="http://schemas.microsoft.com/office/drawing/2014/main" id="{BD7674EB-C6A1-C02A-76FB-BF8BB01599E5}"/>
              </a:ext>
            </a:extLst>
          </p:cNvPr>
          <p:cNvSpPr txBox="1"/>
          <p:nvPr/>
        </p:nvSpPr>
        <p:spPr>
          <a:xfrm>
            <a:off x="4906297" y="2320411"/>
            <a:ext cx="2379406" cy="2308324"/>
          </a:xfrm>
          <a:prstGeom prst="rect">
            <a:avLst/>
          </a:prstGeom>
          <a:noFill/>
        </p:spPr>
        <p:txBody>
          <a:bodyPr wrap="square" rtlCol="0">
            <a:spAutoFit/>
          </a:bodyPr>
          <a:lstStyle/>
          <a:p>
            <a:pPr algn="ctr"/>
            <a:r>
              <a:rPr lang="en-IN" b="1" dirty="0"/>
              <a:t>Continues</a:t>
            </a:r>
          </a:p>
          <a:p>
            <a:pPr algn="ctr"/>
            <a:r>
              <a:rPr lang="en-IN" b="1" dirty="0"/>
              <a:t>Development</a:t>
            </a:r>
          </a:p>
          <a:p>
            <a:pPr algn="ctr"/>
            <a:r>
              <a:rPr lang="en-IN" b="1" dirty="0"/>
              <a:t>+</a:t>
            </a:r>
          </a:p>
          <a:p>
            <a:pPr algn="ctr"/>
            <a:r>
              <a:rPr lang="en-IN" b="1" dirty="0"/>
              <a:t>Continues </a:t>
            </a:r>
          </a:p>
          <a:p>
            <a:pPr algn="ctr"/>
            <a:r>
              <a:rPr lang="en-IN" b="1" dirty="0"/>
              <a:t>Testing</a:t>
            </a:r>
          </a:p>
          <a:p>
            <a:pPr algn="ctr"/>
            <a:r>
              <a:rPr lang="en-IN" b="1" dirty="0"/>
              <a:t>+ </a:t>
            </a:r>
          </a:p>
          <a:p>
            <a:pPr algn="ctr"/>
            <a:r>
              <a:rPr lang="en-IN" b="1" dirty="0"/>
              <a:t>Continues Integration </a:t>
            </a:r>
            <a:endParaRPr lang="en-US" b="1" dirty="0"/>
          </a:p>
        </p:txBody>
      </p:sp>
    </p:spTree>
    <p:extLst>
      <p:ext uri="{BB962C8B-B14F-4D97-AF65-F5344CB8AC3E}">
        <p14:creationId xmlns:p14="http://schemas.microsoft.com/office/powerpoint/2010/main" val="265920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9D681A-C9F9-F2BE-99F4-DE3C41C8360E}"/>
              </a:ext>
            </a:extLst>
          </p:cNvPr>
          <p:cNvSpPr txBox="1"/>
          <p:nvPr/>
        </p:nvSpPr>
        <p:spPr>
          <a:xfrm>
            <a:off x="3106994" y="0"/>
            <a:ext cx="6322141" cy="369332"/>
          </a:xfrm>
          <a:prstGeom prst="rect">
            <a:avLst/>
          </a:prstGeom>
          <a:noFill/>
        </p:spPr>
        <p:txBody>
          <a:bodyPr wrap="square" rtlCol="0">
            <a:spAutoFit/>
          </a:bodyPr>
          <a:lstStyle/>
          <a:p>
            <a:pPr algn="ctr"/>
            <a:r>
              <a:rPr lang="en-IN" b="1" dirty="0"/>
              <a:t>Data Center Clusters </a:t>
            </a:r>
            <a:endParaRPr lang="en-US" b="1" dirty="0"/>
          </a:p>
        </p:txBody>
      </p:sp>
      <p:sp>
        <p:nvSpPr>
          <p:cNvPr id="3" name="Cube 2">
            <a:extLst>
              <a:ext uri="{FF2B5EF4-FFF2-40B4-BE49-F238E27FC236}">
                <a16:creationId xmlns:a16="http://schemas.microsoft.com/office/drawing/2014/main" id="{B1163633-F972-DAEB-76B9-77A6C4651D62}"/>
              </a:ext>
            </a:extLst>
          </p:cNvPr>
          <p:cNvSpPr/>
          <p:nvPr/>
        </p:nvSpPr>
        <p:spPr>
          <a:xfrm>
            <a:off x="176980" y="776748"/>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6634F064-F457-E4C3-0F23-6366693C0420}"/>
              </a:ext>
            </a:extLst>
          </p:cNvPr>
          <p:cNvSpPr/>
          <p:nvPr/>
        </p:nvSpPr>
        <p:spPr>
          <a:xfrm>
            <a:off x="4176251" y="776746"/>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a:extLst>
              <a:ext uri="{FF2B5EF4-FFF2-40B4-BE49-F238E27FC236}">
                <a16:creationId xmlns:a16="http://schemas.microsoft.com/office/drawing/2014/main" id="{44DA95E4-D394-DB8E-3752-AD63ACA486A0}"/>
              </a:ext>
            </a:extLst>
          </p:cNvPr>
          <p:cNvSpPr/>
          <p:nvPr/>
        </p:nvSpPr>
        <p:spPr>
          <a:xfrm>
            <a:off x="8175522" y="776747"/>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5F6624B-20C2-9828-45AB-03E8FA28DBDE}"/>
              </a:ext>
            </a:extLst>
          </p:cNvPr>
          <p:cNvSpPr/>
          <p:nvPr/>
        </p:nvSpPr>
        <p:spPr>
          <a:xfrm>
            <a:off x="227371" y="1248696"/>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VM1</a:t>
            </a:r>
            <a:endParaRPr lang="en-US" b="1" dirty="0"/>
          </a:p>
        </p:txBody>
      </p:sp>
      <p:sp>
        <p:nvSpPr>
          <p:cNvPr id="7" name="Rectangle: Rounded Corners 6">
            <a:extLst>
              <a:ext uri="{FF2B5EF4-FFF2-40B4-BE49-F238E27FC236}">
                <a16:creationId xmlns:a16="http://schemas.microsoft.com/office/drawing/2014/main" id="{8F4428EF-1323-6C84-3528-83D195D70F03}"/>
              </a:ext>
            </a:extLst>
          </p:cNvPr>
          <p:cNvSpPr/>
          <p:nvPr/>
        </p:nvSpPr>
        <p:spPr>
          <a:xfrm>
            <a:off x="1479754" y="1248696"/>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47119D6-2118-967C-39A7-9B4EF1029354}"/>
              </a:ext>
            </a:extLst>
          </p:cNvPr>
          <p:cNvSpPr/>
          <p:nvPr/>
        </p:nvSpPr>
        <p:spPr>
          <a:xfrm>
            <a:off x="2735825" y="124869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DD85622-F2A4-6ADB-32D7-EA04A505B1FD}"/>
              </a:ext>
            </a:extLst>
          </p:cNvPr>
          <p:cNvSpPr/>
          <p:nvPr/>
        </p:nvSpPr>
        <p:spPr>
          <a:xfrm>
            <a:off x="227371" y="227616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2518334-2D31-8EE1-AE9F-09AB0A522F3D}"/>
              </a:ext>
            </a:extLst>
          </p:cNvPr>
          <p:cNvSpPr/>
          <p:nvPr/>
        </p:nvSpPr>
        <p:spPr>
          <a:xfrm>
            <a:off x="1479754" y="227616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07E114F-3DB5-8754-9F45-5D36094D1403}"/>
              </a:ext>
            </a:extLst>
          </p:cNvPr>
          <p:cNvSpPr/>
          <p:nvPr/>
        </p:nvSpPr>
        <p:spPr>
          <a:xfrm>
            <a:off x="2735825" y="227616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CCBD8A7-6601-EBB7-6383-8A044E6019AA}"/>
              </a:ext>
            </a:extLst>
          </p:cNvPr>
          <p:cNvSpPr/>
          <p:nvPr/>
        </p:nvSpPr>
        <p:spPr>
          <a:xfrm>
            <a:off x="201562" y="319548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67AA686-06A9-3B57-840F-207E83F9E892}"/>
              </a:ext>
            </a:extLst>
          </p:cNvPr>
          <p:cNvSpPr/>
          <p:nvPr/>
        </p:nvSpPr>
        <p:spPr>
          <a:xfrm>
            <a:off x="1453945" y="319548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9C332CB-9748-396E-7B14-805D8E002D60}"/>
              </a:ext>
            </a:extLst>
          </p:cNvPr>
          <p:cNvSpPr/>
          <p:nvPr/>
        </p:nvSpPr>
        <p:spPr>
          <a:xfrm>
            <a:off x="2710016" y="319548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F4F0748-E2F4-9D7F-DFE1-9B312113B79B}"/>
              </a:ext>
            </a:extLst>
          </p:cNvPr>
          <p:cNvSpPr/>
          <p:nvPr/>
        </p:nvSpPr>
        <p:spPr>
          <a:xfrm>
            <a:off x="227371" y="509802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2F8BC6C-C6E0-0BE7-D227-8CA87A2B5F4D}"/>
              </a:ext>
            </a:extLst>
          </p:cNvPr>
          <p:cNvSpPr/>
          <p:nvPr/>
        </p:nvSpPr>
        <p:spPr>
          <a:xfrm>
            <a:off x="1479754" y="509802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A18DEDB-1EF4-6C8C-D980-542872AAF12A}"/>
              </a:ext>
            </a:extLst>
          </p:cNvPr>
          <p:cNvSpPr/>
          <p:nvPr/>
        </p:nvSpPr>
        <p:spPr>
          <a:xfrm>
            <a:off x="2735825" y="509802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D4EADC1-94A5-5C5D-C103-0EB37B6678C3}"/>
              </a:ext>
            </a:extLst>
          </p:cNvPr>
          <p:cNvSpPr/>
          <p:nvPr/>
        </p:nvSpPr>
        <p:spPr>
          <a:xfrm>
            <a:off x="227371" y="417870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C7B3DFDD-3A4E-CBDD-8F9E-1D0E28FBDC05}"/>
              </a:ext>
            </a:extLst>
          </p:cNvPr>
          <p:cNvSpPr/>
          <p:nvPr/>
        </p:nvSpPr>
        <p:spPr>
          <a:xfrm>
            <a:off x="1479754" y="417870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795F68A8-F48D-8407-B8B2-C361088E6EB0}"/>
              </a:ext>
            </a:extLst>
          </p:cNvPr>
          <p:cNvSpPr/>
          <p:nvPr/>
        </p:nvSpPr>
        <p:spPr>
          <a:xfrm>
            <a:off x="2735825" y="417870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E399E78-95FA-4CC0-89DE-F35FE59F792C}"/>
              </a:ext>
            </a:extLst>
          </p:cNvPr>
          <p:cNvSpPr/>
          <p:nvPr/>
        </p:nvSpPr>
        <p:spPr>
          <a:xfrm>
            <a:off x="4286863"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EAF6EC2-FD14-ED96-ABCE-5CE25767E429}"/>
              </a:ext>
            </a:extLst>
          </p:cNvPr>
          <p:cNvSpPr/>
          <p:nvPr/>
        </p:nvSpPr>
        <p:spPr>
          <a:xfrm>
            <a:off x="5539246"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5750715-FE82-48F9-1AFA-8BC32AD47CAD}"/>
              </a:ext>
            </a:extLst>
          </p:cNvPr>
          <p:cNvSpPr/>
          <p:nvPr/>
        </p:nvSpPr>
        <p:spPr>
          <a:xfrm>
            <a:off x="6795317" y="107663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34A3CED-1EDB-A950-C45E-C8851C68D44B}"/>
              </a:ext>
            </a:extLst>
          </p:cNvPr>
          <p:cNvSpPr/>
          <p:nvPr/>
        </p:nvSpPr>
        <p:spPr>
          <a:xfrm>
            <a:off x="4286863"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05F7595E-F290-CEFB-6F6B-C2DF452150C7}"/>
              </a:ext>
            </a:extLst>
          </p:cNvPr>
          <p:cNvSpPr/>
          <p:nvPr/>
        </p:nvSpPr>
        <p:spPr>
          <a:xfrm>
            <a:off x="5539246"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A6B3F9A3-E4DD-1F5B-7AA2-3BC42672FED8}"/>
              </a:ext>
            </a:extLst>
          </p:cNvPr>
          <p:cNvSpPr/>
          <p:nvPr/>
        </p:nvSpPr>
        <p:spPr>
          <a:xfrm>
            <a:off x="6795317" y="210410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91D0855A-437D-F677-74FB-8C70D43D2C29}"/>
              </a:ext>
            </a:extLst>
          </p:cNvPr>
          <p:cNvSpPr/>
          <p:nvPr/>
        </p:nvSpPr>
        <p:spPr>
          <a:xfrm>
            <a:off x="4261054"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63414EA-2F90-26DC-8A22-C7C0F265A36B}"/>
              </a:ext>
            </a:extLst>
          </p:cNvPr>
          <p:cNvSpPr/>
          <p:nvPr/>
        </p:nvSpPr>
        <p:spPr>
          <a:xfrm>
            <a:off x="5513437"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BDEEDFD-0464-828A-A22C-152A2AAE2743}"/>
              </a:ext>
            </a:extLst>
          </p:cNvPr>
          <p:cNvSpPr/>
          <p:nvPr/>
        </p:nvSpPr>
        <p:spPr>
          <a:xfrm>
            <a:off x="6769508" y="302342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15FA8169-2F6C-C96A-69DD-36F0836350D8}"/>
              </a:ext>
            </a:extLst>
          </p:cNvPr>
          <p:cNvSpPr/>
          <p:nvPr/>
        </p:nvSpPr>
        <p:spPr>
          <a:xfrm>
            <a:off x="4286863"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3FDDDED-C5CF-4901-E1FE-851E8B1655BA}"/>
              </a:ext>
            </a:extLst>
          </p:cNvPr>
          <p:cNvSpPr/>
          <p:nvPr/>
        </p:nvSpPr>
        <p:spPr>
          <a:xfrm>
            <a:off x="5539246"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7BACA38-58D3-E488-D0A4-04CC1286A4A4}"/>
              </a:ext>
            </a:extLst>
          </p:cNvPr>
          <p:cNvSpPr/>
          <p:nvPr/>
        </p:nvSpPr>
        <p:spPr>
          <a:xfrm>
            <a:off x="6795317" y="492596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90B438E-84B5-1FC2-E8EE-8F5F7A5D4E24}"/>
              </a:ext>
            </a:extLst>
          </p:cNvPr>
          <p:cNvSpPr/>
          <p:nvPr/>
        </p:nvSpPr>
        <p:spPr>
          <a:xfrm>
            <a:off x="4286863"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2CDCF4C3-8286-D4E6-4EA3-2400297F04E9}"/>
              </a:ext>
            </a:extLst>
          </p:cNvPr>
          <p:cNvSpPr/>
          <p:nvPr/>
        </p:nvSpPr>
        <p:spPr>
          <a:xfrm>
            <a:off x="5539246"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46F3953A-A0E7-7812-6DE1-B5065D80C8C4}"/>
              </a:ext>
            </a:extLst>
          </p:cNvPr>
          <p:cNvSpPr/>
          <p:nvPr/>
        </p:nvSpPr>
        <p:spPr>
          <a:xfrm>
            <a:off x="6795317" y="4006645"/>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4ADFA00-A4DB-BA0C-BA88-C82E2CDEFAD0}"/>
              </a:ext>
            </a:extLst>
          </p:cNvPr>
          <p:cNvSpPr/>
          <p:nvPr/>
        </p:nvSpPr>
        <p:spPr>
          <a:xfrm>
            <a:off x="8286134"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0A769AC8-9AFE-2E19-6856-16746CC26D46}"/>
              </a:ext>
            </a:extLst>
          </p:cNvPr>
          <p:cNvSpPr/>
          <p:nvPr/>
        </p:nvSpPr>
        <p:spPr>
          <a:xfrm>
            <a:off x="9538517"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374AF929-DF70-909A-2553-D7F5B5BCBD9C}"/>
              </a:ext>
            </a:extLst>
          </p:cNvPr>
          <p:cNvSpPr/>
          <p:nvPr/>
        </p:nvSpPr>
        <p:spPr>
          <a:xfrm>
            <a:off x="10794588" y="107663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CB79F4E-7373-6A66-0E64-B04D81B3D36B}"/>
              </a:ext>
            </a:extLst>
          </p:cNvPr>
          <p:cNvSpPr/>
          <p:nvPr/>
        </p:nvSpPr>
        <p:spPr>
          <a:xfrm>
            <a:off x="8286134"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076E4202-B36B-0B9C-E496-4796B4866F6C}"/>
              </a:ext>
            </a:extLst>
          </p:cNvPr>
          <p:cNvSpPr/>
          <p:nvPr/>
        </p:nvSpPr>
        <p:spPr>
          <a:xfrm>
            <a:off x="9538517"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AE8BC6C1-AC2B-77CF-2E9A-AEB62897EB8F}"/>
              </a:ext>
            </a:extLst>
          </p:cNvPr>
          <p:cNvSpPr/>
          <p:nvPr/>
        </p:nvSpPr>
        <p:spPr>
          <a:xfrm>
            <a:off x="10794588" y="210410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AC65E9AA-ADCC-7AC0-C69C-AB643816D735}"/>
              </a:ext>
            </a:extLst>
          </p:cNvPr>
          <p:cNvSpPr/>
          <p:nvPr/>
        </p:nvSpPr>
        <p:spPr>
          <a:xfrm>
            <a:off x="8260325"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EEDE50C2-01B8-7D44-4030-2C9FBC6319CF}"/>
              </a:ext>
            </a:extLst>
          </p:cNvPr>
          <p:cNvSpPr/>
          <p:nvPr/>
        </p:nvSpPr>
        <p:spPr>
          <a:xfrm>
            <a:off x="9512708"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E4DA5CCB-7B99-0A72-715F-4427C4D40AAC}"/>
              </a:ext>
            </a:extLst>
          </p:cNvPr>
          <p:cNvSpPr/>
          <p:nvPr/>
        </p:nvSpPr>
        <p:spPr>
          <a:xfrm>
            <a:off x="10768779" y="302342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9E10C74C-E3E1-CF3D-6EBE-E06738F2F99A}"/>
              </a:ext>
            </a:extLst>
          </p:cNvPr>
          <p:cNvSpPr/>
          <p:nvPr/>
        </p:nvSpPr>
        <p:spPr>
          <a:xfrm>
            <a:off x="8286134"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9EB95C8-F94D-0FF0-4876-22AEC2A50A3D}"/>
              </a:ext>
            </a:extLst>
          </p:cNvPr>
          <p:cNvSpPr/>
          <p:nvPr/>
        </p:nvSpPr>
        <p:spPr>
          <a:xfrm>
            <a:off x="9538517"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948C1F4E-A2A9-8F2D-CE22-33709A97CBB6}"/>
              </a:ext>
            </a:extLst>
          </p:cNvPr>
          <p:cNvSpPr/>
          <p:nvPr/>
        </p:nvSpPr>
        <p:spPr>
          <a:xfrm>
            <a:off x="10794588" y="492596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BCEDF2EC-F48E-2239-9B18-054634A3399E}"/>
              </a:ext>
            </a:extLst>
          </p:cNvPr>
          <p:cNvSpPr/>
          <p:nvPr/>
        </p:nvSpPr>
        <p:spPr>
          <a:xfrm>
            <a:off x="8286134"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EF3DFDD6-9DBA-8231-AA08-89526A46EE68}"/>
              </a:ext>
            </a:extLst>
          </p:cNvPr>
          <p:cNvSpPr/>
          <p:nvPr/>
        </p:nvSpPr>
        <p:spPr>
          <a:xfrm>
            <a:off x="9538517"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0BB76E22-80CC-0757-98E1-719B0B45B2B3}"/>
              </a:ext>
            </a:extLst>
          </p:cNvPr>
          <p:cNvSpPr/>
          <p:nvPr/>
        </p:nvSpPr>
        <p:spPr>
          <a:xfrm>
            <a:off x="10794588" y="4006645"/>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E6A786C5-6B5E-3C88-8456-A8798077A732}"/>
              </a:ext>
            </a:extLst>
          </p:cNvPr>
          <p:cNvSpPr/>
          <p:nvPr/>
        </p:nvSpPr>
        <p:spPr>
          <a:xfrm>
            <a:off x="4916129" y="6194323"/>
            <a:ext cx="1606342" cy="491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Load</a:t>
            </a:r>
          </a:p>
          <a:p>
            <a:pPr algn="ctr"/>
            <a:r>
              <a:rPr lang="en-IN" b="1" dirty="0"/>
              <a:t>Balancer</a:t>
            </a:r>
            <a:endParaRPr lang="en-US" b="1" dirty="0"/>
          </a:p>
        </p:txBody>
      </p:sp>
      <p:cxnSp>
        <p:nvCxnSpPr>
          <p:cNvPr id="53" name="Connector: Elbow 52">
            <a:extLst>
              <a:ext uri="{FF2B5EF4-FFF2-40B4-BE49-F238E27FC236}">
                <a16:creationId xmlns:a16="http://schemas.microsoft.com/office/drawing/2014/main" id="{88434295-E9D9-CA70-3075-CC76205D7B4C}"/>
              </a:ext>
            </a:extLst>
          </p:cNvPr>
          <p:cNvCxnSpPr>
            <a:stCxn id="51" idx="1"/>
            <a:endCxn id="3" idx="3"/>
          </p:cNvCxnSpPr>
          <p:nvPr/>
        </p:nvCxnSpPr>
        <p:spPr>
          <a:xfrm rot="10800000">
            <a:off x="1991031" y="5899355"/>
            <a:ext cx="2925099" cy="540774"/>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C77ECF8-00FC-6C85-74BB-18D6F976F427}"/>
              </a:ext>
            </a:extLst>
          </p:cNvPr>
          <p:cNvCxnSpPr>
            <a:stCxn id="51" idx="3"/>
            <a:endCxn id="5" idx="3"/>
          </p:cNvCxnSpPr>
          <p:nvPr/>
        </p:nvCxnSpPr>
        <p:spPr>
          <a:xfrm flipV="1">
            <a:off x="6522471" y="5899354"/>
            <a:ext cx="3467101" cy="540775"/>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A190E68-4E34-DC2B-CD46-4C82488360CA}"/>
              </a:ext>
            </a:extLst>
          </p:cNvPr>
          <p:cNvCxnSpPr>
            <a:stCxn id="51" idx="0"/>
            <a:endCxn id="4" idx="3"/>
          </p:cNvCxnSpPr>
          <p:nvPr/>
        </p:nvCxnSpPr>
        <p:spPr>
          <a:xfrm flipV="1">
            <a:off x="5719300" y="5899353"/>
            <a:ext cx="271001" cy="29497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4A7C050-9F8D-5468-BA41-33640D13FEF1}"/>
              </a:ext>
            </a:extLst>
          </p:cNvPr>
          <p:cNvSpPr/>
          <p:nvPr/>
        </p:nvSpPr>
        <p:spPr>
          <a:xfrm>
            <a:off x="658761" y="369331"/>
            <a:ext cx="11331677" cy="343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Network Topology</a:t>
            </a:r>
            <a:endParaRPr lang="en-US" b="1" dirty="0"/>
          </a:p>
        </p:txBody>
      </p:sp>
      <p:sp>
        <p:nvSpPr>
          <p:cNvPr id="59" name="Arrow: Down 58">
            <a:extLst>
              <a:ext uri="{FF2B5EF4-FFF2-40B4-BE49-F238E27FC236}">
                <a16:creationId xmlns:a16="http://schemas.microsoft.com/office/drawing/2014/main" id="{4E9589CD-923F-FD1D-998A-0351D2C325F2}"/>
              </a:ext>
            </a:extLst>
          </p:cNvPr>
          <p:cNvSpPr/>
          <p:nvPr/>
        </p:nvSpPr>
        <p:spPr>
          <a:xfrm>
            <a:off x="1991031" y="594849"/>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Arrow: Down 59">
            <a:extLst>
              <a:ext uri="{FF2B5EF4-FFF2-40B4-BE49-F238E27FC236}">
                <a16:creationId xmlns:a16="http://schemas.microsoft.com/office/drawing/2014/main" id="{9C707D42-3F06-31CD-2F0A-C464F5805F00}"/>
              </a:ext>
            </a:extLst>
          </p:cNvPr>
          <p:cNvSpPr/>
          <p:nvPr/>
        </p:nvSpPr>
        <p:spPr>
          <a:xfrm>
            <a:off x="5923934" y="658759"/>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Arrow: Down 60">
            <a:extLst>
              <a:ext uri="{FF2B5EF4-FFF2-40B4-BE49-F238E27FC236}">
                <a16:creationId xmlns:a16="http://schemas.microsoft.com/office/drawing/2014/main" id="{4428FCD6-6BF5-0C61-5B28-059DF8B8C89F}"/>
              </a:ext>
            </a:extLst>
          </p:cNvPr>
          <p:cNvSpPr/>
          <p:nvPr/>
        </p:nvSpPr>
        <p:spPr>
          <a:xfrm>
            <a:off x="10041194" y="585013"/>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536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69F9D-53D6-DA4F-169E-0FE1368D2A00}"/>
              </a:ext>
            </a:extLst>
          </p:cNvPr>
          <p:cNvSpPr txBox="1"/>
          <p:nvPr/>
        </p:nvSpPr>
        <p:spPr>
          <a:xfrm>
            <a:off x="3126658" y="137652"/>
            <a:ext cx="6548284" cy="369332"/>
          </a:xfrm>
          <a:prstGeom prst="rect">
            <a:avLst/>
          </a:prstGeom>
          <a:noFill/>
        </p:spPr>
        <p:txBody>
          <a:bodyPr wrap="square" rtlCol="0">
            <a:spAutoFit/>
          </a:bodyPr>
          <a:lstStyle/>
          <a:p>
            <a:pPr algn="ctr"/>
            <a:r>
              <a:rPr lang="en-IN" b="1" dirty="0"/>
              <a:t>Virtual Machine in Practice</a:t>
            </a:r>
            <a:endParaRPr lang="en-US" b="1" dirty="0"/>
          </a:p>
        </p:txBody>
      </p:sp>
      <p:sp>
        <p:nvSpPr>
          <p:cNvPr id="3" name="Rectangle 2">
            <a:extLst>
              <a:ext uri="{FF2B5EF4-FFF2-40B4-BE49-F238E27FC236}">
                <a16:creationId xmlns:a16="http://schemas.microsoft.com/office/drawing/2014/main" id="{32A74FD0-BEE3-DA8B-E56F-D11006CB7FEC}"/>
              </a:ext>
            </a:extLst>
          </p:cNvPr>
          <p:cNvSpPr/>
          <p:nvPr/>
        </p:nvSpPr>
        <p:spPr>
          <a:xfrm>
            <a:off x="589935" y="506984"/>
            <a:ext cx="11080955" cy="572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EA7D755-5546-629C-2A4E-10328073C73D}"/>
              </a:ext>
            </a:extLst>
          </p:cNvPr>
          <p:cNvSpPr txBox="1"/>
          <p:nvPr/>
        </p:nvSpPr>
        <p:spPr>
          <a:xfrm>
            <a:off x="3480619" y="6381135"/>
            <a:ext cx="4847304" cy="369332"/>
          </a:xfrm>
          <a:prstGeom prst="rect">
            <a:avLst/>
          </a:prstGeom>
          <a:noFill/>
        </p:spPr>
        <p:txBody>
          <a:bodyPr wrap="square" rtlCol="0">
            <a:spAutoFit/>
          </a:bodyPr>
          <a:lstStyle/>
          <a:p>
            <a:pPr algn="ctr"/>
            <a:r>
              <a:rPr lang="en-IN" b="1" dirty="0"/>
              <a:t>HOST Physical Machine</a:t>
            </a:r>
            <a:endParaRPr lang="en-US" b="1" dirty="0"/>
          </a:p>
        </p:txBody>
      </p:sp>
      <p:sp>
        <p:nvSpPr>
          <p:cNvPr id="5" name="Rectangle 4">
            <a:extLst>
              <a:ext uri="{FF2B5EF4-FFF2-40B4-BE49-F238E27FC236}">
                <a16:creationId xmlns:a16="http://schemas.microsoft.com/office/drawing/2014/main" id="{C42B33DB-8156-2B56-2BF8-6887DBC00F47}"/>
              </a:ext>
            </a:extLst>
          </p:cNvPr>
          <p:cNvSpPr/>
          <p:nvPr/>
        </p:nvSpPr>
        <p:spPr>
          <a:xfrm>
            <a:off x="589935" y="5211097"/>
            <a:ext cx="11080955" cy="101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C39682-3FD1-24D1-EFFA-FD7FF6A0B062}"/>
              </a:ext>
            </a:extLst>
          </p:cNvPr>
          <p:cNvSpPr/>
          <p:nvPr/>
        </p:nvSpPr>
        <p:spPr>
          <a:xfrm>
            <a:off x="1189703" y="5388077"/>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Memory</a:t>
            </a:r>
            <a:endParaRPr lang="en-US" b="1" dirty="0"/>
          </a:p>
        </p:txBody>
      </p:sp>
      <p:sp>
        <p:nvSpPr>
          <p:cNvPr id="7" name="Rectangle: Rounded Corners 6">
            <a:extLst>
              <a:ext uri="{FF2B5EF4-FFF2-40B4-BE49-F238E27FC236}">
                <a16:creationId xmlns:a16="http://schemas.microsoft.com/office/drawing/2014/main" id="{1D1C3A97-888F-2821-C79B-348459B04630}"/>
              </a:ext>
            </a:extLst>
          </p:cNvPr>
          <p:cNvSpPr/>
          <p:nvPr/>
        </p:nvSpPr>
        <p:spPr>
          <a:xfrm>
            <a:off x="4699819" y="5381014"/>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Storage</a:t>
            </a:r>
            <a:endParaRPr lang="en-US" b="1" dirty="0"/>
          </a:p>
        </p:txBody>
      </p:sp>
      <p:sp>
        <p:nvSpPr>
          <p:cNvPr id="8" name="Rectangle: Rounded Corners 7">
            <a:extLst>
              <a:ext uri="{FF2B5EF4-FFF2-40B4-BE49-F238E27FC236}">
                <a16:creationId xmlns:a16="http://schemas.microsoft.com/office/drawing/2014/main" id="{EBC435BF-EAF9-C892-856F-7A2A5AC4915A}"/>
              </a:ext>
            </a:extLst>
          </p:cNvPr>
          <p:cNvSpPr/>
          <p:nvPr/>
        </p:nvSpPr>
        <p:spPr>
          <a:xfrm>
            <a:off x="8809703" y="5375335"/>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Networking</a:t>
            </a:r>
            <a:endParaRPr lang="en-US" b="1" dirty="0"/>
          </a:p>
        </p:txBody>
      </p:sp>
      <p:sp>
        <p:nvSpPr>
          <p:cNvPr id="9" name="Rectangle 8">
            <a:extLst>
              <a:ext uri="{FF2B5EF4-FFF2-40B4-BE49-F238E27FC236}">
                <a16:creationId xmlns:a16="http://schemas.microsoft.com/office/drawing/2014/main" id="{DBA67D49-545A-6AF6-89C8-EC5F09EC61A6}"/>
              </a:ext>
            </a:extLst>
          </p:cNvPr>
          <p:cNvSpPr/>
          <p:nvPr/>
        </p:nvSpPr>
        <p:spPr>
          <a:xfrm>
            <a:off x="589935" y="4312967"/>
            <a:ext cx="11080955" cy="800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HOST Operating Interface Layer aka Kernel </a:t>
            </a:r>
            <a:endParaRPr lang="en-US" b="1" dirty="0"/>
          </a:p>
        </p:txBody>
      </p:sp>
      <p:sp>
        <p:nvSpPr>
          <p:cNvPr id="10" name="Rectangle 9">
            <a:extLst>
              <a:ext uri="{FF2B5EF4-FFF2-40B4-BE49-F238E27FC236}">
                <a16:creationId xmlns:a16="http://schemas.microsoft.com/office/drawing/2014/main" id="{38DC4A21-A46F-675B-0B8E-82B2B77612E8}"/>
              </a:ext>
            </a:extLst>
          </p:cNvPr>
          <p:cNvSpPr/>
          <p:nvPr/>
        </p:nvSpPr>
        <p:spPr>
          <a:xfrm>
            <a:off x="589934" y="3423770"/>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1" name="Rectangle 10">
            <a:extLst>
              <a:ext uri="{FF2B5EF4-FFF2-40B4-BE49-F238E27FC236}">
                <a16:creationId xmlns:a16="http://schemas.microsoft.com/office/drawing/2014/main" id="{865678A4-1054-7BF6-6739-43594406B86E}"/>
              </a:ext>
            </a:extLst>
          </p:cNvPr>
          <p:cNvSpPr/>
          <p:nvPr/>
        </p:nvSpPr>
        <p:spPr>
          <a:xfrm>
            <a:off x="589934" y="2525640"/>
            <a:ext cx="11080955" cy="80070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a:t>Virtualized Networking, Memory and Storage Interfaces</a:t>
            </a:r>
            <a:endParaRPr lang="en-US" b="1" dirty="0"/>
          </a:p>
        </p:txBody>
      </p:sp>
      <p:sp>
        <p:nvSpPr>
          <p:cNvPr id="12" name="Rectangle: Rounded Corners 11">
            <a:extLst>
              <a:ext uri="{FF2B5EF4-FFF2-40B4-BE49-F238E27FC236}">
                <a16:creationId xmlns:a16="http://schemas.microsoft.com/office/drawing/2014/main" id="{AD8300D1-E889-A24E-936D-04DC007513D9}"/>
              </a:ext>
            </a:extLst>
          </p:cNvPr>
          <p:cNvSpPr/>
          <p:nvPr/>
        </p:nvSpPr>
        <p:spPr>
          <a:xfrm>
            <a:off x="845574" y="595474"/>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F1A46DA-EFE2-9AE4-DA9A-A614ECB5A56E}"/>
              </a:ext>
            </a:extLst>
          </p:cNvPr>
          <p:cNvSpPr txBox="1"/>
          <p:nvPr/>
        </p:nvSpPr>
        <p:spPr>
          <a:xfrm>
            <a:off x="1907458" y="658761"/>
            <a:ext cx="1573161" cy="369332"/>
          </a:xfrm>
          <a:prstGeom prst="rect">
            <a:avLst/>
          </a:prstGeom>
          <a:noFill/>
        </p:spPr>
        <p:txBody>
          <a:bodyPr wrap="square" rtlCol="0">
            <a:spAutoFit/>
          </a:bodyPr>
          <a:lstStyle/>
          <a:p>
            <a:pPr algn="ctr"/>
            <a:r>
              <a:rPr lang="en-IN" b="1" dirty="0">
                <a:solidFill>
                  <a:srgbClr val="FFFF00"/>
                </a:solidFill>
              </a:rPr>
              <a:t>VM 1</a:t>
            </a:r>
            <a:endParaRPr lang="en-US" b="1" dirty="0">
              <a:solidFill>
                <a:srgbClr val="FFFF00"/>
              </a:solidFill>
            </a:endParaRPr>
          </a:p>
        </p:txBody>
      </p:sp>
      <p:sp>
        <p:nvSpPr>
          <p:cNvPr id="14" name="Rectangle 13">
            <a:extLst>
              <a:ext uri="{FF2B5EF4-FFF2-40B4-BE49-F238E27FC236}">
                <a16:creationId xmlns:a16="http://schemas.microsoft.com/office/drawing/2014/main" id="{98012C7A-6EAD-AE48-9BAE-86D2E5AE5C15}"/>
              </a:ext>
            </a:extLst>
          </p:cNvPr>
          <p:cNvSpPr/>
          <p:nvPr/>
        </p:nvSpPr>
        <p:spPr>
          <a:xfrm>
            <a:off x="594850" y="3411443"/>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5" name="Rectangle 14">
            <a:extLst>
              <a:ext uri="{FF2B5EF4-FFF2-40B4-BE49-F238E27FC236}">
                <a16:creationId xmlns:a16="http://schemas.microsoft.com/office/drawing/2014/main" id="{549A539C-D13E-04C9-BB14-21D3B6A79C7A}"/>
              </a:ext>
            </a:extLst>
          </p:cNvPr>
          <p:cNvSpPr/>
          <p:nvPr/>
        </p:nvSpPr>
        <p:spPr>
          <a:xfrm>
            <a:off x="993058" y="2014713"/>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Services aka Kernel</a:t>
            </a:r>
            <a:endParaRPr lang="en-US" sz="1200" b="1" dirty="0"/>
          </a:p>
        </p:txBody>
      </p:sp>
      <p:sp>
        <p:nvSpPr>
          <p:cNvPr id="16" name="Rectangle 15">
            <a:extLst>
              <a:ext uri="{FF2B5EF4-FFF2-40B4-BE49-F238E27FC236}">
                <a16:creationId xmlns:a16="http://schemas.microsoft.com/office/drawing/2014/main" id="{9B6580C3-BE06-4C43-7849-2D79C20C37FC}"/>
              </a:ext>
            </a:extLst>
          </p:cNvPr>
          <p:cNvSpPr/>
          <p:nvPr/>
        </p:nvSpPr>
        <p:spPr>
          <a:xfrm>
            <a:off x="993058" y="1346432"/>
            <a:ext cx="3559277" cy="623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t>Runtime and Application Server, e.g. Database, Web Server, other application Packages</a:t>
            </a:r>
            <a:endParaRPr lang="en-US" sz="1200" b="1" dirty="0"/>
          </a:p>
        </p:txBody>
      </p:sp>
      <p:sp>
        <p:nvSpPr>
          <p:cNvPr id="17" name="Rectangle 16">
            <a:extLst>
              <a:ext uri="{FF2B5EF4-FFF2-40B4-BE49-F238E27FC236}">
                <a16:creationId xmlns:a16="http://schemas.microsoft.com/office/drawing/2014/main" id="{1D065BEB-5C38-7F92-3F10-EAAF55C2BB8D}"/>
              </a:ext>
            </a:extLst>
          </p:cNvPr>
          <p:cNvSpPr/>
          <p:nvPr/>
        </p:nvSpPr>
        <p:spPr>
          <a:xfrm>
            <a:off x="993057" y="958234"/>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Customer’s Application</a:t>
            </a:r>
            <a:endParaRPr lang="en-US" sz="1200" b="1" dirty="0"/>
          </a:p>
        </p:txBody>
      </p:sp>
      <p:sp>
        <p:nvSpPr>
          <p:cNvPr id="18" name="Rectangle: Rounded Corners 17">
            <a:extLst>
              <a:ext uri="{FF2B5EF4-FFF2-40B4-BE49-F238E27FC236}">
                <a16:creationId xmlns:a16="http://schemas.microsoft.com/office/drawing/2014/main" id="{71D879D1-625E-BDE6-DF5D-61D376288F6F}"/>
              </a:ext>
            </a:extLst>
          </p:cNvPr>
          <p:cNvSpPr/>
          <p:nvPr/>
        </p:nvSpPr>
        <p:spPr>
          <a:xfrm>
            <a:off x="7423354" y="566810"/>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EBC142-7C0A-0DDB-F835-0C763EEC9F77}"/>
              </a:ext>
            </a:extLst>
          </p:cNvPr>
          <p:cNvSpPr txBox="1"/>
          <p:nvPr/>
        </p:nvSpPr>
        <p:spPr>
          <a:xfrm>
            <a:off x="8485238" y="630097"/>
            <a:ext cx="1573161" cy="369332"/>
          </a:xfrm>
          <a:prstGeom prst="rect">
            <a:avLst/>
          </a:prstGeom>
          <a:noFill/>
        </p:spPr>
        <p:txBody>
          <a:bodyPr wrap="square" rtlCol="0">
            <a:spAutoFit/>
          </a:bodyPr>
          <a:lstStyle/>
          <a:p>
            <a:pPr algn="ctr"/>
            <a:r>
              <a:rPr lang="en-IN" b="1" dirty="0">
                <a:solidFill>
                  <a:srgbClr val="FFFF00"/>
                </a:solidFill>
              </a:rPr>
              <a:t>VM </a:t>
            </a:r>
            <a:endParaRPr lang="en-US" b="1" dirty="0">
              <a:solidFill>
                <a:srgbClr val="FFFF00"/>
              </a:solidFill>
            </a:endParaRPr>
          </a:p>
        </p:txBody>
      </p:sp>
      <p:sp>
        <p:nvSpPr>
          <p:cNvPr id="20" name="Rectangle 19">
            <a:extLst>
              <a:ext uri="{FF2B5EF4-FFF2-40B4-BE49-F238E27FC236}">
                <a16:creationId xmlns:a16="http://schemas.microsoft.com/office/drawing/2014/main" id="{49E9F6F5-9130-13F9-7957-D70B2054B096}"/>
              </a:ext>
            </a:extLst>
          </p:cNvPr>
          <p:cNvSpPr/>
          <p:nvPr/>
        </p:nvSpPr>
        <p:spPr>
          <a:xfrm>
            <a:off x="7570838" y="1986049"/>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Services aka Kernel</a:t>
            </a:r>
            <a:endParaRPr lang="en-US" sz="1200" b="1" dirty="0"/>
          </a:p>
        </p:txBody>
      </p:sp>
      <p:sp>
        <p:nvSpPr>
          <p:cNvPr id="21" name="Rectangle 20">
            <a:extLst>
              <a:ext uri="{FF2B5EF4-FFF2-40B4-BE49-F238E27FC236}">
                <a16:creationId xmlns:a16="http://schemas.microsoft.com/office/drawing/2014/main" id="{D0B1706D-6F88-E5C1-2629-8A6F1E126051}"/>
              </a:ext>
            </a:extLst>
          </p:cNvPr>
          <p:cNvSpPr/>
          <p:nvPr/>
        </p:nvSpPr>
        <p:spPr>
          <a:xfrm>
            <a:off x="7570838" y="1317768"/>
            <a:ext cx="3559277" cy="623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t>Runtime and Application Server, e.g. Database, Web Server, other application Packages</a:t>
            </a:r>
            <a:endParaRPr lang="en-US" sz="1200" b="1" dirty="0"/>
          </a:p>
        </p:txBody>
      </p:sp>
      <p:sp>
        <p:nvSpPr>
          <p:cNvPr id="22" name="Rectangle 21">
            <a:extLst>
              <a:ext uri="{FF2B5EF4-FFF2-40B4-BE49-F238E27FC236}">
                <a16:creationId xmlns:a16="http://schemas.microsoft.com/office/drawing/2014/main" id="{1CF15798-A14C-307D-E650-DB9940E96F2B}"/>
              </a:ext>
            </a:extLst>
          </p:cNvPr>
          <p:cNvSpPr/>
          <p:nvPr/>
        </p:nvSpPr>
        <p:spPr>
          <a:xfrm>
            <a:off x="7570837" y="929570"/>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Customer’s Application</a:t>
            </a:r>
            <a:endParaRPr lang="en-US" sz="1200" b="1" dirty="0"/>
          </a:p>
        </p:txBody>
      </p:sp>
      <p:sp>
        <p:nvSpPr>
          <p:cNvPr id="23" name="Arrow: Up-Down 22">
            <a:extLst>
              <a:ext uri="{FF2B5EF4-FFF2-40B4-BE49-F238E27FC236}">
                <a16:creationId xmlns:a16="http://schemas.microsoft.com/office/drawing/2014/main" id="{72B8D618-F219-36F2-E1C4-2F808BF50223}"/>
              </a:ext>
            </a:extLst>
          </p:cNvPr>
          <p:cNvSpPr/>
          <p:nvPr/>
        </p:nvSpPr>
        <p:spPr>
          <a:xfrm>
            <a:off x="2438400" y="2408486"/>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0986DA1A-F659-C6BA-0BC2-5F7F67A807B3}"/>
              </a:ext>
            </a:extLst>
          </p:cNvPr>
          <p:cNvSpPr/>
          <p:nvPr/>
        </p:nvSpPr>
        <p:spPr>
          <a:xfrm>
            <a:off x="9399638" y="2334121"/>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5A1592B-7D39-1228-EF6A-C8E8B777B538}"/>
              </a:ext>
            </a:extLst>
          </p:cNvPr>
          <p:cNvSpPr/>
          <p:nvPr/>
        </p:nvSpPr>
        <p:spPr>
          <a:xfrm>
            <a:off x="2389239" y="3121117"/>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33D91EA7-E015-E368-4510-40B0701D9F7A}"/>
              </a:ext>
            </a:extLst>
          </p:cNvPr>
          <p:cNvSpPr/>
          <p:nvPr/>
        </p:nvSpPr>
        <p:spPr>
          <a:xfrm>
            <a:off x="9350477" y="3046752"/>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01179995-5B5C-5C8B-C824-C245E239D83E}"/>
              </a:ext>
            </a:extLst>
          </p:cNvPr>
          <p:cNvSpPr/>
          <p:nvPr/>
        </p:nvSpPr>
        <p:spPr>
          <a:xfrm>
            <a:off x="2389239" y="4119579"/>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F4BA396-3E9D-1DDC-4A40-5D0322C9A3F8}"/>
              </a:ext>
            </a:extLst>
          </p:cNvPr>
          <p:cNvSpPr/>
          <p:nvPr/>
        </p:nvSpPr>
        <p:spPr>
          <a:xfrm>
            <a:off x="9350477" y="4045214"/>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025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69F9D-53D6-DA4F-169E-0FE1368D2A00}"/>
              </a:ext>
            </a:extLst>
          </p:cNvPr>
          <p:cNvSpPr txBox="1"/>
          <p:nvPr/>
        </p:nvSpPr>
        <p:spPr>
          <a:xfrm>
            <a:off x="3126658" y="137652"/>
            <a:ext cx="6548284" cy="369332"/>
          </a:xfrm>
          <a:prstGeom prst="rect">
            <a:avLst/>
          </a:prstGeom>
          <a:noFill/>
        </p:spPr>
        <p:txBody>
          <a:bodyPr wrap="square" rtlCol="0">
            <a:spAutoFit/>
          </a:bodyPr>
          <a:lstStyle/>
          <a:p>
            <a:pPr algn="ctr"/>
            <a:r>
              <a:rPr lang="en-IN" b="1" dirty="0"/>
              <a:t>Using Docker</a:t>
            </a:r>
            <a:endParaRPr lang="en-US" b="1" dirty="0"/>
          </a:p>
        </p:txBody>
      </p:sp>
      <p:sp>
        <p:nvSpPr>
          <p:cNvPr id="3" name="Rectangle 2">
            <a:extLst>
              <a:ext uri="{FF2B5EF4-FFF2-40B4-BE49-F238E27FC236}">
                <a16:creationId xmlns:a16="http://schemas.microsoft.com/office/drawing/2014/main" id="{32A74FD0-BEE3-DA8B-E56F-D11006CB7FEC}"/>
              </a:ext>
            </a:extLst>
          </p:cNvPr>
          <p:cNvSpPr/>
          <p:nvPr/>
        </p:nvSpPr>
        <p:spPr>
          <a:xfrm>
            <a:off x="589935" y="506984"/>
            <a:ext cx="11080955" cy="572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EA7D755-5546-629C-2A4E-10328073C73D}"/>
              </a:ext>
            </a:extLst>
          </p:cNvPr>
          <p:cNvSpPr txBox="1"/>
          <p:nvPr/>
        </p:nvSpPr>
        <p:spPr>
          <a:xfrm>
            <a:off x="3480619" y="6381135"/>
            <a:ext cx="4847304" cy="369332"/>
          </a:xfrm>
          <a:prstGeom prst="rect">
            <a:avLst/>
          </a:prstGeom>
          <a:noFill/>
        </p:spPr>
        <p:txBody>
          <a:bodyPr wrap="square" rtlCol="0">
            <a:spAutoFit/>
          </a:bodyPr>
          <a:lstStyle/>
          <a:p>
            <a:pPr algn="ctr"/>
            <a:r>
              <a:rPr lang="en-IN" b="1" dirty="0"/>
              <a:t>HOST Physical Machine</a:t>
            </a:r>
            <a:endParaRPr lang="en-US" b="1" dirty="0"/>
          </a:p>
        </p:txBody>
      </p:sp>
      <p:sp>
        <p:nvSpPr>
          <p:cNvPr id="5" name="Rectangle 4">
            <a:extLst>
              <a:ext uri="{FF2B5EF4-FFF2-40B4-BE49-F238E27FC236}">
                <a16:creationId xmlns:a16="http://schemas.microsoft.com/office/drawing/2014/main" id="{C42B33DB-8156-2B56-2BF8-6887DBC00F47}"/>
              </a:ext>
            </a:extLst>
          </p:cNvPr>
          <p:cNvSpPr/>
          <p:nvPr/>
        </p:nvSpPr>
        <p:spPr>
          <a:xfrm>
            <a:off x="589935" y="5211097"/>
            <a:ext cx="11080955" cy="101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C39682-3FD1-24D1-EFFA-FD7FF6A0B062}"/>
              </a:ext>
            </a:extLst>
          </p:cNvPr>
          <p:cNvSpPr/>
          <p:nvPr/>
        </p:nvSpPr>
        <p:spPr>
          <a:xfrm>
            <a:off x="1189703" y="5388077"/>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Memory</a:t>
            </a:r>
            <a:endParaRPr lang="en-US" b="1" dirty="0"/>
          </a:p>
        </p:txBody>
      </p:sp>
      <p:sp>
        <p:nvSpPr>
          <p:cNvPr id="7" name="Rectangle: Rounded Corners 6">
            <a:extLst>
              <a:ext uri="{FF2B5EF4-FFF2-40B4-BE49-F238E27FC236}">
                <a16:creationId xmlns:a16="http://schemas.microsoft.com/office/drawing/2014/main" id="{1D1C3A97-888F-2821-C79B-348459B04630}"/>
              </a:ext>
            </a:extLst>
          </p:cNvPr>
          <p:cNvSpPr/>
          <p:nvPr/>
        </p:nvSpPr>
        <p:spPr>
          <a:xfrm>
            <a:off x="4699819" y="5381014"/>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Storage</a:t>
            </a:r>
            <a:endParaRPr lang="en-US" b="1" dirty="0"/>
          </a:p>
        </p:txBody>
      </p:sp>
      <p:sp>
        <p:nvSpPr>
          <p:cNvPr id="8" name="Rectangle: Rounded Corners 7">
            <a:extLst>
              <a:ext uri="{FF2B5EF4-FFF2-40B4-BE49-F238E27FC236}">
                <a16:creationId xmlns:a16="http://schemas.microsoft.com/office/drawing/2014/main" id="{EBC435BF-EAF9-C892-856F-7A2A5AC4915A}"/>
              </a:ext>
            </a:extLst>
          </p:cNvPr>
          <p:cNvSpPr/>
          <p:nvPr/>
        </p:nvSpPr>
        <p:spPr>
          <a:xfrm>
            <a:off x="8809703" y="5375335"/>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Networking</a:t>
            </a:r>
            <a:endParaRPr lang="en-US" b="1" dirty="0"/>
          </a:p>
        </p:txBody>
      </p:sp>
      <p:sp>
        <p:nvSpPr>
          <p:cNvPr id="9" name="Rectangle 8">
            <a:extLst>
              <a:ext uri="{FF2B5EF4-FFF2-40B4-BE49-F238E27FC236}">
                <a16:creationId xmlns:a16="http://schemas.microsoft.com/office/drawing/2014/main" id="{DBA67D49-545A-6AF6-89C8-EC5F09EC61A6}"/>
              </a:ext>
            </a:extLst>
          </p:cNvPr>
          <p:cNvSpPr/>
          <p:nvPr/>
        </p:nvSpPr>
        <p:spPr>
          <a:xfrm>
            <a:off x="589935" y="4312967"/>
            <a:ext cx="11080955" cy="800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HOST Operating Interface Layer aka Kernel </a:t>
            </a:r>
            <a:endParaRPr lang="en-US" b="1" dirty="0"/>
          </a:p>
        </p:txBody>
      </p:sp>
      <p:sp>
        <p:nvSpPr>
          <p:cNvPr id="10" name="Rectangle 9">
            <a:extLst>
              <a:ext uri="{FF2B5EF4-FFF2-40B4-BE49-F238E27FC236}">
                <a16:creationId xmlns:a16="http://schemas.microsoft.com/office/drawing/2014/main" id="{38DC4A21-A46F-675B-0B8E-82B2B77612E8}"/>
              </a:ext>
            </a:extLst>
          </p:cNvPr>
          <p:cNvSpPr/>
          <p:nvPr/>
        </p:nvSpPr>
        <p:spPr>
          <a:xfrm>
            <a:off x="589934" y="3423770"/>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1" name="Rectangle 10">
            <a:extLst>
              <a:ext uri="{FF2B5EF4-FFF2-40B4-BE49-F238E27FC236}">
                <a16:creationId xmlns:a16="http://schemas.microsoft.com/office/drawing/2014/main" id="{865678A4-1054-7BF6-6739-43594406B86E}"/>
              </a:ext>
            </a:extLst>
          </p:cNvPr>
          <p:cNvSpPr/>
          <p:nvPr/>
        </p:nvSpPr>
        <p:spPr>
          <a:xfrm>
            <a:off x="589934" y="2525640"/>
            <a:ext cx="11080955" cy="80070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a:t>Docker Desktop or Docker Service</a:t>
            </a:r>
          </a:p>
          <a:p>
            <a:pPr algn="ctr"/>
            <a:r>
              <a:rPr lang="en-IN" b="1" dirty="0"/>
              <a:t>CPU, Memory, Storage and Networking Virtualization</a:t>
            </a:r>
            <a:endParaRPr lang="en-US" b="1" dirty="0"/>
          </a:p>
        </p:txBody>
      </p:sp>
      <p:sp>
        <p:nvSpPr>
          <p:cNvPr id="12" name="Rectangle: Rounded Corners 11">
            <a:extLst>
              <a:ext uri="{FF2B5EF4-FFF2-40B4-BE49-F238E27FC236}">
                <a16:creationId xmlns:a16="http://schemas.microsoft.com/office/drawing/2014/main" id="{AD8300D1-E889-A24E-936D-04DC007513D9}"/>
              </a:ext>
            </a:extLst>
          </p:cNvPr>
          <p:cNvSpPr/>
          <p:nvPr/>
        </p:nvSpPr>
        <p:spPr>
          <a:xfrm>
            <a:off x="845574" y="595474"/>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F1A46DA-EFE2-9AE4-DA9A-A614ECB5A56E}"/>
              </a:ext>
            </a:extLst>
          </p:cNvPr>
          <p:cNvSpPr txBox="1"/>
          <p:nvPr/>
        </p:nvSpPr>
        <p:spPr>
          <a:xfrm>
            <a:off x="1366684" y="691650"/>
            <a:ext cx="2792361" cy="369332"/>
          </a:xfrm>
          <a:prstGeom prst="rect">
            <a:avLst/>
          </a:prstGeom>
          <a:noFill/>
        </p:spPr>
        <p:txBody>
          <a:bodyPr wrap="square" rtlCol="0">
            <a:spAutoFit/>
          </a:bodyPr>
          <a:lstStyle/>
          <a:p>
            <a:pPr algn="ctr"/>
            <a:r>
              <a:rPr lang="en-IN" b="1" dirty="0">
                <a:solidFill>
                  <a:srgbClr val="FFFF00"/>
                </a:solidFill>
              </a:rPr>
              <a:t>Image Container </a:t>
            </a:r>
            <a:endParaRPr lang="en-US" b="1" dirty="0">
              <a:solidFill>
                <a:srgbClr val="FFFF00"/>
              </a:solidFill>
            </a:endParaRPr>
          </a:p>
        </p:txBody>
      </p:sp>
      <p:sp>
        <p:nvSpPr>
          <p:cNvPr id="14" name="Rectangle 13">
            <a:extLst>
              <a:ext uri="{FF2B5EF4-FFF2-40B4-BE49-F238E27FC236}">
                <a16:creationId xmlns:a16="http://schemas.microsoft.com/office/drawing/2014/main" id="{98012C7A-6EAD-AE48-9BAE-86D2E5AE5C15}"/>
              </a:ext>
            </a:extLst>
          </p:cNvPr>
          <p:cNvSpPr/>
          <p:nvPr/>
        </p:nvSpPr>
        <p:spPr>
          <a:xfrm>
            <a:off x="594850" y="3411443"/>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Hardware Virtualization</a:t>
            </a:r>
            <a:endParaRPr lang="en-US" b="1" dirty="0"/>
          </a:p>
        </p:txBody>
      </p:sp>
      <p:sp>
        <p:nvSpPr>
          <p:cNvPr id="15" name="Rectangle 14">
            <a:extLst>
              <a:ext uri="{FF2B5EF4-FFF2-40B4-BE49-F238E27FC236}">
                <a16:creationId xmlns:a16="http://schemas.microsoft.com/office/drawing/2014/main" id="{549A539C-D13E-04C9-BB14-21D3B6A79C7A}"/>
              </a:ext>
            </a:extLst>
          </p:cNvPr>
          <p:cNvSpPr/>
          <p:nvPr/>
        </p:nvSpPr>
        <p:spPr>
          <a:xfrm>
            <a:off x="993058" y="1719812"/>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Image</a:t>
            </a:r>
            <a:endParaRPr lang="en-US" sz="1200" b="1" dirty="0"/>
          </a:p>
        </p:txBody>
      </p:sp>
      <p:sp>
        <p:nvSpPr>
          <p:cNvPr id="18" name="Rectangle: Rounded Corners 17">
            <a:extLst>
              <a:ext uri="{FF2B5EF4-FFF2-40B4-BE49-F238E27FC236}">
                <a16:creationId xmlns:a16="http://schemas.microsoft.com/office/drawing/2014/main" id="{71D879D1-625E-BDE6-DF5D-61D376288F6F}"/>
              </a:ext>
            </a:extLst>
          </p:cNvPr>
          <p:cNvSpPr/>
          <p:nvPr/>
        </p:nvSpPr>
        <p:spPr>
          <a:xfrm>
            <a:off x="7423354" y="566810"/>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E9F6F5-9130-13F9-7957-D70B2054B096}"/>
              </a:ext>
            </a:extLst>
          </p:cNvPr>
          <p:cNvSpPr/>
          <p:nvPr/>
        </p:nvSpPr>
        <p:spPr>
          <a:xfrm>
            <a:off x="7570838" y="1691148"/>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Image</a:t>
            </a:r>
            <a:endParaRPr lang="en-US" sz="1200" b="1" dirty="0"/>
          </a:p>
        </p:txBody>
      </p:sp>
      <p:sp>
        <p:nvSpPr>
          <p:cNvPr id="23" name="Arrow: Up-Down 22">
            <a:extLst>
              <a:ext uri="{FF2B5EF4-FFF2-40B4-BE49-F238E27FC236}">
                <a16:creationId xmlns:a16="http://schemas.microsoft.com/office/drawing/2014/main" id="{72B8D618-F219-36F2-E1C4-2F808BF50223}"/>
              </a:ext>
            </a:extLst>
          </p:cNvPr>
          <p:cNvSpPr/>
          <p:nvPr/>
        </p:nvSpPr>
        <p:spPr>
          <a:xfrm>
            <a:off x="2438400" y="2408486"/>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0986DA1A-F659-C6BA-0BC2-5F7F67A807B3}"/>
              </a:ext>
            </a:extLst>
          </p:cNvPr>
          <p:cNvSpPr/>
          <p:nvPr/>
        </p:nvSpPr>
        <p:spPr>
          <a:xfrm>
            <a:off x="9399638" y="2334121"/>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5A1592B-7D39-1228-EF6A-C8E8B777B538}"/>
              </a:ext>
            </a:extLst>
          </p:cNvPr>
          <p:cNvSpPr/>
          <p:nvPr/>
        </p:nvSpPr>
        <p:spPr>
          <a:xfrm>
            <a:off x="2389239" y="3121117"/>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33D91EA7-E015-E368-4510-40B0701D9F7A}"/>
              </a:ext>
            </a:extLst>
          </p:cNvPr>
          <p:cNvSpPr/>
          <p:nvPr/>
        </p:nvSpPr>
        <p:spPr>
          <a:xfrm>
            <a:off x="9350477" y="3046752"/>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01179995-5B5C-5C8B-C824-C245E239D83E}"/>
              </a:ext>
            </a:extLst>
          </p:cNvPr>
          <p:cNvSpPr/>
          <p:nvPr/>
        </p:nvSpPr>
        <p:spPr>
          <a:xfrm>
            <a:off x="2389239" y="4119579"/>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F4BA396-3E9D-1DDC-4A40-5D0322C9A3F8}"/>
              </a:ext>
            </a:extLst>
          </p:cNvPr>
          <p:cNvSpPr/>
          <p:nvPr/>
        </p:nvSpPr>
        <p:spPr>
          <a:xfrm>
            <a:off x="9350477" y="4045214"/>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49A09BB-1868-86F1-3242-9544E0D8F528}"/>
              </a:ext>
            </a:extLst>
          </p:cNvPr>
          <p:cNvSpPr/>
          <p:nvPr/>
        </p:nvSpPr>
        <p:spPr>
          <a:xfrm>
            <a:off x="993058" y="1048175"/>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Application Image with all dependencies</a:t>
            </a:r>
            <a:endParaRPr lang="en-US" sz="1200" b="1" dirty="0"/>
          </a:p>
        </p:txBody>
      </p:sp>
      <p:sp>
        <p:nvSpPr>
          <p:cNvPr id="30" name="Rectangle 29">
            <a:extLst>
              <a:ext uri="{FF2B5EF4-FFF2-40B4-BE49-F238E27FC236}">
                <a16:creationId xmlns:a16="http://schemas.microsoft.com/office/drawing/2014/main" id="{9EAE5978-147B-5A61-380E-C6E07E1B69DB}"/>
              </a:ext>
            </a:extLst>
          </p:cNvPr>
          <p:cNvSpPr/>
          <p:nvPr/>
        </p:nvSpPr>
        <p:spPr>
          <a:xfrm>
            <a:off x="7570838" y="1004617"/>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Application Image with all dependencies</a:t>
            </a:r>
            <a:endParaRPr lang="en-US" sz="1200" b="1" dirty="0"/>
          </a:p>
        </p:txBody>
      </p:sp>
      <p:sp>
        <p:nvSpPr>
          <p:cNvPr id="31" name="TextBox 30">
            <a:extLst>
              <a:ext uri="{FF2B5EF4-FFF2-40B4-BE49-F238E27FC236}">
                <a16:creationId xmlns:a16="http://schemas.microsoft.com/office/drawing/2014/main" id="{149AB374-D572-36F3-3CE1-181F7E88920C}"/>
              </a:ext>
            </a:extLst>
          </p:cNvPr>
          <p:cNvSpPr txBox="1"/>
          <p:nvPr/>
        </p:nvSpPr>
        <p:spPr>
          <a:xfrm>
            <a:off x="7787149" y="627875"/>
            <a:ext cx="2792361" cy="369332"/>
          </a:xfrm>
          <a:prstGeom prst="rect">
            <a:avLst/>
          </a:prstGeom>
          <a:noFill/>
        </p:spPr>
        <p:txBody>
          <a:bodyPr wrap="square" rtlCol="0">
            <a:spAutoFit/>
          </a:bodyPr>
          <a:lstStyle/>
          <a:p>
            <a:pPr algn="ctr"/>
            <a:r>
              <a:rPr lang="en-IN" b="1" dirty="0">
                <a:solidFill>
                  <a:srgbClr val="FFFF00"/>
                </a:solidFill>
              </a:rPr>
              <a:t>Image Container </a:t>
            </a:r>
            <a:endParaRPr lang="en-US" b="1" dirty="0">
              <a:solidFill>
                <a:srgbClr val="FFFF00"/>
              </a:solidFill>
            </a:endParaRPr>
          </a:p>
        </p:txBody>
      </p:sp>
      <p:sp>
        <p:nvSpPr>
          <p:cNvPr id="32" name="Callout: Right Arrow 31">
            <a:extLst>
              <a:ext uri="{FF2B5EF4-FFF2-40B4-BE49-F238E27FC236}">
                <a16:creationId xmlns:a16="http://schemas.microsoft.com/office/drawing/2014/main" id="{10225F74-0B9B-6F5F-A1B8-A9E3D0621C3A}"/>
              </a:ext>
            </a:extLst>
          </p:cNvPr>
          <p:cNvSpPr/>
          <p:nvPr/>
        </p:nvSpPr>
        <p:spPr>
          <a:xfrm flipH="1">
            <a:off x="6371303" y="1061119"/>
            <a:ext cx="1047135" cy="98017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8F3C087-978F-7D6A-5124-C839BB987BD3}"/>
              </a:ext>
            </a:extLst>
          </p:cNvPr>
          <p:cNvSpPr txBox="1"/>
          <p:nvPr/>
        </p:nvSpPr>
        <p:spPr>
          <a:xfrm>
            <a:off x="6813754" y="1386348"/>
            <a:ext cx="540774" cy="261610"/>
          </a:xfrm>
          <a:prstGeom prst="rect">
            <a:avLst/>
          </a:prstGeom>
          <a:noFill/>
        </p:spPr>
        <p:txBody>
          <a:bodyPr wrap="square" rtlCol="0">
            <a:spAutoFit/>
          </a:bodyPr>
          <a:lstStyle/>
          <a:p>
            <a:r>
              <a:rPr lang="en-IN" sz="1100" dirty="0"/>
              <a:t>PORT</a:t>
            </a:r>
            <a:endParaRPr lang="en-US" sz="1100" dirty="0"/>
          </a:p>
        </p:txBody>
      </p:sp>
      <p:sp>
        <p:nvSpPr>
          <p:cNvPr id="34" name="Callout: Right Arrow 33">
            <a:extLst>
              <a:ext uri="{FF2B5EF4-FFF2-40B4-BE49-F238E27FC236}">
                <a16:creationId xmlns:a16="http://schemas.microsoft.com/office/drawing/2014/main" id="{0891B394-6C9D-EE74-70BE-B5C6CF47173C}"/>
              </a:ext>
            </a:extLst>
          </p:cNvPr>
          <p:cNvSpPr/>
          <p:nvPr/>
        </p:nvSpPr>
        <p:spPr>
          <a:xfrm>
            <a:off x="4748980" y="1126339"/>
            <a:ext cx="737420" cy="80070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6E16D9F-5653-5361-A370-819607BBF792}"/>
              </a:ext>
            </a:extLst>
          </p:cNvPr>
          <p:cNvSpPr txBox="1"/>
          <p:nvPr/>
        </p:nvSpPr>
        <p:spPr>
          <a:xfrm>
            <a:off x="4744063" y="1488749"/>
            <a:ext cx="540774" cy="261610"/>
          </a:xfrm>
          <a:prstGeom prst="rect">
            <a:avLst/>
          </a:prstGeom>
          <a:noFill/>
        </p:spPr>
        <p:txBody>
          <a:bodyPr wrap="square" rtlCol="0">
            <a:spAutoFit/>
          </a:bodyPr>
          <a:lstStyle/>
          <a:p>
            <a:r>
              <a:rPr lang="en-IN" sz="1100" dirty="0"/>
              <a:t>PORT</a:t>
            </a:r>
            <a:endParaRPr lang="en-US" sz="1100" dirty="0"/>
          </a:p>
        </p:txBody>
      </p:sp>
    </p:spTree>
    <p:extLst>
      <p:ext uri="{BB962C8B-B14F-4D97-AF65-F5344CB8AC3E}">
        <p14:creationId xmlns:p14="http://schemas.microsoft.com/office/powerpoint/2010/main" val="1366241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B84289-BBE1-CA02-DCA5-DF15C9A47EBA}"/>
              </a:ext>
            </a:extLst>
          </p:cNvPr>
          <p:cNvSpPr/>
          <p:nvPr/>
        </p:nvSpPr>
        <p:spPr>
          <a:xfrm>
            <a:off x="8514735" y="98323"/>
            <a:ext cx="3480620" cy="59337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D73D016-3367-9E1E-D016-82020E014046}"/>
              </a:ext>
            </a:extLst>
          </p:cNvPr>
          <p:cNvSpPr txBox="1"/>
          <p:nvPr/>
        </p:nvSpPr>
        <p:spPr>
          <a:xfrm>
            <a:off x="8603226" y="206477"/>
            <a:ext cx="3244645" cy="369332"/>
          </a:xfrm>
          <a:prstGeom prst="rect">
            <a:avLst/>
          </a:prstGeom>
          <a:noFill/>
        </p:spPr>
        <p:txBody>
          <a:bodyPr wrap="square" rtlCol="0">
            <a:spAutoFit/>
          </a:bodyPr>
          <a:lstStyle/>
          <a:p>
            <a:pPr algn="ctr"/>
            <a:r>
              <a:rPr lang="en-IN" b="1" dirty="0"/>
              <a:t>Data Persistence Layer</a:t>
            </a:r>
            <a:endParaRPr lang="en-US" b="1" dirty="0"/>
          </a:p>
        </p:txBody>
      </p:sp>
      <p:sp>
        <p:nvSpPr>
          <p:cNvPr id="4" name="Flowchart: Magnetic Disk 3">
            <a:extLst>
              <a:ext uri="{FF2B5EF4-FFF2-40B4-BE49-F238E27FC236}">
                <a16:creationId xmlns:a16="http://schemas.microsoft.com/office/drawing/2014/main" id="{7A5416C3-768B-76D6-BBDC-6404EBEF5805}"/>
              </a:ext>
            </a:extLst>
          </p:cNvPr>
          <p:cNvSpPr/>
          <p:nvPr/>
        </p:nvSpPr>
        <p:spPr>
          <a:xfrm>
            <a:off x="9861755" y="825910"/>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5" name="Flowchart: Magnetic Disk 4">
            <a:extLst>
              <a:ext uri="{FF2B5EF4-FFF2-40B4-BE49-F238E27FC236}">
                <a16:creationId xmlns:a16="http://schemas.microsoft.com/office/drawing/2014/main" id="{0688D01E-CB6C-8ABE-5819-4B080ED17B69}"/>
              </a:ext>
            </a:extLst>
          </p:cNvPr>
          <p:cNvSpPr/>
          <p:nvPr/>
        </p:nvSpPr>
        <p:spPr>
          <a:xfrm>
            <a:off x="9092382" y="984469"/>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6" name="Flowchart: Magnetic Disk 5">
            <a:extLst>
              <a:ext uri="{FF2B5EF4-FFF2-40B4-BE49-F238E27FC236}">
                <a16:creationId xmlns:a16="http://schemas.microsoft.com/office/drawing/2014/main" id="{7CB889CD-75FB-2992-65F5-153DFB1A470B}"/>
              </a:ext>
            </a:extLst>
          </p:cNvPr>
          <p:cNvSpPr/>
          <p:nvPr/>
        </p:nvSpPr>
        <p:spPr>
          <a:xfrm>
            <a:off x="10643419" y="960793"/>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7" name="Flowchart: Magnetic Disk 6">
            <a:extLst>
              <a:ext uri="{FF2B5EF4-FFF2-40B4-BE49-F238E27FC236}">
                <a16:creationId xmlns:a16="http://schemas.microsoft.com/office/drawing/2014/main" id="{EB1A1E2D-4E25-F262-7644-E66C782362E0}"/>
              </a:ext>
            </a:extLst>
          </p:cNvPr>
          <p:cNvSpPr/>
          <p:nvPr/>
        </p:nvSpPr>
        <p:spPr>
          <a:xfrm>
            <a:off x="9861755" y="1469301"/>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8" name="Flowchart: Alternate Process 7">
            <a:extLst>
              <a:ext uri="{FF2B5EF4-FFF2-40B4-BE49-F238E27FC236}">
                <a16:creationId xmlns:a16="http://schemas.microsoft.com/office/drawing/2014/main" id="{DE598D61-5EB7-50F8-340C-56DC7FD33192}"/>
              </a:ext>
            </a:extLst>
          </p:cNvPr>
          <p:cNvSpPr/>
          <p:nvPr/>
        </p:nvSpPr>
        <p:spPr>
          <a:xfrm>
            <a:off x="8760542" y="2446989"/>
            <a:ext cx="2989006" cy="134272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Flowchart: Multidocument 8">
            <a:extLst>
              <a:ext uri="{FF2B5EF4-FFF2-40B4-BE49-F238E27FC236}">
                <a16:creationId xmlns:a16="http://schemas.microsoft.com/office/drawing/2014/main" id="{49E5559E-8C46-9B25-7FDD-17B55FBAA864}"/>
              </a:ext>
            </a:extLst>
          </p:cNvPr>
          <p:cNvSpPr/>
          <p:nvPr/>
        </p:nvSpPr>
        <p:spPr>
          <a:xfrm>
            <a:off x="9006349"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ultidocument 9">
            <a:extLst>
              <a:ext uri="{FF2B5EF4-FFF2-40B4-BE49-F238E27FC236}">
                <a16:creationId xmlns:a16="http://schemas.microsoft.com/office/drawing/2014/main" id="{DD354FBA-B763-B84E-764E-D61172712D15}"/>
              </a:ext>
            </a:extLst>
          </p:cNvPr>
          <p:cNvSpPr/>
          <p:nvPr/>
        </p:nvSpPr>
        <p:spPr>
          <a:xfrm>
            <a:off x="9505336"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ultidocument 10">
            <a:extLst>
              <a:ext uri="{FF2B5EF4-FFF2-40B4-BE49-F238E27FC236}">
                <a16:creationId xmlns:a16="http://schemas.microsoft.com/office/drawing/2014/main" id="{EC7491FA-F143-47D0-1B4C-803EADE765CE}"/>
              </a:ext>
            </a:extLst>
          </p:cNvPr>
          <p:cNvSpPr/>
          <p:nvPr/>
        </p:nvSpPr>
        <p:spPr>
          <a:xfrm>
            <a:off x="10004323" y="2659907"/>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DEF98F49-044C-CBD9-78E9-743891C238F4}"/>
              </a:ext>
            </a:extLst>
          </p:cNvPr>
          <p:cNvSpPr/>
          <p:nvPr/>
        </p:nvSpPr>
        <p:spPr>
          <a:xfrm>
            <a:off x="10491019" y="2626738"/>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ultidocument 12">
            <a:extLst>
              <a:ext uri="{FF2B5EF4-FFF2-40B4-BE49-F238E27FC236}">
                <a16:creationId xmlns:a16="http://schemas.microsoft.com/office/drawing/2014/main" id="{0E099C58-E271-3C21-02E6-733F00C1DD67}"/>
              </a:ext>
            </a:extLst>
          </p:cNvPr>
          <p:cNvSpPr/>
          <p:nvPr/>
        </p:nvSpPr>
        <p:spPr>
          <a:xfrm>
            <a:off x="11056373"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FB14DAE-3C32-190A-794E-92930CCA9A91}"/>
              </a:ext>
            </a:extLst>
          </p:cNvPr>
          <p:cNvSpPr txBox="1"/>
          <p:nvPr/>
        </p:nvSpPr>
        <p:spPr>
          <a:xfrm>
            <a:off x="8760542" y="2376637"/>
            <a:ext cx="3141405" cy="369332"/>
          </a:xfrm>
          <a:prstGeom prst="rect">
            <a:avLst/>
          </a:prstGeom>
          <a:noFill/>
        </p:spPr>
        <p:txBody>
          <a:bodyPr wrap="square" rtlCol="0">
            <a:spAutoFit/>
          </a:bodyPr>
          <a:lstStyle/>
          <a:p>
            <a:pPr algn="ctr"/>
            <a:r>
              <a:rPr lang="en-IN" b="1" dirty="0"/>
              <a:t>NoSQL Collections</a:t>
            </a:r>
            <a:endParaRPr lang="en-US" b="1" dirty="0"/>
          </a:p>
        </p:txBody>
      </p:sp>
      <p:sp>
        <p:nvSpPr>
          <p:cNvPr id="15" name="Flowchart: Multidocument 14">
            <a:extLst>
              <a:ext uri="{FF2B5EF4-FFF2-40B4-BE49-F238E27FC236}">
                <a16:creationId xmlns:a16="http://schemas.microsoft.com/office/drawing/2014/main" id="{DF110459-FA5A-882B-277F-011C59323803}"/>
              </a:ext>
            </a:extLst>
          </p:cNvPr>
          <p:cNvSpPr/>
          <p:nvPr/>
        </p:nvSpPr>
        <p:spPr>
          <a:xfrm>
            <a:off x="8779584" y="4057360"/>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6" name="Flowchart: Multidocument 15">
            <a:extLst>
              <a:ext uri="{FF2B5EF4-FFF2-40B4-BE49-F238E27FC236}">
                <a16:creationId xmlns:a16="http://schemas.microsoft.com/office/drawing/2014/main" id="{E86BE9F2-F4B8-BD61-949B-FDF11642B082}"/>
              </a:ext>
            </a:extLst>
          </p:cNvPr>
          <p:cNvSpPr/>
          <p:nvPr/>
        </p:nvSpPr>
        <p:spPr>
          <a:xfrm>
            <a:off x="10293751" y="3990370"/>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7" name="Flowchart: Multidocument 16">
            <a:extLst>
              <a:ext uri="{FF2B5EF4-FFF2-40B4-BE49-F238E27FC236}">
                <a16:creationId xmlns:a16="http://schemas.microsoft.com/office/drawing/2014/main" id="{DA0B854D-984C-2071-27C1-3A6248C4D0B2}"/>
              </a:ext>
            </a:extLst>
          </p:cNvPr>
          <p:cNvSpPr/>
          <p:nvPr/>
        </p:nvSpPr>
        <p:spPr>
          <a:xfrm>
            <a:off x="9611640" y="4764349"/>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8" name="Cube 17">
            <a:extLst>
              <a:ext uri="{FF2B5EF4-FFF2-40B4-BE49-F238E27FC236}">
                <a16:creationId xmlns:a16="http://schemas.microsoft.com/office/drawing/2014/main" id="{DDFE951E-49A5-F65B-1DC5-FDCBE8C53286}"/>
              </a:ext>
            </a:extLst>
          </p:cNvPr>
          <p:cNvSpPr/>
          <p:nvPr/>
        </p:nvSpPr>
        <p:spPr>
          <a:xfrm>
            <a:off x="3044928" y="361025"/>
            <a:ext cx="3419168" cy="5056550"/>
          </a:xfrm>
          <a:prstGeom prst="cube">
            <a:avLst>
              <a:gd name="adj" fmla="val 1493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2AD463B7-2088-B08C-B717-5A06DD2797FF}"/>
              </a:ext>
            </a:extLst>
          </p:cNvPr>
          <p:cNvSpPr txBox="1"/>
          <p:nvPr/>
        </p:nvSpPr>
        <p:spPr>
          <a:xfrm>
            <a:off x="3669274" y="429506"/>
            <a:ext cx="2172929" cy="338554"/>
          </a:xfrm>
          <a:prstGeom prst="rect">
            <a:avLst/>
          </a:prstGeom>
          <a:noFill/>
        </p:spPr>
        <p:txBody>
          <a:bodyPr wrap="square" rtlCol="0">
            <a:spAutoFit/>
          </a:bodyPr>
          <a:lstStyle/>
          <a:p>
            <a:pPr algn="ctr"/>
            <a:r>
              <a:rPr lang="en-IN" sz="1600" b="1" dirty="0"/>
              <a:t>Deployment Cluster</a:t>
            </a:r>
            <a:endParaRPr lang="en-US" sz="1600" b="1" dirty="0"/>
          </a:p>
        </p:txBody>
      </p:sp>
      <p:sp>
        <p:nvSpPr>
          <p:cNvPr id="20" name="Cube 19">
            <a:extLst>
              <a:ext uri="{FF2B5EF4-FFF2-40B4-BE49-F238E27FC236}">
                <a16:creationId xmlns:a16="http://schemas.microsoft.com/office/drawing/2014/main" id="{6F623ADB-DB35-B71D-9404-37D32FF6C652}"/>
              </a:ext>
            </a:extLst>
          </p:cNvPr>
          <p:cNvSpPr/>
          <p:nvPr/>
        </p:nvSpPr>
        <p:spPr>
          <a:xfrm>
            <a:off x="3133417" y="1290413"/>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ube 20">
            <a:extLst>
              <a:ext uri="{FF2B5EF4-FFF2-40B4-BE49-F238E27FC236}">
                <a16:creationId xmlns:a16="http://schemas.microsoft.com/office/drawing/2014/main" id="{BC7FB175-2D90-4A07-47D4-954B1A38C4FE}"/>
              </a:ext>
            </a:extLst>
          </p:cNvPr>
          <p:cNvSpPr/>
          <p:nvPr/>
        </p:nvSpPr>
        <p:spPr>
          <a:xfrm>
            <a:off x="4455853" y="1290412"/>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be 21">
            <a:extLst>
              <a:ext uri="{FF2B5EF4-FFF2-40B4-BE49-F238E27FC236}">
                <a16:creationId xmlns:a16="http://schemas.microsoft.com/office/drawing/2014/main" id="{4D64B4CD-F542-2298-3DAD-74127914952A}"/>
              </a:ext>
            </a:extLst>
          </p:cNvPr>
          <p:cNvSpPr/>
          <p:nvPr/>
        </p:nvSpPr>
        <p:spPr>
          <a:xfrm>
            <a:off x="3073814" y="2592660"/>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74BA6170-3F9D-BF1A-0C14-1D13DA9E02BA}"/>
              </a:ext>
            </a:extLst>
          </p:cNvPr>
          <p:cNvSpPr/>
          <p:nvPr/>
        </p:nvSpPr>
        <p:spPr>
          <a:xfrm>
            <a:off x="4396250" y="2592659"/>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be 23">
            <a:extLst>
              <a:ext uri="{FF2B5EF4-FFF2-40B4-BE49-F238E27FC236}">
                <a16:creationId xmlns:a16="http://schemas.microsoft.com/office/drawing/2014/main" id="{BBDAFEAF-6370-4C4A-3DE3-F83BB8C680E7}"/>
              </a:ext>
            </a:extLst>
          </p:cNvPr>
          <p:cNvSpPr/>
          <p:nvPr/>
        </p:nvSpPr>
        <p:spPr>
          <a:xfrm>
            <a:off x="3056608" y="3790494"/>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61D62CF0-0C8B-C92C-DF89-41A8D29CF72A}"/>
              </a:ext>
            </a:extLst>
          </p:cNvPr>
          <p:cNvSpPr/>
          <p:nvPr/>
        </p:nvSpPr>
        <p:spPr>
          <a:xfrm>
            <a:off x="4379044" y="3790493"/>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F1D4DCA-D608-3A26-CB3F-4BA7EB6B0244}"/>
              </a:ext>
            </a:extLst>
          </p:cNvPr>
          <p:cNvSpPr txBox="1"/>
          <p:nvPr/>
        </p:nvSpPr>
        <p:spPr>
          <a:xfrm>
            <a:off x="3462797" y="1290411"/>
            <a:ext cx="737419" cy="276999"/>
          </a:xfrm>
          <a:prstGeom prst="rect">
            <a:avLst/>
          </a:prstGeom>
          <a:noFill/>
        </p:spPr>
        <p:txBody>
          <a:bodyPr wrap="square" rtlCol="0">
            <a:spAutoFit/>
          </a:bodyPr>
          <a:lstStyle/>
          <a:p>
            <a:r>
              <a:rPr lang="en-IN" sz="1200" b="1" dirty="0"/>
              <a:t>Node1</a:t>
            </a:r>
            <a:endParaRPr lang="en-US" sz="1200" b="1" dirty="0"/>
          </a:p>
        </p:txBody>
      </p:sp>
      <p:sp>
        <p:nvSpPr>
          <p:cNvPr id="27" name="TextBox 26">
            <a:extLst>
              <a:ext uri="{FF2B5EF4-FFF2-40B4-BE49-F238E27FC236}">
                <a16:creationId xmlns:a16="http://schemas.microsoft.com/office/drawing/2014/main" id="{03EDAA4F-AF07-3148-B700-D53F060A578A}"/>
              </a:ext>
            </a:extLst>
          </p:cNvPr>
          <p:cNvSpPr txBox="1"/>
          <p:nvPr/>
        </p:nvSpPr>
        <p:spPr>
          <a:xfrm>
            <a:off x="4725015" y="1353531"/>
            <a:ext cx="737419" cy="276999"/>
          </a:xfrm>
          <a:prstGeom prst="rect">
            <a:avLst/>
          </a:prstGeom>
          <a:noFill/>
        </p:spPr>
        <p:txBody>
          <a:bodyPr wrap="square" rtlCol="0">
            <a:spAutoFit/>
          </a:bodyPr>
          <a:lstStyle/>
          <a:p>
            <a:r>
              <a:rPr lang="en-IN" sz="1200" b="1" dirty="0"/>
              <a:t>Node2</a:t>
            </a:r>
            <a:endParaRPr lang="en-US" sz="1200" b="1" dirty="0"/>
          </a:p>
        </p:txBody>
      </p:sp>
      <p:sp>
        <p:nvSpPr>
          <p:cNvPr id="28" name="TextBox 27">
            <a:extLst>
              <a:ext uri="{FF2B5EF4-FFF2-40B4-BE49-F238E27FC236}">
                <a16:creationId xmlns:a16="http://schemas.microsoft.com/office/drawing/2014/main" id="{AA65257E-473E-4AC2-8F48-B2C850A86843}"/>
              </a:ext>
            </a:extLst>
          </p:cNvPr>
          <p:cNvSpPr txBox="1"/>
          <p:nvPr/>
        </p:nvSpPr>
        <p:spPr>
          <a:xfrm>
            <a:off x="3449898" y="2641843"/>
            <a:ext cx="737419" cy="276999"/>
          </a:xfrm>
          <a:prstGeom prst="rect">
            <a:avLst/>
          </a:prstGeom>
          <a:noFill/>
        </p:spPr>
        <p:txBody>
          <a:bodyPr wrap="square" rtlCol="0">
            <a:spAutoFit/>
          </a:bodyPr>
          <a:lstStyle/>
          <a:p>
            <a:r>
              <a:rPr lang="en-IN" sz="1200" b="1" dirty="0"/>
              <a:t>Node3</a:t>
            </a:r>
            <a:endParaRPr lang="en-US" sz="1200" b="1" dirty="0"/>
          </a:p>
        </p:txBody>
      </p:sp>
      <p:sp>
        <p:nvSpPr>
          <p:cNvPr id="29" name="TextBox 28">
            <a:extLst>
              <a:ext uri="{FF2B5EF4-FFF2-40B4-BE49-F238E27FC236}">
                <a16:creationId xmlns:a16="http://schemas.microsoft.com/office/drawing/2014/main" id="{972D05C7-7695-938A-6C02-3FA83340748C}"/>
              </a:ext>
            </a:extLst>
          </p:cNvPr>
          <p:cNvSpPr txBox="1"/>
          <p:nvPr/>
        </p:nvSpPr>
        <p:spPr>
          <a:xfrm>
            <a:off x="4676471" y="2641842"/>
            <a:ext cx="737419" cy="276999"/>
          </a:xfrm>
          <a:prstGeom prst="rect">
            <a:avLst/>
          </a:prstGeom>
          <a:noFill/>
        </p:spPr>
        <p:txBody>
          <a:bodyPr wrap="square" rtlCol="0">
            <a:spAutoFit/>
          </a:bodyPr>
          <a:lstStyle/>
          <a:p>
            <a:r>
              <a:rPr lang="en-IN" sz="1200" b="1" dirty="0"/>
              <a:t>Node4</a:t>
            </a:r>
            <a:endParaRPr lang="en-US" sz="1200" b="1" dirty="0"/>
          </a:p>
        </p:txBody>
      </p:sp>
      <p:sp>
        <p:nvSpPr>
          <p:cNvPr id="30" name="TextBox 29">
            <a:extLst>
              <a:ext uri="{FF2B5EF4-FFF2-40B4-BE49-F238E27FC236}">
                <a16:creationId xmlns:a16="http://schemas.microsoft.com/office/drawing/2014/main" id="{EF7993F6-6064-02A9-974E-FF9936132E8E}"/>
              </a:ext>
            </a:extLst>
          </p:cNvPr>
          <p:cNvSpPr txBox="1"/>
          <p:nvPr/>
        </p:nvSpPr>
        <p:spPr>
          <a:xfrm>
            <a:off x="3463417" y="3790492"/>
            <a:ext cx="737419" cy="276999"/>
          </a:xfrm>
          <a:prstGeom prst="rect">
            <a:avLst/>
          </a:prstGeom>
          <a:noFill/>
        </p:spPr>
        <p:txBody>
          <a:bodyPr wrap="square" rtlCol="0">
            <a:spAutoFit/>
          </a:bodyPr>
          <a:lstStyle/>
          <a:p>
            <a:r>
              <a:rPr lang="en-IN" sz="1200" b="1" dirty="0"/>
              <a:t>Node5</a:t>
            </a:r>
            <a:endParaRPr lang="en-US" sz="1200" b="1" dirty="0"/>
          </a:p>
        </p:txBody>
      </p:sp>
      <p:sp>
        <p:nvSpPr>
          <p:cNvPr id="31" name="TextBox 30">
            <a:extLst>
              <a:ext uri="{FF2B5EF4-FFF2-40B4-BE49-F238E27FC236}">
                <a16:creationId xmlns:a16="http://schemas.microsoft.com/office/drawing/2014/main" id="{AA20D275-D2B2-4F2D-D552-04E28C662BCD}"/>
              </a:ext>
            </a:extLst>
          </p:cNvPr>
          <p:cNvSpPr txBox="1"/>
          <p:nvPr/>
        </p:nvSpPr>
        <p:spPr>
          <a:xfrm>
            <a:off x="4789539" y="3839949"/>
            <a:ext cx="737419" cy="276999"/>
          </a:xfrm>
          <a:prstGeom prst="rect">
            <a:avLst/>
          </a:prstGeom>
          <a:noFill/>
        </p:spPr>
        <p:txBody>
          <a:bodyPr wrap="square" rtlCol="0">
            <a:spAutoFit/>
          </a:bodyPr>
          <a:lstStyle/>
          <a:p>
            <a:r>
              <a:rPr lang="en-IN" sz="1200" b="1" dirty="0"/>
              <a:t>Node 6</a:t>
            </a:r>
            <a:endParaRPr lang="en-US" sz="1200" b="1" dirty="0"/>
          </a:p>
        </p:txBody>
      </p:sp>
      <p:sp>
        <p:nvSpPr>
          <p:cNvPr id="32" name="Rectangle 31">
            <a:extLst>
              <a:ext uri="{FF2B5EF4-FFF2-40B4-BE49-F238E27FC236}">
                <a16:creationId xmlns:a16="http://schemas.microsoft.com/office/drawing/2014/main" id="{84E6CDE6-6AA5-412B-49D6-18FCEFC095DC}"/>
              </a:ext>
            </a:extLst>
          </p:cNvPr>
          <p:cNvSpPr/>
          <p:nvPr/>
        </p:nvSpPr>
        <p:spPr>
          <a:xfrm>
            <a:off x="3268608" y="1785655"/>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3" name="Rectangle 32">
            <a:extLst>
              <a:ext uri="{FF2B5EF4-FFF2-40B4-BE49-F238E27FC236}">
                <a16:creationId xmlns:a16="http://schemas.microsoft.com/office/drawing/2014/main" id="{A59E46A5-6169-B3BF-C090-EEB032D2CB53}"/>
              </a:ext>
            </a:extLst>
          </p:cNvPr>
          <p:cNvSpPr/>
          <p:nvPr/>
        </p:nvSpPr>
        <p:spPr>
          <a:xfrm>
            <a:off x="4567700" y="1741071"/>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4" name="Rectangle 33">
            <a:extLst>
              <a:ext uri="{FF2B5EF4-FFF2-40B4-BE49-F238E27FC236}">
                <a16:creationId xmlns:a16="http://schemas.microsoft.com/office/drawing/2014/main" id="{A826D671-AC96-F620-45A2-477F85176929}"/>
              </a:ext>
            </a:extLst>
          </p:cNvPr>
          <p:cNvSpPr/>
          <p:nvPr/>
        </p:nvSpPr>
        <p:spPr>
          <a:xfrm>
            <a:off x="3211462" y="3045794"/>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5" name="Rectangle 34">
            <a:extLst>
              <a:ext uri="{FF2B5EF4-FFF2-40B4-BE49-F238E27FC236}">
                <a16:creationId xmlns:a16="http://schemas.microsoft.com/office/drawing/2014/main" id="{6D6B1CBD-A194-E7FA-2B65-6DCD16BB9DCB}"/>
              </a:ext>
            </a:extLst>
          </p:cNvPr>
          <p:cNvSpPr/>
          <p:nvPr/>
        </p:nvSpPr>
        <p:spPr>
          <a:xfrm>
            <a:off x="4533898" y="3078167"/>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6" name="Rectangle 35">
            <a:extLst>
              <a:ext uri="{FF2B5EF4-FFF2-40B4-BE49-F238E27FC236}">
                <a16:creationId xmlns:a16="http://schemas.microsoft.com/office/drawing/2014/main" id="{A7CEE614-C067-0002-4C01-4387A0D498A5}"/>
              </a:ext>
            </a:extLst>
          </p:cNvPr>
          <p:cNvSpPr/>
          <p:nvPr/>
        </p:nvSpPr>
        <p:spPr>
          <a:xfrm>
            <a:off x="3196720" y="4273889"/>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7" name="Rectangle 36">
            <a:extLst>
              <a:ext uri="{FF2B5EF4-FFF2-40B4-BE49-F238E27FC236}">
                <a16:creationId xmlns:a16="http://schemas.microsoft.com/office/drawing/2014/main" id="{799F5032-D878-8FA3-4FF8-B5E6393DBA83}"/>
              </a:ext>
            </a:extLst>
          </p:cNvPr>
          <p:cNvSpPr/>
          <p:nvPr/>
        </p:nvSpPr>
        <p:spPr>
          <a:xfrm>
            <a:off x="4510554" y="4257400"/>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8" name="Arrow: Left-Right 37">
            <a:extLst>
              <a:ext uri="{FF2B5EF4-FFF2-40B4-BE49-F238E27FC236}">
                <a16:creationId xmlns:a16="http://schemas.microsoft.com/office/drawing/2014/main" id="{9FFC23E2-E926-8EF1-877D-EF9591B91C95}"/>
              </a:ext>
            </a:extLst>
          </p:cNvPr>
          <p:cNvSpPr/>
          <p:nvPr/>
        </p:nvSpPr>
        <p:spPr>
          <a:xfrm>
            <a:off x="6207231" y="1160206"/>
            <a:ext cx="2307504"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Arrow: Left-Right 38">
            <a:extLst>
              <a:ext uri="{FF2B5EF4-FFF2-40B4-BE49-F238E27FC236}">
                <a16:creationId xmlns:a16="http://schemas.microsoft.com/office/drawing/2014/main" id="{5D5858E6-11BD-2A1F-C63B-66F19E756AF6}"/>
              </a:ext>
            </a:extLst>
          </p:cNvPr>
          <p:cNvSpPr/>
          <p:nvPr/>
        </p:nvSpPr>
        <p:spPr>
          <a:xfrm>
            <a:off x="6184491" y="2629552"/>
            <a:ext cx="2418735"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Arrow: Left-Right 39">
            <a:extLst>
              <a:ext uri="{FF2B5EF4-FFF2-40B4-BE49-F238E27FC236}">
                <a16:creationId xmlns:a16="http://schemas.microsoft.com/office/drawing/2014/main" id="{077B03CB-F58E-6D54-7495-568921E802DC}"/>
              </a:ext>
            </a:extLst>
          </p:cNvPr>
          <p:cNvSpPr/>
          <p:nvPr/>
        </p:nvSpPr>
        <p:spPr>
          <a:xfrm>
            <a:off x="6207231" y="4082533"/>
            <a:ext cx="2418735"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80F454E-EE02-A1BD-F635-E297B13738F3}"/>
              </a:ext>
            </a:extLst>
          </p:cNvPr>
          <p:cNvSpPr/>
          <p:nvPr/>
        </p:nvSpPr>
        <p:spPr>
          <a:xfrm>
            <a:off x="1898249" y="2376637"/>
            <a:ext cx="994280" cy="2167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a:t>
            </a:r>
          </a:p>
          <a:p>
            <a:pPr algn="ctr"/>
            <a:r>
              <a:rPr lang="en-IN" b="1" dirty="0"/>
              <a:t>A</a:t>
            </a:r>
          </a:p>
          <a:p>
            <a:pPr algn="ctr"/>
            <a:r>
              <a:rPr lang="en-IN" b="1" dirty="0"/>
              <a:t>T</a:t>
            </a:r>
          </a:p>
          <a:p>
            <a:pPr algn="ctr"/>
            <a:r>
              <a:rPr lang="en-IN" b="1" dirty="0"/>
              <a:t>E</a:t>
            </a:r>
          </a:p>
          <a:p>
            <a:pPr algn="ctr"/>
            <a:r>
              <a:rPr lang="en-IN" b="1" dirty="0"/>
              <a:t>W</a:t>
            </a:r>
          </a:p>
          <a:p>
            <a:pPr algn="ctr"/>
            <a:r>
              <a:rPr lang="en-IN" b="1" dirty="0"/>
              <a:t>A</a:t>
            </a:r>
          </a:p>
          <a:p>
            <a:pPr algn="ctr"/>
            <a:r>
              <a:rPr lang="en-IN" b="1" dirty="0"/>
              <a:t>Y</a:t>
            </a:r>
            <a:endParaRPr lang="en-US" b="1" dirty="0"/>
          </a:p>
        </p:txBody>
      </p:sp>
      <p:sp>
        <p:nvSpPr>
          <p:cNvPr id="42" name="Arrow: Left-Right 41">
            <a:extLst>
              <a:ext uri="{FF2B5EF4-FFF2-40B4-BE49-F238E27FC236}">
                <a16:creationId xmlns:a16="http://schemas.microsoft.com/office/drawing/2014/main" id="{867E2D26-BB30-1648-6F64-EDD544D53C39}"/>
              </a:ext>
            </a:extLst>
          </p:cNvPr>
          <p:cNvSpPr/>
          <p:nvPr/>
        </p:nvSpPr>
        <p:spPr>
          <a:xfrm>
            <a:off x="2782529" y="3429000"/>
            <a:ext cx="274079" cy="193858"/>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Flowchart: Magnetic Disk 42">
            <a:extLst>
              <a:ext uri="{FF2B5EF4-FFF2-40B4-BE49-F238E27FC236}">
                <a16:creationId xmlns:a16="http://schemas.microsoft.com/office/drawing/2014/main" id="{7DE6CBDA-3F4A-CDEE-27CB-A4BC0861FD16}"/>
              </a:ext>
            </a:extLst>
          </p:cNvPr>
          <p:cNvSpPr/>
          <p:nvPr/>
        </p:nvSpPr>
        <p:spPr>
          <a:xfrm>
            <a:off x="2635660" y="5633631"/>
            <a:ext cx="2007010" cy="8504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Distributed</a:t>
            </a:r>
          </a:p>
          <a:p>
            <a:pPr algn="ctr"/>
            <a:r>
              <a:rPr lang="en-IN" b="1" dirty="0"/>
              <a:t>Cache</a:t>
            </a:r>
            <a:endParaRPr lang="en-US" b="1" dirty="0"/>
          </a:p>
        </p:txBody>
      </p:sp>
      <p:sp>
        <p:nvSpPr>
          <p:cNvPr id="44" name="Flowchart: Predefined Process 43">
            <a:extLst>
              <a:ext uri="{FF2B5EF4-FFF2-40B4-BE49-F238E27FC236}">
                <a16:creationId xmlns:a16="http://schemas.microsoft.com/office/drawing/2014/main" id="{28BBB317-1274-FCFE-A7B3-D882FFCC37A6}"/>
              </a:ext>
            </a:extLst>
          </p:cNvPr>
          <p:cNvSpPr/>
          <p:nvPr/>
        </p:nvSpPr>
        <p:spPr>
          <a:xfrm>
            <a:off x="4995403" y="5633041"/>
            <a:ext cx="1965836" cy="77996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Predefined Process 44">
            <a:extLst>
              <a:ext uri="{FF2B5EF4-FFF2-40B4-BE49-F238E27FC236}">
                <a16:creationId xmlns:a16="http://schemas.microsoft.com/office/drawing/2014/main" id="{1357A6D4-04D8-B3FF-55F3-2FDAFA45DA30}"/>
              </a:ext>
            </a:extLst>
          </p:cNvPr>
          <p:cNvSpPr/>
          <p:nvPr/>
        </p:nvSpPr>
        <p:spPr>
          <a:xfrm>
            <a:off x="5397910" y="5633041"/>
            <a:ext cx="1066186" cy="77996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268D64D-3B2E-13DC-37B7-8BBF42B4872E}"/>
              </a:ext>
            </a:extLst>
          </p:cNvPr>
          <p:cNvSpPr/>
          <p:nvPr/>
        </p:nvSpPr>
        <p:spPr>
          <a:xfrm>
            <a:off x="5861866" y="5633041"/>
            <a:ext cx="234134" cy="7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DF8318AC-C8EB-CF72-C7AA-59B581880967}"/>
              </a:ext>
            </a:extLst>
          </p:cNvPr>
          <p:cNvSpPr txBox="1"/>
          <p:nvPr/>
        </p:nvSpPr>
        <p:spPr>
          <a:xfrm>
            <a:off x="5135515" y="6552333"/>
            <a:ext cx="2143432" cy="276999"/>
          </a:xfrm>
          <a:prstGeom prst="rect">
            <a:avLst/>
          </a:prstGeom>
          <a:noFill/>
        </p:spPr>
        <p:txBody>
          <a:bodyPr wrap="square" rtlCol="0">
            <a:spAutoFit/>
          </a:bodyPr>
          <a:lstStyle/>
          <a:p>
            <a:r>
              <a:rPr lang="en-IN" sz="1200" dirty="0"/>
              <a:t>Messaging</a:t>
            </a:r>
            <a:endParaRPr lang="en-US" sz="1200" dirty="0"/>
          </a:p>
        </p:txBody>
      </p:sp>
      <p:sp>
        <p:nvSpPr>
          <p:cNvPr id="48" name="Arrow: Up-Down 47">
            <a:extLst>
              <a:ext uri="{FF2B5EF4-FFF2-40B4-BE49-F238E27FC236}">
                <a16:creationId xmlns:a16="http://schemas.microsoft.com/office/drawing/2014/main" id="{4F32EA96-C329-3AC2-1E9A-0F13D2872445}"/>
              </a:ext>
            </a:extLst>
          </p:cNvPr>
          <p:cNvSpPr/>
          <p:nvPr/>
        </p:nvSpPr>
        <p:spPr>
          <a:xfrm>
            <a:off x="3575870" y="5102027"/>
            <a:ext cx="307873" cy="76148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Up-Down 48">
            <a:extLst>
              <a:ext uri="{FF2B5EF4-FFF2-40B4-BE49-F238E27FC236}">
                <a16:creationId xmlns:a16="http://schemas.microsoft.com/office/drawing/2014/main" id="{DCCD0EA4-0981-AACB-7993-C1BBCA42FD65}"/>
              </a:ext>
            </a:extLst>
          </p:cNvPr>
          <p:cNvSpPr/>
          <p:nvPr/>
        </p:nvSpPr>
        <p:spPr>
          <a:xfrm>
            <a:off x="5339833" y="4944286"/>
            <a:ext cx="307873" cy="76148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43FEFF9-40D3-5166-5E0D-ED8318D8C87F}"/>
              </a:ext>
            </a:extLst>
          </p:cNvPr>
          <p:cNvSpPr txBox="1"/>
          <p:nvPr/>
        </p:nvSpPr>
        <p:spPr>
          <a:xfrm>
            <a:off x="-77734" y="3006521"/>
            <a:ext cx="2253429" cy="2800767"/>
          </a:xfrm>
          <a:prstGeom prst="rect">
            <a:avLst/>
          </a:prstGeom>
          <a:noFill/>
        </p:spPr>
        <p:txBody>
          <a:bodyPr wrap="square" rtlCol="0">
            <a:spAutoFit/>
          </a:bodyPr>
          <a:lstStyle/>
          <a:p>
            <a:pPr marL="342900" indent="-342900">
              <a:buFont typeface="+mj-lt"/>
              <a:buAutoNum type="arabicPeriod"/>
            </a:pPr>
            <a:r>
              <a:rPr lang="en-IN" sz="1600" dirty="0"/>
              <a:t>Cluster: Kubernetes</a:t>
            </a:r>
          </a:p>
          <a:p>
            <a:pPr marL="342900" indent="-342900">
              <a:buFont typeface="+mj-lt"/>
              <a:buAutoNum type="arabicPeriod"/>
            </a:pPr>
            <a:r>
              <a:rPr lang="en-IN" sz="1600" dirty="0"/>
              <a:t>Data Persistence Lauer: RDS, DynamoDB, S3</a:t>
            </a:r>
          </a:p>
          <a:p>
            <a:pPr marL="342900" indent="-342900">
              <a:buFont typeface="+mj-lt"/>
              <a:buAutoNum type="arabicPeriod"/>
            </a:pPr>
            <a:r>
              <a:rPr lang="en-IN" sz="1600" dirty="0"/>
              <a:t>APP: Microservices App</a:t>
            </a:r>
          </a:p>
          <a:p>
            <a:pPr marL="342900" indent="-342900">
              <a:buFont typeface="+mj-lt"/>
              <a:buAutoNum type="arabicPeriod"/>
            </a:pPr>
            <a:r>
              <a:rPr lang="en-IN" sz="1600" dirty="0"/>
              <a:t>Cache: Redis or as per app need</a:t>
            </a:r>
          </a:p>
          <a:p>
            <a:pPr marL="342900" indent="-342900">
              <a:buFont typeface="+mj-lt"/>
              <a:buAutoNum type="arabicPeriod"/>
            </a:pPr>
            <a:r>
              <a:rPr lang="en-IN" sz="1600" dirty="0"/>
              <a:t>Messaging: SQS or any other Messaging Service</a:t>
            </a:r>
            <a:endParaRPr lang="en-US" sz="1600" dirty="0"/>
          </a:p>
        </p:txBody>
      </p:sp>
    </p:spTree>
    <p:extLst>
      <p:ext uri="{BB962C8B-B14F-4D97-AF65-F5344CB8AC3E}">
        <p14:creationId xmlns:p14="http://schemas.microsoft.com/office/powerpoint/2010/main" val="38098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1211</TotalTime>
  <Words>1476</Words>
  <Application>Microsoft Office PowerPoint</Application>
  <PresentationFormat>Widescreen</PresentationFormat>
  <Paragraphs>404</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141</cp:revision>
  <dcterms:created xsi:type="dcterms:W3CDTF">2022-03-14T09:34:38Z</dcterms:created>
  <dcterms:modified xsi:type="dcterms:W3CDTF">2022-05-12T11:05:33Z</dcterms:modified>
</cp:coreProperties>
</file>