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5/3/2022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5/3/2022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5/3/2022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5/3/2022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home.jsp,home.asp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727587" y="1533832"/>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5" name="Oval 4">
            <a:extLst>
              <a:ext uri="{FF2B5EF4-FFF2-40B4-BE49-F238E27FC236}">
                <a16:creationId xmlns:a16="http://schemas.microsoft.com/office/drawing/2014/main" id="{F46AF274-5DDD-494F-84E4-D7255DB7181D}"/>
              </a:ext>
            </a:extLst>
          </p:cNvPr>
          <p:cNvSpPr/>
          <p:nvPr/>
        </p:nvSpPr>
        <p:spPr>
          <a:xfrm>
            <a:off x="1917290" y="2281084"/>
            <a:ext cx="2477729" cy="107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Grand</a:t>
            </a:r>
          </a:p>
          <a:p>
            <a:pPr algn="ctr"/>
            <a:r>
              <a:rPr lang="en-IN" b="1" dirty="0"/>
              <a:t>Child</a:t>
            </a:r>
          </a:p>
          <a:p>
            <a:pPr algn="ctr"/>
            <a:r>
              <a:rPr lang="en-IN" b="1" dirty="0"/>
              <a:t>Component</a:t>
            </a:r>
            <a:endParaRPr lang="en-US" b="1" dirty="0"/>
          </a:p>
        </p:txBody>
      </p:sp>
      <p:sp>
        <p:nvSpPr>
          <p:cNvPr id="6" name="Arrow: Down 5">
            <a:extLst>
              <a:ext uri="{FF2B5EF4-FFF2-40B4-BE49-F238E27FC236}">
                <a16:creationId xmlns:a16="http://schemas.microsoft.com/office/drawing/2014/main" id="{E5C3EB97-0FDC-4F04-90AF-373D3D52F233}"/>
              </a:ext>
            </a:extLst>
          </p:cNvPr>
          <p:cNvSpPr/>
          <p:nvPr/>
        </p:nvSpPr>
        <p:spPr>
          <a:xfrm>
            <a:off x="4267200" y="811784"/>
            <a:ext cx="521110" cy="107909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E5A67C-E114-4F01-8E7D-240FB1DC880C}"/>
              </a:ext>
            </a:extLst>
          </p:cNvPr>
          <p:cNvSpPr txBox="1"/>
          <p:nvPr/>
        </p:nvSpPr>
        <p:spPr>
          <a:xfrm>
            <a:off x="4916130" y="627118"/>
            <a:ext cx="993058" cy="369332"/>
          </a:xfrm>
          <a:prstGeom prst="rect">
            <a:avLst/>
          </a:prstGeom>
          <a:noFill/>
        </p:spPr>
        <p:txBody>
          <a:bodyPr wrap="square" rtlCol="0">
            <a:spAutoFit/>
          </a:bodyPr>
          <a:lstStyle/>
          <a:p>
            <a:r>
              <a:rPr lang="en-IN" dirty="0" err="1"/>
              <a:t>Props.x</a:t>
            </a:r>
            <a:endParaRPr lang="en-US" dirty="0"/>
          </a:p>
        </p:txBody>
      </p:sp>
      <p:sp>
        <p:nvSpPr>
          <p:cNvPr id="8" name="TextBox 7">
            <a:extLst>
              <a:ext uri="{FF2B5EF4-FFF2-40B4-BE49-F238E27FC236}">
                <a16:creationId xmlns:a16="http://schemas.microsoft.com/office/drawing/2014/main" id="{ED4FBEAD-2814-47FE-8D0F-8A7453AD14D2}"/>
              </a:ext>
            </a:extLst>
          </p:cNvPr>
          <p:cNvSpPr txBox="1"/>
          <p:nvPr/>
        </p:nvSpPr>
        <p:spPr>
          <a:xfrm>
            <a:off x="4395019" y="2005781"/>
            <a:ext cx="953729" cy="369332"/>
          </a:xfrm>
          <a:prstGeom prst="rect">
            <a:avLst/>
          </a:prstGeom>
          <a:noFill/>
        </p:spPr>
        <p:txBody>
          <a:bodyPr wrap="square" rtlCol="0">
            <a:spAutoFit/>
          </a:bodyPr>
          <a:lstStyle/>
          <a:p>
            <a:r>
              <a:rPr lang="en-IN" dirty="0">
                <a:highlight>
                  <a:srgbClr val="FFFF00"/>
                </a:highlight>
              </a:rPr>
              <a:t>x</a:t>
            </a:r>
            <a:endParaRPr lang="en-US" dirty="0">
              <a:highlight>
                <a:srgbClr val="FFFF00"/>
              </a:highlight>
            </a:endParaRPr>
          </a:p>
        </p:txBody>
      </p:sp>
      <p:sp>
        <p:nvSpPr>
          <p:cNvPr id="17" name="TextBox 16">
            <a:extLst>
              <a:ext uri="{FF2B5EF4-FFF2-40B4-BE49-F238E27FC236}">
                <a16:creationId xmlns:a16="http://schemas.microsoft.com/office/drawing/2014/main" id="{7C53C6D4-0BC8-4B9B-92C1-E8E7CA638F4A}"/>
              </a:ext>
            </a:extLst>
          </p:cNvPr>
          <p:cNvSpPr txBox="1"/>
          <p:nvPr/>
        </p:nvSpPr>
        <p:spPr>
          <a:xfrm>
            <a:off x="6567948" y="2281084"/>
            <a:ext cx="4316362" cy="830997"/>
          </a:xfrm>
          <a:prstGeom prst="rect">
            <a:avLst/>
          </a:prstGeom>
          <a:noFill/>
        </p:spPr>
        <p:txBody>
          <a:bodyPr wrap="square" rtlCol="0">
            <a:spAutoFit/>
          </a:bodyPr>
          <a:lstStyle/>
          <a:p>
            <a:pPr algn="ctr"/>
            <a:r>
              <a:rPr lang="en-IN" sz="4800" b="1" dirty="0"/>
              <a:t>PROPS</a:t>
            </a:r>
            <a:endParaRPr lang="en-US" sz="4800" b="1" dirty="0"/>
          </a:p>
        </p:txBody>
      </p:sp>
    </p:spTree>
    <p:extLst>
      <p:ext uri="{BB962C8B-B14F-4D97-AF65-F5344CB8AC3E}">
        <p14:creationId xmlns:p14="http://schemas.microsoft.com/office/powerpoint/2010/main" val="316681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550606" y="3165987"/>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17" name="TextBox 16">
            <a:extLst>
              <a:ext uri="{FF2B5EF4-FFF2-40B4-BE49-F238E27FC236}">
                <a16:creationId xmlns:a16="http://schemas.microsoft.com/office/drawing/2014/main" id="{7C53C6D4-0BC8-4B9B-92C1-E8E7CA638F4A}"/>
              </a:ext>
            </a:extLst>
          </p:cNvPr>
          <p:cNvSpPr txBox="1"/>
          <p:nvPr/>
        </p:nvSpPr>
        <p:spPr>
          <a:xfrm>
            <a:off x="6263147" y="2668273"/>
            <a:ext cx="5240593" cy="646331"/>
          </a:xfrm>
          <a:prstGeom prst="rect">
            <a:avLst/>
          </a:prstGeom>
          <a:noFill/>
        </p:spPr>
        <p:txBody>
          <a:bodyPr wrap="square" rtlCol="0">
            <a:spAutoFit/>
          </a:bodyPr>
          <a:lstStyle/>
          <a:p>
            <a:pPr algn="ctr"/>
            <a:r>
              <a:rPr lang="en-IN" sz="3600" b="1" dirty="0"/>
              <a:t>Context Object = {}</a:t>
            </a:r>
            <a:endParaRPr lang="en-US" sz="3600" b="1" dirty="0"/>
          </a:p>
        </p:txBody>
      </p:sp>
      <p:sp>
        <p:nvSpPr>
          <p:cNvPr id="9" name="Arrow: Bent-Up 8">
            <a:extLst>
              <a:ext uri="{FF2B5EF4-FFF2-40B4-BE49-F238E27FC236}">
                <a16:creationId xmlns:a16="http://schemas.microsoft.com/office/drawing/2014/main" id="{2CBC43E3-93D7-471C-BD4A-30CA28881CCE}"/>
              </a:ext>
            </a:extLst>
          </p:cNvPr>
          <p:cNvSpPr/>
          <p:nvPr/>
        </p:nvSpPr>
        <p:spPr>
          <a:xfrm flipV="1">
            <a:off x="3569110" y="627117"/>
            <a:ext cx="4758814" cy="2182762"/>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A517F9-CDDE-434B-B054-5D1BB57946FD}"/>
              </a:ext>
            </a:extLst>
          </p:cNvPr>
          <p:cNvSpPr txBox="1"/>
          <p:nvPr/>
        </p:nvSpPr>
        <p:spPr>
          <a:xfrm>
            <a:off x="9045676" y="442452"/>
            <a:ext cx="2762864" cy="2031325"/>
          </a:xfrm>
          <a:prstGeom prst="rect">
            <a:avLst/>
          </a:prstGeom>
          <a:noFill/>
        </p:spPr>
        <p:txBody>
          <a:bodyPr wrap="square" rtlCol="0">
            <a:spAutoFit/>
          </a:bodyPr>
          <a:lstStyle/>
          <a:p>
            <a:r>
              <a:rPr lang="en-IN" dirty="0"/>
              <a:t>The Parent will pass that data to Context Object</a:t>
            </a:r>
          </a:p>
          <a:p>
            <a:endParaRPr lang="en-IN" dirty="0"/>
          </a:p>
          <a:p>
            <a:r>
              <a:rPr lang="en-IN" dirty="0" err="1"/>
              <a:t>Context.Provider</a:t>
            </a:r>
            <a:endParaRPr lang="en-IN" dirty="0"/>
          </a:p>
          <a:p>
            <a:r>
              <a:rPr lang="en-IN" dirty="0"/>
              <a:t>- Object that holds data and </a:t>
            </a:r>
            <a:r>
              <a:rPr lang="en-IN" dirty="0" err="1"/>
              <a:t>callback</a:t>
            </a:r>
            <a:r>
              <a:rPr lang="en-IN" dirty="0"/>
              <a:t> to be passed to child </a:t>
            </a:r>
            <a:endParaRPr lang="en-US" dirty="0"/>
          </a:p>
        </p:txBody>
      </p:sp>
      <p:sp>
        <p:nvSpPr>
          <p:cNvPr id="12" name="Arrow: Bent-Up 11">
            <a:extLst>
              <a:ext uri="{FF2B5EF4-FFF2-40B4-BE49-F238E27FC236}">
                <a16:creationId xmlns:a16="http://schemas.microsoft.com/office/drawing/2014/main" id="{A530C317-1B7D-4EF8-905C-B484017DD35E}"/>
              </a:ext>
            </a:extLst>
          </p:cNvPr>
          <p:cNvSpPr/>
          <p:nvPr/>
        </p:nvSpPr>
        <p:spPr>
          <a:xfrm>
            <a:off x="4124629" y="3301582"/>
            <a:ext cx="6897332" cy="13347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D0B5C5-5741-4F40-A640-61D630A63895}"/>
              </a:ext>
            </a:extLst>
          </p:cNvPr>
          <p:cNvSpPr txBox="1"/>
          <p:nvPr/>
        </p:nvSpPr>
        <p:spPr>
          <a:xfrm>
            <a:off x="6892413" y="4758813"/>
            <a:ext cx="4336026" cy="923330"/>
          </a:xfrm>
          <a:prstGeom prst="rect">
            <a:avLst/>
          </a:prstGeom>
          <a:noFill/>
        </p:spPr>
        <p:txBody>
          <a:bodyPr wrap="square" rtlCol="0">
            <a:spAutoFit/>
          </a:bodyPr>
          <a:lstStyle/>
          <a:p>
            <a:r>
              <a:rPr lang="en-IN" dirty="0"/>
              <a:t>Child Component will Subscribe to the context using ’</a:t>
            </a:r>
            <a:r>
              <a:rPr lang="en-IN" dirty="0" err="1"/>
              <a:t>useContext</a:t>
            </a:r>
            <a:r>
              <a:rPr lang="en-IN" dirty="0"/>
              <a:t>()’ hook to Read data from the </a:t>
            </a:r>
            <a:r>
              <a:rPr lang="en-IN"/>
              <a:t>Context Object </a:t>
            </a:r>
            <a:endParaRPr lang="en-US" dirty="0"/>
          </a:p>
        </p:txBody>
      </p:sp>
    </p:spTree>
    <p:extLst>
      <p:ext uri="{BB962C8B-B14F-4D97-AF65-F5344CB8AC3E}">
        <p14:creationId xmlns:p14="http://schemas.microsoft.com/office/powerpoint/2010/main" val="343443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D762B-2644-4844-8A4A-F24D37942B0E}"/>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9E20D0-A3DC-4CD8-96BA-B92D1FE5B0C2}"/>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5" name="Flowchart: Card 4">
            <a:extLst>
              <a:ext uri="{FF2B5EF4-FFF2-40B4-BE49-F238E27FC236}">
                <a16:creationId xmlns:a16="http://schemas.microsoft.com/office/drawing/2014/main" id="{5793345E-4A67-423A-821E-86900C4B3719}"/>
              </a:ext>
            </a:extLst>
          </p:cNvPr>
          <p:cNvSpPr/>
          <p:nvPr/>
        </p:nvSpPr>
        <p:spPr>
          <a:xfrm>
            <a:off x="8957187" y="550606"/>
            <a:ext cx="2153265" cy="235974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a:t>
            </a:r>
            <a:endParaRPr lang="en-US" b="1" dirty="0"/>
          </a:p>
        </p:txBody>
      </p:sp>
      <p:sp>
        <p:nvSpPr>
          <p:cNvPr id="6" name="Rectangle: Rounded Corners 5">
            <a:extLst>
              <a:ext uri="{FF2B5EF4-FFF2-40B4-BE49-F238E27FC236}">
                <a16:creationId xmlns:a16="http://schemas.microsoft.com/office/drawing/2014/main" id="{B2FF00E4-9F0F-42CD-BFA0-5CAC67DEF5B4}"/>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7" name="Rectangle: Rounded Corners 6">
            <a:extLst>
              <a:ext uri="{FF2B5EF4-FFF2-40B4-BE49-F238E27FC236}">
                <a16:creationId xmlns:a16="http://schemas.microsoft.com/office/drawing/2014/main" id="{AC9B5FC2-1C68-4C2B-9266-61AE6A4CBE47}"/>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8" name="Rectangle: Rounded Corners 7">
            <a:extLst>
              <a:ext uri="{FF2B5EF4-FFF2-40B4-BE49-F238E27FC236}">
                <a16:creationId xmlns:a16="http://schemas.microsoft.com/office/drawing/2014/main" id="{4C201596-D3E0-4C5F-BF3B-B91DD5DCF612}"/>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9" name="Rectangle: Rounded Corners 8">
            <a:extLst>
              <a:ext uri="{FF2B5EF4-FFF2-40B4-BE49-F238E27FC236}">
                <a16:creationId xmlns:a16="http://schemas.microsoft.com/office/drawing/2014/main" id="{B74CC8A3-4330-4201-8104-CAB98A62F58C}"/>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10" name="Rectangle: Rounded Corners 9">
            <a:extLst>
              <a:ext uri="{FF2B5EF4-FFF2-40B4-BE49-F238E27FC236}">
                <a16:creationId xmlns:a16="http://schemas.microsoft.com/office/drawing/2014/main" id="{EBFE7216-2928-4F5D-AE03-F3874B8A7979}"/>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11" name="Rectangle: Rounded Corners 10">
            <a:extLst>
              <a:ext uri="{FF2B5EF4-FFF2-40B4-BE49-F238E27FC236}">
                <a16:creationId xmlns:a16="http://schemas.microsoft.com/office/drawing/2014/main" id="{7406E916-224E-4290-AAA3-8B791ADED043}"/>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2" name="Rectangle: Rounded Corners 11">
            <a:extLst>
              <a:ext uri="{FF2B5EF4-FFF2-40B4-BE49-F238E27FC236}">
                <a16:creationId xmlns:a16="http://schemas.microsoft.com/office/drawing/2014/main" id="{1E79AD14-36A1-4DD6-B1FA-E7E9B5FC556F}"/>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4" name="Straight Arrow Connector 13">
            <a:extLst>
              <a:ext uri="{FF2B5EF4-FFF2-40B4-BE49-F238E27FC236}">
                <a16:creationId xmlns:a16="http://schemas.microsoft.com/office/drawing/2014/main" id="{7473BDD4-C336-4AD4-B286-87A21DBC7E77}"/>
              </a:ext>
            </a:extLst>
          </p:cNvPr>
          <p:cNvCxnSpPr>
            <a:stCxn id="6" idx="2"/>
            <a:endCxn id="7"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00ED34-0660-4753-B105-A47ADAED04CC}"/>
              </a:ext>
            </a:extLst>
          </p:cNvPr>
          <p:cNvCxnSpPr>
            <a:cxnSpLocks/>
            <a:stCxn id="6" idx="2"/>
            <a:endCxn id="8"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2072B3-DBDF-4A4F-9333-034B1AC77AD5}"/>
              </a:ext>
            </a:extLst>
          </p:cNvPr>
          <p:cNvCxnSpPr>
            <a:cxnSpLocks/>
            <a:stCxn id="7" idx="2"/>
            <a:endCxn id="9"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A78967-C66A-4373-9519-F5AB22A24F5D}"/>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B611AA-EBEA-49B6-AEAD-8BBF17B741FA}"/>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AEDDA6-2DBA-41D2-9526-F207CBB94A0E}"/>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7FA6A5-8AF1-41F6-ADF7-D3E623C2395E}"/>
              </a:ext>
            </a:extLst>
          </p:cNvPr>
          <p:cNvSpPr txBox="1"/>
          <p:nvPr/>
        </p:nvSpPr>
        <p:spPr>
          <a:xfrm>
            <a:off x="5584723" y="3853890"/>
            <a:ext cx="5860027" cy="2308324"/>
          </a:xfrm>
          <a:prstGeom prst="rect">
            <a:avLst/>
          </a:prstGeom>
          <a:noFill/>
        </p:spPr>
        <p:txBody>
          <a:bodyPr wrap="square" rtlCol="0">
            <a:spAutoFit/>
          </a:bodyPr>
          <a:lstStyle/>
          <a:p>
            <a:r>
              <a:rPr lang="en-IN" dirty="0"/>
              <a:t>The </a:t>
            </a:r>
            <a:r>
              <a:rPr lang="en-IN" b="1" dirty="0"/>
              <a:t>Child2 will </a:t>
            </a:r>
            <a:r>
              <a:rPr lang="en-IN" dirty="0"/>
              <a:t>be rendered based on AJAX Call</a:t>
            </a:r>
          </a:p>
          <a:p>
            <a:endParaRPr lang="en-IN" b="1" dirty="0"/>
          </a:p>
          <a:p>
            <a:r>
              <a:rPr lang="en-IN" b="1" dirty="0"/>
              <a:t>The DOM tree is Mounted with Data received from DOM </a:t>
            </a:r>
          </a:p>
          <a:p>
            <a:endParaRPr lang="en-IN" b="1" dirty="0"/>
          </a:p>
          <a:p>
            <a:r>
              <a:rPr lang="en-IN" b="1" dirty="0"/>
              <a:t>Challenge: How to Make sure that the DOM will be Rendered w/o blocking its execution for waiting data from REST API</a:t>
            </a:r>
            <a:endParaRPr lang="en-US" dirty="0"/>
          </a:p>
        </p:txBody>
      </p:sp>
      <p:sp>
        <p:nvSpPr>
          <p:cNvPr id="27" name="Arrow: Curved Down 26">
            <a:extLst>
              <a:ext uri="{FF2B5EF4-FFF2-40B4-BE49-F238E27FC236}">
                <a16:creationId xmlns:a16="http://schemas.microsoft.com/office/drawing/2014/main" id="{D0BC4E9E-D25E-4DA2-8795-71AE6D308565}"/>
              </a:ext>
            </a:extLst>
          </p:cNvPr>
          <p:cNvSpPr/>
          <p:nvPr/>
        </p:nvSpPr>
        <p:spPr>
          <a:xfrm>
            <a:off x="4522839" y="943897"/>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Down 27">
            <a:extLst>
              <a:ext uri="{FF2B5EF4-FFF2-40B4-BE49-F238E27FC236}">
                <a16:creationId xmlns:a16="http://schemas.microsoft.com/office/drawing/2014/main" id="{E49A4E5E-F022-4829-AD54-56375D18324C}"/>
              </a:ext>
            </a:extLst>
          </p:cNvPr>
          <p:cNvSpPr/>
          <p:nvPr/>
        </p:nvSpPr>
        <p:spPr>
          <a:xfrm rot="10800000">
            <a:off x="4375352" y="2231159"/>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54E11743-CCE2-4E36-8073-29D455FC8D83}"/>
              </a:ext>
            </a:extLst>
          </p:cNvPr>
          <p:cNvSpPr txBox="1"/>
          <p:nvPr/>
        </p:nvSpPr>
        <p:spPr>
          <a:xfrm>
            <a:off x="5407742" y="1669753"/>
            <a:ext cx="2743200" cy="646331"/>
          </a:xfrm>
          <a:prstGeom prst="rect">
            <a:avLst/>
          </a:prstGeom>
          <a:noFill/>
        </p:spPr>
        <p:txBody>
          <a:bodyPr wrap="square" rtlCol="0">
            <a:spAutoFit/>
          </a:bodyPr>
          <a:lstStyle/>
          <a:p>
            <a:pPr algn="ctr"/>
            <a:r>
              <a:rPr lang="en-IN" b="1" dirty="0"/>
              <a:t>Call and receive Data from REST API</a:t>
            </a:r>
            <a:endParaRPr lang="en-US" b="1" dirty="0"/>
          </a:p>
        </p:txBody>
      </p:sp>
      <p:cxnSp>
        <p:nvCxnSpPr>
          <p:cNvPr id="31" name="Straight Arrow Connector 30">
            <a:extLst>
              <a:ext uri="{FF2B5EF4-FFF2-40B4-BE49-F238E27FC236}">
                <a16:creationId xmlns:a16="http://schemas.microsoft.com/office/drawing/2014/main" id="{39B76BAD-9906-4007-A699-18019BD68407}"/>
              </a:ext>
            </a:extLst>
          </p:cNvPr>
          <p:cNvCxnSpPr/>
          <p:nvPr/>
        </p:nvCxnSpPr>
        <p:spPr>
          <a:xfrm flipH="1">
            <a:off x="4041052" y="1995948"/>
            <a:ext cx="707928" cy="773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D24293B-B8B4-4443-AEF2-D953F02ABC8E}"/>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ECD7BAE-372B-47D3-803B-773C645CADE4}"/>
              </a:ext>
            </a:extLst>
          </p:cNvPr>
          <p:cNvCxnSpPr>
            <a:stCxn id="26" idx="1"/>
          </p:cNvCxnSpPr>
          <p:nvPr/>
        </p:nvCxnSpPr>
        <p:spPr>
          <a:xfrm flipH="1">
            <a:off x="3087320" y="5008052"/>
            <a:ext cx="2497403" cy="50195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0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1A1CF-254D-4EDA-8501-584365EAF44B}"/>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C8652E-B582-41BD-B320-F43F4BD193EB}"/>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4" name="Rectangle: Rounded Corners 3">
            <a:extLst>
              <a:ext uri="{FF2B5EF4-FFF2-40B4-BE49-F238E27FC236}">
                <a16:creationId xmlns:a16="http://schemas.microsoft.com/office/drawing/2014/main" id="{E0F1C008-0D1E-4F90-B87A-7ECF3F452C0A}"/>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5" name="Rectangle: Rounded Corners 4">
            <a:extLst>
              <a:ext uri="{FF2B5EF4-FFF2-40B4-BE49-F238E27FC236}">
                <a16:creationId xmlns:a16="http://schemas.microsoft.com/office/drawing/2014/main" id="{38BFBA77-16BA-4AA1-98C8-22BF3CA91D39}"/>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6" name="Rectangle: Rounded Corners 5">
            <a:extLst>
              <a:ext uri="{FF2B5EF4-FFF2-40B4-BE49-F238E27FC236}">
                <a16:creationId xmlns:a16="http://schemas.microsoft.com/office/drawing/2014/main" id="{E966E80A-54A0-4553-AF86-BA8D127D4437}"/>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7" name="Rectangle: Rounded Corners 6">
            <a:extLst>
              <a:ext uri="{FF2B5EF4-FFF2-40B4-BE49-F238E27FC236}">
                <a16:creationId xmlns:a16="http://schemas.microsoft.com/office/drawing/2014/main" id="{4A813B47-A6E3-46E6-8164-E66C368FD7C1}"/>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8" name="Rectangle: Rounded Corners 7">
            <a:extLst>
              <a:ext uri="{FF2B5EF4-FFF2-40B4-BE49-F238E27FC236}">
                <a16:creationId xmlns:a16="http://schemas.microsoft.com/office/drawing/2014/main" id="{FA9D74BA-46DB-4349-A1E0-CA7CFDEE3D9E}"/>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9" name="Rectangle: Rounded Corners 8">
            <a:extLst>
              <a:ext uri="{FF2B5EF4-FFF2-40B4-BE49-F238E27FC236}">
                <a16:creationId xmlns:a16="http://schemas.microsoft.com/office/drawing/2014/main" id="{AFDE23FF-89C7-451C-B067-620FE175DD7D}"/>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0" name="Rectangle: Rounded Corners 9">
            <a:extLst>
              <a:ext uri="{FF2B5EF4-FFF2-40B4-BE49-F238E27FC236}">
                <a16:creationId xmlns:a16="http://schemas.microsoft.com/office/drawing/2014/main" id="{E8ADE524-5A83-4BE7-B3D3-8F3BEFC5B0F1}"/>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1" name="Straight Arrow Connector 10">
            <a:extLst>
              <a:ext uri="{FF2B5EF4-FFF2-40B4-BE49-F238E27FC236}">
                <a16:creationId xmlns:a16="http://schemas.microsoft.com/office/drawing/2014/main" id="{7E115042-0467-434F-A7CE-18DEB50F08FE}"/>
              </a:ext>
            </a:extLst>
          </p:cNvPr>
          <p:cNvCxnSpPr>
            <a:stCxn id="4" idx="2"/>
            <a:endCxn id="5"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E6F71-EC2E-4271-91F7-106A7924D992}"/>
              </a:ext>
            </a:extLst>
          </p:cNvPr>
          <p:cNvCxnSpPr>
            <a:cxnSpLocks/>
            <a:stCxn id="4" idx="2"/>
            <a:endCxn id="6"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2F60CF-52A8-4611-8ADD-740CF0D48B1B}"/>
              </a:ext>
            </a:extLst>
          </p:cNvPr>
          <p:cNvCxnSpPr>
            <a:cxnSpLocks/>
            <a:stCxn id="5" idx="2"/>
            <a:endCxn id="7"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5E358-97C1-4098-BF8F-77E6CE00BC73}"/>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55BE4-FFFB-4FEB-B270-90877C675271}"/>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CB68D7-BDCB-4DEE-A8F1-B6FB77C4FB0D}"/>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F63BA624-35A3-4C6B-BEAE-4D6BFCED9223}"/>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2CF5DB1-A58C-4FDA-B953-37DC52B30054}"/>
              </a:ext>
            </a:extLst>
          </p:cNvPr>
          <p:cNvSpPr/>
          <p:nvPr/>
        </p:nvSpPr>
        <p:spPr>
          <a:xfrm>
            <a:off x="5181600" y="648929"/>
            <a:ext cx="467035" cy="5506065"/>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A386ECB-3473-4FE8-A4C1-3ED4491178E6}"/>
              </a:ext>
            </a:extLst>
          </p:cNvPr>
          <p:cNvSpPr txBox="1"/>
          <p:nvPr/>
        </p:nvSpPr>
        <p:spPr>
          <a:xfrm>
            <a:off x="5648635" y="648929"/>
            <a:ext cx="6150075" cy="2308324"/>
          </a:xfrm>
          <a:prstGeom prst="rect">
            <a:avLst/>
          </a:prstGeom>
          <a:noFill/>
        </p:spPr>
        <p:txBody>
          <a:bodyPr wrap="square" rtlCol="0">
            <a:spAutoFit/>
          </a:bodyPr>
          <a:lstStyle/>
          <a:p>
            <a:r>
              <a:rPr lang="en-IN" b="1" dirty="0"/>
              <a:t>The Component is subscribed with Global Event e.g. Mouse Events, </a:t>
            </a:r>
            <a:r>
              <a:rPr lang="en-IN" b="1" dirty="0" err="1"/>
              <a:t>Kyebord</a:t>
            </a:r>
            <a:r>
              <a:rPr lang="en-IN" b="1" dirty="0"/>
              <a:t> Events, etc.</a:t>
            </a:r>
          </a:p>
          <a:p>
            <a:endParaRPr lang="en-IN" b="1" dirty="0"/>
          </a:p>
          <a:p>
            <a:r>
              <a:rPr lang="en-IN" b="1" dirty="0"/>
              <a:t>Challenge: If the Component is subscribed with Global events then the event will be attached with current ‘window’ object because the component is controlled by DOM and hence  instead of the Component the Window object is responsible </a:t>
            </a:r>
            <a:r>
              <a:rPr lang="en-IN" b="1"/>
              <a:t>for the event  </a:t>
            </a:r>
            <a:endParaRPr lang="en-US" b="1" dirty="0"/>
          </a:p>
        </p:txBody>
      </p:sp>
    </p:spTree>
    <p:extLst>
      <p:ext uri="{BB962C8B-B14F-4D97-AF65-F5344CB8AC3E}">
        <p14:creationId xmlns:p14="http://schemas.microsoft.com/office/powerpoint/2010/main" val="142930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20466-822A-F583-532C-E3ABCC76A914}"/>
              </a:ext>
            </a:extLst>
          </p:cNvPr>
          <p:cNvSpPr txBox="1"/>
          <p:nvPr/>
        </p:nvSpPr>
        <p:spPr>
          <a:xfrm>
            <a:off x="6189406" y="2792362"/>
            <a:ext cx="3510117" cy="369332"/>
          </a:xfrm>
          <a:prstGeom prst="rect">
            <a:avLst/>
          </a:prstGeom>
          <a:noFill/>
        </p:spPr>
        <p:txBody>
          <a:bodyPr wrap="square" rtlCol="0">
            <a:spAutoFit/>
          </a:bodyPr>
          <a:lstStyle/>
          <a:p>
            <a:pPr algn="ctr"/>
            <a:r>
              <a:rPr lang="en-IN" b="1" dirty="0"/>
              <a:t>Route Table</a:t>
            </a:r>
            <a:endParaRPr lang="en-US" b="1" dirty="0"/>
          </a:p>
        </p:txBody>
      </p:sp>
      <p:graphicFrame>
        <p:nvGraphicFramePr>
          <p:cNvPr id="4" name="Table 4">
            <a:extLst>
              <a:ext uri="{FF2B5EF4-FFF2-40B4-BE49-F238E27FC236}">
                <a16:creationId xmlns:a16="http://schemas.microsoft.com/office/drawing/2014/main" id="{A9FFEF9F-3786-3F0C-A078-028DB17F59C7}"/>
              </a:ext>
            </a:extLst>
          </p:cNvPr>
          <p:cNvGraphicFramePr>
            <a:graphicFrameLocks noGrp="1"/>
          </p:cNvGraphicFramePr>
          <p:nvPr>
            <p:extLst>
              <p:ext uri="{D42A27DB-BD31-4B8C-83A1-F6EECF244321}">
                <p14:modId xmlns:p14="http://schemas.microsoft.com/office/powerpoint/2010/main" val="2751293529"/>
              </p:ext>
            </p:extLst>
          </p:nvPr>
        </p:nvGraphicFramePr>
        <p:xfrm>
          <a:off x="3762478" y="3320321"/>
          <a:ext cx="8127999" cy="1407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99636232"/>
                    </a:ext>
                  </a:extLst>
                </a:gridCol>
                <a:gridCol w="2709333">
                  <a:extLst>
                    <a:ext uri="{9D8B030D-6E8A-4147-A177-3AD203B41FA5}">
                      <a16:colId xmlns:a16="http://schemas.microsoft.com/office/drawing/2014/main" val="2496893563"/>
                    </a:ext>
                  </a:extLst>
                </a:gridCol>
                <a:gridCol w="2709333">
                  <a:extLst>
                    <a:ext uri="{9D8B030D-6E8A-4147-A177-3AD203B41FA5}">
                      <a16:colId xmlns:a16="http://schemas.microsoft.com/office/drawing/2014/main" val="3468331882"/>
                    </a:ext>
                  </a:extLst>
                </a:gridCol>
              </a:tblGrid>
              <a:tr h="370840">
                <a:tc>
                  <a:txBody>
                    <a:bodyPr/>
                    <a:lstStyle/>
                    <a:p>
                      <a:r>
                        <a:rPr lang="en-IN" sz="1400" dirty="0"/>
                        <a:t>URL</a:t>
                      </a:r>
                      <a:endParaRPr lang="en-US" sz="1400" dirty="0"/>
                    </a:p>
                  </a:txBody>
                  <a:tcPr/>
                </a:tc>
                <a:tc>
                  <a:txBody>
                    <a:bodyPr/>
                    <a:lstStyle/>
                    <a:p>
                      <a:r>
                        <a:rPr lang="en-IN" sz="1400" dirty="0"/>
                        <a:t>Resource</a:t>
                      </a:r>
                      <a:endParaRPr lang="en-US" sz="1400" dirty="0"/>
                    </a:p>
                  </a:txBody>
                  <a:tcPr/>
                </a:tc>
                <a:tc>
                  <a:txBody>
                    <a:bodyPr/>
                    <a:lstStyle/>
                    <a:p>
                      <a:r>
                        <a:rPr lang="en-IN" sz="1400" dirty="0"/>
                        <a:t>Physical Path</a:t>
                      </a:r>
                      <a:endParaRPr lang="en-US" sz="1400" dirty="0"/>
                    </a:p>
                  </a:txBody>
                  <a:tcPr/>
                </a:tc>
                <a:extLst>
                  <a:ext uri="{0D108BD9-81ED-4DB2-BD59-A6C34878D82A}">
                    <a16:rowId xmlns:a16="http://schemas.microsoft.com/office/drawing/2014/main" val="3317457408"/>
                  </a:ext>
                </a:extLst>
              </a:tr>
              <a:tr h="370840">
                <a:tc>
                  <a:txBody>
                    <a:bodyPr/>
                    <a:lstStyle/>
                    <a:p>
                      <a:r>
                        <a:rPr lang="en-IN" sz="1400" dirty="0"/>
                        <a:t>/{URL-INFO}</a:t>
                      </a:r>
                      <a:endParaRPr lang="en-US" sz="1400" dirty="0"/>
                    </a:p>
                  </a:txBody>
                  <a:tcPr/>
                </a:tc>
                <a:tc>
                  <a:txBody>
                    <a:bodyPr/>
                    <a:lstStyle/>
                    <a:p>
                      <a:r>
                        <a:rPr lang="en-IN" sz="1400" dirty="0"/>
                        <a:t>Component /  Page</a:t>
                      </a:r>
                      <a:endParaRPr lang="en-US" sz="1400" dirty="0"/>
                    </a:p>
                  </a:txBody>
                  <a:tcPr/>
                </a:tc>
                <a:tc>
                  <a:txBody>
                    <a:bodyPr/>
                    <a:lstStyle/>
                    <a:p>
                      <a:r>
                        <a:rPr lang="en-IN" sz="1400" dirty="0"/>
                        <a:t>Application Specific Path of the Source File</a:t>
                      </a:r>
                      <a:endParaRPr lang="en-US" sz="1400" dirty="0"/>
                    </a:p>
                  </a:txBody>
                  <a:tcPr/>
                </a:tc>
                <a:extLst>
                  <a:ext uri="{0D108BD9-81ED-4DB2-BD59-A6C34878D82A}">
                    <a16:rowId xmlns:a16="http://schemas.microsoft.com/office/drawing/2014/main" val="3917525693"/>
                  </a:ext>
                </a:extLst>
              </a:tr>
              <a:tr h="370840">
                <a:tc>
                  <a:txBody>
                    <a:bodyPr/>
                    <a:lstStyle/>
                    <a:p>
                      <a:r>
                        <a:rPr lang="en-IN" sz="1400" dirty="0"/>
                        <a:t>/home</a:t>
                      </a:r>
                      <a:endParaRPr lang="en-US" sz="1400" dirty="0"/>
                    </a:p>
                  </a:txBody>
                  <a:tcPr/>
                </a:tc>
                <a:tc>
                  <a:txBody>
                    <a:bodyPr/>
                    <a:lstStyle/>
                    <a:p>
                      <a:r>
                        <a:rPr lang="en-IN" sz="1400" dirty="0"/>
                        <a:t>Home.html, </a:t>
                      </a:r>
                      <a:r>
                        <a:rPr lang="en-IN" sz="1400" dirty="0" err="1">
                          <a:hlinkClick r:id="rId2"/>
                        </a:rPr>
                        <a:t>home.jsp</a:t>
                      </a:r>
                      <a:r>
                        <a:rPr lang="en-IN" sz="1400" dirty="0">
                          <a:hlinkClick r:id="rId2"/>
                        </a:rPr>
                        <a:t>, home.aspx</a:t>
                      </a:r>
                      <a:r>
                        <a:rPr lang="en-IN" sz="1400" dirty="0"/>
                        <a:t>, </a:t>
                      </a:r>
                      <a:r>
                        <a:rPr lang="en-IN" sz="1400" dirty="0" err="1"/>
                        <a:t>home.php</a:t>
                      </a:r>
                      <a:endParaRPr lang="en-US" sz="1400" dirty="0"/>
                    </a:p>
                  </a:txBody>
                  <a:tcPr/>
                </a:tc>
                <a:tc>
                  <a:txBody>
                    <a:bodyPr/>
                    <a:lstStyle/>
                    <a:p>
                      <a:r>
                        <a:rPr lang="en-IN" sz="1400" dirty="0"/>
                        <a:t>./Home.html, ./pages/</a:t>
                      </a:r>
                      <a:r>
                        <a:rPr lang="en-IN" sz="1400" dirty="0" err="1"/>
                        <a:t>home.jsp</a:t>
                      </a:r>
                      <a:r>
                        <a:rPr lang="en-IN" sz="1400" dirty="0"/>
                        <a:t>….</a:t>
                      </a:r>
                      <a:endParaRPr lang="en-US" sz="1400" dirty="0"/>
                    </a:p>
                  </a:txBody>
                  <a:tcPr/>
                </a:tc>
                <a:extLst>
                  <a:ext uri="{0D108BD9-81ED-4DB2-BD59-A6C34878D82A}">
                    <a16:rowId xmlns:a16="http://schemas.microsoft.com/office/drawing/2014/main" val="2222962771"/>
                  </a:ext>
                </a:extLst>
              </a:tr>
            </a:tbl>
          </a:graphicData>
        </a:graphic>
      </p:graphicFrame>
      <p:sp>
        <p:nvSpPr>
          <p:cNvPr id="5" name="Rectangle 4">
            <a:extLst>
              <a:ext uri="{FF2B5EF4-FFF2-40B4-BE49-F238E27FC236}">
                <a16:creationId xmlns:a16="http://schemas.microsoft.com/office/drawing/2014/main" id="{E5D81271-DCDE-32D4-CEEB-ADACC1D5084C}"/>
              </a:ext>
            </a:extLst>
          </p:cNvPr>
          <p:cNvSpPr/>
          <p:nvPr/>
        </p:nvSpPr>
        <p:spPr>
          <a:xfrm>
            <a:off x="6430297" y="412955"/>
            <a:ext cx="3028336" cy="192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Server</a:t>
            </a:r>
          </a:p>
          <a:p>
            <a:pPr algn="ctr"/>
            <a:r>
              <a:rPr lang="en-IN" b="1" dirty="0"/>
              <a:t>RouteTable</a:t>
            </a:r>
            <a:endParaRPr lang="en-US" b="1" dirty="0"/>
          </a:p>
        </p:txBody>
      </p:sp>
      <p:cxnSp>
        <p:nvCxnSpPr>
          <p:cNvPr id="7" name="Straight Arrow Connector 6">
            <a:extLst>
              <a:ext uri="{FF2B5EF4-FFF2-40B4-BE49-F238E27FC236}">
                <a16:creationId xmlns:a16="http://schemas.microsoft.com/office/drawing/2014/main" id="{500E5B07-1BD0-21EA-99E2-571665F75795}"/>
              </a:ext>
            </a:extLst>
          </p:cNvPr>
          <p:cNvCxnSpPr/>
          <p:nvPr/>
        </p:nvCxnSpPr>
        <p:spPr>
          <a:xfrm flipH="1">
            <a:off x="8082116" y="1749487"/>
            <a:ext cx="176981" cy="1042875"/>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D3D803CE-6B5F-70C5-1501-EB7E9759D038}"/>
              </a:ext>
            </a:extLst>
          </p:cNvPr>
          <p:cNvSpPr/>
          <p:nvPr/>
        </p:nvSpPr>
        <p:spPr>
          <a:xfrm>
            <a:off x="304800" y="412955"/>
            <a:ext cx="6125497" cy="101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with URL</a:t>
            </a:r>
            <a:endParaRPr lang="en-US" b="1" dirty="0"/>
          </a:p>
        </p:txBody>
      </p:sp>
      <p:sp>
        <p:nvSpPr>
          <p:cNvPr id="9" name="Arrow: Curved Left 8">
            <a:extLst>
              <a:ext uri="{FF2B5EF4-FFF2-40B4-BE49-F238E27FC236}">
                <a16:creationId xmlns:a16="http://schemas.microsoft.com/office/drawing/2014/main" id="{BC45D2EB-0082-A2ED-4318-F11D6FF532ED}"/>
              </a:ext>
            </a:extLst>
          </p:cNvPr>
          <p:cNvSpPr/>
          <p:nvPr/>
        </p:nvSpPr>
        <p:spPr>
          <a:xfrm>
            <a:off x="9389806" y="1307690"/>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2628FE63-DAA3-75BE-7DFF-1B4F8EBA234D}"/>
              </a:ext>
            </a:extLst>
          </p:cNvPr>
          <p:cNvSpPr txBox="1"/>
          <p:nvPr/>
        </p:nvSpPr>
        <p:spPr>
          <a:xfrm>
            <a:off x="10151807" y="1927532"/>
            <a:ext cx="1976284" cy="923330"/>
          </a:xfrm>
          <a:prstGeom prst="rect">
            <a:avLst/>
          </a:prstGeom>
          <a:noFill/>
        </p:spPr>
        <p:txBody>
          <a:bodyPr wrap="square" rtlCol="0">
            <a:spAutoFit/>
          </a:bodyPr>
          <a:lstStyle/>
          <a:p>
            <a:r>
              <a:rPr lang="en-IN" dirty="0"/>
              <a:t>Path Evaluation based on the URL Path</a:t>
            </a:r>
            <a:endParaRPr lang="en-US" dirty="0"/>
          </a:p>
        </p:txBody>
      </p:sp>
      <p:sp>
        <p:nvSpPr>
          <p:cNvPr id="11" name="Arrow: Curved Left 10">
            <a:extLst>
              <a:ext uri="{FF2B5EF4-FFF2-40B4-BE49-F238E27FC236}">
                <a16:creationId xmlns:a16="http://schemas.microsoft.com/office/drawing/2014/main" id="{C3472655-3B10-60E9-EDF4-3B8E1F05D558}"/>
              </a:ext>
            </a:extLst>
          </p:cNvPr>
          <p:cNvSpPr/>
          <p:nvPr/>
        </p:nvSpPr>
        <p:spPr>
          <a:xfrm rot="10800000">
            <a:off x="6386052" y="1376516"/>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18941F3-3EBF-31F2-B5D3-F0185D2C649B}"/>
              </a:ext>
            </a:extLst>
          </p:cNvPr>
          <p:cNvSpPr txBox="1"/>
          <p:nvPr/>
        </p:nvSpPr>
        <p:spPr>
          <a:xfrm>
            <a:off x="4449097" y="2079276"/>
            <a:ext cx="1740309" cy="1477328"/>
          </a:xfrm>
          <a:prstGeom prst="rect">
            <a:avLst/>
          </a:prstGeom>
          <a:noFill/>
        </p:spPr>
        <p:txBody>
          <a:bodyPr wrap="square" rtlCol="0">
            <a:spAutoFit/>
          </a:bodyPr>
          <a:lstStyle/>
          <a:p>
            <a:r>
              <a:rPr lang="en-IN" dirty="0"/>
              <a:t>Execution of the Physical File based on the Mapped Resource</a:t>
            </a:r>
            <a:endParaRPr lang="en-US" dirty="0"/>
          </a:p>
        </p:txBody>
      </p:sp>
      <p:sp>
        <p:nvSpPr>
          <p:cNvPr id="13" name="Arrow: Left 12">
            <a:extLst>
              <a:ext uri="{FF2B5EF4-FFF2-40B4-BE49-F238E27FC236}">
                <a16:creationId xmlns:a16="http://schemas.microsoft.com/office/drawing/2014/main" id="{AC64F789-7B39-0626-16D3-BDB62CCD7138}"/>
              </a:ext>
            </a:extLst>
          </p:cNvPr>
          <p:cNvSpPr/>
          <p:nvPr/>
        </p:nvSpPr>
        <p:spPr>
          <a:xfrm>
            <a:off x="301523" y="1211170"/>
            <a:ext cx="6125497" cy="1010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0A402B5A-FB47-619B-7E2A-A20F5130661A}"/>
              </a:ext>
            </a:extLst>
          </p:cNvPr>
          <p:cNvSpPr txBox="1"/>
          <p:nvPr/>
        </p:nvSpPr>
        <p:spPr>
          <a:xfrm>
            <a:off x="1268361" y="4552335"/>
            <a:ext cx="9419304" cy="2123658"/>
          </a:xfrm>
          <a:prstGeom prst="rect">
            <a:avLst/>
          </a:prstGeom>
          <a:noFill/>
        </p:spPr>
        <p:txBody>
          <a:bodyPr wrap="square" rtlCol="0">
            <a:spAutoFit/>
          </a:bodyPr>
          <a:lstStyle/>
          <a:p>
            <a:pPr algn="ctr"/>
            <a:r>
              <a:rPr lang="en-IN" sz="6600" b="1" dirty="0">
                <a:solidFill>
                  <a:srgbClr val="FF0000"/>
                </a:solidFill>
              </a:rPr>
              <a:t>Typical Routing on Web Server</a:t>
            </a:r>
            <a:endParaRPr lang="en-US" sz="6600" b="1" dirty="0">
              <a:solidFill>
                <a:srgbClr val="FF0000"/>
              </a:solidFill>
            </a:endParaRPr>
          </a:p>
        </p:txBody>
      </p:sp>
    </p:spTree>
    <p:extLst>
      <p:ext uri="{BB962C8B-B14F-4D97-AF65-F5344CB8AC3E}">
        <p14:creationId xmlns:p14="http://schemas.microsoft.com/office/powerpoint/2010/main" val="102831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B4C57-34D1-859E-D961-616BD19008DA}"/>
              </a:ext>
            </a:extLst>
          </p:cNvPr>
          <p:cNvSpPr/>
          <p:nvPr/>
        </p:nvSpPr>
        <p:spPr>
          <a:xfrm>
            <a:off x="314632" y="235974"/>
            <a:ext cx="11198942" cy="64106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3B56D1-EF64-B7CE-DF6A-1DD7893A95B2}"/>
              </a:ext>
            </a:extLst>
          </p:cNvPr>
          <p:cNvSpPr txBox="1"/>
          <p:nvPr/>
        </p:nvSpPr>
        <p:spPr>
          <a:xfrm>
            <a:off x="501445" y="491613"/>
            <a:ext cx="4975123" cy="369332"/>
          </a:xfrm>
          <a:prstGeom prst="rect">
            <a:avLst/>
          </a:prstGeom>
          <a:noFill/>
        </p:spPr>
        <p:txBody>
          <a:bodyPr wrap="square" rtlCol="0">
            <a:spAutoFit/>
          </a:bodyPr>
          <a:lstStyle/>
          <a:p>
            <a:r>
              <a:rPr lang="en-IN" b="1" dirty="0"/>
              <a:t>Browser</a:t>
            </a:r>
            <a:endParaRPr lang="en-US" b="1" dirty="0"/>
          </a:p>
        </p:txBody>
      </p:sp>
      <p:sp>
        <p:nvSpPr>
          <p:cNvPr id="4" name="Rectangle 3">
            <a:extLst>
              <a:ext uri="{FF2B5EF4-FFF2-40B4-BE49-F238E27FC236}">
                <a16:creationId xmlns:a16="http://schemas.microsoft.com/office/drawing/2014/main" id="{B1C3FE6A-8860-696F-EB26-A87A6B7390A6}"/>
              </a:ext>
            </a:extLst>
          </p:cNvPr>
          <p:cNvSpPr/>
          <p:nvPr/>
        </p:nvSpPr>
        <p:spPr>
          <a:xfrm>
            <a:off x="314632" y="4159046"/>
            <a:ext cx="11198942" cy="216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B074F0-0536-2A24-FA3A-6AE03696D0E2}"/>
              </a:ext>
            </a:extLst>
          </p:cNvPr>
          <p:cNvSpPr txBox="1"/>
          <p:nvPr/>
        </p:nvSpPr>
        <p:spPr>
          <a:xfrm>
            <a:off x="412955" y="4414684"/>
            <a:ext cx="7973961" cy="923330"/>
          </a:xfrm>
          <a:prstGeom prst="rect">
            <a:avLst/>
          </a:prstGeom>
          <a:noFill/>
        </p:spPr>
        <p:txBody>
          <a:bodyPr wrap="square" rtlCol="0">
            <a:spAutoFit/>
          </a:bodyPr>
          <a:lstStyle/>
          <a:p>
            <a:r>
              <a:rPr lang="en-IN" dirty="0"/>
              <a:t>Bundle.js</a:t>
            </a:r>
          </a:p>
          <a:p>
            <a:endParaRPr lang="en-IN" dirty="0"/>
          </a:p>
          <a:p>
            <a:r>
              <a:rPr lang="en-IN" dirty="0"/>
              <a:t>Component’s Registry aka Object Model for React Components</a:t>
            </a:r>
          </a:p>
        </p:txBody>
      </p:sp>
      <p:sp>
        <p:nvSpPr>
          <p:cNvPr id="6" name="TextBox 5">
            <a:extLst>
              <a:ext uri="{FF2B5EF4-FFF2-40B4-BE49-F238E27FC236}">
                <a16:creationId xmlns:a16="http://schemas.microsoft.com/office/drawing/2014/main" id="{9848080A-A813-5EDA-201A-C4C1E44AE7DF}"/>
              </a:ext>
            </a:extLst>
          </p:cNvPr>
          <p:cNvSpPr txBox="1"/>
          <p:nvPr/>
        </p:nvSpPr>
        <p:spPr>
          <a:xfrm>
            <a:off x="7757652" y="4542503"/>
            <a:ext cx="3156154" cy="1754326"/>
          </a:xfrm>
          <a:prstGeom prst="rect">
            <a:avLst/>
          </a:prstGeom>
          <a:noFill/>
        </p:spPr>
        <p:txBody>
          <a:bodyPr wrap="square" rtlCol="0">
            <a:spAutoFit/>
          </a:bodyPr>
          <a:lstStyle/>
          <a:p>
            <a:r>
              <a:rPr lang="en-IN" dirty="0"/>
              <a:t>JavaScript Object Model (JSOM)</a:t>
            </a:r>
          </a:p>
          <a:p>
            <a:endParaRPr lang="en-IN" dirty="0"/>
          </a:p>
          <a:p>
            <a:r>
              <a:rPr lang="en-IN" dirty="0" err="1"/>
              <a:t>customeElementRegistry</a:t>
            </a:r>
            <a:r>
              <a:rPr lang="en-IN" dirty="0"/>
              <a:t>() for the registering Component and Rendering Them on DOM or UI Thread</a:t>
            </a:r>
            <a:endParaRPr lang="en-US" dirty="0"/>
          </a:p>
        </p:txBody>
      </p:sp>
      <p:cxnSp>
        <p:nvCxnSpPr>
          <p:cNvPr id="8" name="Straight Arrow Connector 7">
            <a:extLst>
              <a:ext uri="{FF2B5EF4-FFF2-40B4-BE49-F238E27FC236}">
                <a16:creationId xmlns:a16="http://schemas.microsoft.com/office/drawing/2014/main" id="{03DE7D41-B335-D562-41C1-EC894BBDAB62}"/>
              </a:ext>
            </a:extLst>
          </p:cNvPr>
          <p:cNvCxnSpPr/>
          <p:nvPr/>
        </p:nvCxnSpPr>
        <p:spPr>
          <a:xfrm flipH="1" flipV="1">
            <a:off x="6096000" y="2340077"/>
            <a:ext cx="3215148" cy="34412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1CFE37-4C00-A25A-D7AE-B875E563AAA9}"/>
              </a:ext>
            </a:extLst>
          </p:cNvPr>
          <p:cNvSpPr txBox="1"/>
          <p:nvPr/>
        </p:nvSpPr>
        <p:spPr>
          <a:xfrm>
            <a:off x="1700981" y="1076632"/>
            <a:ext cx="4395019" cy="646331"/>
          </a:xfrm>
          <a:prstGeom prst="rect">
            <a:avLst/>
          </a:prstGeom>
          <a:noFill/>
        </p:spPr>
        <p:txBody>
          <a:bodyPr wrap="square" rtlCol="0">
            <a:spAutoFit/>
          </a:bodyPr>
          <a:lstStyle/>
          <a:p>
            <a:pPr algn="ctr"/>
            <a:r>
              <a:rPr lang="en-IN" b="1" dirty="0"/>
              <a:t>Dynamically Generated UI based on Data and Events</a:t>
            </a:r>
            <a:endParaRPr lang="en-US" b="1" dirty="0"/>
          </a:p>
        </p:txBody>
      </p:sp>
    </p:spTree>
    <p:extLst>
      <p:ext uri="{BB962C8B-B14F-4D97-AF65-F5344CB8AC3E}">
        <p14:creationId xmlns:p14="http://schemas.microsoft.com/office/powerpoint/2010/main" val="74949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B32715-69FA-1F11-BC9B-D1F4BD9F519F}"/>
              </a:ext>
            </a:extLst>
          </p:cNvPr>
          <p:cNvSpPr/>
          <p:nvPr/>
        </p:nvSpPr>
        <p:spPr>
          <a:xfrm>
            <a:off x="452284" y="275303"/>
            <a:ext cx="11385755" cy="63516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1FEC12-C373-E27E-95D8-AB1852C261E7}"/>
              </a:ext>
            </a:extLst>
          </p:cNvPr>
          <p:cNvSpPr txBox="1"/>
          <p:nvPr/>
        </p:nvSpPr>
        <p:spPr>
          <a:xfrm>
            <a:off x="619432" y="344129"/>
            <a:ext cx="2890684" cy="369332"/>
          </a:xfrm>
          <a:prstGeom prst="rect">
            <a:avLst/>
          </a:prstGeom>
          <a:noFill/>
        </p:spPr>
        <p:txBody>
          <a:bodyPr wrap="square" rtlCol="0">
            <a:spAutoFit/>
          </a:bodyPr>
          <a:lstStyle/>
          <a:p>
            <a:r>
              <a:rPr lang="en-IN" dirty="0"/>
              <a:t>Browser</a:t>
            </a:r>
            <a:endParaRPr lang="en-US" dirty="0"/>
          </a:p>
        </p:txBody>
      </p:sp>
      <p:sp>
        <p:nvSpPr>
          <p:cNvPr id="4" name="Rectangle 3">
            <a:extLst>
              <a:ext uri="{FF2B5EF4-FFF2-40B4-BE49-F238E27FC236}">
                <a16:creationId xmlns:a16="http://schemas.microsoft.com/office/drawing/2014/main" id="{1171B688-1D46-FF45-5CA7-76CA3DA7A893}"/>
              </a:ext>
            </a:extLst>
          </p:cNvPr>
          <p:cNvSpPr/>
          <p:nvPr/>
        </p:nvSpPr>
        <p:spPr>
          <a:xfrm>
            <a:off x="619432" y="894736"/>
            <a:ext cx="11031794" cy="540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E4C7E6-D19D-46F8-6C24-8CCCA5820AC7}"/>
              </a:ext>
            </a:extLst>
          </p:cNvPr>
          <p:cNvSpPr txBox="1"/>
          <p:nvPr/>
        </p:nvSpPr>
        <p:spPr>
          <a:xfrm>
            <a:off x="727587" y="1052052"/>
            <a:ext cx="2635045" cy="369332"/>
          </a:xfrm>
          <a:prstGeom prst="rect">
            <a:avLst/>
          </a:prstGeom>
          <a:noFill/>
        </p:spPr>
        <p:txBody>
          <a:bodyPr wrap="square" rtlCol="0">
            <a:spAutoFit/>
          </a:bodyPr>
          <a:lstStyle/>
          <a:p>
            <a:r>
              <a:rPr lang="en-IN" b="1" dirty="0"/>
              <a:t>Container Component</a:t>
            </a:r>
            <a:endParaRPr lang="en-US" b="1" dirty="0"/>
          </a:p>
        </p:txBody>
      </p:sp>
      <p:sp>
        <p:nvSpPr>
          <p:cNvPr id="6" name="Rectangle: Rounded Corners 5">
            <a:extLst>
              <a:ext uri="{FF2B5EF4-FFF2-40B4-BE49-F238E27FC236}">
                <a16:creationId xmlns:a16="http://schemas.microsoft.com/office/drawing/2014/main" id="{B186B6F9-782D-F2FB-AE7E-28E1C29F6335}"/>
              </a:ext>
            </a:extLst>
          </p:cNvPr>
          <p:cNvSpPr/>
          <p:nvPr/>
        </p:nvSpPr>
        <p:spPr>
          <a:xfrm>
            <a:off x="1002890"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1</a:t>
            </a:r>
            <a:endParaRPr lang="en-US" b="1" dirty="0"/>
          </a:p>
        </p:txBody>
      </p:sp>
      <p:sp>
        <p:nvSpPr>
          <p:cNvPr id="7" name="Rectangle: Rounded Corners 6">
            <a:extLst>
              <a:ext uri="{FF2B5EF4-FFF2-40B4-BE49-F238E27FC236}">
                <a16:creationId xmlns:a16="http://schemas.microsoft.com/office/drawing/2014/main" id="{B1C05E2F-D5AB-6037-5FCD-37C75A539553}"/>
              </a:ext>
            </a:extLst>
          </p:cNvPr>
          <p:cNvSpPr/>
          <p:nvPr/>
        </p:nvSpPr>
        <p:spPr>
          <a:xfrm>
            <a:off x="4616245"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2</a:t>
            </a:r>
            <a:endParaRPr lang="en-US" b="1" dirty="0"/>
          </a:p>
        </p:txBody>
      </p:sp>
      <p:sp>
        <p:nvSpPr>
          <p:cNvPr id="8" name="Rectangle: Rounded Corners 7">
            <a:extLst>
              <a:ext uri="{FF2B5EF4-FFF2-40B4-BE49-F238E27FC236}">
                <a16:creationId xmlns:a16="http://schemas.microsoft.com/office/drawing/2014/main" id="{77BB42AC-9C10-D767-D7DF-F10F7724F032}"/>
              </a:ext>
            </a:extLst>
          </p:cNvPr>
          <p:cNvSpPr/>
          <p:nvPr/>
        </p:nvSpPr>
        <p:spPr>
          <a:xfrm>
            <a:off x="8303341" y="185215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3</a:t>
            </a:r>
            <a:endParaRPr lang="en-US" b="1" dirty="0"/>
          </a:p>
        </p:txBody>
      </p:sp>
      <p:sp>
        <p:nvSpPr>
          <p:cNvPr id="13" name="Rectangle: Rounded Corners 12">
            <a:extLst>
              <a:ext uri="{FF2B5EF4-FFF2-40B4-BE49-F238E27FC236}">
                <a16:creationId xmlns:a16="http://schemas.microsoft.com/office/drawing/2014/main" id="{D3F0EF47-D38B-7B50-9A55-B4B5A5DB1746}"/>
              </a:ext>
            </a:extLst>
          </p:cNvPr>
          <p:cNvSpPr/>
          <p:nvPr/>
        </p:nvSpPr>
        <p:spPr>
          <a:xfrm>
            <a:off x="1002890" y="366681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4</a:t>
            </a:r>
            <a:endParaRPr lang="en-US" b="1" dirty="0"/>
          </a:p>
        </p:txBody>
      </p:sp>
      <p:sp>
        <p:nvSpPr>
          <p:cNvPr id="14" name="Rectangle: Rounded Corners 13">
            <a:extLst>
              <a:ext uri="{FF2B5EF4-FFF2-40B4-BE49-F238E27FC236}">
                <a16:creationId xmlns:a16="http://schemas.microsoft.com/office/drawing/2014/main" id="{8FD67822-2150-584D-E440-FDC6505AD49B}"/>
              </a:ext>
            </a:extLst>
          </p:cNvPr>
          <p:cNvSpPr/>
          <p:nvPr/>
        </p:nvSpPr>
        <p:spPr>
          <a:xfrm>
            <a:off x="4616245" y="369431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5</a:t>
            </a:r>
            <a:endParaRPr lang="en-US" b="1" dirty="0"/>
          </a:p>
        </p:txBody>
      </p:sp>
      <p:sp>
        <p:nvSpPr>
          <p:cNvPr id="15" name="Rectangle: Rounded Corners 14">
            <a:extLst>
              <a:ext uri="{FF2B5EF4-FFF2-40B4-BE49-F238E27FC236}">
                <a16:creationId xmlns:a16="http://schemas.microsoft.com/office/drawing/2014/main" id="{3B6B69F6-3B88-1C7B-C03B-54E7612CC601}"/>
              </a:ext>
            </a:extLst>
          </p:cNvPr>
          <p:cNvSpPr/>
          <p:nvPr/>
        </p:nvSpPr>
        <p:spPr>
          <a:xfrm>
            <a:off x="8303341" y="369016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6</a:t>
            </a:r>
            <a:endParaRPr lang="en-US" b="1" dirty="0"/>
          </a:p>
        </p:txBody>
      </p:sp>
      <p:sp>
        <p:nvSpPr>
          <p:cNvPr id="36" name="Arrow: Curved Down 35">
            <a:extLst>
              <a:ext uri="{FF2B5EF4-FFF2-40B4-BE49-F238E27FC236}">
                <a16:creationId xmlns:a16="http://schemas.microsoft.com/office/drawing/2014/main" id="{FC307DCD-750F-B561-A358-93698973AD2A}"/>
              </a:ext>
            </a:extLst>
          </p:cNvPr>
          <p:cNvSpPr/>
          <p:nvPr/>
        </p:nvSpPr>
        <p:spPr>
          <a:xfrm>
            <a:off x="10481187" y="2035277"/>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Down 36">
            <a:extLst>
              <a:ext uri="{FF2B5EF4-FFF2-40B4-BE49-F238E27FC236}">
                <a16:creationId xmlns:a16="http://schemas.microsoft.com/office/drawing/2014/main" id="{111322AA-421E-D03F-3CC9-32627FF77194}"/>
              </a:ext>
            </a:extLst>
          </p:cNvPr>
          <p:cNvSpPr/>
          <p:nvPr/>
        </p:nvSpPr>
        <p:spPr>
          <a:xfrm rot="10597651">
            <a:off x="10563935" y="2893979"/>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ylinder 41">
            <a:extLst>
              <a:ext uri="{FF2B5EF4-FFF2-40B4-BE49-F238E27FC236}">
                <a16:creationId xmlns:a16="http://schemas.microsoft.com/office/drawing/2014/main" id="{336DF842-E1AB-5777-3CCE-2E9C582B67DC}"/>
              </a:ext>
            </a:extLst>
          </p:cNvPr>
          <p:cNvSpPr/>
          <p:nvPr/>
        </p:nvSpPr>
        <p:spPr>
          <a:xfrm>
            <a:off x="932416" y="5671816"/>
            <a:ext cx="10492668" cy="542171"/>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State Container for Compositional Apps (Multiple Components)</a:t>
            </a:r>
            <a:endParaRPr lang="en-US" b="1" dirty="0"/>
          </a:p>
        </p:txBody>
      </p:sp>
      <p:sp>
        <p:nvSpPr>
          <p:cNvPr id="47" name="Arrow: Up-Down 46">
            <a:extLst>
              <a:ext uri="{FF2B5EF4-FFF2-40B4-BE49-F238E27FC236}">
                <a16:creationId xmlns:a16="http://schemas.microsoft.com/office/drawing/2014/main" id="{16357D52-D6EB-39A1-3585-EF6F3B58233E}"/>
              </a:ext>
            </a:extLst>
          </p:cNvPr>
          <p:cNvSpPr/>
          <p:nvPr/>
        </p:nvSpPr>
        <p:spPr>
          <a:xfrm>
            <a:off x="1081548" y="3212705"/>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Up-Down 47">
            <a:extLst>
              <a:ext uri="{FF2B5EF4-FFF2-40B4-BE49-F238E27FC236}">
                <a16:creationId xmlns:a16="http://schemas.microsoft.com/office/drawing/2014/main" id="{D3400891-D8D7-0BC0-6E4C-DD57789CB02B}"/>
              </a:ext>
            </a:extLst>
          </p:cNvPr>
          <p:cNvSpPr/>
          <p:nvPr/>
        </p:nvSpPr>
        <p:spPr>
          <a:xfrm>
            <a:off x="4769488" y="3174740"/>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E89E95E7-9CAF-5F35-A81C-E87818B2E32A}"/>
              </a:ext>
            </a:extLst>
          </p:cNvPr>
          <p:cNvSpPr/>
          <p:nvPr/>
        </p:nvSpPr>
        <p:spPr>
          <a:xfrm>
            <a:off x="8563440" y="3157632"/>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Up-Down 49">
            <a:extLst>
              <a:ext uri="{FF2B5EF4-FFF2-40B4-BE49-F238E27FC236}">
                <a16:creationId xmlns:a16="http://schemas.microsoft.com/office/drawing/2014/main" id="{00D7365B-799B-3A1E-F6A9-8C0CC00C3555}"/>
              </a:ext>
            </a:extLst>
          </p:cNvPr>
          <p:cNvSpPr/>
          <p:nvPr/>
        </p:nvSpPr>
        <p:spPr>
          <a:xfrm>
            <a:off x="9528422" y="4592897"/>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Up-Down 50">
            <a:extLst>
              <a:ext uri="{FF2B5EF4-FFF2-40B4-BE49-F238E27FC236}">
                <a16:creationId xmlns:a16="http://schemas.microsoft.com/office/drawing/2014/main" id="{C5341A9B-17E6-1A96-177A-39B40C5398B0}"/>
              </a:ext>
            </a:extLst>
          </p:cNvPr>
          <p:cNvSpPr/>
          <p:nvPr/>
        </p:nvSpPr>
        <p:spPr>
          <a:xfrm>
            <a:off x="6120772" y="4588479"/>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Up-Down 51">
            <a:extLst>
              <a:ext uri="{FF2B5EF4-FFF2-40B4-BE49-F238E27FC236}">
                <a16:creationId xmlns:a16="http://schemas.microsoft.com/office/drawing/2014/main" id="{72D72A33-017B-D5FE-4F17-A6EA3E36A597}"/>
              </a:ext>
            </a:extLst>
          </p:cNvPr>
          <p:cNvSpPr/>
          <p:nvPr/>
        </p:nvSpPr>
        <p:spPr>
          <a:xfrm>
            <a:off x="2359741" y="4664803"/>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95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61766-BE08-B8F9-DD88-9C31BF2723A5}"/>
              </a:ext>
            </a:extLst>
          </p:cNvPr>
          <p:cNvSpPr/>
          <p:nvPr/>
        </p:nvSpPr>
        <p:spPr>
          <a:xfrm>
            <a:off x="137652" y="196645"/>
            <a:ext cx="11818374" cy="6538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32B8B52-1B16-EA6F-5B52-02CDD36DD558}"/>
              </a:ext>
            </a:extLst>
          </p:cNvPr>
          <p:cNvSpPr txBox="1"/>
          <p:nvPr/>
        </p:nvSpPr>
        <p:spPr>
          <a:xfrm>
            <a:off x="235974" y="294968"/>
            <a:ext cx="3588774" cy="646331"/>
          </a:xfrm>
          <a:prstGeom prst="rect">
            <a:avLst/>
          </a:prstGeom>
          <a:noFill/>
        </p:spPr>
        <p:txBody>
          <a:bodyPr wrap="square" rtlCol="0">
            <a:spAutoFit/>
          </a:bodyPr>
          <a:lstStyle/>
          <a:p>
            <a:r>
              <a:rPr lang="en-IN" dirty="0"/>
              <a:t>Provider with Store, and store has reducer</a:t>
            </a:r>
            <a:endParaRPr lang="en-US" dirty="0"/>
          </a:p>
        </p:txBody>
      </p:sp>
      <p:sp>
        <p:nvSpPr>
          <p:cNvPr id="4" name="Rectangle 3">
            <a:extLst>
              <a:ext uri="{FF2B5EF4-FFF2-40B4-BE49-F238E27FC236}">
                <a16:creationId xmlns:a16="http://schemas.microsoft.com/office/drawing/2014/main" id="{49409946-166F-E180-33A8-1F140D52C47D}"/>
              </a:ext>
            </a:extLst>
          </p:cNvPr>
          <p:cNvSpPr/>
          <p:nvPr/>
        </p:nvSpPr>
        <p:spPr>
          <a:xfrm>
            <a:off x="334297" y="1209368"/>
            <a:ext cx="11297264" cy="5353664"/>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69781E-315D-887A-F172-3BE8FD19B5D9}"/>
              </a:ext>
            </a:extLst>
          </p:cNvPr>
          <p:cNvSpPr txBox="1"/>
          <p:nvPr/>
        </p:nvSpPr>
        <p:spPr>
          <a:xfrm>
            <a:off x="471948" y="1278194"/>
            <a:ext cx="3913239" cy="369332"/>
          </a:xfrm>
          <a:prstGeom prst="rect">
            <a:avLst/>
          </a:prstGeom>
          <a:noFill/>
        </p:spPr>
        <p:txBody>
          <a:bodyPr wrap="square" rtlCol="0">
            <a:spAutoFit/>
          </a:bodyPr>
          <a:lstStyle/>
          <a:p>
            <a:r>
              <a:rPr lang="en-IN" dirty="0" err="1"/>
              <a:t>MainReduxComponent</a:t>
            </a:r>
            <a:endParaRPr lang="en-US" dirty="0"/>
          </a:p>
        </p:txBody>
      </p:sp>
      <p:sp>
        <p:nvSpPr>
          <p:cNvPr id="6" name="Rectangle: Rounded Corners 5">
            <a:extLst>
              <a:ext uri="{FF2B5EF4-FFF2-40B4-BE49-F238E27FC236}">
                <a16:creationId xmlns:a16="http://schemas.microsoft.com/office/drawing/2014/main" id="{FCC50CE0-E9AE-D76F-FA83-462AB0F768EE}"/>
              </a:ext>
            </a:extLst>
          </p:cNvPr>
          <p:cNvSpPr/>
          <p:nvPr/>
        </p:nvSpPr>
        <p:spPr>
          <a:xfrm>
            <a:off x="560439" y="23597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AddComponent</a:t>
            </a:r>
            <a:endParaRPr lang="en-US" b="1" dirty="0"/>
          </a:p>
        </p:txBody>
      </p:sp>
      <p:sp>
        <p:nvSpPr>
          <p:cNvPr id="7" name="Rectangle: Rounded Corners 6">
            <a:extLst>
              <a:ext uri="{FF2B5EF4-FFF2-40B4-BE49-F238E27FC236}">
                <a16:creationId xmlns:a16="http://schemas.microsoft.com/office/drawing/2014/main" id="{E310D7F1-265E-FB1D-D893-1E8F56311187}"/>
              </a:ext>
            </a:extLst>
          </p:cNvPr>
          <p:cNvSpPr/>
          <p:nvPr/>
        </p:nvSpPr>
        <p:spPr>
          <a:xfrm>
            <a:off x="7890387" y="25121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ListComponent</a:t>
            </a:r>
            <a:endParaRPr lang="en-US" b="1" dirty="0"/>
          </a:p>
        </p:txBody>
      </p:sp>
      <p:sp>
        <p:nvSpPr>
          <p:cNvPr id="8" name="Arrow: Down 7">
            <a:extLst>
              <a:ext uri="{FF2B5EF4-FFF2-40B4-BE49-F238E27FC236}">
                <a16:creationId xmlns:a16="http://schemas.microsoft.com/office/drawing/2014/main" id="{B8739302-1D51-1A7C-D266-1907D50C65D3}"/>
              </a:ext>
            </a:extLst>
          </p:cNvPr>
          <p:cNvSpPr/>
          <p:nvPr/>
        </p:nvSpPr>
        <p:spPr>
          <a:xfrm>
            <a:off x="1897626" y="4296697"/>
            <a:ext cx="481780" cy="109138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9" name="TextBox 8">
            <a:extLst>
              <a:ext uri="{FF2B5EF4-FFF2-40B4-BE49-F238E27FC236}">
                <a16:creationId xmlns:a16="http://schemas.microsoft.com/office/drawing/2014/main" id="{542CBD8C-02C8-E4E1-AD29-939C2934DA1A}"/>
              </a:ext>
            </a:extLst>
          </p:cNvPr>
          <p:cNvSpPr txBox="1"/>
          <p:nvPr/>
        </p:nvSpPr>
        <p:spPr>
          <a:xfrm>
            <a:off x="1106128" y="5289444"/>
            <a:ext cx="2064775" cy="646331"/>
          </a:xfrm>
          <a:prstGeom prst="rect">
            <a:avLst/>
          </a:prstGeom>
          <a:noFill/>
        </p:spPr>
        <p:txBody>
          <a:bodyPr wrap="square" rtlCol="0">
            <a:spAutoFit/>
          </a:bodyPr>
          <a:lstStyle/>
          <a:p>
            <a:r>
              <a:rPr lang="en-IN" dirty="0"/>
              <a:t>2. Dispatch the Action</a:t>
            </a:r>
            <a:endParaRPr lang="en-US" dirty="0"/>
          </a:p>
        </p:txBody>
      </p:sp>
      <p:sp>
        <p:nvSpPr>
          <p:cNvPr id="10" name="Arrow: Right 9">
            <a:extLst>
              <a:ext uri="{FF2B5EF4-FFF2-40B4-BE49-F238E27FC236}">
                <a16:creationId xmlns:a16="http://schemas.microsoft.com/office/drawing/2014/main" id="{74A63054-0EDE-595E-640A-8FF6F834BF77}"/>
              </a:ext>
            </a:extLst>
          </p:cNvPr>
          <p:cNvSpPr/>
          <p:nvPr/>
        </p:nvSpPr>
        <p:spPr>
          <a:xfrm>
            <a:off x="3156155" y="5314024"/>
            <a:ext cx="98322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86FC7-0A34-8E2C-0ACC-925065C18416}"/>
              </a:ext>
            </a:extLst>
          </p:cNvPr>
          <p:cNvSpPr txBox="1"/>
          <p:nvPr/>
        </p:nvSpPr>
        <p:spPr>
          <a:xfrm>
            <a:off x="4139381" y="5316483"/>
            <a:ext cx="2064775" cy="923330"/>
          </a:xfrm>
          <a:prstGeom prst="rect">
            <a:avLst/>
          </a:prstGeom>
          <a:noFill/>
        </p:spPr>
        <p:txBody>
          <a:bodyPr wrap="square" rtlCol="0">
            <a:spAutoFit/>
          </a:bodyPr>
          <a:lstStyle/>
          <a:p>
            <a:pPr algn="ctr"/>
            <a:r>
              <a:rPr lang="en-IN" b="1" dirty="0"/>
              <a:t>3. Output Action with</a:t>
            </a:r>
          </a:p>
          <a:p>
            <a:pPr algn="ctr"/>
            <a:r>
              <a:rPr lang="en-IN" b="1" dirty="0"/>
              <a:t>Payload</a:t>
            </a:r>
            <a:endParaRPr lang="en-US" b="1" dirty="0"/>
          </a:p>
        </p:txBody>
      </p:sp>
      <p:sp>
        <p:nvSpPr>
          <p:cNvPr id="12" name="Arrow: Down 11">
            <a:extLst>
              <a:ext uri="{FF2B5EF4-FFF2-40B4-BE49-F238E27FC236}">
                <a16:creationId xmlns:a16="http://schemas.microsoft.com/office/drawing/2014/main" id="{EF714B71-7A9E-F9E3-7814-7541CA0A458F}"/>
              </a:ext>
            </a:extLst>
          </p:cNvPr>
          <p:cNvSpPr/>
          <p:nvPr/>
        </p:nvSpPr>
        <p:spPr>
          <a:xfrm>
            <a:off x="5437239" y="4021394"/>
            <a:ext cx="481780" cy="1292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DCFD3079-EC1C-C56F-F65B-C8D0DF03446D}"/>
              </a:ext>
            </a:extLst>
          </p:cNvPr>
          <p:cNvSpPr/>
          <p:nvPr/>
        </p:nvSpPr>
        <p:spPr>
          <a:xfrm>
            <a:off x="4729317" y="3996814"/>
            <a:ext cx="481780" cy="12926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27D7E65-B07E-441E-35C2-AAB45E645FE2}"/>
              </a:ext>
            </a:extLst>
          </p:cNvPr>
          <p:cNvSpPr/>
          <p:nvPr/>
        </p:nvSpPr>
        <p:spPr>
          <a:xfrm>
            <a:off x="4424516" y="2993922"/>
            <a:ext cx="1853381" cy="10004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4. Reducer will Listen the Output Action with Payload</a:t>
            </a:r>
            <a:endParaRPr lang="en-US" sz="1400" b="1" dirty="0"/>
          </a:p>
        </p:txBody>
      </p:sp>
      <p:sp>
        <p:nvSpPr>
          <p:cNvPr id="15" name="Flowchart: Magnetic Disk 14">
            <a:extLst>
              <a:ext uri="{FF2B5EF4-FFF2-40B4-BE49-F238E27FC236}">
                <a16:creationId xmlns:a16="http://schemas.microsoft.com/office/drawing/2014/main" id="{94BC29BA-B50B-D9BF-C539-955A84AE5B39}"/>
              </a:ext>
            </a:extLst>
          </p:cNvPr>
          <p:cNvSpPr/>
          <p:nvPr/>
        </p:nvSpPr>
        <p:spPr>
          <a:xfrm>
            <a:off x="6395885" y="337914"/>
            <a:ext cx="1725561" cy="73742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b="1" dirty="0"/>
              <a:t>Store</a:t>
            </a:r>
            <a:endParaRPr lang="en-US" b="1" dirty="0"/>
          </a:p>
        </p:txBody>
      </p:sp>
      <p:cxnSp>
        <p:nvCxnSpPr>
          <p:cNvPr id="17" name="Connector: Elbow 16">
            <a:extLst>
              <a:ext uri="{FF2B5EF4-FFF2-40B4-BE49-F238E27FC236}">
                <a16:creationId xmlns:a16="http://schemas.microsoft.com/office/drawing/2014/main" id="{67D75690-C354-2162-2BDA-9E986CC4C800}"/>
              </a:ext>
            </a:extLst>
          </p:cNvPr>
          <p:cNvCxnSpPr>
            <a:stCxn id="14" idx="0"/>
            <a:endCxn id="15" idx="2"/>
          </p:cNvCxnSpPr>
          <p:nvPr/>
        </p:nvCxnSpPr>
        <p:spPr>
          <a:xfrm rot="5400000" flipH="1" flipV="1">
            <a:off x="4729897" y="1327934"/>
            <a:ext cx="2287298" cy="1044678"/>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6862EF-07B9-D024-A777-D150452325FD}"/>
              </a:ext>
            </a:extLst>
          </p:cNvPr>
          <p:cNvSpPr txBox="1"/>
          <p:nvPr/>
        </p:nvSpPr>
        <p:spPr>
          <a:xfrm>
            <a:off x="4611329" y="1647526"/>
            <a:ext cx="2212258" cy="646331"/>
          </a:xfrm>
          <a:prstGeom prst="rect">
            <a:avLst/>
          </a:prstGeom>
          <a:noFill/>
        </p:spPr>
        <p:txBody>
          <a:bodyPr wrap="square" rtlCol="0">
            <a:spAutoFit/>
          </a:bodyPr>
          <a:lstStyle/>
          <a:p>
            <a:r>
              <a:rPr lang="en-IN" b="1" dirty="0"/>
              <a:t>5. Update Latest Data in Store</a:t>
            </a:r>
            <a:endParaRPr lang="en-US" b="1" dirty="0"/>
          </a:p>
        </p:txBody>
      </p:sp>
      <p:cxnSp>
        <p:nvCxnSpPr>
          <p:cNvPr id="20" name="Connector: Elbow 19">
            <a:extLst>
              <a:ext uri="{FF2B5EF4-FFF2-40B4-BE49-F238E27FC236}">
                <a16:creationId xmlns:a16="http://schemas.microsoft.com/office/drawing/2014/main" id="{9E470735-55BD-4D11-3787-03DAF2E87ADB}"/>
              </a:ext>
            </a:extLst>
          </p:cNvPr>
          <p:cNvCxnSpPr>
            <a:endCxn id="15" idx="4"/>
          </p:cNvCxnSpPr>
          <p:nvPr/>
        </p:nvCxnSpPr>
        <p:spPr>
          <a:xfrm rot="16200000" flipV="1">
            <a:off x="7884822" y="943248"/>
            <a:ext cx="1805518" cy="1332270"/>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87888AA-1970-4BF7-2FB1-55C36A42E07A}"/>
              </a:ext>
            </a:extLst>
          </p:cNvPr>
          <p:cNvSpPr txBox="1"/>
          <p:nvPr/>
        </p:nvSpPr>
        <p:spPr>
          <a:xfrm>
            <a:off x="9166124" y="1444044"/>
            <a:ext cx="2013153" cy="646331"/>
          </a:xfrm>
          <a:prstGeom prst="rect">
            <a:avLst/>
          </a:prstGeom>
          <a:noFill/>
        </p:spPr>
        <p:txBody>
          <a:bodyPr wrap="square" rtlCol="0">
            <a:spAutoFit/>
          </a:bodyPr>
          <a:lstStyle/>
          <a:p>
            <a:r>
              <a:rPr lang="en-IN" b="1" dirty="0"/>
              <a:t>6. Store Subscription</a:t>
            </a:r>
            <a:endParaRPr lang="en-US" b="1" dirty="0"/>
          </a:p>
        </p:txBody>
      </p:sp>
      <p:cxnSp>
        <p:nvCxnSpPr>
          <p:cNvPr id="23" name="Connector: Elbow 22">
            <a:extLst>
              <a:ext uri="{FF2B5EF4-FFF2-40B4-BE49-F238E27FC236}">
                <a16:creationId xmlns:a16="http://schemas.microsoft.com/office/drawing/2014/main" id="{DEEA5323-5D13-DB3A-4E25-4CCD16A1EBAC}"/>
              </a:ext>
            </a:extLst>
          </p:cNvPr>
          <p:cNvCxnSpPr>
            <a:stCxn id="15" idx="3"/>
            <a:endCxn id="7" idx="1"/>
          </p:cNvCxnSpPr>
          <p:nvPr/>
        </p:nvCxnSpPr>
        <p:spPr>
          <a:xfrm rot="16200000" flipH="1">
            <a:off x="6226858" y="2107141"/>
            <a:ext cx="2695337" cy="631721"/>
          </a:xfrm>
          <a:prstGeom prst="bentConnector2">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9115DA6-C818-921D-B8B8-98CF09DF8DDC}"/>
              </a:ext>
            </a:extLst>
          </p:cNvPr>
          <p:cNvSpPr txBox="1"/>
          <p:nvPr/>
        </p:nvSpPr>
        <p:spPr>
          <a:xfrm>
            <a:off x="6356555" y="2378108"/>
            <a:ext cx="2010698" cy="923330"/>
          </a:xfrm>
          <a:prstGeom prst="rect">
            <a:avLst/>
          </a:prstGeom>
          <a:noFill/>
        </p:spPr>
        <p:txBody>
          <a:bodyPr wrap="square" rtlCol="0">
            <a:spAutoFit/>
          </a:bodyPr>
          <a:lstStyle/>
          <a:p>
            <a:r>
              <a:rPr lang="en-IN" b="1" dirty="0"/>
              <a:t>7. Latest State to other component</a:t>
            </a:r>
            <a:endParaRPr lang="en-US" b="1" dirty="0"/>
          </a:p>
        </p:txBody>
      </p:sp>
    </p:spTree>
    <p:extLst>
      <p:ext uri="{BB962C8B-B14F-4D97-AF65-F5344CB8AC3E}">
        <p14:creationId xmlns:p14="http://schemas.microsoft.com/office/powerpoint/2010/main" val="93545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1016</TotalTime>
  <Words>1205</Words>
  <Application>Microsoft Office PowerPoint</Application>
  <PresentationFormat>Widescreen</PresentationFormat>
  <Paragraphs>310</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115</cp:revision>
  <dcterms:created xsi:type="dcterms:W3CDTF">2022-03-14T09:34:38Z</dcterms:created>
  <dcterms:modified xsi:type="dcterms:W3CDTF">2022-05-03T12:08:27Z</dcterms:modified>
</cp:coreProperties>
</file>