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snapToGrid="0">
      <p:cViewPr varScale="1">
        <p:scale>
          <a:sx n="78" d="100"/>
          <a:sy n="78" d="100"/>
        </p:scale>
        <p:origin x="90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5/11/2022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7200408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56529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039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5/11/2022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9885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5/11/2022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4636564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22AF85D-11A4-42B9-B7D1-A5D0AD529DB2}" type="datetimeFigureOut">
              <a:rPr lang="en-US" smtClean="0"/>
              <a:t>5/11/2022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26333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5/11/2022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1815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2AF85D-11A4-42B9-B7D1-A5D0AD529DB2}" type="datetimeFigureOut">
              <a:rPr lang="en-US" smtClean="0"/>
              <a:t>5/11/2022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60285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AF85D-11A4-42B9-B7D1-A5D0AD529DB2}" type="datetimeFigureOut">
              <a:rPr lang="en-US" smtClean="0"/>
              <a:t>5/11/2022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7950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22AF85D-11A4-42B9-B7D1-A5D0AD529DB2}" type="datetimeFigureOut">
              <a:rPr lang="en-US" smtClean="0"/>
              <a:t>5/11/2022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53234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22AF85D-11A4-42B9-B7D1-A5D0AD529DB2}" type="datetimeFigureOut">
              <a:rPr lang="en-US" smtClean="0"/>
              <a:t>5/11/2022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50597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22AF85D-11A4-42B9-B7D1-A5D0AD529DB2}" type="datetimeFigureOut">
              <a:rPr lang="en-US" smtClean="0"/>
              <a:t>5/11/2022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2DBC96D-49AE-4CCD-8052-E418E3B7959E}" type="slidenum">
              <a:rPr lang="en-US" smtClean="0"/>
              <a:t>‹#›</a:t>
            </a:fld>
            <a:endParaRPr lang="en-US"/>
          </a:p>
        </p:txBody>
      </p:sp>
    </p:spTree>
    <p:extLst>
      <p:ext uri="{BB962C8B-B14F-4D97-AF65-F5344CB8AC3E}">
        <p14:creationId xmlns:p14="http://schemas.microsoft.com/office/powerpoint/2010/main" val="499405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home.jsp,home.aspx/"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5401-A077-4619-9FB9-09B970C5BAEF}"/>
              </a:ext>
            </a:extLst>
          </p:cNvPr>
          <p:cNvSpPr>
            <a:spLocks noGrp="1"/>
          </p:cNvSpPr>
          <p:nvPr>
            <p:ph type="ctrTitle"/>
          </p:nvPr>
        </p:nvSpPr>
        <p:spPr/>
        <p:txBody>
          <a:bodyPr/>
          <a:lstStyle/>
          <a:p>
            <a:r>
              <a:rPr lang="en-IN" dirty="0"/>
              <a:t>March 2022 MERN</a:t>
            </a:r>
            <a:endParaRPr lang="en-US" dirty="0"/>
          </a:p>
        </p:txBody>
      </p:sp>
      <p:sp>
        <p:nvSpPr>
          <p:cNvPr id="3" name="Subtitle 2">
            <a:extLst>
              <a:ext uri="{FF2B5EF4-FFF2-40B4-BE49-F238E27FC236}">
                <a16:creationId xmlns:a16="http://schemas.microsoft.com/office/drawing/2014/main" id="{E3B9CF2E-39CC-478D-BBBC-967DA6A9F4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4632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
        <p:nvSpPr>
          <p:cNvPr id="8" name="TextBox 7">
            <a:extLst>
              <a:ext uri="{FF2B5EF4-FFF2-40B4-BE49-F238E27FC236}">
                <a16:creationId xmlns:a16="http://schemas.microsoft.com/office/drawing/2014/main" id="{30C7DBEF-AB36-4C8B-927D-7D84FC0B3C35}"/>
              </a:ext>
            </a:extLst>
          </p:cNvPr>
          <p:cNvSpPr txBox="1"/>
          <p:nvPr/>
        </p:nvSpPr>
        <p:spPr>
          <a:xfrm>
            <a:off x="3448050" y="6302930"/>
            <a:ext cx="5295900" cy="369332"/>
          </a:xfrm>
          <a:prstGeom prst="rect">
            <a:avLst/>
          </a:prstGeom>
          <a:noFill/>
        </p:spPr>
        <p:txBody>
          <a:bodyPr wrap="square" rtlCol="0">
            <a:spAutoFit/>
          </a:bodyPr>
          <a:lstStyle/>
          <a:p>
            <a:r>
              <a:rPr lang="en-IN" b="1" dirty="0"/>
              <a:t>Iso-Morphic Applications</a:t>
            </a:r>
            <a:endParaRPr lang="en-US" b="1" dirty="0"/>
          </a:p>
        </p:txBody>
      </p:sp>
      <p:sp>
        <p:nvSpPr>
          <p:cNvPr id="29" name="TextBox 28">
            <a:extLst>
              <a:ext uri="{FF2B5EF4-FFF2-40B4-BE49-F238E27FC236}">
                <a16:creationId xmlns:a16="http://schemas.microsoft.com/office/drawing/2014/main" id="{96E1F5E3-9451-4EBF-B866-FAA8B176269B}"/>
              </a:ext>
            </a:extLst>
          </p:cNvPr>
          <p:cNvSpPr txBox="1"/>
          <p:nvPr/>
        </p:nvSpPr>
        <p:spPr>
          <a:xfrm>
            <a:off x="619125" y="5260258"/>
            <a:ext cx="3471267" cy="369332"/>
          </a:xfrm>
          <a:prstGeom prst="rect">
            <a:avLst/>
          </a:prstGeom>
          <a:noFill/>
        </p:spPr>
        <p:txBody>
          <a:bodyPr wrap="square" rtlCol="0">
            <a:spAutoFit/>
          </a:bodyPr>
          <a:lstStyle/>
          <a:p>
            <a:pPr algn="ctr"/>
            <a:r>
              <a:rPr lang="en-IN" b="1" dirty="0"/>
              <a:t>React/Angular/Vue/Ember, etc</a:t>
            </a:r>
            <a:endParaRPr lang="en-US" b="1" dirty="0"/>
          </a:p>
        </p:txBody>
      </p:sp>
    </p:spTree>
    <p:extLst>
      <p:ext uri="{BB962C8B-B14F-4D97-AF65-F5344CB8AC3E}">
        <p14:creationId xmlns:p14="http://schemas.microsoft.com/office/powerpoint/2010/main" val="905747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8AF219-AA73-4C29-9C95-5C5D1A3BC15C}"/>
              </a:ext>
            </a:extLst>
          </p:cNvPr>
          <p:cNvSpPr/>
          <p:nvPr/>
        </p:nvSpPr>
        <p:spPr>
          <a:xfrm>
            <a:off x="7187380" y="422787"/>
            <a:ext cx="4041058" cy="2644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CE2FFD-5F7C-422F-BCE4-AFF2A97DC01C}"/>
              </a:ext>
            </a:extLst>
          </p:cNvPr>
          <p:cNvSpPr/>
          <p:nvPr/>
        </p:nvSpPr>
        <p:spPr>
          <a:xfrm>
            <a:off x="7433187" y="1995948"/>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Runtime</a:t>
            </a:r>
            <a:endParaRPr lang="en-US" b="1" dirty="0"/>
          </a:p>
        </p:txBody>
      </p:sp>
      <p:sp>
        <p:nvSpPr>
          <p:cNvPr id="4" name="Rectangle 3">
            <a:extLst>
              <a:ext uri="{FF2B5EF4-FFF2-40B4-BE49-F238E27FC236}">
                <a16:creationId xmlns:a16="http://schemas.microsoft.com/office/drawing/2014/main" id="{8B14A7D1-77EF-4AB0-8071-1776F369F5CE}"/>
              </a:ext>
            </a:extLst>
          </p:cNvPr>
          <p:cNvSpPr/>
          <p:nvPr/>
        </p:nvSpPr>
        <p:spPr>
          <a:xfrm>
            <a:off x="7413522" y="1017638"/>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Static Pages</a:t>
            </a:r>
          </a:p>
          <a:p>
            <a:pPr algn="ctr"/>
            <a:r>
              <a:rPr lang="en-IN" b="1" dirty="0"/>
              <a:t>Html, js, css</a:t>
            </a:r>
            <a:endParaRPr lang="en-US" b="1" dirty="0"/>
          </a:p>
        </p:txBody>
      </p:sp>
      <p:sp>
        <p:nvSpPr>
          <p:cNvPr id="5" name="TextBox 4">
            <a:extLst>
              <a:ext uri="{FF2B5EF4-FFF2-40B4-BE49-F238E27FC236}">
                <a16:creationId xmlns:a16="http://schemas.microsoft.com/office/drawing/2014/main" id="{B7FF4261-11F6-48DC-B79F-CFF058D0F7D1}"/>
              </a:ext>
            </a:extLst>
          </p:cNvPr>
          <p:cNvSpPr txBox="1"/>
          <p:nvPr/>
        </p:nvSpPr>
        <p:spPr>
          <a:xfrm>
            <a:off x="3146321" y="-26898"/>
            <a:ext cx="4041058" cy="646331"/>
          </a:xfrm>
          <a:prstGeom prst="rect">
            <a:avLst/>
          </a:prstGeom>
          <a:noFill/>
        </p:spPr>
        <p:txBody>
          <a:bodyPr wrap="square" rtlCol="0">
            <a:spAutoFit/>
          </a:bodyPr>
          <a:lstStyle/>
          <a:p>
            <a:pPr algn="ctr"/>
            <a:r>
              <a:rPr lang="en-IN" b="1" dirty="0"/>
              <a:t>Web Server with Static Resources aka Web Application or Web Site</a:t>
            </a:r>
            <a:endParaRPr lang="en-US" b="1" dirty="0"/>
          </a:p>
        </p:txBody>
      </p:sp>
      <p:sp>
        <p:nvSpPr>
          <p:cNvPr id="6" name="Arrow: Right 5">
            <a:extLst>
              <a:ext uri="{FF2B5EF4-FFF2-40B4-BE49-F238E27FC236}">
                <a16:creationId xmlns:a16="http://schemas.microsoft.com/office/drawing/2014/main" id="{6379E63B-43BD-467B-9D0B-068E58262BA0}"/>
              </a:ext>
            </a:extLst>
          </p:cNvPr>
          <p:cNvSpPr/>
          <p:nvPr/>
        </p:nvSpPr>
        <p:spPr>
          <a:xfrm>
            <a:off x="403123" y="639096"/>
            <a:ext cx="6784257" cy="7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to Static Resource or Page</a:t>
            </a:r>
            <a:endParaRPr lang="en-US" b="1" dirty="0"/>
          </a:p>
        </p:txBody>
      </p:sp>
      <p:sp>
        <p:nvSpPr>
          <p:cNvPr id="7" name="Arrow: Left 6">
            <a:extLst>
              <a:ext uri="{FF2B5EF4-FFF2-40B4-BE49-F238E27FC236}">
                <a16:creationId xmlns:a16="http://schemas.microsoft.com/office/drawing/2014/main" id="{F3F93463-7186-4246-B518-FDAAF6868E54}"/>
              </a:ext>
            </a:extLst>
          </p:cNvPr>
          <p:cNvSpPr/>
          <p:nvPr/>
        </p:nvSpPr>
        <p:spPr>
          <a:xfrm>
            <a:off x="403122" y="2072007"/>
            <a:ext cx="6784257" cy="7374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HTTP Response with </a:t>
            </a:r>
            <a:r>
              <a:rPr lang="en-IN" sz="1600" b="1" dirty="0" err="1"/>
              <a:t>HTMl</a:t>
            </a:r>
            <a:r>
              <a:rPr lang="en-IN" sz="1600" b="1" dirty="0"/>
              <a:t> Stream based on Requested page</a:t>
            </a:r>
            <a:endParaRPr lang="en-US" sz="1600" b="1" dirty="0"/>
          </a:p>
        </p:txBody>
      </p:sp>
      <p:sp>
        <p:nvSpPr>
          <p:cNvPr id="8" name="Rectangle 7">
            <a:extLst>
              <a:ext uri="{FF2B5EF4-FFF2-40B4-BE49-F238E27FC236}">
                <a16:creationId xmlns:a16="http://schemas.microsoft.com/office/drawing/2014/main" id="{A23A5360-1B68-4CBF-AB9D-625B5C090B46}"/>
              </a:ext>
            </a:extLst>
          </p:cNvPr>
          <p:cNvSpPr/>
          <p:nvPr/>
        </p:nvSpPr>
        <p:spPr>
          <a:xfrm>
            <a:off x="7207044" y="4043659"/>
            <a:ext cx="4041058" cy="2644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FBA8BC5-CF9A-45E9-80E9-554A16BA4206}"/>
              </a:ext>
            </a:extLst>
          </p:cNvPr>
          <p:cNvSpPr/>
          <p:nvPr/>
        </p:nvSpPr>
        <p:spPr>
          <a:xfrm>
            <a:off x="7452851" y="5616820"/>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Runtime</a:t>
            </a:r>
            <a:endParaRPr lang="en-US" b="1" dirty="0"/>
          </a:p>
        </p:txBody>
      </p:sp>
      <p:sp>
        <p:nvSpPr>
          <p:cNvPr id="10" name="Rectangle 9">
            <a:extLst>
              <a:ext uri="{FF2B5EF4-FFF2-40B4-BE49-F238E27FC236}">
                <a16:creationId xmlns:a16="http://schemas.microsoft.com/office/drawing/2014/main" id="{E5258277-E02E-4032-A989-8CDC27628361}"/>
              </a:ext>
            </a:extLst>
          </p:cNvPr>
          <p:cNvSpPr/>
          <p:nvPr/>
        </p:nvSpPr>
        <p:spPr>
          <a:xfrm>
            <a:off x="7433186" y="4638510"/>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REST EndPoints or API</a:t>
            </a:r>
            <a:endParaRPr lang="en-US" b="1" dirty="0"/>
          </a:p>
        </p:txBody>
      </p:sp>
      <p:sp>
        <p:nvSpPr>
          <p:cNvPr id="11" name="Arrow: Right 10">
            <a:extLst>
              <a:ext uri="{FF2B5EF4-FFF2-40B4-BE49-F238E27FC236}">
                <a16:creationId xmlns:a16="http://schemas.microsoft.com/office/drawing/2014/main" id="{5DCEC380-5A98-4CA4-87EA-6EF11E6FF41C}"/>
              </a:ext>
            </a:extLst>
          </p:cNvPr>
          <p:cNvSpPr/>
          <p:nvPr/>
        </p:nvSpPr>
        <p:spPr>
          <a:xfrm>
            <a:off x="422788" y="4200973"/>
            <a:ext cx="6784257" cy="7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to API Endpoint</a:t>
            </a:r>
            <a:endParaRPr lang="en-US" b="1" dirty="0"/>
          </a:p>
        </p:txBody>
      </p:sp>
      <p:sp>
        <p:nvSpPr>
          <p:cNvPr id="12" name="Arrow: Left 11">
            <a:extLst>
              <a:ext uri="{FF2B5EF4-FFF2-40B4-BE49-F238E27FC236}">
                <a16:creationId xmlns:a16="http://schemas.microsoft.com/office/drawing/2014/main" id="{DE234C72-9175-4BCF-B4F2-1F3149629F9C}"/>
              </a:ext>
            </a:extLst>
          </p:cNvPr>
          <p:cNvSpPr/>
          <p:nvPr/>
        </p:nvSpPr>
        <p:spPr>
          <a:xfrm>
            <a:off x="422787" y="5633884"/>
            <a:ext cx="6784257" cy="7374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JSON Data</a:t>
            </a:r>
            <a:endParaRPr lang="en-US" sz="1600" b="1" dirty="0"/>
          </a:p>
        </p:txBody>
      </p:sp>
      <p:sp>
        <p:nvSpPr>
          <p:cNvPr id="13" name="TextBox 12">
            <a:extLst>
              <a:ext uri="{FF2B5EF4-FFF2-40B4-BE49-F238E27FC236}">
                <a16:creationId xmlns:a16="http://schemas.microsoft.com/office/drawing/2014/main" id="{BA25EF3D-8076-49A2-854C-0ADB62AE5EFC}"/>
              </a:ext>
            </a:extLst>
          </p:cNvPr>
          <p:cNvSpPr txBox="1"/>
          <p:nvPr/>
        </p:nvSpPr>
        <p:spPr>
          <a:xfrm>
            <a:off x="2541638" y="3619568"/>
            <a:ext cx="4041058" cy="646331"/>
          </a:xfrm>
          <a:prstGeom prst="rect">
            <a:avLst/>
          </a:prstGeom>
          <a:noFill/>
        </p:spPr>
        <p:txBody>
          <a:bodyPr wrap="square" rtlCol="0">
            <a:spAutoFit/>
          </a:bodyPr>
          <a:lstStyle/>
          <a:p>
            <a:pPr algn="ctr"/>
            <a:r>
              <a:rPr lang="en-IN" b="1"/>
              <a:t>Web Server </a:t>
            </a:r>
            <a:r>
              <a:rPr lang="en-IN" b="1" dirty="0"/>
              <a:t>Hosting Public EndPoints</a:t>
            </a:r>
            <a:endParaRPr lang="en-US" b="1" dirty="0"/>
          </a:p>
        </p:txBody>
      </p:sp>
    </p:spTree>
    <p:extLst>
      <p:ext uri="{BB962C8B-B14F-4D97-AF65-F5344CB8AC3E}">
        <p14:creationId xmlns:p14="http://schemas.microsoft.com/office/powerpoint/2010/main" val="2370068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60095D-1394-408A-97EB-3CF036C9FB6D}"/>
              </a:ext>
            </a:extLst>
          </p:cNvPr>
          <p:cNvSpPr/>
          <p:nvPr/>
        </p:nvSpPr>
        <p:spPr>
          <a:xfrm>
            <a:off x="353961" y="914400"/>
            <a:ext cx="11484078" cy="1661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404E4F5-9CF7-49D4-99CE-849111F0ECA5}"/>
              </a:ext>
            </a:extLst>
          </p:cNvPr>
          <p:cNvSpPr txBox="1"/>
          <p:nvPr/>
        </p:nvSpPr>
        <p:spPr>
          <a:xfrm>
            <a:off x="2635045" y="0"/>
            <a:ext cx="6862916" cy="369332"/>
          </a:xfrm>
          <a:prstGeom prst="rect">
            <a:avLst/>
          </a:prstGeom>
          <a:noFill/>
        </p:spPr>
        <p:txBody>
          <a:bodyPr wrap="square" rtlCol="0">
            <a:spAutoFit/>
          </a:bodyPr>
          <a:lstStyle/>
          <a:p>
            <a:pPr algn="ctr"/>
            <a:r>
              <a:rPr lang="en-IN" b="1" dirty="0"/>
              <a:t>HTTP REQUEST MESSAGE</a:t>
            </a:r>
            <a:endParaRPr lang="en-US" b="1" dirty="0"/>
          </a:p>
        </p:txBody>
      </p:sp>
      <p:sp>
        <p:nvSpPr>
          <p:cNvPr id="4" name="Rectangle 3">
            <a:extLst>
              <a:ext uri="{FF2B5EF4-FFF2-40B4-BE49-F238E27FC236}">
                <a16:creationId xmlns:a16="http://schemas.microsoft.com/office/drawing/2014/main" id="{2ECC6179-0A04-45AB-9C31-61718287DC7B}"/>
              </a:ext>
            </a:extLst>
          </p:cNvPr>
          <p:cNvSpPr/>
          <p:nvPr/>
        </p:nvSpPr>
        <p:spPr>
          <a:xfrm>
            <a:off x="3519948" y="914400"/>
            <a:ext cx="442452" cy="166165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CFBB0F7-108A-490A-95C0-C68AACB0B80B}"/>
              </a:ext>
            </a:extLst>
          </p:cNvPr>
          <p:cNvSpPr/>
          <p:nvPr/>
        </p:nvSpPr>
        <p:spPr>
          <a:xfrm>
            <a:off x="8077202" y="914400"/>
            <a:ext cx="442452" cy="166165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3D9F81A-ABCF-4FE0-87C9-04B38CFFFC91}"/>
              </a:ext>
            </a:extLst>
          </p:cNvPr>
          <p:cNvSpPr txBox="1"/>
          <p:nvPr/>
        </p:nvSpPr>
        <p:spPr>
          <a:xfrm>
            <a:off x="501445" y="1032387"/>
            <a:ext cx="2812026" cy="369332"/>
          </a:xfrm>
          <a:prstGeom prst="rect">
            <a:avLst/>
          </a:prstGeom>
          <a:noFill/>
        </p:spPr>
        <p:txBody>
          <a:bodyPr wrap="square" rtlCol="0">
            <a:spAutoFit/>
          </a:bodyPr>
          <a:lstStyle/>
          <a:p>
            <a:r>
              <a:rPr lang="en-IN" b="1" dirty="0"/>
              <a:t>Header</a:t>
            </a:r>
            <a:endParaRPr lang="en-US" b="1" dirty="0"/>
          </a:p>
        </p:txBody>
      </p:sp>
      <p:sp>
        <p:nvSpPr>
          <p:cNvPr id="7" name="TextBox 6">
            <a:extLst>
              <a:ext uri="{FF2B5EF4-FFF2-40B4-BE49-F238E27FC236}">
                <a16:creationId xmlns:a16="http://schemas.microsoft.com/office/drawing/2014/main" id="{57CB5AF2-9C9E-45E9-98D2-DB7C1E9B5AE1}"/>
              </a:ext>
            </a:extLst>
          </p:cNvPr>
          <p:cNvSpPr txBox="1"/>
          <p:nvPr/>
        </p:nvSpPr>
        <p:spPr>
          <a:xfrm>
            <a:off x="4119716" y="1032387"/>
            <a:ext cx="3873910" cy="369332"/>
          </a:xfrm>
          <a:prstGeom prst="rect">
            <a:avLst/>
          </a:prstGeom>
          <a:noFill/>
        </p:spPr>
        <p:txBody>
          <a:bodyPr wrap="square" rtlCol="0">
            <a:spAutoFit/>
          </a:bodyPr>
          <a:lstStyle/>
          <a:p>
            <a:r>
              <a:rPr lang="en-IN" b="1" dirty="0"/>
              <a:t>Body</a:t>
            </a:r>
            <a:endParaRPr lang="en-US" b="1" dirty="0"/>
          </a:p>
        </p:txBody>
      </p:sp>
      <p:sp>
        <p:nvSpPr>
          <p:cNvPr id="8" name="TextBox 7">
            <a:extLst>
              <a:ext uri="{FF2B5EF4-FFF2-40B4-BE49-F238E27FC236}">
                <a16:creationId xmlns:a16="http://schemas.microsoft.com/office/drawing/2014/main" id="{348BAEED-2A7B-4636-BE30-C4B34367407E}"/>
              </a:ext>
            </a:extLst>
          </p:cNvPr>
          <p:cNvSpPr txBox="1"/>
          <p:nvPr/>
        </p:nvSpPr>
        <p:spPr>
          <a:xfrm>
            <a:off x="8691716" y="1032387"/>
            <a:ext cx="2871019" cy="369332"/>
          </a:xfrm>
          <a:prstGeom prst="rect">
            <a:avLst/>
          </a:prstGeom>
          <a:noFill/>
        </p:spPr>
        <p:txBody>
          <a:bodyPr wrap="square" rtlCol="0">
            <a:spAutoFit/>
          </a:bodyPr>
          <a:lstStyle/>
          <a:p>
            <a:r>
              <a:rPr lang="en-IN" b="1" dirty="0"/>
              <a:t>Error</a:t>
            </a:r>
            <a:endParaRPr lang="en-US" b="1" dirty="0"/>
          </a:p>
        </p:txBody>
      </p:sp>
      <p:cxnSp>
        <p:nvCxnSpPr>
          <p:cNvPr id="10" name="Straight Arrow Connector 9">
            <a:extLst>
              <a:ext uri="{FF2B5EF4-FFF2-40B4-BE49-F238E27FC236}">
                <a16:creationId xmlns:a16="http://schemas.microsoft.com/office/drawing/2014/main" id="{DDB9AACF-AF23-4CCF-89A2-CC1B04334AB2}"/>
              </a:ext>
            </a:extLst>
          </p:cNvPr>
          <p:cNvCxnSpPr>
            <a:stCxn id="2" idx="2"/>
          </p:cNvCxnSpPr>
          <p:nvPr/>
        </p:nvCxnSpPr>
        <p:spPr>
          <a:xfrm>
            <a:off x="6096000" y="2576052"/>
            <a:ext cx="78658" cy="156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093FE38-2829-425C-B2BF-078297015205}"/>
              </a:ext>
            </a:extLst>
          </p:cNvPr>
          <p:cNvSpPr txBox="1"/>
          <p:nvPr/>
        </p:nvSpPr>
        <p:spPr>
          <a:xfrm>
            <a:off x="4045976" y="4139381"/>
            <a:ext cx="4645740" cy="1200329"/>
          </a:xfrm>
          <a:prstGeom prst="rect">
            <a:avLst/>
          </a:prstGeom>
          <a:noFill/>
        </p:spPr>
        <p:txBody>
          <a:bodyPr wrap="square" rtlCol="0">
            <a:spAutoFit/>
          </a:bodyPr>
          <a:lstStyle/>
          <a:p>
            <a:r>
              <a:rPr lang="en-IN" dirty="0"/>
              <a:t>For Node.js and Express the Body is Received as Stream. The Express post and put methods will fail to read stream.  We MUST configure the JSON  middleware foe Express HTTP Pipeline </a:t>
            </a:r>
            <a:endParaRPr lang="en-US" dirty="0"/>
          </a:p>
        </p:txBody>
      </p:sp>
      <p:cxnSp>
        <p:nvCxnSpPr>
          <p:cNvPr id="12" name="Straight Arrow Connector 11">
            <a:extLst>
              <a:ext uri="{FF2B5EF4-FFF2-40B4-BE49-F238E27FC236}">
                <a16:creationId xmlns:a16="http://schemas.microsoft.com/office/drawing/2014/main" id="{61D02102-8EDE-4106-AB22-5D77A9E365C8}"/>
              </a:ext>
            </a:extLst>
          </p:cNvPr>
          <p:cNvCxnSpPr/>
          <p:nvPr/>
        </p:nvCxnSpPr>
        <p:spPr>
          <a:xfrm flipH="1">
            <a:off x="1288026" y="2576052"/>
            <a:ext cx="157316" cy="1858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1B8CA4E-6E71-4805-BEC9-600ECB578903}"/>
              </a:ext>
            </a:extLst>
          </p:cNvPr>
          <p:cNvSpPr txBox="1"/>
          <p:nvPr/>
        </p:nvSpPr>
        <p:spPr>
          <a:xfrm>
            <a:off x="235974" y="4572000"/>
            <a:ext cx="3401961" cy="1200329"/>
          </a:xfrm>
          <a:prstGeom prst="rect">
            <a:avLst/>
          </a:prstGeom>
          <a:noFill/>
        </p:spPr>
        <p:txBody>
          <a:bodyPr wrap="square" rtlCol="0">
            <a:spAutoFit/>
          </a:bodyPr>
          <a:lstStyle/>
          <a:p>
            <a:r>
              <a:rPr lang="en-IN" dirty="0"/>
              <a:t>URL, Authorization Headers, Request Method, MIME Type (aka Content-type), Version</a:t>
            </a:r>
            <a:r>
              <a:rPr lang="en-IN"/>
              <a:t>, Custom Info, etc.</a:t>
            </a:r>
            <a:endParaRPr lang="en-US" dirty="0"/>
          </a:p>
        </p:txBody>
      </p:sp>
    </p:spTree>
    <p:extLst>
      <p:ext uri="{BB962C8B-B14F-4D97-AF65-F5344CB8AC3E}">
        <p14:creationId xmlns:p14="http://schemas.microsoft.com/office/powerpoint/2010/main" val="158761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1C6BD5-60EF-46CA-8D4E-D8FD4E40D9B8}"/>
              </a:ext>
            </a:extLst>
          </p:cNvPr>
          <p:cNvSpPr txBox="1"/>
          <p:nvPr/>
        </p:nvSpPr>
        <p:spPr>
          <a:xfrm>
            <a:off x="1347019" y="127819"/>
            <a:ext cx="9655278" cy="369332"/>
          </a:xfrm>
          <a:prstGeom prst="rect">
            <a:avLst/>
          </a:prstGeom>
          <a:noFill/>
        </p:spPr>
        <p:txBody>
          <a:bodyPr wrap="square" rtlCol="0">
            <a:spAutoFit/>
          </a:bodyPr>
          <a:lstStyle/>
          <a:p>
            <a:pPr algn="ctr"/>
            <a:r>
              <a:rPr lang="en-IN" b="1" dirty="0"/>
              <a:t>Node.js + Express App</a:t>
            </a:r>
            <a:endParaRPr lang="en-US" b="1" dirty="0"/>
          </a:p>
        </p:txBody>
      </p:sp>
      <p:sp>
        <p:nvSpPr>
          <p:cNvPr id="3" name="Rectangle 2">
            <a:extLst>
              <a:ext uri="{FF2B5EF4-FFF2-40B4-BE49-F238E27FC236}">
                <a16:creationId xmlns:a16="http://schemas.microsoft.com/office/drawing/2014/main" id="{0E644258-ADAB-4BB2-B860-3BA0E7698038}"/>
              </a:ext>
            </a:extLst>
          </p:cNvPr>
          <p:cNvSpPr/>
          <p:nvPr/>
        </p:nvSpPr>
        <p:spPr>
          <a:xfrm>
            <a:off x="6764594" y="1317523"/>
            <a:ext cx="4699819" cy="5289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9945DCC-6854-44B4-85D1-1342883D0DDE}"/>
              </a:ext>
            </a:extLst>
          </p:cNvPr>
          <p:cNvSpPr txBox="1"/>
          <p:nvPr/>
        </p:nvSpPr>
        <p:spPr>
          <a:xfrm>
            <a:off x="7039897" y="1455174"/>
            <a:ext cx="3962400" cy="369332"/>
          </a:xfrm>
          <a:prstGeom prst="rect">
            <a:avLst/>
          </a:prstGeom>
          <a:noFill/>
        </p:spPr>
        <p:txBody>
          <a:bodyPr wrap="square" rtlCol="0">
            <a:spAutoFit/>
          </a:bodyPr>
          <a:lstStyle/>
          <a:p>
            <a:pPr algn="ctr"/>
            <a:r>
              <a:rPr lang="en-IN" b="1" dirty="0"/>
              <a:t>Node.js Server</a:t>
            </a:r>
            <a:endParaRPr lang="en-US" b="1" dirty="0"/>
          </a:p>
        </p:txBody>
      </p:sp>
      <p:sp>
        <p:nvSpPr>
          <p:cNvPr id="5" name="Rectangle 4">
            <a:extLst>
              <a:ext uri="{FF2B5EF4-FFF2-40B4-BE49-F238E27FC236}">
                <a16:creationId xmlns:a16="http://schemas.microsoft.com/office/drawing/2014/main" id="{00CAB484-6B5A-412C-8114-25B8FC08593B}"/>
              </a:ext>
            </a:extLst>
          </p:cNvPr>
          <p:cNvSpPr/>
          <p:nvPr/>
        </p:nvSpPr>
        <p:spPr>
          <a:xfrm>
            <a:off x="7054645" y="1789470"/>
            <a:ext cx="4119716" cy="121674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Express.js  Web UI App</a:t>
            </a:r>
          </a:p>
          <a:p>
            <a:pPr algn="ctr"/>
            <a:r>
              <a:rPr lang="en-IN" b="1" dirty="0"/>
              <a:t>HTML + jQuery + Bootstrap</a:t>
            </a:r>
          </a:p>
          <a:p>
            <a:pPr algn="ctr"/>
            <a:r>
              <a:rPr lang="en-IN" b="1" dirty="0"/>
              <a:t>http://server:7010</a:t>
            </a:r>
            <a:endParaRPr lang="en-US" b="1" dirty="0"/>
          </a:p>
        </p:txBody>
      </p:sp>
      <p:sp>
        <p:nvSpPr>
          <p:cNvPr id="6" name="Rectangle 5">
            <a:extLst>
              <a:ext uri="{FF2B5EF4-FFF2-40B4-BE49-F238E27FC236}">
                <a16:creationId xmlns:a16="http://schemas.microsoft.com/office/drawing/2014/main" id="{B55BE3BC-FEAD-406F-8696-8DFCF1DA4FA2}"/>
              </a:ext>
            </a:extLst>
          </p:cNvPr>
          <p:cNvSpPr/>
          <p:nvPr/>
        </p:nvSpPr>
        <p:spPr>
          <a:xfrm>
            <a:off x="7054645" y="4333567"/>
            <a:ext cx="4119716" cy="12167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Express.js  REST API</a:t>
            </a:r>
          </a:p>
          <a:p>
            <a:pPr algn="ctr"/>
            <a:r>
              <a:rPr lang="en-IN" b="1" dirty="0"/>
              <a:t>http://server:7011</a:t>
            </a:r>
            <a:endParaRPr lang="en-US" b="1" dirty="0"/>
          </a:p>
        </p:txBody>
      </p:sp>
      <p:sp>
        <p:nvSpPr>
          <p:cNvPr id="7" name="Rectangle 6">
            <a:extLst>
              <a:ext uri="{FF2B5EF4-FFF2-40B4-BE49-F238E27FC236}">
                <a16:creationId xmlns:a16="http://schemas.microsoft.com/office/drawing/2014/main" id="{686BA703-A9EE-4051-AFF0-16E1C6C42A0E}"/>
              </a:ext>
            </a:extLst>
          </p:cNvPr>
          <p:cNvSpPr/>
          <p:nvPr/>
        </p:nvSpPr>
        <p:spPr>
          <a:xfrm>
            <a:off x="412955" y="1455174"/>
            <a:ext cx="2231922" cy="2664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Browser</a:t>
            </a:r>
            <a:endParaRPr lang="en-US" b="1" dirty="0"/>
          </a:p>
        </p:txBody>
      </p:sp>
      <p:sp>
        <p:nvSpPr>
          <p:cNvPr id="8" name="Arrow: Right 7">
            <a:extLst>
              <a:ext uri="{FF2B5EF4-FFF2-40B4-BE49-F238E27FC236}">
                <a16:creationId xmlns:a16="http://schemas.microsoft.com/office/drawing/2014/main" id="{9A8329F2-4145-4C29-85D2-4E328936DE0B}"/>
              </a:ext>
            </a:extLst>
          </p:cNvPr>
          <p:cNvSpPr/>
          <p:nvPr/>
        </p:nvSpPr>
        <p:spPr>
          <a:xfrm>
            <a:off x="2507226" y="1671484"/>
            <a:ext cx="4532671" cy="5817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http://server:7010/home</a:t>
            </a:r>
            <a:endParaRPr lang="en-US" dirty="0"/>
          </a:p>
        </p:txBody>
      </p:sp>
      <p:sp>
        <p:nvSpPr>
          <p:cNvPr id="9" name="Arrow: Left 8">
            <a:extLst>
              <a:ext uri="{FF2B5EF4-FFF2-40B4-BE49-F238E27FC236}">
                <a16:creationId xmlns:a16="http://schemas.microsoft.com/office/drawing/2014/main" id="{EB089346-4A24-40A4-8B65-9EE0F84C679D}"/>
              </a:ext>
            </a:extLst>
          </p:cNvPr>
          <p:cNvSpPr/>
          <p:nvPr/>
        </p:nvSpPr>
        <p:spPr>
          <a:xfrm>
            <a:off x="2644877" y="2477729"/>
            <a:ext cx="4409768" cy="52111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Response for Home.html</a:t>
            </a:r>
            <a:endParaRPr lang="en-US" dirty="0"/>
          </a:p>
        </p:txBody>
      </p:sp>
      <p:sp>
        <p:nvSpPr>
          <p:cNvPr id="10" name="TextBox 9">
            <a:extLst>
              <a:ext uri="{FF2B5EF4-FFF2-40B4-BE49-F238E27FC236}">
                <a16:creationId xmlns:a16="http://schemas.microsoft.com/office/drawing/2014/main" id="{D524397A-11CE-497A-8F5B-952EAD12AD90}"/>
              </a:ext>
            </a:extLst>
          </p:cNvPr>
          <p:cNvSpPr txBox="1"/>
          <p:nvPr/>
        </p:nvSpPr>
        <p:spPr>
          <a:xfrm>
            <a:off x="727587" y="2074675"/>
            <a:ext cx="1735393" cy="646331"/>
          </a:xfrm>
          <a:prstGeom prst="rect">
            <a:avLst/>
          </a:prstGeom>
          <a:noFill/>
        </p:spPr>
        <p:txBody>
          <a:bodyPr wrap="square" rtlCol="0">
            <a:spAutoFit/>
          </a:bodyPr>
          <a:lstStyle/>
          <a:p>
            <a:pPr algn="ctr"/>
            <a:r>
              <a:rPr lang="en-IN" dirty="0"/>
              <a:t>Html + jQuery + CSS	</a:t>
            </a:r>
            <a:endParaRPr lang="en-US" dirty="0"/>
          </a:p>
        </p:txBody>
      </p:sp>
      <p:cxnSp>
        <p:nvCxnSpPr>
          <p:cNvPr id="12" name="Connector: Elbow 11">
            <a:extLst>
              <a:ext uri="{FF2B5EF4-FFF2-40B4-BE49-F238E27FC236}">
                <a16:creationId xmlns:a16="http://schemas.microsoft.com/office/drawing/2014/main" id="{8D5FACEF-A974-43A6-9BB7-F7FEBA3D7D7B}"/>
              </a:ext>
            </a:extLst>
          </p:cNvPr>
          <p:cNvCxnSpPr/>
          <p:nvPr/>
        </p:nvCxnSpPr>
        <p:spPr>
          <a:xfrm>
            <a:off x="2644877" y="3529781"/>
            <a:ext cx="4395020" cy="1199535"/>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549F92E-CC51-4684-BEBF-A7D0D378CE68}"/>
              </a:ext>
            </a:extLst>
          </p:cNvPr>
          <p:cNvSpPr txBox="1"/>
          <p:nvPr/>
        </p:nvSpPr>
        <p:spPr>
          <a:xfrm>
            <a:off x="2224549" y="5422491"/>
            <a:ext cx="4395019" cy="369332"/>
          </a:xfrm>
          <a:prstGeom prst="rect">
            <a:avLst/>
          </a:prstGeom>
          <a:noFill/>
        </p:spPr>
        <p:txBody>
          <a:bodyPr wrap="square" rtlCol="0">
            <a:spAutoFit/>
          </a:bodyPr>
          <a:lstStyle/>
          <a:p>
            <a:r>
              <a:rPr lang="en-IN"/>
              <a:t>JSON response</a:t>
            </a:r>
            <a:endParaRPr lang="en-US" dirty="0"/>
          </a:p>
        </p:txBody>
      </p:sp>
      <p:cxnSp>
        <p:nvCxnSpPr>
          <p:cNvPr id="15" name="Connector: Elbow 14">
            <a:extLst>
              <a:ext uri="{FF2B5EF4-FFF2-40B4-BE49-F238E27FC236}">
                <a16:creationId xmlns:a16="http://schemas.microsoft.com/office/drawing/2014/main" id="{08D3D840-0B70-4ED2-BB30-5CC3435846A9}"/>
              </a:ext>
            </a:extLst>
          </p:cNvPr>
          <p:cNvCxnSpPr>
            <a:endCxn id="7" idx="2"/>
          </p:cNvCxnSpPr>
          <p:nvPr/>
        </p:nvCxnSpPr>
        <p:spPr>
          <a:xfrm rot="10800000">
            <a:off x="1528917" y="4119716"/>
            <a:ext cx="5510981" cy="1140542"/>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419D853-E137-44F3-9DA7-58DB9A573CF1}"/>
              </a:ext>
            </a:extLst>
          </p:cNvPr>
          <p:cNvSpPr txBox="1"/>
          <p:nvPr/>
        </p:nvSpPr>
        <p:spPr>
          <a:xfrm>
            <a:off x="2949677" y="4281948"/>
            <a:ext cx="4395019" cy="369332"/>
          </a:xfrm>
          <a:prstGeom prst="rect">
            <a:avLst/>
          </a:prstGeom>
          <a:noFill/>
        </p:spPr>
        <p:txBody>
          <a:bodyPr wrap="square" rtlCol="0">
            <a:spAutoFit/>
          </a:bodyPr>
          <a:lstStyle/>
          <a:p>
            <a:r>
              <a:rPr lang="en-IN" dirty="0"/>
              <a:t>http://server:7011/api/employees</a:t>
            </a:r>
            <a:endParaRPr lang="en-US" dirty="0"/>
          </a:p>
        </p:txBody>
      </p:sp>
    </p:spTree>
    <p:extLst>
      <p:ext uri="{BB962C8B-B14F-4D97-AF65-F5344CB8AC3E}">
        <p14:creationId xmlns:p14="http://schemas.microsoft.com/office/powerpoint/2010/main" val="2881490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AAECF8-725E-467F-9EEC-8C952071C44C}"/>
              </a:ext>
            </a:extLst>
          </p:cNvPr>
          <p:cNvSpPr/>
          <p:nvPr/>
        </p:nvSpPr>
        <p:spPr>
          <a:xfrm>
            <a:off x="7728155" y="530942"/>
            <a:ext cx="3775587" cy="6037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562F60F-AE1D-4733-A34D-6843AF9F6EF8}"/>
              </a:ext>
            </a:extLst>
          </p:cNvPr>
          <p:cNvSpPr txBox="1"/>
          <p:nvPr/>
        </p:nvSpPr>
        <p:spPr>
          <a:xfrm>
            <a:off x="7895303" y="678426"/>
            <a:ext cx="3293807" cy="369332"/>
          </a:xfrm>
          <a:prstGeom prst="rect">
            <a:avLst/>
          </a:prstGeom>
          <a:noFill/>
        </p:spPr>
        <p:txBody>
          <a:bodyPr wrap="square" rtlCol="0">
            <a:spAutoFit/>
          </a:bodyPr>
          <a:lstStyle/>
          <a:p>
            <a:pPr algn="ctr"/>
            <a:r>
              <a:rPr lang="en-IN" b="1" dirty="0"/>
              <a:t>Web Server</a:t>
            </a:r>
            <a:endParaRPr lang="en-US" b="1" dirty="0"/>
          </a:p>
        </p:txBody>
      </p:sp>
      <p:sp>
        <p:nvSpPr>
          <p:cNvPr id="4" name="Flowchart: Multidocument 3">
            <a:extLst>
              <a:ext uri="{FF2B5EF4-FFF2-40B4-BE49-F238E27FC236}">
                <a16:creationId xmlns:a16="http://schemas.microsoft.com/office/drawing/2014/main" id="{07D5F080-75CE-434F-AC4E-32113EB4E18B}"/>
              </a:ext>
            </a:extLst>
          </p:cNvPr>
          <p:cNvSpPr/>
          <p:nvPr/>
        </p:nvSpPr>
        <p:spPr>
          <a:xfrm>
            <a:off x="8627806" y="2438400"/>
            <a:ext cx="1976284" cy="1730477"/>
          </a:xfrm>
          <a:prstGeom prst="flowChartMulti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ultidocument 4">
            <a:extLst>
              <a:ext uri="{FF2B5EF4-FFF2-40B4-BE49-F238E27FC236}">
                <a16:creationId xmlns:a16="http://schemas.microsoft.com/office/drawing/2014/main" id="{4BE9258C-8A6F-4BF7-8A8B-30E9A4F72537}"/>
              </a:ext>
            </a:extLst>
          </p:cNvPr>
          <p:cNvSpPr/>
          <p:nvPr/>
        </p:nvSpPr>
        <p:spPr>
          <a:xfrm>
            <a:off x="8406580" y="2942614"/>
            <a:ext cx="1976284" cy="1730477"/>
          </a:xfrm>
          <a:prstGeom prst="flowChartMulti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Pages</a:t>
            </a:r>
            <a:endParaRPr lang="en-US" b="1" dirty="0"/>
          </a:p>
        </p:txBody>
      </p:sp>
      <p:graphicFrame>
        <p:nvGraphicFramePr>
          <p:cNvPr id="6" name="Table 6">
            <a:extLst>
              <a:ext uri="{FF2B5EF4-FFF2-40B4-BE49-F238E27FC236}">
                <a16:creationId xmlns:a16="http://schemas.microsoft.com/office/drawing/2014/main" id="{F7E0214A-32CA-4FC6-A265-AE3FB46F69DE}"/>
              </a:ext>
            </a:extLst>
          </p:cNvPr>
          <p:cNvGraphicFramePr>
            <a:graphicFrameLocks noGrp="1"/>
          </p:cNvGraphicFramePr>
          <p:nvPr>
            <p:extLst>
              <p:ext uri="{D42A27DB-BD31-4B8C-83A1-F6EECF244321}">
                <p14:modId xmlns:p14="http://schemas.microsoft.com/office/powerpoint/2010/main" val="3382758502"/>
              </p:ext>
            </p:extLst>
          </p:nvPr>
        </p:nvGraphicFramePr>
        <p:xfrm>
          <a:off x="58994" y="5119083"/>
          <a:ext cx="7551170" cy="889000"/>
        </p:xfrm>
        <a:graphic>
          <a:graphicData uri="http://schemas.openxmlformats.org/drawingml/2006/table">
            <a:tbl>
              <a:tblPr firstRow="1" bandRow="1">
                <a:tableStyleId>{5C22544A-7EE6-4342-B048-85BDC9FD1C3A}</a:tableStyleId>
              </a:tblPr>
              <a:tblGrid>
                <a:gridCol w="1510234">
                  <a:extLst>
                    <a:ext uri="{9D8B030D-6E8A-4147-A177-3AD203B41FA5}">
                      <a16:colId xmlns:a16="http://schemas.microsoft.com/office/drawing/2014/main" val="651027158"/>
                    </a:ext>
                  </a:extLst>
                </a:gridCol>
                <a:gridCol w="1510234">
                  <a:extLst>
                    <a:ext uri="{9D8B030D-6E8A-4147-A177-3AD203B41FA5}">
                      <a16:colId xmlns:a16="http://schemas.microsoft.com/office/drawing/2014/main" val="2543219450"/>
                    </a:ext>
                  </a:extLst>
                </a:gridCol>
                <a:gridCol w="1510234">
                  <a:extLst>
                    <a:ext uri="{9D8B030D-6E8A-4147-A177-3AD203B41FA5}">
                      <a16:colId xmlns:a16="http://schemas.microsoft.com/office/drawing/2014/main" val="3718848658"/>
                    </a:ext>
                  </a:extLst>
                </a:gridCol>
                <a:gridCol w="1510234">
                  <a:extLst>
                    <a:ext uri="{9D8B030D-6E8A-4147-A177-3AD203B41FA5}">
                      <a16:colId xmlns:a16="http://schemas.microsoft.com/office/drawing/2014/main" val="2607757282"/>
                    </a:ext>
                  </a:extLst>
                </a:gridCol>
                <a:gridCol w="1510234">
                  <a:extLst>
                    <a:ext uri="{9D8B030D-6E8A-4147-A177-3AD203B41FA5}">
                      <a16:colId xmlns:a16="http://schemas.microsoft.com/office/drawing/2014/main" val="1552934479"/>
                    </a:ext>
                  </a:extLst>
                </a:gridCol>
              </a:tblGrid>
              <a:tr h="370840">
                <a:tc>
                  <a:txBody>
                    <a:bodyPr/>
                    <a:lstStyle/>
                    <a:p>
                      <a:r>
                        <a:rPr lang="en-IN" sz="1400" dirty="0"/>
                        <a:t>Session Id</a:t>
                      </a:r>
                      <a:endParaRPr lang="en-US" sz="1400" dirty="0"/>
                    </a:p>
                  </a:txBody>
                  <a:tcPr/>
                </a:tc>
                <a:tc>
                  <a:txBody>
                    <a:bodyPr/>
                    <a:lstStyle/>
                    <a:p>
                      <a:r>
                        <a:rPr lang="en-IN" sz="1400" dirty="0"/>
                        <a:t>Is New Session</a:t>
                      </a:r>
                      <a:endParaRPr lang="en-US" sz="1400" dirty="0"/>
                    </a:p>
                  </a:txBody>
                  <a:tcPr/>
                </a:tc>
                <a:tc>
                  <a:txBody>
                    <a:bodyPr/>
                    <a:lstStyle/>
                    <a:p>
                      <a:r>
                        <a:rPr lang="en-IN" sz="1400" dirty="0"/>
                        <a:t>Last Response Time</a:t>
                      </a:r>
                      <a:endParaRPr lang="en-US" sz="1400" dirty="0"/>
                    </a:p>
                  </a:txBody>
                  <a:tcPr/>
                </a:tc>
                <a:tc>
                  <a:txBody>
                    <a:bodyPr/>
                    <a:lstStyle/>
                    <a:p>
                      <a:r>
                        <a:rPr lang="en-IN" sz="1400" dirty="0" err="1"/>
                        <a:t>IsAuthenticated</a:t>
                      </a:r>
                      <a:endParaRPr lang="en-US" sz="1400" dirty="0"/>
                    </a:p>
                  </a:txBody>
                  <a:tcPr/>
                </a:tc>
                <a:tc>
                  <a:txBody>
                    <a:bodyPr/>
                    <a:lstStyle/>
                    <a:p>
                      <a:r>
                        <a:rPr lang="en-IN" sz="1400" dirty="0" err="1"/>
                        <a:t>IsCookieless</a:t>
                      </a:r>
                      <a:endParaRPr lang="en-US" sz="1400" dirty="0"/>
                    </a:p>
                  </a:txBody>
                  <a:tcPr/>
                </a:tc>
                <a:extLst>
                  <a:ext uri="{0D108BD9-81ED-4DB2-BD59-A6C34878D82A}">
                    <a16:rowId xmlns:a16="http://schemas.microsoft.com/office/drawing/2014/main" val="332198691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3379752"/>
                  </a:ext>
                </a:extLst>
              </a:tr>
            </a:tbl>
          </a:graphicData>
        </a:graphic>
      </p:graphicFrame>
      <p:cxnSp>
        <p:nvCxnSpPr>
          <p:cNvPr id="8" name="Connector: Elbow 7">
            <a:extLst>
              <a:ext uri="{FF2B5EF4-FFF2-40B4-BE49-F238E27FC236}">
                <a16:creationId xmlns:a16="http://schemas.microsoft.com/office/drawing/2014/main" id="{A4CFEAB9-2D03-4B27-A4FB-90F31199805C}"/>
              </a:ext>
            </a:extLst>
          </p:cNvPr>
          <p:cNvCxnSpPr>
            <a:cxnSpLocks/>
            <a:stCxn id="6" idx="0"/>
          </p:cNvCxnSpPr>
          <p:nvPr/>
        </p:nvCxnSpPr>
        <p:spPr>
          <a:xfrm rot="5400000" flipH="1" flipV="1">
            <a:off x="5615979" y="3006911"/>
            <a:ext cx="330772" cy="3893573"/>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85F4A9-E48E-4D9A-9FD2-D73413F88DDC}"/>
              </a:ext>
            </a:extLst>
          </p:cNvPr>
          <p:cNvSpPr txBox="1"/>
          <p:nvPr/>
        </p:nvSpPr>
        <p:spPr>
          <a:xfrm>
            <a:off x="403123" y="6243484"/>
            <a:ext cx="6597445" cy="369332"/>
          </a:xfrm>
          <a:prstGeom prst="rect">
            <a:avLst/>
          </a:prstGeom>
          <a:noFill/>
        </p:spPr>
        <p:txBody>
          <a:bodyPr wrap="square" rtlCol="0">
            <a:spAutoFit/>
          </a:bodyPr>
          <a:lstStyle/>
          <a:p>
            <a:pPr algn="ctr"/>
            <a:r>
              <a:rPr lang="en-IN" b="1" dirty="0"/>
              <a:t>In-Memory Session Store</a:t>
            </a:r>
            <a:endParaRPr lang="en-US" b="1" dirty="0"/>
          </a:p>
        </p:txBody>
      </p:sp>
      <p:sp>
        <p:nvSpPr>
          <p:cNvPr id="13" name="Arrow: Right 12">
            <a:extLst>
              <a:ext uri="{FF2B5EF4-FFF2-40B4-BE49-F238E27FC236}">
                <a16:creationId xmlns:a16="http://schemas.microsoft.com/office/drawing/2014/main" id="{6FB20210-B9F5-448C-BB5A-EC8471D5165D}"/>
              </a:ext>
            </a:extLst>
          </p:cNvPr>
          <p:cNvSpPr/>
          <p:nvPr/>
        </p:nvSpPr>
        <p:spPr>
          <a:xfrm>
            <a:off x="304800" y="530942"/>
            <a:ext cx="7433185" cy="1002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a:t>
            </a:r>
            <a:endParaRPr lang="en-US" b="1" dirty="0"/>
          </a:p>
        </p:txBody>
      </p:sp>
      <p:cxnSp>
        <p:nvCxnSpPr>
          <p:cNvPr id="15" name="Connector: Elbow 14">
            <a:extLst>
              <a:ext uri="{FF2B5EF4-FFF2-40B4-BE49-F238E27FC236}">
                <a16:creationId xmlns:a16="http://schemas.microsoft.com/office/drawing/2014/main" id="{62516550-A3D9-4EDE-AB65-C484C885D75A}"/>
              </a:ext>
            </a:extLst>
          </p:cNvPr>
          <p:cNvCxnSpPr>
            <a:cxnSpLocks/>
            <a:stCxn id="13" idx="3"/>
            <a:endCxn id="4" idx="0"/>
          </p:cNvCxnSpPr>
          <p:nvPr/>
        </p:nvCxnSpPr>
        <p:spPr>
          <a:xfrm>
            <a:off x="7737985" y="1032387"/>
            <a:ext cx="2013924" cy="140601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867CF9C6-2551-4279-B672-9EBDC9EAB0C1}"/>
              </a:ext>
            </a:extLst>
          </p:cNvPr>
          <p:cNvCxnSpPr>
            <a:cxnSpLocks/>
            <a:stCxn id="5" idx="2"/>
            <a:endCxn id="6" idx="3"/>
          </p:cNvCxnSpPr>
          <p:nvPr/>
        </p:nvCxnSpPr>
        <p:spPr>
          <a:xfrm rot="5400000">
            <a:off x="7955718" y="4262004"/>
            <a:ext cx="956026" cy="164713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0E3FD9-08A2-4839-9FE6-C61E62C9E2EC}"/>
              </a:ext>
            </a:extLst>
          </p:cNvPr>
          <p:cNvSpPr txBox="1"/>
          <p:nvPr/>
        </p:nvSpPr>
        <p:spPr>
          <a:xfrm>
            <a:off x="9394722" y="5119083"/>
            <a:ext cx="1794388" cy="1200329"/>
          </a:xfrm>
          <a:prstGeom prst="rect">
            <a:avLst/>
          </a:prstGeom>
          <a:noFill/>
        </p:spPr>
        <p:txBody>
          <a:bodyPr wrap="square" rtlCol="0">
            <a:spAutoFit/>
          </a:bodyPr>
          <a:lstStyle/>
          <a:p>
            <a:r>
              <a:rPr lang="en-IN" b="1" dirty="0"/>
              <a:t>Is Session Initialized</a:t>
            </a:r>
          </a:p>
          <a:p>
            <a:r>
              <a:rPr lang="en-IN" b="1" dirty="0"/>
              <a:t>Assign Session Info</a:t>
            </a:r>
            <a:endParaRPr lang="en-US" b="1" dirty="0"/>
          </a:p>
        </p:txBody>
      </p:sp>
      <p:sp>
        <p:nvSpPr>
          <p:cNvPr id="21" name="Arrow: Right 20">
            <a:extLst>
              <a:ext uri="{FF2B5EF4-FFF2-40B4-BE49-F238E27FC236}">
                <a16:creationId xmlns:a16="http://schemas.microsoft.com/office/drawing/2014/main" id="{D97691C6-1DA2-430A-BCC2-C3024451CF08}"/>
              </a:ext>
            </a:extLst>
          </p:cNvPr>
          <p:cNvSpPr/>
          <p:nvPr/>
        </p:nvSpPr>
        <p:spPr>
          <a:xfrm>
            <a:off x="304800" y="1838632"/>
            <a:ext cx="7433185" cy="1002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 with Authenticate</a:t>
            </a:r>
            <a:endParaRPr lang="en-US" b="1" dirty="0"/>
          </a:p>
        </p:txBody>
      </p:sp>
      <p:cxnSp>
        <p:nvCxnSpPr>
          <p:cNvPr id="23" name="Connector: Elbow 22">
            <a:extLst>
              <a:ext uri="{FF2B5EF4-FFF2-40B4-BE49-F238E27FC236}">
                <a16:creationId xmlns:a16="http://schemas.microsoft.com/office/drawing/2014/main" id="{BFAC7C29-24FC-41AF-90B1-57FC01816797}"/>
              </a:ext>
            </a:extLst>
          </p:cNvPr>
          <p:cNvCxnSpPr>
            <a:stCxn id="21" idx="3"/>
            <a:endCxn id="5" idx="1"/>
          </p:cNvCxnSpPr>
          <p:nvPr/>
        </p:nvCxnSpPr>
        <p:spPr>
          <a:xfrm>
            <a:off x="7737985" y="2340077"/>
            <a:ext cx="668595" cy="1467776"/>
          </a:xfrm>
          <a:prstGeom prst="bent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09D697E3-E38B-4E94-9419-A73062C5A171}"/>
              </a:ext>
            </a:extLst>
          </p:cNvPr>
          <p:cNvCxnSpPr>
            <a:cxnSpLocks/>
          </p:cNvCxnSpPr>
          <p:nvPr/>
        </p:nvCxnSpPr>
        <p:spPr>
          <a:xfrm flipV="1">
            <a:off x="5211097" y="4103343"/>
            <a:ext cx="3077497" cy="1061845"/>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CB5D4B4-E57E-489D-83CA-7DAD63CB9BBB}"/>
              </a:ext>
            </a:extLst>
          </p:cNvPr>
          <p:cNvSpPr/>
          <p:nvPr/>
        </p:nvSpPr>
        <p:spPr>
          <a:xfrm>
            <a:off x="176981" y="2826151"/>
            <a:ext cx="7551172" cy="10731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5ACCCE9-3107-4B8E-99A7-A36F83308EE4}"/>
              </a:ext>
            </a:extLst>
          </p:cNvPr>
          <p:cNvSpPr txBox="1"/>
          <p:nvPr/>
        </p:nvSpPr>
        <p:spPr>
          <a:xfrm>
            <a:off x="235974" y="4016479"/>
            <a:ext cx="6154994" cy="646331"/>
          </a:xfrm>
          <a:prstGeom prst="rect">
            <a:avLst/>
          </a:prstGeom>
          <a:noFill/>
        </p:spPr>
        <p:txBody>
          <a:bodyPr wrap="square" rtlCol="0">
            <a:spAutoFit/>
          </a:bodyPr>
          <a:lstStyle/>
          <a:p>
            <a:r>
              <a:rPr lang="en-IN" b="1" dirty="0"/>
              <a:t>Session Authenticated Channel for HTTP Requests and Reponses for Static Resources + Data</a:t>
            </a:r>
            <a:endParaRPr lang="en-US" b="1" dirty="0"/>
          </a:p>
        </p:txBody>
      </p:sp>
      <p:cxnSp>
        <p:nvCxnSpPr>
          <p:cNvPr id="32" name="Straight Arrow Connector 31">
            <a:extLst>
              <a:ext uri="{FF2B5EF4-FFF2-40B4-BE49-F238E27FC236}">
                <a16:creationId xmlns:a16="http://schemas.microsoft.com/office/drawing/2014/main" id="{E3AEE467-919A-4C8D-A7B5-186F9832E077}"/>
              </a:ext>
            </a:extLst>
          </p:cNvPr>
          <p:cNvCxnSpPr/>
          <p:nvPr/>
        </p:nvCxnSpPr>
        <p:spPr>
          <a:xfrm flipV="1">
            <a:off x="304800" y="3022276"/>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A6F2807-5E20-4AC1-9D77-4B7C98D71048}"/>
              </a:ext>
            </a:extLst>
          </p:cNvPr>
          <p:cNvCxnSpPr/>
          <p:nvPr/>
        </p:nvCxnSpPr>
        <p:spPr>
          <a:xfrm flipV="1">
            <a:off x="314631" y="3409636"/>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206B819-28F6-47B7-A560-89612FF4E740}"/>
              </a:ext>
            </a:extLst>
          </p:cNvPr>
          <p:cNvCxnSpPr/>
          <p:nvPr/>
        </p:nvCxnSpPr>
        <p:spPr>
          <a:xfrm flipV="1">
            <a:off x="304800" y="3195218"/>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591ABF9-3844-45F0-A316-B470BAF86E03}"/>
              </a:ext>
            </a:extLst>
          </p:cNvPr>
          <p:cNvCxnSpPr/>
          <p:nvPr/>
        </p:nvCxnSpPr>
        <p:spPr>
          <a:xfrm flipV="1">
            <a:off x="314631" y="3582578"/>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Cylinder 35">
            <a:extLst>
              <a:ext uri="{FF2B5EF4-FFF2-40B4-BE49-F238E27FC236}">
                <a16:creationId xmlns:a16="http://schemas.microsoft.com/office/drawing/2014/main" id="{64B86A4C-1E4C-4194-B570-E0A6D5D7D569}"/>
              </a:ext>
            </a:extLst>
          </p:cNvPr>
          <p:cNvSpPr/>
          <p:nvPr/>
        </p:nvSpPr>
        <p:spPr>
          <a:xfrm>
            <a:off x="10604090" y="4385187"/>
            <a:ext cx="1410930" cy="780001"/>
          </a:xfrm>
          <a:prstGeom prst="can">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Auth</a:t>
            </a:r>
          </a:p>
          <a:p>
            <a:pPr algn="ctr"/>
            <a:r>
              <a:rPr lang="en-IN" b="1" dirty="0"/>
              <a:t>DB</a:t>
            </a:r>
            <a:endParaRPr lang="en-US" b="1" dirty="0"/>
          </a:p>
        </p:txBody>
      </p:sp>
      <p:cxnSp>
        <p:nvCxnSpPr>
          <p:cNvPr id="38" name="Connector: Elbow 37">
            <a:extLst>
              <a:ext uri="{FF2B5EF4-FFF2-40B4-BE49-F238E27FC236}">
                <a16:creationId xmlns:a16="http://schemas.microsoft.com/office/drawing/2014/main" id="{96300601-FF80-4DE5-860C-38B98A695370}"/>
              </a:ext>
            </a:extLst>
          </p:cNvPr>
          <p:cNvCxnSpPr>
            <a:stCxn id="4" idx="3"/>
            <a:endCxn id="36" idx="1"/>
          </p:cNvCxnSpPr>
          <p:nvPr/>
        </p:nvCxnSpPr>
        <p:spPr>
          <a:xfrm>
            <a:off x="10604090" y="3303639"/>
            <a:ext cx="705465" cy="1081548"/>
          </a:xfrm>
          <a:prstGeom prst="bentConnector2">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308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38A07-C493-49FC-B8EA-E809CC412B72}"/>
              </a:ext>
            </a:extLst>
          </p:cNvPr>
          <p:cNvSpPr/>
          <p:nvPr/>
        </p:nvSpPr>
        <p:spPr>
          <a:xfrm>
            <a:off x="8337755" y="226142"/>
            <a:ext cx="2753032" cy="2428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Node.js + Express</a:t>
            </a:r>
          </a:p>
          <a:p>
            <a:pPr algn="ctr"/>
            <a:r>
              <a:rPr lang="en-US" b="1" dirty="0"/>
              <a:t>REST API</a:t>
            </a:r>
          </a:p>
          <a:p>
            <a:pPr algn="ctr"/>
            <a:r>
              <a:rPr lang="en-US" b="1" dirty="0"/>
              <a:t>Back-End Service</a:t>
            </a:r>
          </a:p>
          <a:p>
            <a:pPr algn="ctr"/>
            <a:r>
              <a:rPr lang="en-US" b="1" dirty="0"/>
              <a:t>http://localhost:7011/api/departments</a:t>
            </a:r>
          </a:p>
        </p:txBody>
      </p:sp>
      <p:sp>
        <p:nvSpPr>
          <p:cNvPr id="3" name="Cylinder 2">
            <a:extLst>
              <a:ext uri="{FF2B5EF4-FFF2-40B4-BE49-F238E27FC236}">
                <a16:creationId xmlns:a16="http://schemas.microsoft.com/office/drawing/2014/main" id="{A080A4CA-EA34-4A80-897D-AA16C8FA2A61}"/>
              </a:ext>
            </a:extLst>
          </p:cNvPr>
          <p:cNvSpPr/>
          <p:nvPr/>
        </p:nvSpPr>
        <p:spPr>
          <a:xfrm>
            <a:off x="8888361" y="3303639"/>
            <a:ext cx="1543665" cy="13863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Up-Down 3">
            <a:extLst>
              <a:ext uri="{FF2B5EF4-FFF2-40B4-BE49-F238E27FC236}">
                <a16:creationId xmlns:a16="http://schemas.microsoft.com/office/drawing/2014/main" id="{AF4117E4-CAFF-492F-97C3-9546D977E40B}"/>
              </a:ext>
            </a:extLst>
          </p:cNvPr>
          <p:cNvSpPr/>
          <p:nvPr/>
        </p:nvSpPr>
        <p:spPr>
          <a:xfrm>
            <a:off x="9409470" y="2654710"/>
            <a:ext cx="501445" cy="84557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E3F5FB97-C9D0-489F-9FEB-6027E80469B0}"/>
              </a:ext>
            </a:extLst>
          </p:cNvPr>
          <p:cNvSpPr/>
          <p:nvPr/>
        </p:nvSpPr>
        <p:spPr>
          <a:xfrm>
            <a:off x="3372464" y="393290"/>
            <a:ext cx="3283975" cy="1976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Gateway Service</a:t>
            </a:r>
          </a:p>
          <a:p>
            <a:pPr algn="ctr"/>
            <a:r>
              <a:rPr lang="en-US" b="1" dirty="0"/>
              <a:t>Facing to Outside world</a:t>
            </a:r>
          </a:p>
          <a:p>
            <a:pPr algn="ctr"/>
            <a:r>
              <a:rPr lang="en-US" b="1" dirty="0"/>
              <a:t>http://localhost:7010 </a:t>
            </a:r>
          </a:p>
        </p:txBody>
      </p:sp>
      <p:cxnSp>
        <p:nvCxnSpPr>
          <p:cNvPr id="9" name="Straight Arrow Connector 8">
            <a:extLst>
              <a:ext uri="{FF2B5EF4-FFF2-40B4-BE49-F238E27FC236}">
                <a16:creationId xmlns:a16="http://schemas.microsoft.com/office/drawing/2014/main" id="{8C7A497C-42ED-4E43-96BF-86121CDD2B8B}"/>
              </a:ext>
            </a:extLst>
          </p:cNvPr>
          <p:cNvCxnSpPr>
            <a:stCxn id="5" idx="2"/>
          </p:cNvCxnSpPr>
          <p:nvPr/>
        </p:nvCxnSpPr>
        <p:spPr>
          <a:xfrm flipH="1">
            <a:off x="3628103" y="2369574"/>
            <a:ext cx="1386349" cy="1465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4BBB950-6DCC-494F-BAA2-F9ADA88F7B2D}"/>
              </a:ext>
            </a:extLst>
          </p:cNvPr>
          <p:cNvSpPr txBox="1"/>
          <p:nvPr/>
        </p:nvSpPr>
        <p:spPr>
          <a:xfrm>
            <a:off x="2300748" y="3834581"/>
            <a:ext cx="3283975" cy="923330"/>
          </a:xfrm>
          <a:prstGeom prst="rect">
            <a:avLst/>
          </a:prstGeom>
          <a:noFill/>
        </p:spPr>
        <p:txBody>
          <a:bodyPr wrap="square" rtlCol="0">
            <a:spAutoFit/>
          </a:bodyPr>
          <a:lstStyle/>
          <a:p>
            <a:r>
              <a:rPr lang="en-US" dirty="0"/>
              <a:t>Either Other Express App or the Http module that accepts requests from outside</a:t>
            </a:r>
          </a:p>
        </p:txBody>
      </p:sp>
      <p:sp>
        <p:nvSpPr>
          <p:cNvPr id="11" name="Arrow: Curved Up 10">
            <a:extLst>
              <a:ext uri="{FF2B5EF4-FFF2-40B4-BE49-F238E27FC236}">
                <a16:creationId xmlns:a16="http://schemas.microsoft.com/office/drawing/2014/main" id="{109FE4B4-13DF-4FC9-AA07-CC9C0943CFEB}"/>
              </a:ext>
            </a:extLst>
          </p:cNvPr>
          <p:cNvSpPr/>
          <p:nvPr/>
        </p:nvSpPr>
        <p:spPr>
          <a:xfrm flipV="1">
            <a:off x="639097" y="412955"/>
            <a:ext cx="2989006" cy="717755"/>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Up 11">
            <a:extLst>
              <a:ext uri="{FF2B5EF4-FFF2-40B4-BE49-F238E27FC236}">
                <a16:creationId xmlns:a16="http://schemas.microsoft.com/office/drawing/2014/main" id="{7C687C32-74F8-4A4D-A8C4-7A6D67F35C01}"/>
              </a:ext>
            </a:extLst>
          </p:cNvPr>
          <p:cNvSpPr/>
          <p:nvPr/>
        </p:nvSpPr>
        <p:spPr>
          <a:xfrm rot="10800000" flipV="1">
            <a:off x="511278" y="1866223"/>
            <a:ext cx="2989006" cy="717755"/>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C3422EB6-5515-4590-9278-1091A4E974C5}"/>
              </a:ext>
            </a:extLst>
          </p:cNvPr>
          <p:cNvSpPr txBox="1"/>
          <p:nvPr/>
        </p:nvSpPr>
        <p:spPr>
          <a:xfrm>
            <a:off x="1061884" y="1209368"/>
            <a:ext cx="2035277" cy="646331"/>
          </a:xfrm>
          <a:prstGeom prst="rect">
            <a:avLst/>
          </a:prstGeom>
          <a:noFill/>
        </p:spPr>
        <p:txBody>
          <a:bodyPr wrap="square" rtlCol="0">
            <a:spAutoFit/>
          </a:bodyPr>
          <a:lstStyle/>
          <a:p>
            <a:r>
              <a:rPr lang="en-US" b="1" dirty="0"/>
              <a:t>Async Request and Response</a:t>
            </a:r>
          </a:p>
        </p:txBody>
      </p:sp>
      <p:sp>
        <p:nvSpPr>
          <p:cNvPr id="14" name="Arrow: Curved Up 13">
            <a:extLst>
              <a:ext uri="{FF2B5EF4-FFF2-40B4-BE49-F238E27FC236}">
                <a16:creationId xmlns:a16="http://schemas.microsoft.com/office/drawing/2014/main" id="{003D3692-5B78-4447-A4FD-EFBE1D3D9E96}"/>
              </a:ext>
            </a:extLst>
          </p:cNvPr>
          <p:cNvSpPr/>
          <p:nvPr/>
        </p:nvSpPr>
        <p:spPr>
          <a:xfrm flipV="1">
            <a:off x="6312309" y="402430"/>
            <a:ext cx="2458066" cy="717754"/>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Up 14">
            <a:extLst>
              <a:ext uri="{FF2B5EF4-FFF2-40B4-BE49-F238E27FC236}">
                <a16:creationId xmlns:a16="http://schemas.microsoft.com/office/drawing/2014/main" id="{0F5C0B28-AB2D-459E-9D45-854EECBDF183}"/>
              </a:ext>
            </a:extLst>
          </p:cNvPr>
          <p:cNvSpPr/>
          <p:nvPr/>
        </p:nvSpPr>
        <p:spPr>
          <a:xfrm rot="10800000" flipV="1">
            <a:off x="6184490" y="1855699"/>
            <a:ext cx="2458066" cy="717754"/>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2148BD3-9482-4A43-80BD-CB2E25DD9CA4}"/>
              </a:ext>
            </a:extLst>
          </p:cNvPr>
          <p:cNvSpPr txBox="1"/>
          <p:nvPr/>
        </p:nvSpPr>
        <p:spPr>
          <a:xfrm>
            <a:off x="6754761" y="1120184"/>
            <a:ext cx="1445342" cy="369332"/>
          </a:xfrm>
          <a:prstGeom prst="rect">
            <a:avLst/>
          </a:prstGeom>
          <a:noFill/>
        </p:spPr>
        <p:txBody>
          <a:bodyPr wrap="square" rtlCol="0">
            <a:spAutoFit/>
          </a:bodyPr>
          <a:lstStyle/>
          <a:p>
            <a:r>
              <a:rPr lang="en-US" b="1" dirty="0"/>
              <a:t>Async Call</a:t>
            </a:r>
          </a:p>
        </p:txBody>
      </p:sp>
      <p:cxnSp>
        <p:nvCxnSpPr>
          <p:cNvPr id="18" name="Straight Arrow Connector 17">
            <a:extLst>
              <a:ext uri="{FF2B5EF4-FFF2-40B4-BE49-F238E27FC236}">
                <a16:creationId xmlns:a16="http://schemas.microsoft.com/office/drawing/2014/main" id="{AA23EAF1-4A94-4461-9A43-DA10462CF42C}"/>
              </a:ext>
            </a:extLst>
          </p:cNvPr>
          <p:cNvCxnSpPr>
            <a:cxnSpLocks/>
          </p:cNvCxnSpPr>
          <p:nvPr/>
        </p:nvCxnSpPr>
        <p:spPr>
          <a:xfrm>
            <a:off x="540775" y="5397910"/>
            <a:ext cx="10245212" cy="12431"/>
          </a:xfrm>
          <a:prstGeom prst="straightConnector1">
            <a:avLst/>
          </a:prstGeom>
          <a:ln w="762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14B9690-D4D9-4703-9390-EE289F0F2146}"/>
              </a:ext>
            </a:extLst>
          </p:cNvPr>
          <p:cNvSpPr txBox="1"/>
          <p:nvPr/>
        </p:nvSpPr>
        <p:spPr>
          <a:xfrm>
            <a:off x="1995948" y="5594555"/>
            <a:ext cx="7914967" cy="369332"/>
          </a:xfrm>
          <a:prstGeom prst="rect">
            <a:avLst/>
          </a:prstGeom>
          <a:noFill/>
        </p:spPr>
        <p:txBody>
          <a:bodyPr wrap="square" rtlCol="0">
            <a:spAutoFit/>
          </a:bodyPr>
          <a:lstStyle/>
          <a:p>
            <a:pPr algn="ctr"/>
            <a:r>
              <a:rPr lang="en-US" b="1" dirty="0"/>
              <a:t>Chain of Async Calls</a:t>
            </a:r>
          </a:p>
        </p:txBody>
      </p:sp>
      <p:sp>
        <p:nvSpPr>
          <p:cNvPr id="21" name="TextBox 20">
            <a:extLst>
              <a:ext uri="{FF2B5EF4-FFF2-40B4-BE49-F238E27FC236}">
                <a16:creationId xmlns:a16="http://schemas.microsoft.com/office/drawing/2014/main" id="{8021B5E9-8F88-4D87-A4C1-5885ACBE420B}"/>
              </a:ext>
            </a:extLst>
          </p:cNvPr>
          <p:cNvSpPr txBox="1"/>
          <p:nvPr/>
        </p:nvSpPr>
        <p:spPr>
          <a:xfrm>
            <a:off x="3628103" y="6066503"/>
            <a:ext cx="3972232" cy="646331"/>
          </a:xfrm>
          <a:prstGeom prst="rect">
            <a:avLst/>
          </a:prstGeom>
          <a:noFill/>
        </p:spPr>
        <p:txBody>
          <a:bodyPr wrap="square" rtlCol="0">
            <a:spAutoFit/>
          </a:bodyPr>
          <a:lstStyle/>
          <a:p>
            <a:pPr algn="ctr"/>
            <a:r>
              <a:rPr lang="en-US" b="1" dirty="0"/>
              <a:t>Deferrer</a:t>
            </a:r>
          </a:p>
          <a:p>
            <a:pPr algn="ctr"/>
            <a:r>
              <a:rPr lang="en-US" b="1" dirty="0"/>
              <a:t>The Object That tracks all </a:t>
            </a:r>
            <a:r>
              <a:rPr lang="en-US" b="1" dirty="0" err="1"/>
              <a:t>Promies</a:t>
            </a:r>
            <a:endParaRPr lang="en-US" b="1" dirty="0"/>
          </a:p>
        </p:txBody>
      </p:sp>
    </p:spTree>
    <p:extLst>
      <p:ext uri="{BB962C8B-B14F-4D97-AF65-F5344CB8AC3E}">
        <p14:creationId xmlns:p14="http://schemas.microsoft.com/office/powerpoint/2010/main" val="2974691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4BA5B5-2B7C-49EA-8017-46A84BD4444D}"/>
              </a:ext>
            </a:extLst>
          </p:cNvPr>
          <p:cNvSpPr txBox="1"/>
          <p:nvPr/>
        </p:nvSpPr>
        <p:spPr>
          <a:xfrm>
            <a:off x="157316" y="127819"/>
            <a:ext cx="11700387" cy="3693319"/>
          </a:xfrm>
          <a:prstGeom prst="rect">
            <a:avLst/>
          </a:prstGeom>
          <a:noFill/>
        </p:spPr>
        <p:txBody>
          <a:bodyPr wrap="square" rtlCol="0">
            <a:spAutoFit/>
          </a:bodyPr>
          <a:lstStyle/>
          <a:p>
            <a:r>
              <a:rPr lang="en-IN" b="1" dirty="0"/>
              <a:t>React Facts</a:t>
            </a:r>
          </a:p>
          <a:p>
            <a:pPr marL="342900" indent="-342900">
              <a:buFont typeface="+mj-lt"/>
              <a:buAutoNum type="arabicPeriod"/>
            </a:pPr>
            <a:r>
              <a:rPr lang="en-IN" b="1" dirty="0"/>
              <a:t>Used for Building Composable UI</a:t>
            </a:r>
          </a:p>
          <a:p>
            <a:pPr marL="800100" lvl="1" indent="-342900">
              <a:buFont typeface="+mj-lt"/>
              <a:buAutoNum type="arabicPeriod"/>
            </a:pPr>
            <a:r>
              <a:rPr lang="en-IN" b="1" dirty="0"/>
              <a:t>UI Consist of Multiple Components	</a:t>
            </a:r>
          </a:p>
          <a:p>
            <a:pPr marL="1257300" lvl="2" indent="-342900">
              <a:buFont typeface="+mj-lt"/>
              <a:buAutoNum type="arabicPeriod"/>
            </a:pPr>
            <a:r>
              <a:rPr lang="en-IN" b="1" dirty="0"/>
              <a:t>Components  are data driven</a:t>
            </a:r>
          </a:p>
          <a:p>
            <a:pPr marL="800100" lvl="1" indent="-342900">
              <a:buFont typeface="+mj-lt"/>
              <a:buAutoNum type="arabicPeriod"/>
            </a:pPr>
            <a:r>
              <a:rPr lang="en-IN" b="1" dirty="0"/>
              <a:t>There exists Parent-Child Relationship</a:t>
            </a:r>
          </a:p>
          <a:p>
            <a:pPr marL="1257300" lvl="2" indent="-342900">
              <a:buFont typeface="+mj-lt"/>
              <a:buAutoNum type="arabicPeriod"/>
            </a:pPr>
            <a:r>
              <a:rPr lang="en-IN" b="1" dirty="0"/>
              <a:t>Parent Pass Data to Child and Child Emit Data to Parent</a:t>
            </a:r>
          </a:p>
          <a:p>
            <a:pPr marL="1257300" lvl="2" indent="-342900">
              <a:buFont typeface="+mj-lt"/>
              <a:buAutoNum type="arabicPeriod"/>
            </a:pPr>
            <a:r>
              <a:rPr lang="en-IN" b="1" dirty="0"/>
              <a:t>The Parent has to subscribe to the data received from the child</a:t>
            </a:r>
          </a:p>
          <a:p>
            <a:pPr marL="800100" lvl="1" indent="-342900">
              <a:buFont typeface="+mj-lt"/>
              <a:buAutoNum type="arabicPeriod"/>
            </a:pPr>
            <a:r>
              <a:rPr lang="en-IN" b="1" dirty="0"/>
              <a:t>There might be components reused with Same or similar UI with different in Data Representation  </a:t>
            </a:r>
          </a:p>
          <a:p>
            <a:pPr marL="800100" lvl="1" indent="-342900">
              <a:buFont typeface="+mj-lt"/>
              <a:buAutoNum type="arabicPeriod"/>
            </a:pPr>
            <a:r>
              <a:rPr lang="en-IN" b="1" dirty="0"/>
              <a:t>There Many be Multiple Components loaded at a time w/o any Parent-Child Relationship, independent components</a:t>
            </a:r>
          </a:p>
          <a:p>
            <a:pPr marL="800100" lvl="1" indent="-342900">
              <a:buFont typeface="+mj-lt"/>
              <a:buAutoNum type="arabicPeriod"/>
            </a:pPr>
            <a:r>
              <a:rPr lang="en-IN" b="1" dirty="0"/>
              <a:t>Multiple Components can subscribe to the same data source</a:t>
            </a:r>
          </a:p>
          <a:p>
            <a:pPr marL="1257300" lvl="2" indent="-342900">
              <a:buFont typeface="+mj-lt"/>
              <a:buAutoNum type="arabicPeriod"/>
            </a:pPr>
            <a:r>
              <a:rPr lang="en-IN" b="1" dirty="0"/>
              <a:t>AJAX Calls</a:t>
            </a:r>
          </a:p>
          <a:p>
            <a:pPr marL="1257300" lvl="2" indent="-342900">
              <a:buFont typeface="+mj-lt"/>
              <a:buAutoNum type="arabicPeriod"/>
            </a:pPr>
            <a:r>
              <a:rPr lang="en-IN" b="1"/>
              <a:t>Application State Management  </a:t>
            </a:r>
            <a:endParaRPr lang="en-US" b="1" dirty="0"/>
          </a:p>
        </p:txBody>
      </p:sp>
    </p:spTree>
    <p:extLst>
      <p:ext uri="{BB962C8B-B14F-4D97-AF65-F5344CB8AC3E}">
        <p14:creationId xmlns:p14="http://schemas.microsoft.com/office/powerpoint/2010/main" val="442493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A45188-426E-4C3A-8B70-9168ADB0DB76}"/>
              </a:ext>
            </a:extLst>
          </p:cNvPr>
          <p:cNvSpPr/>
          <p:nvPr/>
        </p:nvSpPr>
        <p:spPr>
          <a:xfrm>
            <a:off x="383459" y="442452"/>
            <a:ext cx="5712541" cy="6204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12028DC-9AB0-425C-8CDC-0A3A6AEEAB0B}"/>
              </a:ext>
            </a:extLst>
          </p:cNvPr>
          <p:cNvSpPr txBox="1"/>
          <p:nvPr/>
        </p:nvSpPr>
        <p:spPr>
          <a:xfrm>
            <a:off x="550606" y="442452"/>
            <a:ext cx="3519949" cy="369332"/>
          </a:xfrm>
          <a:prstGeom prst="rect">
            <a:avLst/>
          </a:prstGeom>
          <a:noFill/>
        </p:spPr>
        <p:txBody>
          <a:bodyPr wrap="square" rtlCol="0">
            <a:spAutoFit/>
          </a:bodyPr>
          <a:lstStyle/>
          <a:p>
            <a:r>
              <a:rPr lang="en-IN" b="1" dirty="0"/>
              <a:t>The Parent Component</a:t>
            </a:r>
            <a:endParaRPr lang="en-US" b="1" dirty="0"/>
          </a:p>
        </p:txBody>
      </p:sp>
      <p:sp>
        <p:nvSpPr>
          <p:cNvPr id="4" name="Rectangle: Rounded Corners 3">
            <a:extLst>
              <a:ext uri="{FF2B5EF4-FFF2-40B4-BE49-F238E27FC236}">
                <a16:creationId xmlns:a16="http://schemas.microsoft.com/office/drawing/2014/main" id="{C3BA28BB-510F-43CC-A5E7-F10165E7775B}"/>
              </a:ext>
            </a:extLst>
          </p:cNvPr>
          <p:cNvSpPr/>
          <p:nvPr/>
        </p:nvSpPr>
        <p:spPr>
          <a:xfrm>
            <a:off x="727587" y="1533832"/>
            <a:ext cx="4758813" cy="21827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Child Component 1</a:t>
            </a:r>
          </a:p>
          <a:p>
            <a:pPr algn="ctr"/>
            <a:endParaRPr lang="en-IN" b="1" dirty="0"/>
          </a:p>
          <a:p>
            <a:pPr algn="ctr"/>
            <a:endParaRPr lang="en-IN" b="1" dirty="0"/>
          </a:p>
          <a:p>
            <a:pPr algn="ctr"/>
            <a:endParaRPr lang="en-IN" b="1" dirty="0"/>
          </a:p>
          <a:p>
            <a:pPr algn="ctr"/>
            <a:endParaRPr lang="en-IN" b="1" dirty="0"/>
          </a:p>
          <a:p>
            <a:pPr algn="ctr"/>
            <a:endParaRPr lang="en-US" b="1" dirty="0"/>
          </a:p>
        </p:txBody>
      </p:sp>
      <p:sp>
        <p:nvSpPr>
          <p:cNvPr id="5" name="Oval 4">
            <a:extLst>
              <a:ext uri="{FF2B5EF4-FFF2-40B4-BE49-F238E27FC236}">
                <a16:creationId xmlns:a16="http://schemas.microsoft.com/office/drawing/2014/main" id="{F46AF274-5DDD-494F-84E4-D7255DB7181D}"/>
              </a:ext>
            </a:extLst>
          </p:cNvPr>
          <p:cNvSpPr/>
          <p:nvPr/>
        </p:nvSpPr>
        <p:spPr>
          <a:xfrm>
            <a:off x="1917290" y="2281084"/>
            <a:ext cx="2477729" cy="1079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Grand</a:t>
            </a:r>
          </a:p>
          <a:p>
            <a:pPr algn="ctr"/>
            <a:r>
              <a:rPr lang="en-IN" b="1" dirty="0"/>
              <a:t>Child</a:t>
            </a:r>
          </a:p>
          <a:p>
            <a:pPr algn="ctr"/>
            <a:r>
              <a:rPr lang="en-IN" b="1" dirty="0"/>
              <a:t>Component</a:t>
            </a:r>
            <a:endParaRPr lang="en-US" b="1" dirty="0"/>
          </a:p>
        </p:txBody>
      </p:sp>
      <p:sp>
        <p:nvSpPr>
          <p:cNvPr id="6" name="Arrow: Down 5">
            <a:extLst>
              <a:ext uri="{FF2B5EF4-FFF2-40B4-BE49-F238E27FC236}">
                <a16:creationId xmlns:a16="http://schemas.microsoft.com/office/drawing/2014/main" id="{E5C3EB97-0FDC-4F04-90AF-373D3D52F233}"/>
              </a:ext>
            </a:extLst>
          </p:cNvPr>
          <p:cNvSpPr/>
          <p:nvPr/>
        </p:nvSpPr>
        <p:spPr>
          <a:xfrm>
            <a:off x="4267200" y="811784"/>
            <a:ext cx="521110" cy="1079090"/>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0E5A67C-E114-4F01-8E7D-240FB1DC880C}"/>
              </a:ext>
            </a:extLst>
          </p:cNvPr>
          <p:cNvSpPr txBox="1"/>
          <p:nvPr/>
        </p:nvSpPr>
        <p:spPr>
          <a:xfrm>
            <a:off x="4916130" y="627118"/>
            <a:ext cx="993058" cy="369332"/>
          </a:xfrm>
          <a:prstGeom prst="rect">
            <a:avLst/>
          </a:prstGeom>
          <a:noFill/>
        </p:spPr>
        <p:txBody>
          <a:bodyPr wrap="square" rtlCol="0">
            <a:spAutoFit/>
          </a:bodyPr>
          <a:lstStyle/>
          <a:p>
            <a:r>
              <a:rPr lang="en-IN" dirty="0" err="1"/>
              <a:t>Props.x</a:t>
            </a:r>
            <a:endParaRPr lang="en-US" dirty="0"/>
          </a:p>
        </p:txBody>
      </p:sp>
      <p:sp>
        <p:nvSpPr>
          <p:cNvPr id="8" name="TextBox 7">
            <a:extLst>
              <a:ext uri="{FF2B5EF4-FFF2-40B4-BE49-F238E27FC236}">
                <a16:creationId xmlns:a16="http://schemas.microsoft.com/office/drawing/2014/main" id="{ED4FBEAD-2814-47FE-8D0F-8A7453AD14D2}"/>
              </a:ext>
            </a:extLst>
          </p:cNvPr>
          <p:cNvSpPr txBox="1"/>
          <p:nvPr/>
        </p:nvSpPr>
        <p:spPr>
          <a:xfrm>
            <a:off x="4395019" y="2005781"/>
            <a:ext cx="953729" cy="369332"/>
          </a:xfrm>
          <a:prstGeom prst="rect">
            <a:avLst/>
          </a:prstGeom>
          <a:noFill/>
        </p:spPr>
        <p:txBody>
          <a:bodyPr wrap="square" rtlCol="0">
            <a:spAutoFit/>
          </a:bodyPr>
          <a:lstStyle/>
          <a:p>
            <a:r>
              <a:rPr lang="en-IN" dirty="0">
                <a:highlight>
                  <a:srgbClr val="FFFF00"/>
                </a:highlight>
              </a:rPr>
              <a:t>x</a:t>
            </a:r>
            <a:endParaRPr lang="en-US" dirty="0">
              <a:highlight>
                <a:srgbClr val="FFFF00"/>
              </a:highlight>
            </a:endParaRPr>
          </a:p>
        </p:txBody>
      </p:sp>
      <p:sp>
        <p:nvSpPr>
          <p:cNvPr id="17" name="TextBox 16">
            <a:extLst>
              <a:ext uri="{FF2B5EF4-FFF2-40B4-BE49-F238E27FC236}">
                <a16:creationId xmlns:a16="http://schemas.microsoft.com/office/drawing/2014/main" id="{7C53C6D4-0BC8-4B9B-92C1-E8E7CA638F4A}"/>
              </a:ext>
            </a:extLst>
          </p:cNvPr>
          <p:cNvSpPr txBox="1"/>
          <p:nvPr/>
        </p:nvSpPr>
        <p:spPr>
          <a:xfrm>
            <a:off x="6567948" y="2281084"/>
            <a:ext cx="4316362" cy="830997"/>
          </a:xfrm>
          <a:prstGeom prst="rect">
            <a:avLst/>
          </a:prstGeom>
          <a:noFill/>
        </p:spPr>
        <p:txBody>
          <a:bodyPr wrap="square" rtlCol="0">
            <a:spAutoFit/>
          </a:bodyPr>
          <a:lstStyle/>
          <a:p>
            <a:pPr algn="ctr"/>
            <a:r>
              <a:rPr lang="en-IN" sz="4800" b="1" dirty="0"/>
              <a:t>PROPS</a:t>
            </a:r>
            <a:endParaRPr lang="en-US" sz="4800" b="1" dirty="0"/>
          </a:p>
        </p:txBody>
      </p:sp>
    </p:spTree>
    <p:extLst>
      <p:ext uri="{BB962C8B-B14F-4D97-AF65-F5344CB8AC3E}">
        <p14:creationId xmlns:p14="http://schemas.microsoft.com/office/powerpoint/2010/main" val="3166811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A45188-426E-4C3A-8B70-9168ADB0DB76}"/>
              </a:ext>
            </a:extLst>
          </p:cNvPr>
          <p:cNvSpPr/>
          <p:nvPr/>
        </p:nvSpPr>
        <p:spPr>
          <a:xfrm>
            <a:off x="383459" y="442452"/>
            <a:ext cx="5712541" cy="6204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12028DC-9AB0-425C-8CDC-0A3A6AEEAB0B}"/>
              </a:ext>
            </a:extLst>
          </p:cNvPr>
          <p:cNvSpPr txBox="1"/>
          <p:nvPr/>
        </p:nvSpPr>
        <p:spPr>
          <a:xfrm>
            <a:off x="550606" y="442452"/>
            <a:ext cx="3519949" cy="369332"/>
          </a:xfrm>
          <a:prstGeom prst="rect">
            <a:avLst/>
          </a:prstGeom>
          <a:noFill/>
        </p:spPr>
        <p:txBody>
          <a:bodyPr wrap="square" rtlCol="0">
            <a:spAutoFit/>
          </a:bodyPr>
          <a:lstStyle/>
          <a:p>
            <a:r>
              <a:rPr lang="en-IN" b="1" dirty="0"/>
              <a:t>The Parent Component</a:t>
            </a:r>
            <a:endParaRPr lang="en-US" b="1" dirty="0"/>
          </a:p>
        </p:txBody>
      </p:sp>
      <p:sp>
        <p:nvSpPr>
          <p:cNvPr id="4" name="Rectangle: Rounded Corners 3">
            <a:extLst>
              <a:ext uri="{FF2B5EF4-FFF2-40B4-BE49-F238E27FC236}">
                <a16:creationId xmlns:a16="http://schemas.microsoft.com/office/drawing/2014/main" id="{C3BA28BB-510F-43CC-A5E7-F10165E7775B}"/>
              </a:ext>
            </a:extLst>
          </p:cNvPr>
          <p:cNvSpPr/>
          <p:nvPr/>
        </p:nvSpPr>
        <p:spPr>
          <a:xfrm>
            <a:off x="550606" y="3165987"/>
            <a:ext cx="4758813" cy="21827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Child Component 1</a:t>
            </a:r>
          </a:p>
          <a:p>
            <a:pPr algn="ctr"/>
            <a:endParaRPr lang="en-IN" b="1" dirty="0"/>
          </a:p>
          <a:p>
            <a:pPr algn="ctr"/>
            <a:endParaRPr lang="en-IN" b="1" dirty="0"/>
          </a:p>
          <a:p>
            <a:pPr algn="ctr"/>
            <a:endParaRPr lang="en-IN" b="1" dirty="0"/>
          </a:p>
          <a:p>
            <a:pPr algn="ctr"/>
            <a:endParaRPr lang="en-IN" b="1" dirty="0"/>
          </a:p>
          <a:p>
            <a:pPr algn="ctr"/>
            <a:endParaRPr lang="en-US" b="1" dirty="0"/>
          </a:p>
        </p:txBody>
      </p:sp>
      <p:sp>
        <p:nvSpPr>
          <p:cNvPr id="17" name="TextBox 16">
            <a:extLst>
              <a:ext uri="{FF2B5EF4-FFF2-40B4-BE49-F238E27FC236}">
                <a16:creationId xmlns:a16="http://schemas.microsoft.com/office/drawing/2014/main" id="{7C53C6D4-0BC8-4B9B-92C1-E8E7CA638F4A}"/>
              </a:ext>
            </a:extLst>
          </p:cNvPr>
          <p:cNvSpPr txBox="1"/>
          <p:nvPr/>
        </p:nvSpPr>
        <p:spPr>
          <a:xfrm>
            <a:off x="6263147" y="2668273"/>
            <a:ext cx="5240593" cy="646331"/>
          </a:xfrm>
          <a:prstGeom prst="rect">
            <a:avLst/>
          </a:prstGeom>
          <a:noFill/>
        </p:spPr>
        <p:txBody>
          <a:bodyPr wrap="square" rtlCol="0">
            <a:spAutoFit/>
          </a:bodyPr>
          <a:lstStyle/>
          <a:p>
            <a:pPr algn="ctr"/>
            <a:r>
              <a:rPr lang="en-IN" sz="3600" b="1" dirty="0"/>
              <a:t>Context Object = {}</a:t>
            </a:r>
            <a:endParaRPr lang="en-US" sz="3600" b="1" dirty="0"/>
          </a:p>
        </p:txBody>
      </p:sp>
      <p:sp>
        <p:nvSpPr>
          <p:cNvPr id="9" name="Arrow: Bent-Up 8">
            <a:extLst>
              <a:ext uri="{FF2B5EF4-FFF2-40B4-BE49-F238E27FC236}">
                <a16:creationId xmlns:a16="http://schemas.microsoft.com/office/drawing/2014/main" id="{2CBC43E3-93D7-471C-BD4A-30CA28881CCE}"/>
              </a:ext>
            </a:extLst>
          </p:cNvPr>
          <p:cNvSpPr/>
          <p:nvPr/>
        </p:nvSpPr>
        <p:spPr>
          <a:xfrm flipV="1">
            <a:off x="3569110" y="627117"/>
            <a:ext cx="4758814" cy="2182762"/>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5A517F9-CDDE-434B-B054-5D1BB57946FD}"/>
              </a:ext>
            </a:extLst>
          </p:cNvPr>
          <p:cNvSpPr txBox="1"/>
          <p:nvPr/>
        </p:nvSpPr>
        <p:spPr>
          <a:xfrm>
            <a:off x="9045676" y="442452"/>
            <a:ext cx="2762864" cy="2031325"/>
          </a:xfrm>
          <a:prstGeom prst="rect">
            <a:avLst/>
          </a:prstGeom>
          <a:noFill/>
        </p:spPr>
        <p:txBody>
          <a:bodyPr wrap="square" rtlCol="0">
            <a:spAutoFit/>
          </a:bodyPr>
          <a:lstStyle/>
          <a:p>
            <a:r>
              <a:rPr lang="en-IN" dirty="0"/>
              <a:t>The Parent will pass that data to Context Object</a:t>
            </a:r>
          </a:p>
          <a:p>
            <a:endParaRPr lang="en-IN" dirty="0"/>
          </a:p>
          <a:p>
            <a:r>
              <a:rPr lang="en-IN" dirty="0" err="1"/>
              <a:t>Context.Provider</a:t>
            </a:r>
            <a:endParaRPr lang="en-IN" dirty="0"/>
          </a:p>
          <a:p>
            <a:r>
              <a:rPr lang="en-IN" dirty="0"/>
              <a:t>- Object that holds data and </a:t>
            </a:r>
            <a:r>
              <a:rPr lang="en-IN" dirty="0" err="1"/>
              <a:t>callback</a:t>
            </a:r>
            <a:r>
              <a:rPr lang="en-IN" dirty="0"/>
              <a:t> to be passed to child </a:t>
            </a:r>
            <a:endParaRPr lang="en-US" dirty="0"/>
          </a:p>
        </p:txBody>
      </p:sp>
      <p:sp>
        <p:nvSpPr>
          <p:cNvPr id="12" name="Arrow: Bent-Up 11">
            <a:extLst>
              <a:ext uri="{FF2B5EF4-FFF2-40B4-BE49-F238E27FC236}">
                <a16:creationId xmlns:a16="http://schemas.microsoft.com/office/drawing/2014/main" id="{A530C317-1B7D-4EF8-905C-B484017DD35E}"/>
              </a:ext>
            </a:extLst>
          </p:cNvPr>
          <p:cNvSpPr/>
          <p:nvPr/>
        </p:nvSpPr>
        <p:spPr>
          <a:xfrm>
            <a:off x="4124629" y="3301582"/>
            <a:ext cx="6897332" cy="1334755"/>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BD0B5C5-5741-4F40-A640-61D630A63895}"/>
              </a:ext>
            </a:extLst>
          </p:cNvPr>
          <p:cNvSpPr txBox="1"/>
          <p:nvPr/>
        </p:nvSpPr>
        <p:spPr>
          <a:xfrm>
            <a:off x="6892413" y="4758813"/>
            <a:ext cx="4336026" cy="923330"/>
          </a:xfrm>
          <a:prstGeom prst="rect">
            <a:avLst/>
          </a:prstGeom>
          <a:noFill/>
        </p:spPr>
        <p:txBody>
          <a:bodyPr wrap="square" rtlCol="0">
            <a:spAutoFit/>
          </a:bodyPr>
          <a:lstStyle/>
          <a:p>
            <a:r>
              <a:rPr lang="en-IN" dirty="0"/>
              <a:t>Child Component will Subscribe to the context using ’</a:t>
            </a:r>
            <a:r>
              <a:rPr lang="en-IN" dirty="0" err="1"/>
              <a:t>useContext</a:t>
            </a:r>
            <a:r>
              <a:rPr lang="en-IN" dirty="0"/>
              <a:t>()’ hook to Read data from the </a:t>
            </a:r>
            <a:r>
              <a:rPr lang="en-IN"/>
              <a:t>Context Object </a:t>
            </a:r>
            <a:endParaRPr lang="en-US" dirty="0"/>
          </a:p>
        </p:txBody>
      </p:sp>
    </p:spTree>
    <p:extLst>
      <p:ext uri="{BB962C8B-B14F-4D97-AF65-F5344CB8AC3E}">
        <p14:creationId xmlns:p14="http://schemas.microsoft.com/office/powerpoint/2010/main" val="3434439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BD762B-2644-4844-8A4A-F24D37942B0E}"/>
              </a:ext>
            </a:extLst>
          </p:cNvPr>
          <p:cNvSpPr/>
          <p:nvPr/>
        </p:nvSpPr>
        <p:spPr>
          <a:xfrm>
            <a:off x="747250" y="512520"/>
            <a:ext cx="4247535" cy="5712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F9E20D0-A3DC-4CD8-96BA-B92D1FE5B0C2}"/>
              </a:ext>
            </a:extLst>
          </p:cNvPr>
          <p:cNvSpPr txBox="1"/>
          <p:nvPr/>
        </p:nvSpPr>
        <p:spPr>
          <a:xfrm>
            <a:off x="983226" y="648929"/>
            <a:ext cx="3106993" cy="369332"/>
          </a:xfrm>
          <a:prstGeom prst="rect">
            <a:avLst/>
          </a:prstGeom>
          <a:noFill/>
        </p:spPr>
        <p:txBody>
          <a:bodyPr wrap="square" rtlCol="0">
            <a:spAutoFit/>
          </a:bodyPr>
          <a:lstStyle/>
          <a:p>
            <a:pPr algn="ctr"/>
            <a:r>
              <a:rPr lang="en-IN" b="1" dirty="0"/>
              <a:t>Component</a:t>
            </a:r>
            <a:endParaRPr lang="en-US" b="1" dirty="0"/>
          </a:p>
        </p:txBody>
      </p:sp>
      <p:sp>
        <p:nvSpPr>
          <p:cNvPr id="5" name="Flowchart: Card 4">
            <a:extLst>
              <a:ext uri="{FF2B5EF4-FFF2-40B4-BE49-F238E27FC236}">
                <a16:creationId xmlns:a16="http://schemas.microsoft.com/office/drawing/2014/main" id="{5793345E-4A67-423A-821E-86900C4B3719}"/>
              </a:ext>
            </a:extLst>
          </p:cNvPr>
          <p:cNvSpPr/>
          <p:nvPr/>
        </p:nvSpPr>
        <p:spPr>
          <a:xfrm>
            <a:off x="8957187" y="550606"/>
            <a:ext cx="2153265" cy="2359742"/>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REST API</a:t>
            </a:r>
            <a:endParaRPr lang="en-US" b="1" dirty="0"/>
          </a:p>
        </p:txBody>
      </p:sp>
      <p:sp>
        <p:nvSpPr>
          <p:cNvPr id="6" name="Rectangle: Rounded Corners 5">
            <a:extLst>
              <a:ext uri="{FF2B5EF4-FFF2-40B4-BE49-F238E27FC236}">
                <a16:creationId xmlns:a16="http://schemas.microsoft.com/office/drawing/2014/main" id="{B2FF00E4-9F0F-42CD-BFA0-5CAC67DEF5B4}"/>
              </a:ext>
            </a:extLst>
          </p:cNvPr>
          <p:cNvSpPr/>
          <p:nvPr/>
        </p:nvSpPr>
        <p:spPr>
          <a:xfrm>
            <a:off x="2054936" y="174522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Root</a:t>
            </a:r>
            <a:endParaRPr lang="en-US" dirty="0"/>
          </a:p>
        </p:txBody>
      </p:sp>
      <p:sp>
        <p:nvSpPr>
          <p:cNvPr id="7" name="Rectangle: Rounded Corners 6">
            <a:extLst>
              <a:ext uri="{FF2B5EF4-FFF2-40B4-BE49-F238E27FC236}">
                <a16:creationId xmlns:a16="http://schemas.microsoft.com/office/drawing/2014/main" id="{AC9B5FC2-1C68-4C2B-9266-61AE6A4CBE47}"/>
              </a:ext>
            </a:extLst>
          </p:cNvPr>
          <p:cNvSpPr/>
          <p:nvPr/>
        </p:nvSpPr>
        <p:spPr>
          <a:xfrm>
            <a:off x="963556" y="280288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a:t>
            </a:r>
            <a:endParaRPr lang="en-US" dirty="0"/>
          </a:p>
        </p:txBody>
      </p:sp>
      <p:sp>
        <p:nvSpPr>
          <p:cNvPr id="8" name="Rectangle: Rounded Corners 7">
            <a:extLst>
              <a:ext uri="{FF2B5EF4-FFF2-40B4-BE49-F238E27FC236}">
                <a16:creationId xmlns:a16="http://schemas.microsoft.com/office/drawing/2014/main" id="{4C201596-D3E0-4C5F-BF3B-B91DD5DCF612}"/>
              </a:ext>
            </a:extLst>
          </p:cNvPr>
          <p:cNvSpPr/>
          <p:nvPr/>
        </p:nvSpPr>
        <p:spPr>
          <a:xfrm>
            <a:off x="3136489" y="2769023"/>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Child12</a:t>
            </a:r>
            <a:endParaRPr lang="en-US" dirty="0"/>
          </a:p>
        </p:txBody>
      </p:sp>
      <p:sp>
        <p:nvSpPr>
          <p:cNvPr id="9" name="Rectangle: Rounded Corners 8">
            <a:extLst>
              <a:ext uri="{FF2B5EF4-FFF2-40B4-BE49-F238E27FC236}">
                <a16:creationId xmlns:a16="http://schemas.microsoft.com/office/drawing/2014/main" id="{B74CC8A3-4330-4201-8104-CAB98A62F58C}"/>
              </a:ext>
            </a:extLst>
          </p:cNvPr>
          <p:cNvSpPr/>
          <p:nvPr/>
        </p:nvSpPr>
        <p:spPr>
          <a:xfrm>
            <a:off x="1022553" y="3913097"/>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CC11</a:t>
            </a:r>
            <a:endParaRPr lang="en-US" dirty="0"/>
          </a:p>
        </p:txBody>
      </p:sp>
      <p:sp>
        <p:nvSpPr>
          <p:cNvPr id="10" name="Rectangle: Rounded Corners 9">
            <a:extLst>
              <a:ext uri="{FF2B5EF4-FFF2-40B4-BE49-F238E27FC236}">
                <a16:creationId xmlns:a16="http://schemas.microsoft.com/office/drawing/2014/main" id="{EBFE7216-2928-4F5D-AE03-F3874B8A7979}"/>
              </a:ext>
            </a:extLst>
          </p:cNvPr>
          <p:cNvSpPr/>
          <p:nvPr/>
        </p:nvSpPr>
        <p:spPr>
          <a:xfrm>
            <a:off x="2054936" y="3906655"/>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CC12</a:t>
            </a:r>
            <a:endParaRPr lang="en-US" dirty="0"/>
          </a:p>
        </p:txBody>
      </p:sp>
      <p:sp>
        <p:nvSpPr>
          <p:cNvPr id="11" name="Rectangle: Rounded Corners 10">
            <a:extLst>
              <a:ext uri="{FF2B5EF4-FFF2-40B4-BE49-F238E27FC236}">
                <a16:creationId xmlns:a16="http://schemas.microsoft.com/office/drawing/2014/main" id="{7406E916-224E-4290-AAA3-8B791ADED043}"/>
              </a:ext>
            </a:extLst>
          </p:cNvPr>
          <p:cNvSpPr/>
          <p:nvPr/>
        </p:nvSpPr>
        <p:spPr>
          <a:xfrm>
            <a:off x="3008669" y="3906655"/>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CC21</a:t>
            </a:r>
            <a:endParaRPr lang="en-US" dirty="0"/>
          </a:p>
        </p:txBody>
      </p:sp>
      <p:sp>
        <p:nvSpPr>
          <p:cNvPr id="12" name="Rectangle: Rounded Corners 11">
            <a:extLst>
              <a:ext uri="{FF2B5EF4-FFF2-40B4-BE49-F238E27FC236}">
                <a16:creationId xmlns:a16="http://schemas.microsoft.com/office/drawing/2014/main" id="{1E79AD14-36A1-4DD6-B1FA-E7E9B5FC556F}"/>
              </a:ext>
            </a:extLst>
          </p:cNvPr>
          <p:cNvSpPr/>
          <p:nvPr/>
        </p:nvSpPr>
        <p:spPr>
          <a:xfrm>
            <a:off x="4041052" y="3900213"/>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CC22</a:t>
            </a:r>
            <a:endParaRPr lang="en-US" dirty="0"/>
          </a:p>
        </p:txBody>
      </p:sp>
      <p:cxnSp>
        <p:nvCxnSpPr>
          <p:cNvPr id="14" name="Straight Arrow Connector 13">
            <a:extLst>
              <a:ext uri="{FF2B5EF4-FFF2-40B4-BE49-F238E27FC236}">
                <a16:creationId xmlns:a16="http://schemas.microsoft.com/office/drawing/2014/main" id="{7473BDD4-C336-4AD4-B286-87A21DBC7E77}"/>
              </a:ext>
            </a:extLst>
          </p:cNvPr>
          <p:cNvCxnSpPr>
            <a:stCxn id="6" idx="2"/>
            <a:endCxn id="7" idx="0"/>
          </p:cNvCxnSpPr>
          <p:nvPr/>
        </p:nvCxnSpPr>
        <p:spPr>
          <a:xfrm flipH="1">
            <a:off x="1769802" y="2344993"/>
            <a:ext cx="1091380" cy="4578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600ED34-0660-4753-B105-A47ADAED04CC}"/>
              </a:ext>
            </a:extLst>
          </p:cNvPr>
          <p:cNvCxnSpPr>
            <a:cxnSpLocks/>
            <a:stCxn id="6" idx="2"/>
            <a:endCxn id="8" idx="0"/>
          </p:cNvCxnSpPr>
          <p:nvPr/>
        </p:nvCxnSpPr>
        <p:spPr>
          <a:xfrm>
            <a:off x="2861182" y="2344993"/>
            <a:ext cx="1081553" cy="4240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82072B3-DBDF-4A4F-9333-034B1AC77AD5}"/>
              </a:ext>
            </a:extLst>
          </p:cNvPr>
          <p:cNvCxnSpPr>
            <a:cxnSpLocks/>
            <a:stCxn id="7" idx="2"/>
            <a:endCxn id="9" idx="0"/>
          </p:cNvCxnSpPr>
          <p:nvPr/>
        </p:nvCxnSpPr>
        <p:spPr>
          <a:xfrm flipH="1">
            <a:off x="1435508" y="3402653"/>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0A78967-C66A-4373-9519-F5AB22A24F5D}"/>
              </a:ext>
            </a:extLst>
          </p:cNvPr>
          <p:cNvCxnSpPr>
            <a:cxnSpLocks/>
          </p:cNvCxnSpPr>
          <p:nvPr/>
        </p:nvCxnSpPr>
        <p:spPr>
          <a:xfrm>
            <a:off x="1784553" y="3447315"/>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7B611AA-EBEA-49B6-AEAD-8BBF17B741FA}"/>
              </a:ext>
            </a:extLst>
          </p:cNvPr>
          <p:cNvCxnSpPr>
            <a:cxnSpLocks/>
          </p:cNvCxnSpPr>
          <p:nvPr/>
        </p:nvCxnSpPr>
        <p:spPr>
          <a:xfrm flipH="1">
            <a:off x="3583858" y="3356330"/>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AEDDA6-2DBA-41D2-9526-F207CBB94A0E}"/>
              </a:ext>
            </a:extLst>
          </p:cNvPr>
          <p:cNvCxnSpPr>
            <a:cxnSpLocks/>
          </p:cNvCxnSpPr>
          <p:nvPr/>
        </p:nvCxnSpPr>
        <p:spPr>
          <a:xfrm>
            <a:off x="3932903" y="3400992"/>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47FA6A5-8AF1-41F6-ADF7-D3E623C2395E}"/>
              </a:ext>
            </a:extLst>
          </p:cNvPr>
          <p:cNvSpPr txBox="1"/>
          <p:nvPr/>
        </p:nvSpPr>
        <p:spPr>
          <a:xfrm>
            <a:off x="5584723" y="3853890"/>
            <a:ext cx="5860027" cy="2308324"/>
          </a:xfrm>
          <a:prstGeom prst="rect">
            <a:avLst/>
          </a:prstGeom>
          <a:noFill/>
        </p:spPr>
        <p:txBody>
          <a:bodyPr wrap="square" rtlCol="0">
            <a:spAutoFit/>
          </a:bodyPr>
          <a:lstStyle/>
          <a:p>
            <a:r>
              <a:rPr lang="en-IN" dirty="0"/>
              <a:t>The </a:t>
            </a:r>
            <a:r>
              <a:rPr lang="en-IN" b="1" dirty="0"/>
              <a:t>Child2 will </a:t>
            </a:r>
            <a:r>
              <a:rPr lang="en-IN" dirty="0"/>
              <a:t>be rendered based on AJAX Call</a:t>
            </a:r>
          </a:p>
          <a:p>
            <a:endParaRPr lang="en-IN" b="1" dirty="0"/>
          </a:p>
          <a:p>
            <a:r>
              <a:rPr lang="en-IN" b="1" dirty="0"/>
              <a:t>The DOM tree is Mounted with Data received from DOM </a:t>
            </a:r>
          </a:p>
          <a:p>
            <a:endParaRPr lang="en-IN" b="1" dirty="0"/>
          </a:p>
          <a:p>
            <a:r>
              <a:rPr lang="en-IN" b="1" dirty="0"/>
              <a:t>Challenge: How to Make sure that the DOM will be Rendered w/o blocking its execution for waiting data from REST API</a:t>
            </a:r>
            <a:endParaRPr lang="en-US" dirty="0"/>
          </a:p>
        </p:txBody>
      </p:sp>
      <p:sp>
        <p:nvSpPr>
          <p:cNvPr id="27" name="Arrow: Curved Down 26">
            <a:extLst>
              <a:ext uri="{FF2B5EF4-FFF2-40B4-BE49-F238E27FC236}">
                <a16:creationId xmlns:a16="http://schemas.microsoft.com/office/drawing/2014/main" id="{D0BC4E9E-D25E-4DA2-8795-71AE6D308565}"/>
              </a:ext>
            </a:extLst>
          </p:cNvPr>
          <p:cNvSpPr/>
          <p:nvPr/>
        </p:nvSpPr>
        <p:spPr>
          <a:xfrm>
            <a:off x="4522839" y="943897"/>
            <a:ext cx="4896463" cy="953729"/>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Arrow: Curved Down 27">
            <a:extLst>
              <a:ext uri="{FF2B5EF4-FFF2-40B4-BE49-F238E27FC236}">
                <a16:creationId xmlns:a16="http://schemas.microsoft.com/office/drawing/2014/main" id="{E49A4E5E-F022-4829-AD54-56375D18324C}"/>
              </a:ext>
            </a:extLst>
          </p:cNvPr>
          <p:cNvSpPr/>
          <p:nvPr/>
        </p:nvSpPr>
        <p:spPr>
          <a:xfrm rot="10800000">
            <a:off x="4375352" y="2231159"/>
            <a:ext cx="4896463" cy="953729"/>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54E11743-CCE2-4E36-8073-29D455FC8D83}"/>
              </a:ext>
            </a:extLst>
          </p:cNvPr>
          <p:cNvSpPr txBox="1"/>
          <p:nvPr/>
        </p:nvSpPr>
        <p:spPr>
          <a:xfrm>
            <a:off x="5407742" y="1669753"/>
            <a:ext cx="2743200" cy="646331"/>
          </a:xfrm>
          <a:prstGeom prst="rect">
            <a:avLst/>
          </a:prstGeom>
          <a:noFill/>
        </p:spPr>
        <p:txBody>
          <a:bodyPr wrap="square" rtlCol="0">
            <a:spAutoFit/>
          </a:bodyPr>
          <a:lstStyle/>
          <a:p>
            <a:pPr algn="ctr"/>
            <a:r>
              <a:rPr lang="en-IN" b="1" dirty="0"/>
              <a:t>Call and receive Data from REST API</a:t>
            </a:r>
            <a:endParaRPr lang="en-US" b="1" dirty="0"/>
          </a:p>
        </p:txBody>
      </p:sp>
      <p:cxnSp>
        <p:nvCxnSpPr>
          <p:cNvPr id="31" name="Straight Arrow Connector 30">
            <a:extLst>
              <a:ext uri="{FF2B5EF4-FFF2-40B4-BE49-F238E27FC236}">
                <a16:creationId xmlns:a16="http://schemas.microsoft.com/office/drawing/2014/main" id="{39B76BAD-9906-4007-A699-18019BD68407}"/>
              </a:ext>
            </a:extLst>
          </p:cNvPr>
          <p:cNvCxnSpPr/>
          <p:nvPr/>
        </p:nvCxnSpPr>
        <p:spPr>
          <a:xfrm flipH="1">
            <a:off x="4041052" y="1995948"/>
            <a:ext cx="707928" cy="77307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ight Brace 31">
            <a:extLst>
              <a:ext uri="{FF2B5EF4-FFF2-40B4-BE49-F238E27FC236}">
                <a16:creationId xmlns:a16="http://schemas.microsoft.com/office/drawing/2014/main" id="{AD24293B-B8B4-4443-AEF2-D953F02ABC8E}"/>
              </a:ext>
            </a:extLst>
          </p:cNvPr>
          <p:cNvSpPr/>
          <p:nvPr/>
        </p:nvSpPr>
        <p:spPr>
          <a:xfrm rot="5400000">
            <a:off x="2568885" y="3211925"/>
            <a:ext cx="874645" cy="3721513"/>
          </a:xfrm>
          <a:prstGeom prst="righ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FECD7BAE-372B-47D3-803B-773C645CADE4}"/>
              </a:ext>
            </a:extLst>
          </p:cNvPr>
          <p:cNvCxnSpPr>
            <a:stCxn id="26" idx="1"/>
          </p:cNvCxnSpPr>
          <p:nvPr/>
        </p:nvCxnSpPr>
        <p:spPr>
          <a:xfrm flipH="1">
            <a:off x="3087320" y="5008052"/>
            <a:ext cx="2497403" cy="501952"/>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105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37BD91-8843-4F8C-8BEE-D49BC8EF2979}"/>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a:t>
            </a:r>
            <a:endParaRPr lang="en-US" b="1" dirty="0"/>
          </a:p>
        </p:txBody>
      </p:sp>
      <p:sp>
        <p:nvSpPr>
          <p:cNvPr id="3" name="TextBox 2">
            <a:extLst>
              <a:ext uri="{FF2B5EF4-FFF2-40B4-BE49-F238E27FC236}">
                <a16:creationId xmlns:a16="http://schemas.microsoft.com/office/drawing/2014/main" id="{805AF902-7D54-44D9-BE7F-0B79A66ABC20}"/>
              </a:ext>
            </a:extLst>
          </p:cNvPr>
          <p:cNvSpPr txBox="1"/>
          <p:nvPr/>
        </p:nvSpPr>
        <p:spPr>
          <a:xfrm>
            <a:off x="219075" y="771525"/>
            <a:ext cx="11725275" cy="3416320"/>
          </a:xfrm>
          <a:prstGeom prst="rect">
            <a:avLst/>
          </a:prstGeom>
          <a:noFill/>
        </p:spPr>
        <p:txBody>
          <a:bodyPr wrap="square" rtlCol="0">
            <a:spAutoFit/>
          </a:bodyPr>
          <a:lstStyle/>
          <a:p>
            <a:pPr marL="342900" indent="-342900">
              <a:buFont typeface="+mj-lt"/>
              <a:buAutoNum type="arabicPeriod"/>
            </a:pPr>
            <a:r>
              <a:rPr lang="en-IN" dirty="0"/>
              <a:t>Application MUST be modular from Server-Side to Front-end</a:t>
            </a:r>
          </a:p>
          <a:p>
            <a:pPr marL="800100" lvl="1" indent="-342900">
              <a:buFont typeface="+mj-lt"/>
              <a:buAutoNum type="arabicPeriod"/>
            </a:pPr>
            <a:r>
              <a:rPr lang="en-IN" dirty="0"/>
              <a:t>Each Layer of the Application MUST be Cohesive e.g. DataAccess MUST have all methods for database programming and MUST not have any logic or domain logic implemented, UI MUST have user-interface code and data to be Written and read to and from UI. </a:t>
            </a:r>
          </a:p>
          <a:p>
            <a:pPr marL="342900" indent="-342900">
              <a:buFont typeface="+mj-lt"/>
              <a:buAutoNum type="arabicPeriod"/>
            </a:pPr>
            <a:r>
              <a:rPr lang="en-IN" dirty="0"/>
              <a:t>The App MUST be open enough to welcome new changes for Customer’s requirements and integrating with Customers’ existing applications</a:t>
            </a:r>
          </a:p>
          <a:p>
            <a:pPr marL="342900" indent="-342900">
              <a:buFont typeface="+mj-lt"/>
              <a:buAutoNum type="arabicPeriod"/>
            </a:pPr>
            <a:r>
              <a:rPr lang="en-IN" dirty="0"/>
              <a:t>Cross-Platform Support</a:t>
            </a:r>
          </a:p>
          <a:p>
            <a:pPr marL="342900" indent="-342900">
              <a:buFont typeface="+mj-lt"/>
              <a:buAutoNum type="arabicPeriod"/>
            </a:pPr>
            <a:r>
              <a:rPr lang="en-IN" dirty="0"/>
              <a:t>Cloud Enabled App</a:t>
            </a:r>
          </a:p>
          <a:p>
            <a:pPr marL="800100" lvl="1" indent="-342900">
              <a:buFont typeface="+mj-lt"/>
              <a:buAutoNum type="arabicPeriod"/>
            </a:pPr>
            <a:r>
              <a:rPr lang="en-IN" dirty="0"/>
              <a:t>Easy to Migrate to Cloud</a:t>
            </a:r>
          </a:p>
          <a:p>
            <a:pPr marL="800100" lvl="1" indent="-342900">
              <a:buFont typeface="+mj-lt"/>
              <a:buAutoNum type="arabicPeriod"/>
            </a:pPr>
            <a:r>
              <a:rPr lang="en-IN" dirty="0"/>
              <a:t>Easy to Deploy on Cloud</a:t>
            </a:r>
          </a:p>
          <a:p>
            <a:pPr marL="342900" indent="-342900">
              <a:buFont typeface="+mj-lt"/>
              <a:buAutoNum type="arabicPeriod"/>
            </a:pPr>
            <a:r>
              <a:rPr lang="en-US" dirty="0"/>
              <a:t>Choose the Cloud Enabled Technology</a:t>
            </a:r>
          </a:p>
          <a:p>
            <a:pPr marL="342900" indent="-342900">
              <a:buFont typeface="+mj-lt"/>
              <a:buAutoNum type="arabicPeriod"/>
            </a:pPr>
            <a:r>
              <a:rPr lang="en-US" dirty="0"/>
              <a:t>Security Measures MUST be used for Preventing un-Authorize Access</a:t>
            </a:r>
          </a:p>
        </p:txBody>
      </p:sp>
    </p:spTree>
    <p:extLst>
      <p:ext uri="{BB962C8B-B14F-4D97-AF65-F5344CB8AC3E}">
        <p14:creationId xmlns:p14="http://schemas.microsoft.com/office/powerpoint/2010/main" val="3606491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A1A1CF-254D-4EDA-8501-584365EAF44B}"/>
              </a:ext>
            </a:extLst>
          </p:cNvPr>
          <p:cNvSpPr/>
          <p:nvPr/>
        </p:nvSpPr>
        <p:spPr>
          <a:xfrm>
            <a:off x="747250" y="512520"/>
            <a:ext cx="4247535" cy="5712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4C8652E-B582-41BD-B320-F43F4BD193EB}"/>
              </a:ext>
            </a:extLst>
          </p:cNvPr>
          <p:cNvSpPr txBox="1"/>
          <p:nvPr/>
        </p:nvSpPr>
        <p:spPr>
          <a:xfrm>
            <a:off x="983226" y="648929"/>
            <a:ext cx="3106993" cy="369332"/>
          </a:xfrm>
          <a:prstGeom prst="rect">
            <a:avLst/>
          </a:prstGeom>
          <a:noFill/>
        </p:spPr>
        <p:txBody>
          <a:bodyPr wrap="square" rtlCol="0">
            <a:spAutoFit/>
          </a:bodyPr>
          <a:lstStyle/>
          <a:p>
            <a:pPr algn="ctr"/>
            <a:r>
              <a:rPr lang="en-IN" b="1" dirty="0"/>
              <a:t>Component</a:t>
            </a:r>
            <a:endParaRPr lang="en-US" b="1" dirty="0"/>
          </a:p>
        </p:txBody>
      </p:sp>
      <p:sp>
        <p:nvSpPr>
          <p:cNvPr id="4" name="Rectangle: Rounded Corners 3">
            <a:extLst>
              <a:ext uri="{FF2B5EF4-FFF2-40B4-BE49-F238E27FC236}">
                <a16:creationId xmlns:a16="http://schemas.microsoft.com/office/drawing/2014/main" id="{E0F1C008-0D1E-4F90-B87A-7ECF3F452C0A}"/>
              </a:ext>
            </a:extLst>
          </p:cNvPr>
          <p:cNvSpPr/>
          <p:nvPr/>
        </p:nvSpPr>
        <p:spPr>
          <a:xfrm>
            <a:off x="2054936" y="174522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Root</a:t>
            </a:r>
            <a:endParaRPr lang="en-US" dirty="0"/>
          </a:p>
        </p:txBody>
      </p:sp>
      <p:sp>
        <p:nvSpPr>
          <p:cNvPr id="5" name="Rectangle: Rounded Corners 4">
            <a:extLst>
              <a:ext uri="{FF2B5EF4-FFF2-40B4-BE49-F238E27FC236}">
                <a16:creationId xmlns:a16="http://schemas.microsoft.com/office/drawing/2014/main" id="{38BFBA77-16BA-4AA1-98C8-22BF3CA91D39}"/>
              </a:ext>
            </a:extLst>
          </p:cNvPr>
          <p:cNvSpPr/>
          <p:nvPr/>
        </p:nvSpPr>
        <p:spPr>
          <a:xfrm>
            <a:off x="963556" y="280288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a:t>
            </a:r>
            <a:endParaRPr lang="en-US" dirty="0"/>
          </a:p>
        </p:txBody>
      </p:sp>
      <p:sp>
        <p:nvSpPr>
          <p:cNvPr id="6" name="Rectangle: Rounded Corners 5">
            <a:extLst>
              <a:ext uri="{FF2B5EF4-FFF2-40B4-BE49-F238E27FC236}">
                <a16:creationId xmlns:a16="http://schemas.microsoft.com/office/drawing/2014/main" id="{E966E80A-54A0-4553-AF86-BA8D127D4437}"/>
              </a:ext>
            </a:extLst>
          </p:cNvPr>
          <p:cNvSpPr/>
          <p:nvPr/>
        </p:nvSpPr>
        <p:spPr>
          <a:xfrm>
            <a:off x="3136489" y="2769023"/>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Child12</a:t>
            </a:r>
            <a:endParaRPr lang="en-US" dirty="0"/>
          </a:p>
        </p:txBody>
      </p:sp>
      <p:sp>
        <p:nvSpPr>
          <p:cNvPr id="7" name="Rectangle: Rounded Corners 6">
            <a:extLst>
              <a:ext uri="{FF2B5EF4-FFF2-40B4-BE49-F238E27FC236}">
                <a16:creationId xmlns:a16="http://schemas.microsoft.com/office/drawing/2014/main" id="{4A813B47-A6E3-46E6-8164-E66C368FD7C1}"/>
              </a:ext>
            </a:extLst>
          </p:cNvPr>
          <p:cNvSpPr/>
          <p:nvPr/>
        </p:nvSpPr>
        <p:spPr>
          <a:xfrm>
            <a:off x="1022553" y="3913097"/>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CC11</a:t>
            </a:r>
            <a:endParaRPr lang="en-US" dirty="0"/>
          </a:p>
        </p:txBody>
      </p:sp>
      <p:sp>
        <p:nvSpPr>
          <p:cNvPr id="8" name="Rectangle: Rounded Corners 7">
            <a:extLst>
              <a:ext uri="{FF2B5EF4-FFF2-40B4-BE49-F238E27FC236}">
                <a16:creationId xmlns:a16="http://schemas.microsoft.com/office/drawing/2014/main" id="{FA9D74BA-46DB-4349-A1E0-CA7CFDEE3D9E}"/>
              </a:ext>
            </a:extLst>
          </p:cNvPr>
          <p:cNvSpPr/>
          <p:nvPr/>
        </p:nvSpPr>
        <p:spPr>
          <a:xfrm>
            <a:off x="2054936" y="3906655"/>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CC12</a:t>
            </a:r>
            <a:endParaRPr lang="en-US" dirty="0"/>
          </a:p>
        </p:txBody>
      </p:sp>
      <p:sp>
        <p:nvSpPr>
          <p:cNvPr id="9" name="Rectangle: Rounded Corners 8">
            <a:extLst>
              <a:ext uri="{FF2B5EF4-FFF2-40B4-BE49-F238E27FC236}">
                <a16:creationId xmlns:a16="http://schemas.microsoft.com/office/drawing/2014/main" id="{AFDE23FF-89C7-451C-B067-620FE175DD7D}"/>
              </a:ext>
            </a:extLst>
          </p:cNvPr>
          <p:cNvSpPr/>
          <p:nvPr/>
        </p:nvSpPr>
        <p:spPr>
          <a:xfrm>
            <a:off x="3008669" y="3906655"/>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CC21</a:t>
            </a:r>
            <a:endParaRPr lang="en-US" dirty="0"/>
          </a:p>
        </p:txBody>
      </p:sp>
      <p:sp>
        <p:nvSpPr>
          <p:cNvPr id="10" name="Rectangle: Rounded Corners 9">
            <a:extLst>
              <a:ext uri="{FF2B5EF4-FFF2-40B4-BE49-F238E27FC236}">
                <a16:creationId xmlns:a16="http://schemas.microsoft.com/office/drawing/2014/main" id="{E8ADE524-5A83-4BE7-B3D3-8F3BEFC5B0F1}"/>
              </a:ext>
            </a:extLst>
          </p:cNvPr>
          <p:cNvSpPr/>
          <p:nvPr/>
        </p:nvSpPr>
        <p:spPr>
          <a:xfrm>
            <a:off x="4041052" y="3900213"/>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CC22</a:t>
            </a:r>
            <a:endParaRPr lang="en-US" dirty="0"/>
          </a:p>
        </p:txBody>
      </p:sp>
      <p:cxnSp>
        <p:nvCxnSpPr>
          <p:cNvPr id="11" name="Straight Arrow Connector 10">
            <a:extLst>
              <a:ext uri="{FF2B5EF4-FFF2-40B4-BE49-F238E27FC236}">
                <a16:creationId xmlns:a16="http://schemas.microsoft.com/office/drawing/2014/main" id="{7E115042-0467-434F-A7CE-18DEB50F08FE}"/>
              </a:ext>
            </a:extLst>
          </p:cNvPr>
          <p:cNvCxnSpPr>
            <a:stCxn id="4" idx="2"/>
            <a:endCxn id="5" idx="0"/>
          </p:cNvCxnSpPr>
          <p:nvPr/>
        </p:nvCxnSpPr>
        <p:spPr>
          <a:xfrm flipH="1">
            <a:off x="1769802" y="2344993"/>
            <a:ext cx="1091380" cy="4578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5E6F71-EC2E-4271-91F7-106A7924D992}"/>
              </a:ext>
            </a:extLst>
          </p:cNvPr>
          <p:cNvCxnSpPr>
            <a:cxnSpLocks/>
            <a:stCxn id="4" idx="2"/>
            <a:endCxn id="6" idx="0"/>
          </p:cNvCxnSpPr>
          <p:nvPr/>
        </p:nvCxnSpPr>
        <p:spPr>
          <a:xfrm>
            <a:off x="2861182" y="2344993"/>
            <a:ext cx="1081553" cy="4240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32F60CF-52A8-4611-8ADD-740CF0D48B1B}"/>
              </a:ext>
            </a:extLst>
          </p:cNvPr>
          <p:cNvCxnSpPr>
            <a:cxnSpLocks/>
            <a:stCxn id="5" idx="2"/>
            <a:endCxn id="7" idx="0"/>
          </p:cNvCxnSpPr>
          <p:nvPr/>
        </p:nvCxnSpPr>
        <p:spPr>
          <a:xfrm flipH="1">
            <a:off x="1435508" y="3402653"/>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995E358-97C1-4098-BF8F-77E6CE00BC73}"/>
              </a:ext>
            </a:extLst>
          </p:cNvPr>
          <p:cNvCxnSpPr>
            <a:cxnSpLocks/>
          </p:cNvCxnSpPr>
          <p:nvPr/>
        </p:nvCxnSpPr>
        <p:spPr>
          <a:xfrm>
            <a:off x="1784553" y="3447315"/>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7F55BE4-FFFB-4FEB-B270-90877C675271}"/>
              </a:ext>
            </a:extLst>
          </p:cNvPr>
          <p:cNvCxnSpPr>
            <a:cxnSpLocks/>
          </p:cNvCxnSpPr>
          <p:nvPr/>
        </p:nvCxnSpPr>
        <p:spPr>
          <a:xfrm flipH="1">
            <a:off x="3583858" y="3356330"/>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CB68D7-BDCB-4DEE-A8F1-B6FB77C4FB0D}"/>
              </a:ext>
            </a:extLst>
          </p:cNvPr>
          <p:cNvCxnSpPr>
            <a:cxnSpLocks/>
          </p:cNvCxnSpPr>
          <p:nvPr/>
        </p:nvCxnSpPr>
        <p:spPr>
          <a:xfrm>
            <a:off x="3932903" y="3400992"/>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ight Brace 16">
            <a:extLst>
              <a:ext uri="{FF2B5EF4-FFF2-40B4-BE49-F238E27FC236}">
                <a16:creationId xmlns:a16="http://schemas.microsoft.com/office/drawing/2014/main" id="{F63BA624-35A3-4C6B-BEAE-4D6BFCED9223}"/>
              </a:ext>
            </a:extLst>
          </p:cNvPr>
          <p:cNvSpPr/>
          <p:nvPr/>
        </p:nvSpPr>
        <p:spPr>
          <a:xfrm rot="5400000">
            <a:off x="2568885" y="3211925"/>
            <a:ext cx="874645" cy="3721513"/>
          </a:xfrm>
          <a:prstGeom prst="righ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a:extLst>
              <a:ext uri="{FF2B5EF4-FFF2-40B4-BE49-F238E27FC236}">
                <a16:creationId xmlns:a16="http://schemas.microsoft.com/office/drawing/2014/main" id="{82CF5DB1-A58C-4FDA-B953-37DC52B30054}"/>
              </a:ext>
            </a:extLst>
          </p:cNvPr>
          <p:cNvSpPr/>
          <p:nvPr/>
        </p:nvSpPr>
        <p:spPr>
          <a:xfrm>
            <a:off x="5181600" y="648929"/>
            <a:ext cx="467035" cy="5506065"/>
          </a:xfrm>
          <a:prstGeom prst="rightBrace">
            <a:avLst/>
          </a:prstGeom>
          <a:ln w="762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0A386ECB-3473-4FE8-A4C1-3ED4491178E6}"/>
              </a:ext>
            </a:extLst>
          </p:cNvPr>
          <p:cNvSpPr txBox="1"/>
          <p:nvPr/>
        </p:nvSpPr>
        <p:spPr>
          <a:xfrm>
            <a:off x="5648635" y="648929"/>
            <a:ext cx="6150075" cy="2308324"/>
          </a:xfrm>
          <a:prstGeom prst="rect">
            <a:avLst/>
          </a:prstGeom>
          <a:noFill/>
        </p:spPr>
        <p:txBody>
          <a:bodyPr wrap="square" rtlCol="0">
            <a:spAutoFit/>
          </a:bodyPr>
          <a:lstStyle/>
          <a:p>
            <a:r>
              <a:rPr lang="en-IN" b="1" dirty="0"/>
              <a:t>The Component is subscribed with Global Event e.g. Mouse Events, </a:t>
            </a:r>
            <a:r>
              <a:rPr lang="en-IN" b="1" dirty="0" err="1"/>
              <a:t>Kyebord</a:t>
            </a:r>
            <a:r>
              <a:rPr lang="en-IN" b="1" dirty="0"/>
              <a:t> Events, etc.</a:t>
            </a:r>
          </a:p>
          <a:p>
            <a:endParaRPr lang="en-IN" b="1" dirty="0"/>
          </a:p>
          <a:p>
            <a:r>
              <a:rPr lang="en-IN" b="1" dirty="0"/>
              <a:t>Challenge: If the Component is subscribed with Global events then the event will be attached with current ‘window’ object because the component is controlled by DOM and hence  instead of the Component the Window object is responsible </a:t>
            </a:r>
            <a:r>
              <a:rPr lang="en-IN" b="1"/>
              <a:t>for the event  </a:t>
            </a:r>
            <a:endParaRPr lang="en-US" b="1" dirty="0"/>
          </a:p>
        </p:txBody>
      </p:sp>
    </p:spTree>
    <p:extLst>
      <p:ext uri="{BB962C8B-B14F-4D97-AF65-F5344CB8AC3E}">
        <p14:creationId xmlns:p14="http://schemas.microsoft.com/office/powerpoint/2010/main" val="1429301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F20466-822A-F583-532C-E3ABCC76A914}"/>
              </a:ext>
            </a:extLst>
          </p:cNvPr>
          <p:cNvSpPr txBox="1"/>
          <p:nvPr/>
        </p:nvSpPr>
        <p:spPr>
          <a:xfrm>
            <a:off x="6189406" y="2792362"/>
            <a:ext cx="3510117" cy="369332"/>
          </a:xfrm>
          <a:prstGeom prst="rect">
            <a:avLst/>
          </a:prstGeom>
          <a:noFill/>
        </p:spPr>
        <p:txBody>
          <a:bodyPr wrap="square" rtlCol="0">
            <a:spAutoFit/>
          </a:bodyPr>
          <a:lstStyle/>
          <a:p>
            <a:pPr algn="ctr"/>
            <a:r>
              <a:rPr lang="en-IN" b="1" dirty="0"/>
              <a:t>Route Table</a:t>
            </a:r>
            <a:endParaRPr lang="en-US" b="1" dirty="0"/>
          </a:p>
        </p:txBody>
      </p:sp>
      <p:graphicFrame>
        <p:nvGraphicFramePr>
          <p:cNvPr id="4" name="Table 4">
            <a:extLst>
              <a:ext uri="{FF2B5EF4-FFF2-40B4-BE49-F238E27FC236}">
                <a16:creationId xmlns:a16="http://schemas.microsoft.com/office/drawing/2014/main" id="{A9FFEF9F-3786-3F0C-A078-028DB17F59C7}"/>
              </a:ext>
            </a:extLst>
          </p:cNvPr>
          <p:cNvGraphicFramePr>
            <a:graphicFrameLocks noGrp="1"/>
          </p:cNvGraphicFramePr>
          <p:nvPr>
            <p:extLst>
              <p:ext uri="{D42A27DB-BD31-4B8C-83A1-F6EECF244321}">
                <p14:modId xmlns:p14="http://schemas.microsoft.com/office/powerpoint/2010/main" val="2751293529"/>
              </p:ext>
            </p:extLst>
          </p:nvPr>
        </p:nvGraphicFramePr>
        <p:xfrm>
          <a:off x="3762478" y="3320321"/>
          <a:ext cx="8127999" cy="14071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599636232"/>
                    </a:ext>
                  </a:extLst>
                </a:gridCol>
                <a:gridCol w="2709333">
                  <a:extLst>
                    <a:ext uri="{9D8B030D-6E8A-4147-A177-3AD203B41FA5}">
                      <a16:colId xmlns:a16="http://schemas.microsoft.com/office/drawing/2014/main" val="2496893563"/>
                    </a:ext>
                  </a:extLst>
                </a:gridCol>
                <a:gridCol w="2709333">
                  <a:extLst>
                    <a:ext uri="{9D8B030D-6E8A-4147-A177-3AD203B41FA5}">
                      <a16:colId xmlns:a16="http://schemas.microsoft.com/office/drawing/2014/main" val="3468331882"/>
                    </a:ext>
                  </a:extLst>
                </a:gridCol>
              </a:tblGrid>
              <a:tr h="370840">
                <a:tc>
                  <a:txBody>
                    <a:bodyPr/>
                    <a:lstStyle/>
                    <a:p>
                      <a:r>
                        <a:rPr lang="en-IN" sz="1400" dirty="0"/>
                        <a:t>URL</a:t>
                      </a:r>
                      <a:endParaRPr lang="en-US" sz="1400" dirty="0"/>
                    </a:p>
                  </a:txBody>
                  <a:tcPr/>
                </a:tc>
                <a:tc>
                  <a:txBody>
                    <a:bodyPr/>
                    <a:lstStyle/>
                    <a:p>
                      <a:r>
                        <a:rPr lang="en-IN" sz="1400" dirty="0"/>
                        <a:t>Resource</a:t>
                      </a:r>
                      <a:endParaRPr lang="en-US" sz="1400" dirty="0"/>
                    </a:p>
                  </a:txBody>
                  <a:tcPr/>
                </a:tc>
                <a:tc>
                  <a:txBody>
                    <a:bodyPr/>
                    <a:lstStyle/>
                    <a:p>
                      <a:r>
                        <a:rPr lang="en-IN" sz="1400" dirty="0"/>
                        <a:t>Physical Path</a:t>
                      </a:r>
                      <a:endParaRPr lang="en-US" sz="1400" dirty="0"/>
                    </a:p>
                  </a:txBody>
                  <a:tcPr/>
                </a:tc>
                <a:extLst>
                  <a:ext uri="{0D108BD9-81ED-4DB2-BD59-A6C34878D82A}">
                    <a16:rowId xmlns:a16="http://schemas.microsoft.com/office/drawing/2014/main" val="3317457408"/>
                  </a:ext>
                </a:extLst>
              </a:tr>
              <a:tr h="370840">
                <a:tc>
                  <a:txBody>
                    <a:bodyPr/>
                    <a:lstStyle/>
                    <a:p>
                      <a:r>
                        <a:rPr lang="en-IN" sz="1400" dirty="0"/>
                        <a:t>/{URL-INFO}</a:t>
                      </a:r>
                      <a:endParaRPr lang="en-US" sz="1400" dirty="0"/>
                    </a:p>
                  </a:txBody>
                  <a:tcPr/>
                </a:tc>
                <a:tc>
                  <a:txBody>
                    <a:bodyPr/>
                    <a:lstStyle/>
                    <a:p>
                      <a:r>
                        <a:rPr lang="en-IN" sz="1400" dirty="0"/>
                        <a:t>Component /  Page</a:t>
                      </a:r>
                      <a:endParaRPr lang="en-US" sz="1400" dirty="0"/>
                    </a:p>
                  </a:txBody>
                  <a:tcPr/>
                </a:tc>
                <a:tc>
                  <a:txBody>
                    <a:bodyPr/>
                    <a:lstStyle/>
                    <a:p>
                      <a:r>
                        <a:rPr lang="en-IN" sz="1400" dirty="0"/>
                        <a:t>Application Specific Path of the Source File</a:t>
                      </a:r>
                      <a:endParaRPr lang="en-US" sz="1400" dirty="0"/>
                    </a:p>
                  </a:txBody>
                  <a:tcPr/>
                </a:tc>
                <a:extLst>
                  <a:ext uri="{0D108BD9-81ED-4DB2-BD59-A6C34878D82A}">
                    <a16:rowId xmlns:a16="http://schemas.microsoft.com/office/drawing/2014/main" val="3917525693"/>
                  </a:ext>
                </a:extLst>
              </a:tr>
              <a:tr h="370840">
                <a:tc>
                  <a:txBody>
                    <a:bodyPr/>
                    <a:lstStyle/>
                    <a:p>
                      <a:r>
                        <a:rPr lang="en-IN" sz="1400" dirty="0"/>
                        <a:t>/home</a:t>
                      </a:r>
                      <a:endParaRPr lang="en-US" sz="1400" dirty="0"/>
                    </a:p>
                  </a:txBody>
                  <a:tcPr/>
                </a:tc>
                <a:tc>
                  <a:txBody>
                    <a:bodyPr/>
                    <a:lstStyle/>
                    <a:p>
                      <a:r>
                        <a:rPr lang="en-IN" sz="1400" dirty="0"/>
                        <a:t>Home.html, </a:t>
                      </a:r>
                      <a:r>
                        <a:rPr lang="en-IN" sz="1400" dirty="0" err="1">
                          <a:hlinkClick r:id="rId2"/>
                        </a:rPr>
                        <a:t>home.jsp</a:t>
                      </a:r>
                      <a:r>
                        <a:rPr lang="en-IN" sz="1400" dirty="0">
                          <a:hlinkClick r:id="rId2"/>
                        </a:rPr>
                        <a:t>, home.aspx</a:t>
                      </a:r>
                      <a:r>
                        <a:rPr lang="en-IN" sz="1400" dirty="0"/>
                        <a:t>, </a:t>
                      </a:r>
                      <a:r>
                        <a:rPr lang="en-IN" sz="1400" dirty="0" err="1"/>
                        <a:t>home.php</a:t>
                      </a:r>
                      <a:endParaRPr lang="en-US" sz="1400" dirty="0"/>
                    </a:p>
                  </a:txBody>
                  <a:tcPr/>
                </a:tc>
                <a:tc>
                  <a:txBody>
                    <a:bodyPr/>
                    <a:lstStyle/>
                    <a:p>
                      <a:r>
                        <a:rPr lang="en-IN" sz="1400" dirty="0"/>
                        <a:t>./Home.html, ./pages/</a:t>
                      </a:r>
                      <a:r>
                        <a:rPr lang="en-IN" sz="1400" dirty="0" err="1"/>
                        <a:t>home.jsp</a:t>
                      </a:r>
                      <a:r>
                        <a:rPr lang="en-IN" sz="1400" dirty="0"/>
                        <a:t>….</a:t>
                      </a:r>
                      <a:endParaRPr lang="en-US" sz="1400" dirty="0"/>
                    </a:p>
                  </a:txBody>
                  <a:tcPr/>
                </a:tc>
                <a:extLst>
                  <a:ext uri="{0D108BD9-81ED-4DB2-BD59-A6C34878D82A}">
                    <a16:rowId xmlns:a16="http://schemas.microsoft.com/office/drawing/2014/main" val="2222962771"/>
                  </a:ext>
                </a:extLst>
              </a:tr>
            </a:tbl>
          </a:graphicData>
        </a:graphic>
      </p:graphicFrame>
      <p:sp>
        <p:nvSpPr>
          <p:cNvPr id="5" name="Rectangle 4">
            <a:extLst>
              <a:ext uri="{FF2B5EF4-FFF2-40B4-BE49-F238E27FC236}">
                <a16:creationId xmlns:a16="http://schemas.microsoft.com/office/drawing/2014/main" id="{E5D81271-DCDE-32D4-CEEB-ADACC1D5084C}"/>
              </a:ext>
            </a:extLst>
          </p:cNvPr>
          <p:cNvSpPr/>
          <p:nvPr/>
        </p:nvSpPr>
        <p:spPr>
          <a:xfrm>
            <a:off x="6430297" y="412955"/>
            <a:ext cx="3028336" cy="1927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Server</a:t>
            </a:r>
          </a:p>
          <a:p>
            <a:pPr algn="ctr"/>
            <a:r>
              <a:rPr lang="en-IN" b="1" dirty="0"/>
              <a:t>RouteTable</a:t>
            </a:r>
            <a:endParaRPr lang="en-US" b="1" dirty="0"/>
          </a:p>
        </p:txBody>
      </p:sp>
      <p:cxnSp>
        <p:nvCxnSpPr>
          <p:cNvPr id="7" name="Straight Arrow Connector 6">
            <a:extLst>
              <a:ext uri="{FF2B5EF4-FFF2-40B4-BE49-F238E27FC236}">
                <a16:creationId xmlns:a16="http://schemas.microsoft.com/office/drawing/2014/main" id="{500E5B07-1BD0-21EA-99E2-571665F75795}"/>
              </a:ext>
            </a:extLst>
          </p:cNvPr>
          <p:cNvCxnSpPr/>
          <p:nvPr/>
        </p:nvCxnSpPr>
        <p:spPr>
          <a:xfrm flipH="1">
            <a:off x="8082116" y="1749487"/>
            <a:ext cx="176981" cy="1042875"/>
          </a:xfrm>
          <a:prstGeom prst="straightConnector1">
            <a:avLst/>
          </a:prstGeom>
          <a:ln w="762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D3D803CE-6B5F-70C5-1501-EB7E9759D038}"/>
              </a:ext>
            </a:extLst>
          </p:cNvPr>
          <p:cNvSpPr/>
          <p:nvPr/>
        </p:nvSpPr>
        <p:spPr>
          <a:xfrm>
            <a:off x="304800" y="412955"/>
            <a:ext cx="6125497" cy="1010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with URL</a:t>
            </a:r>
            <a:endParaRPr lang="en-US" b="1" dirty="0"/>
          </a:p>
        </p:txBody>
      </p:sp>
      <p:sp>
        <p:nvSpPr>
          <p:cNvPr id="9" name="Arrow: Curved Left 8">
            <a:extLst>
              <a:ext uri="{FF2B5EF4-FFF2-40B4-BE49-F238E27FC236}">
                <a16:creationId xmlns:a16="http://schemas.microsoft.com/office/drawing/2014/main" id="{BC45D2EB-0082-A2ED-4318-F11D6FF532ED}"/>
              </a:ext>
            </a:extLst>
          </p:cNvPr>
          <p:cNvSpPr/>
          <p:nvPr/>
        </p:nvSpPr>
        <p:spPr>
          <a:xfrm>
            <a:off x="9389806" y="1307690"/>
            <a:ext cx="521110" cy="201263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2628FE63-DAA3-75BE-7DFF-1B4F8EBA234D}"/>
              </a:ext>
            </a:extLst>
          </p:cNvPr>
          <p:cNvSpPr txBox="1"/>
          <p:nvPr/>
        </p:nvSpPr>
        <p:spPr>
          <a:xfrm>
            <a:off x="10151807" y="1927532"/>
            <a:ext cx="1976284" cy="923330"/>
          </a:xfrm>
          <a:prstGeom prst="rect">
            <a:avLst/>
          </a:prstGeom>
          <a:noFill/>
        </p:spPr>
        <p:txBody>
          <a:bodyPr wrap="square" rtlCol="0">
            <a:spAutoFit/>
          </a:bodyPr>
          <a:lstStyle/>
          <a:p>
            <a:r>
              <a:rPr lang="en-IN" dirty="0"/>
              <a:t>Path Evaluation based on the URL Path</a:t>
            </a:r>
            <a:endParaRPr lang="en-US" dirty="0"/>
          </a:p>
        </p:txBody>
      </p:sp>
      <p:sp>
        <p:nvSpPr>
          <p:cNvPr id="11" name="Arrow: Curved Left 10">
            <a:extLst>
              <a:ext uri="{FF2B5EF4-FFF2-40B4-BE49-F238E27FC236}">
                <a16:creationId xmlns:a16="http://schemas.microsoft.com/office/drawing/2014/main" id="{C3472655-3B10-60E9-EDF4-3B8E1F05D558}"/>
              </a:ext>
            </a:extLst>
          </p:cNvPr>
          <p:cNvSpPr/>
          <p:nvPr/>
        </p:nvSpPr>
        <p:spPr>
          <a:xfrm rot="10800000">
            <a:off x="6386052" y="1376516"/>
            <a:ext cx="521110" cy="201263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018941F3-3EBF-31F2-B5D3-F0185D2C649B}"/>
              </a:ext>
            </a:extLst>
          </p:cNvPr>
          <p:cNvSpPr txBox="1"/>
          <p:nvPr/>
        </p:nvSpPr>
        <p:spPr>
          <a:xfrm>
            <a:off x="4449097" y="2079276"/>
            <a:ext cx="1740309" cy="1477328"/>
          </a:xfrm>
          <a:prstGeom prst="rect">
            <a:avLst/>
          </a:prstGeom>
          <a:noFill/>
        </p:spPr>
        <p:txBody>
          <a:bodyPr wrap="square" rtlCol="0">
            <a:spAutoFit/>
          </a:bodyPr>
          <a:lstStyle/>
          <a:p>
            <a:r>
              <a:rPr lang="en-IN" dirty="0"/>
              <a:t>Execution of the Physical File based on the Mapped Resource</a:t>
            </a:r>
            <a:endParaRPr lang="en-US" dirty="0"/>
          </a:p>
        </p:txBody>
      </p:sp>
      <p:sp>
        <p:nvSpPr>
          <p:cNvPr id="13" name="Arrow: Left 12">
            <a:extLst>
              <a:ext uri="{FF2B5EF4-FFF2-40B4-BE49-F238E27FC236}">
                <a16:creationId xmlns:a16="http://schemas.microsoft.com/office/drawing/2014/main" id="{AC64F789-7B39-0626-16D3-BDB62CCD7138}"/>
              </a:ext>
            </a:extLst>
          </p:cNvPr>
          <p:cNvSpPr/>
          <p:nvPr/>
        </p:nvSpPr>
        <p:spPr>
          <a:xfrm>
            <a:off x="301523" y="1211170"/>
            <a:ext cx="6125497" cy="10109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Response</a:t>
            </a:r>
            <a:endParaRPr lang="en-US" b="1" dirty="0"/>
          </a:p>
        </p:txBody>
      </p:sp>
      <p:sp>
        <p:nvSpPr>
          <p:cNvPr id="14" name="TextBox 13">
            <a:extLst>
              <a:ext uri="{FF2B5EF4-FFF2-40B4-BE49-F238E27FC236}">
                <a16:creationId xmlns:a16="http://schemas.microsoft.com/office/drawing/2014/main" id="{0A402B5A-FB47-619B-7E2A-A20F5130661A}"/>
              </a:ext>
            </a:extLst>
          </p:cNvPr>
          <p:cNvSpPr txBox="1"/>
          <p:nvPr/>
        </p:nvSpPr>
        <p:spPr>
          <a:xfrm>
            <a:off x="1268361" y="4552335"/>
            <a:ext cx="9419304" cy="2123658"/>
          </a:xfrm>
          <a:prstGeom prst="rect">
            <a:avLst/>
          </a:prstGeom>
          <a:noFill/>
        </p:spPr>
        <p:txBody>
          <a:bodyPr wrap="square" rtlCol="0">
            <a:spAutoFit/>
          </a:bodyPr>
          <a:lstStyle/>
          <a:p>
            <a:pPr algn="ctr"/>
            <a:r>
              <a:rPr lang="en-IN" sz="6600" b="1" dirty="0">
                <a:solidFill>
                  <a:srgbClr val="FF0000"/>
                </a:solidFill>
              </a:rPr>
              <a:t>Typical Routing on Web Server</a:t>
            </a:r>
            <a:endParaRPr lang="en-US" sz="6600" b="1" dirty="0">
              <a:solidFill>
                <a:srgbClr val="FF0000"/>
              </a:solidFill>
            </a:endParaRPr>
          </a:p>
        </p:txBody>
      </p:sp>
    </p:spTree>
    <p:extLst>
      <p:ext uri="{BB962C8B-B14F-4D97-AF65-F5344CB8AC3E}">
        <p14:creationId xmlns:p14="http://schemas.microsoft.com/office/powerpoint/2010/main" val="1028318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2B4C57-34D1-859E-D961-616BD19008DA}"/>
              </a:ext>
            </a:extLst>
          </p:cNvPr>
          <p:cNvSpPr/>
          <p:nvPr/>
        </p:nvSpPr>
        <p:spPr>
          <a:xfrm>
            <a:off x="314632" y="235974"/>
            <a:ext cx="11198942" cy="64106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43B56D1-EF64-B7CE-DF6A-1DD7893A95B2}"/>
              </a:ext>
            </a:extLst>
          </p:cNvPr>
          <p:cNvSpPr txBox="1"/>
          <p:nvPr/>
        </p:nvSpPr>
        <p:spPr>
          <a:xfrm>
            <a:off x="501445" y="491613"/>
            <a:ext cx="4975123" cy="369332"/>
          </a:xfrm>
          <a:prstGeom prst="rect">
            <a:avLst/>
          </a:prstGeom>
          <a:noFill/>
        </p:spPr>
        <p:txBody>
          <a:bodyPr wrap="square" rtlCol="0">
            <a:spAutoFit/>
          </a:bodyPr>
          <a:lstStyle/>
          <a:p>
            <a:r>
              <a:rPr lang="en-IN" b="1" dirty="0"/>
              <a:t>Browser</a:t>
            </a:r>
            <a:endParaRPr lang="en-US" b="1" dirty="0"/>
          </a:p>
        </p:txBody>
      </p:sp>
      <p:sp>
        <p:nvSpPr>
          <p:cNvPr id="4" name="Rectangle 3">
            <a:extLst>
              <a:ext uri="{FF2B5EF4-FFF2-40B4-BE49-F238E27FC236}">
                <a16:creationId xmlns:a16="http://schemas.microsoft.com/office/drawing/2014/main" id="{B1C3FE6A-8860-696F-EB26-A87A6B7390A6}"/>
              </a:ext>
            </a:extLst>
          </p:cNvPr>
          <p:cNvSpPr/>
          <p:nvPr/>
        </p:nvSpPr>
        <p:spPr>
          <a:xfrm>
            <a:off x="314632" y="4159046"/>
            <a:ext cx="11198942" cy="216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6B074F0-0536-2A24-FA3A-6AE03696D0E2}"/>
              </a:ext>
            </a:extLst>
          </p:cNvPr>
          <p:cNvSpPr txBox="1"/>
          <p:nvPr/>
        </p:nvSpPr>
        <p:spPr>
          <a:xfrm>
            <a:off x="412955" y="4414684"/>
            <a:ext cx="7973961" cy="923330"/>
          </a:xfrm>
          <a:prstGeom prst="rect">
            <a:avLst/>
          </a:prstGeom>
          <a:noFill/>
        </p:spPr>
        <p:txBody>
          <a:bodyPr wrap="square" rtlCol="0">
            <a:spAutoFit/>
          </a:bodyPr>
          <a:lstStyle/>
          <a:p>
            <a:r>
              <a:rPr lang="en-IN" dirty="0"/>
              <a:t>Bundle.js</a:t>
            </a:r>
          </a:p>
          <a:p>
            <a:endParaRPr lang="en-IN" dirty="0"/>
          </a:p>
          <a:p>
            <a:r>
              <a:rPr lang="en-IN" dirty="0"/>
              <a:t>Component’s Registry aka Object Model for React Components</a:t>
            </a:r>
          </a:p>
        </p:txBody>
      </p:sp>
      <p:sp>
        <p:nvSpPr>
          <p:cNvPr id="6" name="TextBox 5">
            <a:extLst>
              <a:ext uri="{FF2B5EF4-FFF2-40B4-BE49-F238E27FC236}">
                <a16:creationId xmlns:a16="http://schemas.microsoft.com/office/drawing/2014/main" id="{9848080A-A813-5EDA-201A-C4C1E44AE7DF}"/>
              </a:ext>
            </a:extLst>
          </p:cNvPr>
          <p:cNvSpPr txBox="1"/>
          <p:nvPr/>
        </p:nvSpPr>
        <p:spPr>
          <a:xfrm>
            <a:off x="7757652" y="4542503"/>
            <a:ext cx="3156154" cy="1754326"/>
          </a:xfrm>
          <a:prstGeom prst="rect">
            <a:avLst/>
          </a:prstGeom>
          <a:noFill/>
        </p:spPr>
        <p:txBody>
          <a:bodyPr wrap="square" rtlCol="0">
            <a:spAutoFit/>
          </a:bodyPr>
          <a:lstStyle/>
          <a:p>
            <a:r>
              <a:rPr lang="en-IN" dirty="0"/>
              <a:t>JavaScript Object Model (JSOM)</a:t>
            </a:r>
          </a:p>
          <a:p>
            <a:endParaRPr lang="en-IN" dirty="0"/>
          </a:p>
          <a:p>
            <a:r>
              <a:rPr lang="en-IN" dirty="0" err="1"/>
              <a:t>customeElementRegistry</a:t>
            </a:r>
            <a:r>
              <a:rPr lang="en-IN" dirty="0"/>
              <a:t>() for the registering Component and Rendering Them on DOM or UI Thread</a:t>
            </a:r>
            <a:endParaRPr lang="en-US" dirty="0"/>
          </a:p>
        </p:txBody>
      </p:sp>
      <p:cxnSp>
        <p:nvCxnSpPr>
          <p:cNvPr id="8" name="Straight Arrow Connector 7">
            <a:extLst>
              <a:ext uri="{FF2B5EF4-FFF2-40B4-BE49-F238E27FC236}">
                <a16:creationId xmlns:a16="http://schemas.microsoft.com/office/drawing/2014/main" id="{03DE7D41-B335-D562-41C1-EC894BBDAB62}"/>
              </a:ext>
            </a:extLst>
          </p:cNvPr>
          <p:cNvCxnSpPr/>
          <p:nvPr/>
        </p:nvCxnSpPr>
        <p:spPr>
          <a:xfrm flipH="1" flipV="1">
            <a:off x="6096000" y="2340077"/>
            <a:ext cx="3215148" cy="344129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61CFE37-4C00-A25A-D7AE-B875E563AAA9}"/>
              </a:ext>
            </a:extLst>
          </p:cNvPr>
          <p:cNvSpPr txBox="1"/>
          <p:nvPr/>
        </p:nvSpPr>
        <p:spPr>
          <a:xfrm>
            <a:off x="1700981" y="1076632"/>
            <a:ext cx="4395019" cy="646331"/>
          </a:xfrm>
          <a:prstGeom prst="rect">
            <a:avLst/>
          </a:prstGeom>
          <a:noFill/>
        </p:spPr>
        <p:txBody>
          <a:bodyPr wrap="square" rtlCol="0">
            <a:spAutoFit/>
          </a:bodyPr>
          <a:lstStyle/>
          <a:p>
            <a:pPr algn="ctr"/>
            <a:r>
              <a:rPr lang="en-IN" b="1" dirty="0"/>
              <a:t>Dynamically Generated UI based on Data and Events</a:t>
            </a:r>
            <a:endParaRPr lang="en-US" b="1" dirty="0"/>
          </a:p>
        </p:txBody>
      </p:sp>
    </p:spTree>
    <p:extLst>
      <p:ext uri="{BB962C8B-B14F-4D97-AF65-F5344CB8AC3E}">
        <p14:creationId xmlns:p14="http://schemas.microsoft.com/office/powerpoint/2010/main" val="749498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B32715-69FA-1F11-BC9B-D1F4BD9F519F}"/>
              </a:ext>
            </a:extLst>
          </p:cNvPr>
          <p:cNvSpPr/>
          <p:nvPr/>
        </p:nvSpPr>
        <p:spPr>
          <a:xfrm>
            <a:off x="452284" y="275303"/>
            <a:ext cx="11385755" cy="63516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61FEC12-C373-E27E-95D8-AB1852C261E7}"/>
              </a:ext>
            </a:extLst>
          </p:cNvPr>
          <p:cNvSpPr txBox="1"/>
          <p:nvPr/>
        </p:nvSpPr>
        <p:spPr>
          <a:xfrm>
            <a:off x="619432" y="344129"/>
            <a:ext cx="2890684" cy="369332"/>
          </a:xfrm>
          <a:prstGeom prst="rect">
            <a:avLst/>
          </a:prstGeom>
          <a:noFill/>
        </p:spPr>
        <p:txBody>
          <a:bodyPr wrap="square" rtlCol="0">
            <a:spAutoFit/>
          </a:bodyPr>
          <a:lstStyle/>
          <a:p>
            <a:r>
              <a:rPr lang="en-IN" dirty="0"/>
              <a:t>Browser</a:t>
            </a:r>
            <a:endParaRPr lang="en-US" dirty="0"/>
          </a:p>
        </p:txBody>
      </p:sp>
      <p:sp>
        <p:nvSpPr>
          <p:cNvPr id="4" name="Rectangle 3">
            <a:extLst>
              <a:ext uri="{FF2B5EF4-FFF2-40B4-BE49-F238E27FC236}">
                <a16:creationId xmlns:a16="http://schemas.microsoft.com/office/drawing/2014/main" id="{1171B688-1D46-FF45-5CA7-76CA3DA7A893}"/>
              </a:ext>
            </a:extLst>
          </p:cNvPr>
          <p:cNvSpPr/>
          <p:nvPr/>
        </p:nvSpPr>
        <p:spPr>
          <a:xfrm>
            <a:off x="619432" y="894736"/>
            <a:ext cx="11031794" cy="5407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4E4C7E6-D19D-46F8-6C24-8CCCA5820AC7}"/>
              </a:ext>
            </a:extLst>
          </p:cNvPr>
          <p:cNvSpPr txBox="1"/>
          <p:nvPr/>
        </p:nvSpPr>
        <p:spPr>
          <a:xfrm>
            <a:off x="727587" y="1052052"/>
            <a:ext cx="2635045" cy="369332"/>
          </a:xfrm>
          <a:prstGeom prst="rect">
            <a:avLst/>
          </a:prstGeom>
          <a:noFill/>
        </p:spPr>
        <p:txBody>
          <a:bodyPr wrap="square" rtlCol="0">
            <a:spAutoFit/>
          </a:bodyPr>
          <a:lstStyle/>
          <a:p>
            <a:r>
              <a:rPr lang="en-IN" b="1" dirty="0"/>
              <a:t>Container Component</a:t>
            </a:r>
            <a:endParaRPr lang="en-US" b="1" dirty="0"/>
          </a:p>
        </p:txBody>
      </p:sp>
      <p:sp>
        <p:nvSpPr>
          <p:cNvPr id="6" name="Rectangle: Rounded Corners 5">
            <a:extLst>
              <a:ext uri="{FF2B5EF4-FFF2-40B4-BE49-F238E27FC236}">
                <a16:creationId xmlns:a16="http://schemas.microsoft.com/office/drawing/2014/main" id="{B186B6F9-782D-F2FB-AE7E-28E1C29F6335}"/>
              </a:ext>
            </a:extLst>
          </p:cNvPr>
          <p:cNvSpPr/>
          <p:nvPr/>
        </p:nvSpPr>
        <p:spPr>
          <a:xfrm>
            <a:off x="1002890" y="1828800"/>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1</a:t>
            </a:r>
            <a:endParaRPr lang="en-US" b="1" dirty="0"/>
          </a:p>
        </p:txBody>
      </p:sp>
      <p:sp>
        <p:nvSpPr>
          <p:cNvPr id="7" name="Rectangle: Rounded Corners 6">
            <a:extLst>
              <a:ext uri="{FF2B5EF4-FFF2-40B4-BE49-F238E27FC236}">
                <a16:creationId xmlns:a16="http://schemas.microsoft.com/office/drawing/2014/main" id="{B1C05E2F-D5AB-6037-5FCD-37C75A539553}"/>
              </a:ext>
            </a:extLst>
          </p:cNvPr>
          <p:cNvSpPr/>
          <p:nvPr/>
        </p:nvSpPr>
        <p:spPr>
          <a:xfrm>
            <a:off x="4616245" y="1828800"/>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2</a:t>
            </a:r>
            <a:endParaRPr lang="en-US" b="1" dirty="0"/>
          </a:p>
        </p:txBody>
      </p:sp>
      <p:sp>
        <p:nvSpPr>
          <p:cNvPr id="8" name="Rectangle: Rounded Corners 7">
            <a:extLst>
              <a:ext uri="{FF2B5EF4-FFF2-40B4-BE49-F238E27FC236}">
                <a16:creationId xmlns:a16="http://schemas.microsoft.com/office/drawing/2014/main" id="{77BB42AC-9C10-D767-D7DF-F10F7724F032}"/>
              </a:ext>
            </a:extLst>
          </p:cNvPr>
          <p:cNvSpPr/>
          <p:nvPr/>
        </p:nvSpPr>
        <p:spPr>
          <a:xfrm>
            <a:off x="8303341" y="1852152"/>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3</a:t>
            </a:r>
            <a:endParaRPr lang="en-US" b="1" dirty="0"/>
          </a:p>
        </p:txBody>
      </p:sp>
      <p:sp>
        <p:nvSpPr>
          <p:cNvPr id="13" name="Rectangle: Rounded Corners 12">
            <a:extLst>
              <a:ext uri="{FF2B5EF4-FFF2-40B4-BE49-F238E27FC236}">
                <a16:creationId xmlns:a16="http://schemas.microsoft.com/office/drawing/2014/main" id="{D3F0EF47-D38B-7B50-9A55-B4B5A5DB1746}"/>
              </a:ext>
            </a:extLst>
          </p:cNvPr>
          <p:cNvSpPr/>
          <p:nvPr/>
        </p:nvSpPr>
        <p:spPr>
          <a:xfrm>
            <a:off x="1002890" y="3666810"/>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4</a:t>
            </a:r>
            <a:endParaRPr lang="en-US" b="1" dirty="0"/>
          </a:p>
        </p:txBody>
      </p:sp>
      <p:sp>
        <p:nvSpPr>
          <p:cNvPr id="14" name="Rectangle: Rounded Corners 13">
            <a:extLst>
              <a:ext uri="{FF2B5EF4-FFF2-40B4-BE49-F238E27FC236}">
                <a16:creationId xmlns:a16="http://schemas.microsoft.com/office/drawing/2014/main" id="{8FD67822-2150-584D-E440-FDC6505AD49B}"/>
              </a:ext>
            </a:extLst>
          </p:cNvPr>
          <p:cNvSpPr/>
          <p:nvPr/>
        </p:nvSpPr>
        <p:spPr>
          <a:xfrm>
            <a:off x="4616245" y="3694312"/>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5</a:t>
            </a:r>
            <a:endParaRPr lang="en-US" b="1" dirty="0"/>
          </a:p>
        </p:txBody>
      </p:sp>
      <p:sp>
        <p:nvSpPr>
          <p:cNvPr id="15" name="Rectangle: Rounded Corners 14">
            <a:extLst>
              <a:ext uri="{FF2B5EF4-FFF2-40B4-BE49-F238E27FC236}">
                <a16:creationId xmlns:a16="http://schemas.microsoft.com/office/drawing/2014/main" id="{3B6B69F6-3B88-1C7B-C03B-54E7612CC601}"/>
              </a:ext>
            </a:extLst>
          </p:cNvPr>
          <p:cNvSpPr/>
          <p:nvPr/>
        </p:nvSpPr>
        <p:spPr>
          <a:xfrm>
            <a:off x="8303341" y="3690162"/>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6</a:t>
            </a:r>
            <a:endParaRPr lang="en-US" b="1" dirty="0"/>
          </a:p>
        </p:txBody>
      </p:sp>
      <p:sp>
        <p:nvSpPr>
          <p:cNvPr id="36" name="Arrow: Curved Down 35">
            <a:extLst>
              <a:ext uri="{FF2B5EF4-FFF2-40B4-BE49-F238E27FC236}">
                <a16:creationId xmlns:a16="http://schemas.microsoft.com/office/drawing/2014/main" id="{FC307DCD-750F-B561-A358-93698973AD2A}"/>
              </a:ext>
            </a:extLst>
          </p:cNvPr>
          <p:cNvSpPr/>
          <p:nvPr/>
        </p:nvSpPr>
        <p:spPr>
          <a:xfrm>
            <a:off x="10481187" y="2035277"/>
            <a:ext cx="1150374" cy="285136"/>
          </a:xfrm>
          <a:prstGeom prst="curved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Arrow: Curved Down 36">
            <a:extLst>
              <a:ext uri="{FF2B5EF4-FFF2-40B4-BE49-F238E27FC236}">
                <a16:creationId xmlns:a16="http://schemas.microsoft.com/office/drawing/2014/main" id="{111322AA-421E-D03F-3CC9-32627FF77194}"/>
              </a:ext>
            </a:extLst>
          </p:cNvPr>
          <p:cNvSpPr/>
          <p:nvPr/>
        </p:nvSpPr>
        <p:spPr>
          <a:xfrm rot="10597651">
            <a:off x="10563935" y="2893979"/>
            <a:ext cx="1150374" cy="285136"/>
          </a:xfrm>
          <a:prstGeom prst="curved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Cylinder 41">
            <a:extLst>
              <a:ext uri="{FF2B5EF4-FFF2-40B4-BE49-F238E27FC236}">
                <a16:creationId xmlns:a16="http://schemas.microsoft.com/office/drawing/2014/main" id="{336DF842-E1AB-5777-3CCE-2E9C582B67DC}"/>
              </a:ext>
            </a:extLst>
          </p:cNvPr>
          <p:cNvSpPr/>
          <p:nvPr/>
        </p:nvSpPr>
        <p:spPr>
          <a:xfrm>
            <a:off x="932416" y="5671816"/>
            <a:ext cx="10492668" cy="542171"/>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State Container for Compositional Apps (Multiple Components)</a:t>
            </a:r>
            <a:endParaRPr lang="en-US" b="1" dirty="0"/>
          </a:p>
        </p:txBody>
      </p:sp>
      <p:sp>
        <p:nvSpPr>
          <p:cNvPr id="47" name="Arrow: Up-Down 46">
            <a:extLst>
              <a:ext uri="{FF2B5EF4-FFF2-40B4-BE49-F238E27FC236}">
                <a16:creationId xmlns:a16="http://schemas.microsoft.com/office/drawing/2014/main" id="{16357D52-D6EB-39A1-3585-EF6F3B58233E}"/>
              </a:ext>
            </a:extLst>
          </p:cNvPr>
          <p:cNvSpPr/>
          <p:nvPr/>
        </p:nvSpPr>
        <p:spPr>
          <a:xfrm>
            <a:off x="1081548" y="3212705"/>
            <a:ext cx="303184" cy="259324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Up-Down 47">
            <a:extLst>
              <a:ext uri="{FF2B5EF4-FFF2-40B4-BE49-F238E27FC236}">
                <a16:creationId xmlns:a16="http://schemas.microsoft.com/office/drawing/2014/main" id="{D3400891-D8D7-0BC0-6E4C-DD57789CB02B}"/>
              </a:ext>
            </a:extLst>
          </p:cNvPr>
          <p:cNvSpPr/>
          <p:nvPr/>
        </p:nvSpPr>
        <p:spPr>
          <a:xfrm>
            <a:off x="4769488" y="3174740"/>
            <a:ext cx="303184" cy="259324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Up-Down 48">
            <a:extLst>
              <a:ext uri="{FF2B5EF4-FFF2-40B4-BE49-F238E27FC236}">
                <a16:creationId xmlns:a16="http://schemas.microsoft.com/office/drawing/2014/main" id="{E89E95E7-9CAF-5F35-A81C-E87818B2E32A}"/>
              </a:ext>
            </a:extLst>
          </p:cNvPr>
          <p:cNvSpPr/>
          <p:nvPr/>
        </p:nvSpPr>
        <p:spPr>
          <a:xfrm>
            <a:off x="8563440" y="3157632"/>
            <a:ext cx="303184" cy="259324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Up-Down 49">
            <a:extLst>
              <a:ext uri="{FF2B5EF4-FFF2-40B4-BE49-F238E27FC236}">
                <a16:creationId xmlns:a16="http://schemas.microsoft.com/office/drawing/2014/main" id="{00D7365B-799B-3A1E-F6A9-8C0CC00C3555}"/>
              </a:ext>
            </a:extLst>
          </p:cNvPr>
          <p:cNvSpPr/>
          <p:nvPr/>
        </p:nvSpPr>
        <p:spPr>
          <a:xfrm>
            <a:off x="9528422" y="4592897"/>
            <a:ext cx="303184" cy="117105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Up-Down 50">
            <a:extLst>
              <a:ext uri="{FF2B5EF4-FFF2-40B4-BE49-F238E27FC236}">
                <a16:creationId xmlns:a16="http://schemas.microsoft.com/office/drawing/2014/main" id="{C5341A9B-17E6-1A96-177A-39B40C5398B0}"/>
              </a:ext>
            </a:extLst>
          </p:cNvPr>
          <p:cNvSpPr/>
          <p:nvPr/>
        </p:nvSpPr>
        <p:spPr>
          <a:xfrm>
            <a:off x="6120772" y="4588479"/>
            <a:ext cx="303184" cy="117105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Up-Down 51">
            <a:extLst>
              <a:ext uri="{FF2B5EF4-FFF2-40B4-BE49-F238E27FC236}">
                <a16:creationId xmlns:a16="http://schemas.microsoft.com/office/drawing/2014/main" id="{72D72A33-017B-D5FE-4F17-A6EA3E36A597}"/>
              </a:ext>
            </a:extLst>
          </p:cNvPr>
          <p:cNvSpPr/>
          <p:nvPr/>
        </p:nvSpPr>
        <p:spPr>
          <a:xfrm>
            <a:off x="2359741" y="4664803"/>
            <a:ext cx="303184" cy="117105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0954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161766-BE08-B8F9-DD88-9C31BF2723A5}"/>
              </a:ext>
            </a:extLst>
          </p:cNvPr>
          <p:cNvSpPr/>
          <p:nvPr/>
        </p:nvSpPr>
        <p:spPr>
          <a:xfrm>
            <a:off x="137652" y="196645"/>
            <a:ext cx="11818374" cy="6538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32B8B52-1B16-EA6F-5B52-02CDD36DD558}"/>
              </a:ext>
            </a:extLst>
          </p:cNvPr>
          <p:cNvSpPr txBox="1"/>
          <p:nvPr/>
        </p:nvSpPr>
        <p:spPr>
          <a:xfrm>
            <a:off x="235974" y="294968"/>
            <a:ext cx="3588774" cy="646331"/>
          </a:xfrm>
          <a:prstGeom prst="rect">
            <a:avLst/>
          </a:prstGeom>
          <a:noFill/>
        </p:spPr>
        <p:txBody>
          <a:bodyPr wrap="square" rtlCol="0">
            <a:spAutoFit/>
          </a:bodyPr>
          <a:lstStyle/>
          <a:p>
            <a:r>
              <a:rPr lang="en-IN" dirty="0"/>
              <a:t>Provider with Store, and store has reducer</a:t>
            </a:r>
            <a:endParaRPr lang="en-US" dirty="0"/>
          </a:p>
        </p:txBody>
      </p:sp>
      <p:sp>
        <p:nvSpPr>
          <p:cNvPr id="4" name="Rectangle 3">
            <a:extLst>
              <a:ext uri="{FF2B5EF4-FFF2-40B4-BE49-F238E27FC236}">
                <a16:creationId xmlns:a16="http://schemas.microsoft.com/office/drawing/2014/main" id="{49409946-166F-E180-33A8-1F140D52C47D}"/>
              </a:ext>
            </a:extLst>
          </p:cNvPr>
          <p:cNvSpPr/>
          <p:nvPr/>
        </p:nvSpPr>
        <p:spPr>
          <a:xfrm>
            <a:off x="334297" y="1209368"/>
            <a:ext cx="11297264" cy="5353664"/>
          </a:xfrm>
          <a:prstGeom prst="rect">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369781E-315D-887A-F172-3BE8FD19B5D9}"/>
              </a:ext>
            </a:extLst>
          </p:cNvPr>
          <p:cNvSpPr txBox="1"/>
          <p:nvPr/>
        </p:nvSpPr>
        <p:spPr>
          <a:xfrm>
            <a:off x="471948" y="1278194"/>
            <a:ext cx="3913239" cy="369332"/>
          </a:xfrm>
          <a:prstGeom prst="rect">
            <a:avLst/>
          </a:prstGeom>
          <a:noFill/>
        </p:spPr>
        <p:txBody>
          <a:bodyPr wrap="square" rtlCol="0">
            <a:spAutoFit/>
          </a:bodyPr>
          <a:lstStyle/>
          <a:p>
            <a:r>
              <a:rPr lang="en-IN" dirty="0" err="1"/>
              <a:t>MainReduxComponent</a:t>
            </a:r>
            <a:endParaRPr lang="en-US" dirty="0"/>
          </a:p>
        </p:txBody>
      </p:sp>
      <p:sp>
        <p:nvSpPr>
          <p:cNvPr id="6" name="Rectangle: Rounded Corners 5">
            <a:extLst>
              <a:ext uri="{FF2B5EF4-FFF2-40B4-BE49-F238E27FC236}">
                <a16:creationId xmlns:a16="http://schemas.microsoft.com/office/drawing/2014/main" id="{FCC50CE0-E9AE-D76F-FA83-462AB0F768EE}"/>
              </a:ext>
            </a:extLst>
          </p:cNvPr>
          <p:cNvSpPr/>
          <p:nvPr/>
        </p:nvSpPr>
        <p:spPr>
          <a:xfrm>
            <a:off x="560439" y="2359742"/>
            <a:ext cx="3087329" cy="251705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t>AddComponent</a:t>
            </a:r>
            <a:endParaRPr lang="en-US" b="1" dirty="0"/>
          </a:p>
        </p:txBody>
      </p:sp>
      <p:sp>
        <p:nvSpPr>
          <p:cNvPr id="7" name="Rectangle: Rounded Corners 6">
            <a:extLst>
              <a:ext uri="{FF2B5EF4-FFF2-40B4-BE49-F238E27FC236}">
                <a16:creationId xmlns:a16="http://schemas.microsoft.com/office/drawing/2014/main" id="{E310D7F1-265E-FB1D-D893-1E8F56311187}"/>
              </a:ext>
            </a:extLst>
          </p:cNvPr>
          <p:cNvSpPr/>
          <p:nvPr/>
        </p:nvSpPr>
        <p:spPr>
          <a:xfrm>
            <a:off x="7890387" y="2512142"/>
            <a:ext cx="3087329" cy="251705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t>ListComponent</a:t>
            </a:r>
            <a:endParaRPr lang="en-US" b="1" dirty="0"/>
          </a:p>
        </p:txBody>
      </p:sp>
      <p:sp>
        <p:nvSpPr>
          <p:cNvPr id="8" name="Arrow: Down 7">
            <a:extLst>
              <a:ext uri="{FF2B5EF4-FFF2-40B4-BE49-F238E27FC236}">
                <a16:creationId xmlns:a16="http://schemas.microsoft.com/office/drawing/2014/main" id="{B8739302-1D51-1A7C-D266-1907D50C65D3}"/>
              </a:ext>
            </a:extLst>
          </p:cNvPr>
          <p:cNvSpPr/>
          <p:nvPr/>
        </p:nvSpPr>
        <p:spPr>
          <a:xfrm>
            <a:off x="1897626" y="4296697"/>
            <a:ext cx="481780" cy="1091380"/>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endParaRPr lang="en-US" dirty="0"/>
          </a:p>
        </p:txBody>
      </p:sp>
      <p:sp>
        <p:nvSpPr>
          <p:cNvPr id="9" name="TextBox 8">
            <a:extLst>
              <a:ext uri="{FF2B5EF4-FFF2-40B4-BE49-F238E27FC236}">
                <a16:creationId xmlns:a16="http://schemas.microsoft.com/office/drawing/2014/main" id="{542CBD8C-02C8-E4E1-AD29-939C2934DA1A}"/>
              </a:ext>
            </a:extLst>
          </p:cNvPr>
          <p:cNvSpPr txBox="1"/>
          <p:nvPr/>
        </p:nvSpPr>
        <p:spPr>
          <a:xfrm>
            <a:off x="1106128" y="5289444"/>
            <a:ext cx="2064775" cy="646331"/>
          </a:xfrm>
          <a:prstGeom prst="rect">
            <a:avLst/>
          </a:prstGeom>
          <a:noFill/>
        </p:spPr>
        <p:txBody>
          <a:bodyPr wrap="square" rtlCol="0">
            <a:spAutoFit/>
          </a:bodyPr>
          <a:lstStyle/>
          <a:p>
            <a:r>
              <a:rPr lang="en-IN" dirty="0"/>
              <a:t>2. Dispatch the Action</a:t>
            </a:r>
            <a:endParaRPr lang="en-US" dirty="0"/>
          </a:p>
        </p:txBody>
      </p:sp>
      <p:sp>
        <p:nvSpPr>
          <p:cNvPr id="10" name="Arrow: Right 9">
            <a:extLst>
              <a:ext uri="{FF2B5EF4-FFF2-40B4-BE49-F238E27FC236}">
                <a16:creationId xmlns:a16="http://schemas.microsoft.com/office/drawing/2014/main" id="{74A63054-0EDE-595E-640A-8FF6F834BF77}"/>
              </a:ext>
            </a:extLst>
          </p:cNvPr>
          <p:cNvSpPr/>
          <p:nvPr/>
        </p:nvSpPr>
        <p:spPr>
          <a:xfrm>
            <a:off x="3156155" y="5314024"/>
            <a:ext cx="983226"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8886FC7-0A34-8E2C-0ACC-925065C18416}"/>
              </a:ext>
            </a:extLst>
          </p:cNvPr>
          <p:cNvSpPr txBox="1"/>
          <p:nvPr/>
        </p:nvSpPr>
        <p:spPr>
          <a:xfrm>
            <a:off x="4139381" y="5316483"/>
            <a:ext cx="2064775" cy="923330"/>
          </a:xfrm>
          <a:prstGeom prst="rect">
            <a:avLst/>
          </a:prstGeom>
          <a:noFill/>
        </p:spPr>
        <p:txBody>
          <a:bodyPr wrap="square" rtlCol="0">
            <a:spAutoFit/>
          </a:bodyPr>
          <a:lstStyle/>
          <a:p>
            <a:pPr algn="ctr"/>
            <a:r>
              <a:rPr lang="en-IN" b="1" dirty="0"/>
              <a:t>3. Output Action with</a:t>
            </a:r>
          </a:p>
          <a:p>
            <a:pPr algn="ctr"/>
            <a:r>
              <a:rPr lang="en-IN" b="1" dirty="0"/>
              <a:t>Payload</a:t>
            </a:r>
            <a:endParaRPr lang="en-US" b="1" dirty="0"/>
          </a:p>
        </p:txBody>
      </p:sp>
      <p:sp>
        <p:nvSpPr>
          <p:cNvPr id="12" name="Arrow: Down 11">
            <a:extLst>
              <a:ext uri="{FF2B5EF4-FFF2-40B4-BE49-F238E27FC236}">
                <a16:creationId xmlns:a16="http://schemas.microsoft.com/office/drawing/2014/main" id="{EF714B71-7A9E-F9E3-7814-7541CA0A458F}"/>
              </a:ext>
            </a:extLst>
          </p:cNvPr>
          <p:cNvSpPr/>
          <p:nvPr/>
        </p:nvSpPr>
        <p:spPr>
          <a:xfrm>
            <a:off x="5437239" y="4021394"/>
            <a:ext cx="481780" cy="12926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Up 12">
            <a:extLst>
              <a:ext uri="{FF2B5EF4-FFF2-40B4-BE49-F238E27FC236}">
                <a16:creationId xmlns:a16="http://schemas.microsoft.com/office/drawing/2014/main" id="{DCFD3079-EC1C-C56F-F65B-C8D0DF03446D}"/>
              </a:ext>
            </a:extLst>
          </p:cNvPr>
          <p:cNvSpPr/>
          <p:nvPr/>
        </p:nvSpPr>
        <p:spPr>
          <a:xfrm>
            <a:off x="4729317" y="3996814"/>
            <a:ext cx="481780" cy="129263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927D7E65-B07E-441E-35C2-AAB45E645FE2}"/>
              </a:ext>
            </a:extLst>
          </p:cNvPr>
          <p:cNvSpPr/>
          <p:nvPr/>
        </p:nvSpPr>
        <p:spPr>
          <a:xfrm>
            <a:off x="4424516" y="2993922"/>
            <a:ext cx="1853381" cy="1000433"/>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4. Reducer will Listen the Output Action with Payload</a:t>
            </a:r>
            <a:endParaRPr lang="en-US" sz="1400" b="1" dirty="0"/>
          </a:p>
        </p:txBody>
      </p:sp>
      <p:sp>
        <p:nvSpPr>
          <p:cNvPr id="15" name="Flowchart: Magnetic Disk 14">
            <a:extLst>
              <a:ext uri="{FF2B5EF4-FFF2-40B4-BE49-F238E27FC236}">
                <a16:creationId xmlns:a16="http://schemas.microsoft.com/office/drawing/2014/main" id="{94BC29BA-B50B-D9BF-C539-955A84AE5B39}"/>
              </a:ext>
            </a:extLst>
          </p:cNvPr>
          <p:cNvSpPr/>
          <p:nvPr/>
        </p:nvSpPr>
        <p:spPr>
          <a:xfrm>
            <a:off x="6395885" y="337914"/>
            <a:ext cx="1725561" cy="737420"/>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b="1" dirty="0"/>
              <a:t>Store</a:t>
            </a:r>
            <a:endParaRPr lang="en-US" b="1" dirty="0"/>
          </a:p>
        </p:txBody>
      </p:sp>
      <p:cxnSp>
        <p:nvCxnSpPr>
          <p:cNvPr id="17" name="Connector: Elbow 16">
            <a:extLst>
              <a:ext uri="{FF2B5EF4-FFF2-40B4-BE49-F238E27FC236}">
                <a16:creationId xmlns:a16="http://schemas.microsoft.com/office/drawing/2014/main" id="{67D75690-C354-2162-2BDA-9E986CC4C800}"/>
              </a:ext>
            </a:extLst>
          </p:cNvPr>
          <p:cNvCxnSpPr>
            <a:stCxn id="14" idx="0"/>
            <a:endCxn id="15" idx="2"/>
          </p:cNvCxnSpPr>
          <p:nvPr/>
        </p:nvCxnSpPr>
        <p:spPr>
          <a:xfrm rot="5400000" flipH="1" flipV="1">
            <a:off x="4729897" y="1327934"/>
            <a:ext cx="2287298" cy="1044678"/>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E6862EF-07B9-D024-A777-D150452325FD}"/>
              </a:ext>
            </a:extLst>
          </p:cNvPr>
          <p:cNvSpPr txBox="1"/>
          <p:nvPr/>
        </p:nvSpPr>
        <p:spPr>
          <a:xfrm>
            <a:off x="4611329" y="1647526"/>
            <a:ext cx="2212258" cy="646331"/>
          </a:xfrm>
          <a:prstGeom prst="rect">
            <a:avLst/>
          </a:prstGeom>
          <a:noFill/>
        </p:spPr>
        <p:txBody>
          <a:bodyPr wrap="square" rtlCol="0">
            <a:spAutoFit/>
          </a:bodyPr>
          <a:lstStyle/>
          <a:p>
            <a:r>
              <a:rPr lang="en-IN" b="1" dirty="0"/>
              <a:t>5. Update Latest Data in Store</a:t>
            </a:r>
            <a:endParaRPr lang="en-US" b="1" dirty="0"/>
          </a:p>
        </p:txBody>
      </p:sp>
      <p:cxnSp>
        <p:nvCxnSpPr>
          <p:cNvPr id="20" name="Connector: Elbow 19">
            <a:extLst>
              <a:ext uri="{FF2B5EF4-FFF2-40B4-BE49-F238E27FC236}">
                <a16:creationId xmlns:a16="http://schemas.microsoft.com/office/drawing/2014/main" id="{9E470735-55BD-4D11-3787-03DAF2E87ADB}"/>
              </a:ext>
            </a:extLst>
          </p:cNvPr>
          <p:cNvCxnSpPr>
            <a:endCxn id="15" idx="4"/>
          </p:cNvCxnSpPr>
          <p:nvPr/>
        </p:nvCxnSpPr>
        <p:spPr>
          <a:xfrm rot="16200000" flipV="1">
            <a:off x="7884822" y="943248"/>
            <a:ext cx="1805518" cy="1332270"/>
          </a:xfrm>
          <a:prstGeom prst="bent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87888AA-1970-4BF7-2FB1-55C36A42E07A}"/>
              </a:ext>
            </a:extLst>
          </p:cNvPr>
          <p:cNvSpPr txBox="1"/>
          <p:nvPr/>
        </p:nvSpPr>
        <p:spPr>
          <a:xfrm>
            <a:off x="9166124" y="1444044"/>
            <a:ext cx="2013153" cy="646331"/>
          </a:xfrm>
          <a:prstGeom prst="rect">
            <a:avLst/>
          </a:prstGeom>
          <a:noFill/>
        </p:spPr>
        <p:txBody>
          <a:bodyPr wrap="square" rtlCol="0">
            <a:spAutoFit/>
          </a:bodyPr>
          <a:lstStyle/>
          <a:p>
            <a:r>
              <a:rPr lang="en-IN" b="1" dirty="0"/>
              <a:t>6. Store Subscription</a:t>
            </a:r>
            <a:endParaRPr lang="en-US" b="1" dirty="0"/>
          </a:p>
        </p:txBody>
      </p:sp>
      <p:cxnSp>
        <p:nvCxnSpPr>
          <p:cNvPr id="23" name="Connector: Elbow 22">
            <a:extLst>
              <a:ext uri="{FF2B5EF4-FFF2-40B4-BE49-F238E27FC236}">
                <a16:creationId xmlns:a16="http://schemas.microsoft.com/office/drawing/2014/main" id="{DEEA5323-5D13-DB3A-4E25-4CCD16A1EBAC}"/>
              </a:ext>
            </a:extLst>
          </p:cNvPr>
          <p:cNvCxnSpPr>
            <a:stCxn id="15" idx="3"/>
            <a:endCxn id="7" idx="1"/>
          </p:cNvCxnSpPr>
          <p:nvPr/>
        </p:nvCxnSpPr>
        <p:spPr>
          <a:xfrm rot="16200000" flipH="1">
            <a:off x="6226858" y="2107141"/>
            <a:ext cx="2695337" cy="631721"/>
          </a:xfrm>
          <a:prstGeom prst="bentConnector2">
            <a:avLst/>
          </a:prstGeom>
          <a:ln w="762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9115DA6-C818-921D-B8B8-98CF09DF8DDC}"/>
              </a:ext>
            </a:extLst>
          </p:cNvPr>
          <p:cNvSpPr txBox="1"/>
          <p:nvPr/>
        </p:nvSpPr>
        <p:spPr>
          <a:xfrm>
            <a:off x="6356555" y="2378108"/>
            <a:ext cx="2010698" cy="923330"/>
          </a:xfrm>
          <a:prstGeom prst="rect">
            <a:avLst/>
          </a:prstGeom>
          <a:noFill/>
        </p:spPr>
        <p:txBody>
          <a:bodyPr wrap="square" rtlCol="0">
            <a:spAutoFit/>
          </a:bodyPr>
          <a:lstStyle/>
          <a:p>
            <a:r>
              <a:rPr lang="en-IN" b="1" dirty="0"/>
              <a:t>7. Latest State to other component</a:t>
            </a:r>
            <a:endParaRPr lang="en-US" b="1" dirty="0"/>
          </a:p>
        </p:txBody>
      </p:sp>
    </p:spTree>
    <p:extLst>
      <p:ext uri="{BB962C8B-B14F-4D97-AF65-F5344CB8AC3E}">
        <p14:creationId xmlns:p14="http://schemas.microsoft.com/office/powerpoint/2010/main" val="935456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D718B90-2A19-50C3-7383-53E782D35B34}"/>
              </a:ext>
            </a:extLst>
          </p:cNvPr>
          <p:cNvSpPr/>
          <p:nvPr/>
        </p:nvSpPr>
        <p:spPr>
          <a:xfrm>
            <a:off x="4444180" y="127819"/>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Business Requirements</a:t>
            </a:r>
            <a:endParaRPr lang="en-US" b="1" dirty="0"/>
          </a:p>
        </p:txBody>
      </p:sp>
      <p:sp>
        <p:nvSpPr>
          <p:cNvPr id="3" name="Rectangle: Rounded Corners 2">
            <a:extLst>
              <a:ext uri="{FF2B5EF4-FFF2-40B4-BE49-F238E27FC236}">
                <a16:creationId xmlns:a16="http://schemas.microsoft.com/office/drawing/2014/main" id="{82482F2D-9D62-3F09-25E3-A1F6D57D9A62}"/>
              </a:ext>
            </a:extLst>
          </p:cNvPr>
          <p:cNvSpPr/>
          <p:nvPr/>
        </p:nvSpPr>
        <p:spPr>
          <a:xfrm>
            <a:off x="1578077" y="1524000"/>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Validations of Requirements</a:t>
            </a:r>
            <a:endParaRPr lang="en-US" b="1" dirty="0"/>
          </a:p>
        </p:txBody>
      </p:sp>
      <p:sp>
        <p:nvSpPr>
          <p:cNvPr id="4" name="Rectangle: Rounded Corners 3">
            <a:extLst>
              <a:ext uri="{FF2B5EF4-FFF2-40B4-BE49-F238E27FC236}">
                <a16:creationId xmlns:a16="http://schemas.microsoft.com/office/drawing/2014/main" id="{B9CBCC98-B59B-813D-0FBC-D384610B2740}"/>
              </a:ext>
            </a:extLst>
          </p:cNvPr>
          <p:cNvSpPr/>
          <p:nvPr/>
        </p:nvSpPr>
        <p:spPr>
          <a:xfrm>
            <a:off x="1578077" y="3593688"/>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Feasibility</a:t>
            </a:r>
            <a:endParaRPr lang="en-US" b="1" dirty="0"/>
          </a:p>
        </p:txBody>
      </p:sp>
      <p:sp>
        <p:nvSpPr>
          <p:cNvPr id="5" name="Rectangle: Rounded Corners 4">
            <a:extLst>
              <a:ext uri="{FF2B5EF4-FFF2-40B4-BE49-F238E27FC236}">
                <a16:creationId xmlns:a16="http://schemas.microsoft.com/office/drawing/2014/main" id="{817E4084-1356-8199-4BD2-9E4CB765C6AB}"/>
              </a:ext>
            </a:extLst>
          </p:cNvPr>
          <p:cNvSpPr/>
          <p:nvPr/>
        </p:nvSpPr>
        <p:spPr>
          <a:xfrm>
            <a:off x="4591664" y="5073444"/>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Technology Planning</a:t>
            </a:r>
            <a:endParaRPr lang="en-US" b="1" dirty="0"/>
          </a:p>
        </p:txBody>
      </p:sp>
      <p:sp>
        <p:nvSpPr>
          <p:cNvPr id="6" name="Rectangle: Rounded Corners 5">
            <a:extLst>
              <a:ext uri="{FF2B5EF4-FFF2-40B4-BE49-F238E27FC236}">
                <a16:creationId xmlns:a16="http://schemas.microsoft.com/office/drawing/2014/main" id="{737B107A-C971-3611-801D-A62ADC7B5701}"/>
              </a:ext>
            </a:extLst>
          </p:cNvPr>
          <p:cNvSpPr/>
          <p:nvPr/>
        </p:nvSpPr>
        <p:spPr>
          <a:xfrm>
            <a:off x="7644580" y="3593689"/>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Implementation and Testing</a:t>
            </a:r>
            <a:endParaRPr lang="en-US" b="1" dirty="0"/>
          </a:p>
        </p:txBody>
      </p:sp>
      <p:sp>
        <p:nvSpPr>
          <p:cNvPr id="7" name="Rectangle: Rounded Corners 6">
            <a:extLst>
              <a:ext uri="{FF2B5EF4-FFF2-40B4-BE49-F238E27FC236}">
                <a16:creationId xmlns:a16="http://schemas.microsoft.com/office/drawing/2014/main" id="{72592A63-E712-7E90-6F74-C0CBA5CE80AE}"/>
              </a:ext>
            </a:extLst>
          </p:cNvPr>
          <p:cNvSpPr/>
          <p:nvPr/>
        </p:nvSpPr>
        <p:spPr>
          <a:xfrm>
            <a:off x="7644580" y="1622321"/>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Deployment</a:t>
            </a:r>
            <a:endParaRPr lang="en-US" b="1" dirty="0"/>
          </a:p>
        </p:txBody>
      </p:sp>
      <p:cxnSp>
        <p:nvCxnSpPr>
          <p:cNvPr id="9" name="Connector: Elbow 8">
            <a:extLst>
              <a:ext uri="{FF2B5EF4-FFF2-40B4-BE49-F238E27FC236}">
                <a16:creationId xmlns:a16="http://schemas.microsoft.com/office/drawing/2014/main" id="{6AFB701B-F33A-8EA8-DD87-83EDCECBA563}"/>
              </a:ext>
            </a:extLst>
          </p:cNvPr>
          <p:cNvCxnSpPr>
            <a:stCxn id="2" idx="1"/>
            <a:endCxn id="3" idx="0"/>
          </p:cNvCxnSpPr>
          <p:nvPr/>
        </p:nvCxnSpPr>
        <p:spPr>
          <a:xfrm rot="10800000" flipV="1">
            <a:off x="2925098" y="825910"/>
            <a:ext cx="1519083" cy="698090"/>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76DF23E-7916-9EDA-155D-CDD3600F83CF}"/>
              </a:ext>
            </a:extLst>
          </p:cNvPr>
          <p:cNvCxnSpPr>
            <a:stCxn id="3" idx="2"/>
            <a:endCxn id="4" idx="0"/>
          </p:cNvCxnSpPr>
          <p:nvPr/>
        </p:nvCxnSpPr>
        <p:spPr>
          <a:xfrm>
            <a:off x="2925097" y="2920181"/>
            <a:ext cx="0" cy="673507"/>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75DEE0E7-3C2F-AD0A-B660-15311D0F5722}"/>
              </a:ext>
            </a:extLst>
          </p:cNvPr>
          <p:cNvCxnSpPr>
            <a:stCxn id="4" idx="2"/>
            <a:endCxn id="5" idx="1"/>
          </p:cNvCxnSpPr>
          <p:nvPr/>
        </p:nvCxnSpPr>
        <p:spPr>
          <a:xfrm rot="16200000" flipH="1">
            <a:off x="3367547" y="4547418"/>
            <a:ext cx="781666" cy="1666567"/>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70E4F012-E174-8DE0-D0E0-92C357A2365F}"/>
              </a:ext>
            </a:extLst>
          </p:cNvPr>
          <p:cNvCxnSpPr>
            <a:stCxn id="5" idx="3"/>
            <a:endCxn id="6" idx="2"/>
          </p:cNvCxnSpPr>
          <p:nvPr/>
        </p:nvCxnSpPr>
        <p:spPr>
          <a:xfrm flipV="1">
            <a:off x="7285704" y="4989870"/>
            <a:ext cx="1705896" cy="781665"/>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D2A61C3-87B0-5158-F640-1AA982C5A69A}"/>
              </a:ext>
            </a:extLst>
          </p:cNvPr>
          <p:cNvCxnSpPr>
            <a:stCxn id="6" idx="0"/>
            <a:endCxn id="7" idx="2"/>
          </p:cNvCxnSpPr>
          <p:nvPr/>
        </p:nvCxnSpPr>
        <p:spPr>
          <a:xfrm flipV="1">
            <a:off x="8991600" y="3018502"/>
            <a:ext cx="0" cy="575187"/>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CB69E6F-5569-42B6-1934-CBCF6CB3F297}"/>
              </a:ext>
            </a:extLst>
          </p:cNvPr>
          <p:cNvCxnSpPr>
            <a:stCxn id="7" idx="0"/>
            <a:endCxn id="2" idx="3"/>
          </p:cNvCxnSpPr>
          <p:nvPr/>
        </p:nvCxnSpPr>
        <p:spPr>
          <a:xfrm rot="16200000" flipV="1">
            <a:off x="7666705" y="297426"/>
            <a:ext cx="796411" cy="1853380"/>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6C8CEF9-CFFB-2BCC-C888-E717C9A20312}"/>
              </a:ext>
            </a:extLst>
          </p:cNvPr>
          <p:cNvSpPr txBox="1"/>
          <p:nvPr/>
        </p:nvSpPr>
        <p:spPr>
          <a:xfrm>
            <a:off x="1951702" y="96003"/>
            <a:ext cx="1278194" cy="646331"/>
          </a:xfrm>
          <a:prstGeom prst="rect">
            <a:avLst/>
          </a:prstGeom>
          <a:noFill/>
        </p:spPr>
        <p:txBody>
          <a:bodyPr wrap="square" rtlCol="0">
            <a:spAutoFit/>
          </a:bodyPr>
          <a:lstStyle/>
          <a:p>
            <a:pPr algn="ctr"/>
            <a:r>
              <a:rPr lang="en-IN" b="1" dirty="0"/>
              <a:t>Client and BA</a:t>
            </a:r>
            <a:endParaRPr lang="en-US" b="1" dirty="0"/>
          </a:p>
        </p:txBody>
      </p:sp>
      <p:sp>
        <p:nvSpPr>
          <p:cNvPr id="26" name="TextBox 25">
            <a:extLst>
              <a:ext uri="{FF2B5EF4-FFF2-40B4-BE49-F238E27FC236}">
                <a16:creationId xmlns:a16="http://schemas.microsoft.com/office/drawing/2014/main" id="{3A419926-FEB8-2D1C-2FD5-89A91C23176F}"/>
              </a:ext>
            </a:extLst>
          </p:cNvPr>
          <p:cNvSpPr txBox="1"/>
          <p:nvPr/>
        </p:nvSpPr>
        <p:spPr>
          <a:xfrm>
            <a:off x="1022553" y="5107859"/>
            <a:ext cx="1823885" cy="1200329"/>
          </a:xfrm>
          <a:prstGeom prst="rect">
            <a:avLst/>
          </a:prstGeom>
          <a:noFill/>
        </p:spPr>
        <p:txBody>
          <a:bodyPr wrap="square" rtlCol="0">
            <a:spAutoFit/>
          </a:bodyPr>
          <a:lstStyle/>
          <a:p>
            <a:pPr algn="ctr"/>
            <a:r>
              <a:rPr lang="en-IN" b="1" dirty="0"/>
              <a:t>Solution Architect, Manager, Project Owner</a:t>
            </a:r>
            <a:endParaRPr lang="en-US" b="1" dirty="0"/>
          </a:p>
        </p:txBody>
      </p:sp>
      <p:sp>
        <p:nvSpPr>
          <p:cNvPr id="27" name="TextBox 26">
            <a:extLst>
              <a:ext uri="{FF2B5EF4-FFF2-40B4-BE49-F238E27FC236}">
                <a16:creationId xmlns:a16="http://schemas.microsoft.com/office/drawing/2014/main" id="{5E755E3F-EE34-7B76-DA64-ACE3E26B399D}"/>
              </a:ext>
            </a:extLst>
          </p:cNvPr>
          <p:cNvSpPr txBox="1"/>
          <p:nvPr/>
        </p:nvSpPr>
        <p:spPr>
          <a:xfrm>
            <a:off x="8753168" y="5289756"/>
            <a:ext cx="1823885" cy="923330"/>
          </a:xfrm>
          <a:prstGeom prst="rect">
            <a:avLst/>
          </a:prstGeom>
          <a:noFill/>
        </p:spPr>
        <p:txBody>
          <a:bodyPr wrap="square" rtlCol="0">
            <a:spAutoFit/>
          </a:bodyPr>
          <a:lstStyle/>
          <a:p>
            <a:pPr algn="ctr"/>
            <a:r>
              <a:rPr lang="en-IN" b="1" dirty="0"/>
              <a:t>Developer, Engineers, Testers</a:t>
            </a:r>
            <a:endParaRPr lang="en-US" b="1" dirty="0"/>
          </a:p>
        </p:txBody>
      </p:sp>
      <p:sp>
        <p:nvSpPr>
          <p:cNvPr id="28" name="TextBox 27">
            <a:extLst>
              <a:ext uri="{FF2B5EF4-FFF2-40B4-BE49-F238E27FC236}">
                <a16:creationId xmlns:a16="http://schemas.microsoft.com/office/drawing/2014/main" id="{D8CA113B-6231-EAEA-1B2B-CE962A0FF86A}"/>
              </a:ext>
            </a:extLst>
          </p:cNvPr>
          <p:cNvSpPr txBox="1"/>
          <p:nvPr/>
        </p:nvSpPr>
        <p:spPr>
          <a:xfrm>
            <a:off x="8920316" y="900950"/>
            <a:ext cx="1823885" cy="646331"/>
          </a:xfrm>
          <a:prstGeom prst="rect">
            <a:avLst/>
          </a:prstGeom>
          <a:noFill/>
        </p:spPr>
        <p:txBody>
          <a:bodyPr wrap="square" rtlCol="0">
            <a:spAutoFit/>
          </a:bodyPr>
          <a:lstStyle/>
          <a:p>
            <a:pPr algn="ctr"/>
            <a:r>
              <a:rPr lang="en-IN" b="1" dirty="0"/>
              <a:t>Operation Team</a:t>
            </a:r>
            <a:endParaRPr lang="en-US" b="1" dirty="0"/>
          </a:p>
        </p:txBody>
      </p:sp>
      <p:sp>
        <p:nvSpPr>
          <p:cNvPr id="29" name="TextBox 28">
            <a:extLst>
              <a:ext uri="{FF2B5EF4-FFF2-40B4-BE49-F238E27FC236}">
                <a16:creationId xmlns:a16="http://schemas.microsoft.com/office/drawing/2014/main" id="{BD7674EB-C6A1-C02A-76FB-BF8BB01599E5}"/>
              </a:ext>
            </a:extLst>
          </p:cNvPr>
          <p:cNvSpPr txBox="1"/>
          <p:nvPr/>
        </p:nvSpPr>
        <p:spPr>
          <a:xfrm>
            <a:off x="4906297" y="2320411"/>
            <a:ext cx="2379406" cy="2308324"/>
          </a:xfrm>
          <a:prstGeom prst="rect">
            <a:avLst/>
          </a:prstGeom>
          <a:noFill/>
        </p:spPr>
        <p:txBody>
          <a:bodyPr wrap="square" rtlCol="0">
            <a:spAutoFit/>
          </a:bodyPr>
          <a:lstStyle/>
          <a:p>
            <a:pPr algn="ctr"/>
            <a:r>
              <a:rPr lang="en-IN" b="1" dirty="0"/>
              <a:t>Continues</a:t>
            </a:r>
          </a:p>
          <a:p>
            <a:pPr algn="ctr"/>
            <a:r>
              <a:rPr lang="en-IN" b="1" dirty="0"/>
              <a:t>Development</a:t>
            </a:r>
          </a:p>
          <a:p>
            <a:pPr algn="ctr"/>
            <a:r>
              <a:rPr lang="en-IN" b="1" dirty="0"/>
              <a:t>+</a:t>
            </a:r>
          </a:p>
          <a:p>
            <a:pPr algn="ctr"/>
            <a:r>
              <a:rPr lang="en-IN" b="1" dirty="0"/>
              <a:t>Continues </a:t>
            </a:r>
          </a:p>
          <a:p>
            <a:pPr algn="ctr"/>
            <a:r>
              <a:rPr lang="en-IN" b="1" dirty="0"/>
              <a:t>Testing</a:t>
            </a:r>
          </a:p>
          <a:p>
            <a:pPr algn="ctr"/>
            <a:r>
              <a:rPr lang="en-IN" b="1" dirty="0"/>
              <a:t>+ </a:t>
            </a:r>
          </a:p>
          <a:p>
            <a:pPr algn="ctr"/>
            <a:r>
              <a:rPr lang="en-IN" b="1" dirty="0"/>
              <a:t>Continues Integration </a:t>
            </a:r>
            <a:endParaRPr lang="en-US" b="1" dirty="0"/>
          </a:p>
        </p:txBody>
      </p:sp>
    </p:spTree>
    <p:extLst>
      <p:ext uri="{BB962C8B-B14F-4D97-AF65-F5344CB8AC3E}">
        <p14:creationId xmlns:p14="http://schemas.microsoft.com/office/powerpoint/2010/main" val="2659202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9D681A-C9F9-F2BE-99F4-DE3C41C8360E}"/>
              </a:ext>
            </a:extLst>
          </p:cNvPr>
          <p:cNvSpPr txBox="1"/>
          <p:nvPr/>
        </p:nvSpPr>
        <p:spPr>
          <a:xfrm>
            <a:off x="3106994" y="0"/>
            <a:ext cx="6322141" cy="369332"/>
          </a:xfrm>
          <a:prstGeom prst="rect">
            <a:avLst/>
          </a:prstGeom>
          <a:noFill/>
        </p:spPr>
        <p:txBody>
          <a:bodyPr wrap="square" rtlCol="0">
            <a:spAutoFit/>
          </a:bodyPr>
          <a:lstStyle/>
          <a:p>
            <a:pPr algn="ctr"/>
            <a:r>
              <a:rPr lang="en-IN" b="1" dirty="0"/>
              <a:t>Data Center Clusters </a:t>
            </a:r>
            <a:endParaRPr lang="en-US" b="1" dirty="0"/>
          </a:p>
        </p:txBody>
      </p:sp>
      <p:sp>
        <p:nvSpPr>
          <p:cNvPr id="3" name="Cube 2">
            <a:extLst>
              <a:ext uri="{FF2B5EF4-FFF2-40B4-BE49-F238E27FC236}">
                <a16:creationId xmlns:a16="http://schemas.microsoft.com/office/drawing/2014/main" id="{B1163633-F972-DAEB-76B9-77A6C4651D62}"/>
              </a:ext>
            </a:extLst>
          </p:cNvPr>
          <p:cNvSpPr/>
          <p:nvPr/>
        </p:nvSpPr>
        <p:spPr>
          <a:xfrm>
            <a:off x="176980" y="776748"/>
            <a:ext cx="3814916" cy="5122607"/>
          </a:xfrm>
          <a:prstGeom prst="cube">
            <a:avLst>
              <a:gd name="adj" fmla="val 48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be 3">
            <a:extLst>
              <a:ext uri="{FF2B5EF4-FFF2-40B4-BE49-F238E27FC236}">
                <a16:creationId xmlns:a16="http://schemas.microsoft.com/office/drawing/2014/main" id="{6634F064-F457-E4C3-0F23-6366693C0420}"/>
              </a:ext>
            </a:extLst>
          </p:cNvPr>
          <p:cNvSpPr/>
          <p:nvPr/>
        </p:nvSpPr>
        <p:spPr>
          <a:xfrm>
            <a:off x="4176251" y="776746"/>
            <a:ext cx="3814916" cy="5122607"/>
          </a:xfrm>
          <a:prstGeom prst="cube">
            <a:avLst>
              <a:gd name="adj" fmla="val 48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be 4">
            <a:extLst>
              <a:ext uri="{FF2B5EF4-FFF2-40B4-BE49-F238E27FC236}">
                <a16:creationId xmlns:a16="http://schemas.microsoft.com/office/drawing/2014/main" id="{44DA95E4-D394-DB8E-3752-AD63ACA486A0}"/>
              </a:ext>
            </a:extLst>
          </p:cNvPr>
          <p:cNvSpPr/>
          <p:nvPr/>
        </p:nvSpPr>
        <p:spPr>
          <a:xfrm>
            <a:off x="8175522" y="776747"/>
            <a:ext cx="3814916" cy="5122607"/>
          </a:xfrm>
          <a:prstGeom prst="cube">
            <a:avLst>
              <a:gd name="adj" fmla="val 48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5F6624B-20C2-9828-45AB-03E8FA28DBDE}"/>
              </a:ext>
            </a:extLst>
          </p:cNvPr>
          <p:cNvSpPr/>
          <p:nvPr/>
        </p:nvSpPr>
        <p:spPr>
          <a:xfrm>
            <a:off x="227371" y="1248696"/>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VM1</a:t>
            </a:r>
            <a:endParaRPr lang="en-US" b="1" dirty="0"/>
          </a:p>
        </p:txBody>
      </p:sp>
      <p:sp>
        <p:nvSpPr>
          <p:cNvPr id="7" name="Rectangle: Rounded Corners 6">
            <a:extLst>
              <a:ext uri="{FF2B5EF4-FFF2-40B4-BE49-F238E27FC236}">
                <a16:creationId xmlns:a16="http://schemas.microsoft.com/office/drawing/2014/main" id="{8F4428EF-1323-6C84-3528-83D195D70F03}"/>
              </a:ext>
            </a:extLst>
          </p:cNvPr>
          <p:cNvSpPr/>
          <p:nvPr/>
        </p:nvSpPr>
        <p:spPr>
          <a:xfrm>
            <a:off x="1479754" y="1248696"/>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647119D6-2118-967C-39A7-9B4EF1029354}"/>
              </a:ext>
            </a:extLst>
          </p:cNvPr>
          <p:cNvSpPr/>
          <p:nvPr/>
        </p:nvSpPr>
        <p:spPr>
          <a:xfrm>
            <a:off x="2735825" y="1248697"/>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DD85622-F2A4-6ADB-32D7-EA04A505B1FD}"/>
              </a:ext>
            </a:extLst>
          </p:cNvPr>
          <p:cNvSpPr/>
          <p:nvPr/>
        </p:nvSpPr>
        <p:spPr>
          <a:xfrm>
            <a:off x="227371" y="2276167"/>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72518334-2D31-8EE1-AE9F-09AB0A522F3D}"/>
              </a:ext>
            </a:extLst>
          </p:cNvPr>
          <p:cNvSpPr/>
          <p:nvPr/>
        </p:nvSpPr>
        <p:spPr>
          <a:xfrm>
            <a:off x="1479754" y="2276167"/>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07E114F-3DB5-8754-9F45-5D36094D1403}"/>
              </a:ext>
            </a:extLst>
          </p:cNvPr>
          <p:cNvSpPr/>
          <p:nvPr/>
        </p:nvSpPr>
        <p:spPr>
          <a:xfrm>
            <a:off x="2735825" y="2276168"/>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CCBD8A7-6601-EBB7-6383-8A044E6019AA}"/>
              </a:ext>
            </a:extLst>
          </p:cNvPr>
          <p:cNvSpPr/>
          <p:nvPr/>
        </p:nvSpPr>
        <p:spPr>
          <a:xfrm>
            <a:off x="201562" y="319548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567AA686-06A9-3B57-840F-207E83F9E892}"/>
              </a:ext>
            </a:extLst>
          </p:cNvPr>
          <p:cNvSpPr/>
          <p:nvPr/>
        </p:nvSpPr>
        <p:spPr>
          <a:xfrm>
            <a:off x="1453945" y="319548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9C332CB-9748-396E-7B14-805D8E002D60}"/>
              </a:ext>
            </a:extLst>
          </p:cNvPr>
          <p:cNvSpPr/>
          <p:nvPr/>
        </p:nvSpPr>
        <p:spPr>
          <a:xfrm>
            <a:off x="2710016" y="319548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F4F0748-E2F4-9D7F-DFE1-9B312113B79B}"/>
              </a:ext>
            </a:extLst>
          </p:cNvPr>
          <p:cNvSpPr/>
          <p:nvPr/>
        </p:nvSpPr>
        <p:spPr>
          <a:xfrm>
            <a:off x="227371" y="509802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F2F8BC6C-C6E0-0BE7-D227-8CA87A2B5F4D}"/>
              </a:ext>
            </a:extLst>
          </p:cNvPr>
          <p:cNvSpPr/>
          <p:nvPr/>
        </p:nvSpPr>
        <p:spPr>
          <a:xfrm>
            <a:off x="1479754" y="509802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A18DEDB-1EF4-6C8C-D980-542872AAF12A}"/>
              </a:ext>
            </a:extLst>
          </p:cNvPr>
          <p:cNvSpPr/>
          <p:nvPr/>
        </p:nvSpPr>
        <p:spPr>
          <a:xfrm>
            <a:off x="2735825" y="509802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D4EADC1-94A5-5C5D-C103-0EB37B6678C3}"/>
              </a:ext>
            </a:extLst>
          </p:cNvPr>
          <p:cNvSpPr/>
          <p:nvPr/>
        </p:nvSpPr>
        <p:spPr>
          <a:xfrm>
            <a:off x="227371" y="4178708"/>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C7B3DFDD-3A4E-CBDD-8F9E-1D0E28FBDC05}"/>
              </a:ext>
            </a:extLst>
          </p:cNvPr>
          <p:cNvSpPr/>
          <p:nvPr/>
        </p:nvSpPr>
        <p:spPr>
          <a:xfrm>
            <a:off x="1479754" y="4178708"/>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795F68A8-F48D-8407-B8B2-C361088E6EB0}"/>
              </a:ext>
            </a:extLst>
          </p:cNvPr>
          <p:cNvSpPr/>
          <p:nvPr/>
        </p:nvSpPr>
        <p:spPr>
          <a:xfrm>
            <a:off x="2735825" y="417870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E399E78-95FA-4CC0-89DE-F35FE59F792C}"/>
              </a:ext>
            </a:extLst>
          </p:cNvPr>
          <p:cNvSpPr/>
          <p:nvPr/>
        </p:nvSpPr>
        <p:spPr>
          <a:xfrm>
            <a:off x="4286863" y="1076632"/>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7EAF6EC2-FD14-ED96-ABCE-5CE25767E429}"/>
              </a:ext>
            </a:extLst>
          </p:cNvPr>
          <p:cNvSpPr/>
          <p:nvPr/>
        </p:nvSpPr>
        <p:spPr>
          <a:xfrm>
            <a:off x="5539246" y="1076632"/>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D5750715-FE82-48F9-1AFA-8BC32AD47CAD}"/>
              </a:ext>
            </a:extLst>
          </p:cNvPr>
          <p:cNvSpPr/>
          <p:nvPr/>
        </p:nvSpPr>
        <p:spPr>
          <a:xfrm>
            <a:off x="6795317" y="107663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C34A3CED-1EDB-A950-C45E-C8851C68D44B}"/>
              </a:ext>
            </a:extLst>
          </p:cNvPr>
          <p:cNvSpPr/>
          <p:nvPr/>
        </p:nvSpPr>
        <p:spPr>
          <a:xfrm>
            <a:off x="4286863" y="210410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05F7595E-F290-CEFB-6F6B-C2DF452150C7}"/>
              </a:ext>
            </a:extLst>
          </p:cNvPr>
          <p:cNvSpPr/>
          <p:nvPr/>
        </p:nvSpPr>
        <p:spPr>
          <a:xfrm>
            <a:off x="5539246" y="210410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A6B3F9A3-E4DD-1F5B-7AA2-3BC42672FED8}"/>
              </a:ext>
            </a:extLst>
          </p:cNvPr>
          <p:cNvSpPr/>
          <p:nvPr/>
        </p:nvSpPr>
        <p:spPr>
          <a:xfrm>
            <a:off x="6795317" y="210410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91D0855A-437D-F677-74FB-8C70D43D2C29}"/>
              </a:ext>
            </a:extLst>
          </p:cNvPr>
          <p:cNvSpPr/>
          <p:nvPr/>
        </p:nvSpPr>
        <p:spPr>
          <a:xfrm>
            <a:off x="4261054" y="302341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A63414EA-2F90-26DC-8A22-C7C0F265A36B}"/>
              </a:ext>
            </a:extLst>
          </p:cNvPr>
          <p:cNvSpPr/>
          <p:nvPr/>
        </p:nvSpPr>
        <p:spPr>
          <a:xfrm>
            <a:off x="5513437" y="302341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BDEEDFD-0464-828A-A22C-152A2AAE2743}"/>
              </a:ext>
            </a:extLst>
          </p:cNvPr>
          <p:cNvSpPr/>
          <p:nvPr/>
        </p:nvSpPr>
        <p:spPr>
          <a:xfrm>
            <a:off x="6769508" y="3023420"/>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15FA8169-2F6C-C96A-69DD-36F0836350D8}"/>
              </a:ext>
            </a:extLst>
          </p:cNvPr>
          <p:cNvSpPr/>
          <p:nvPr/>
        </p:nvSpPr>
        <p:spPr>
          <a:xfrm>
            <a:off x="4286863" y="492595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63FDDDED-C5CF-4901-E1FE-851E8B1655BA}"/>
              </a:ext>
            </a:extLst>
          </p:cNvPr>
          <p:cNvSpPr/>
          <p:nvPr/>
        </p:nvSpPr>
        <p:spPr>
          <a:xfrm>
            <a:off x="5539246" y="492595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27BACA38-58D3-E488-D0A4-04CC1286A4A4}"/>
              </a:ext>
            </a:extLst>
          </p:cNvPr>
          <p:cNvSpPr/>
          <p:nvPr/>
        </p:nvSpPr>
        <p:spPr>
          <a:xfrm>
            <a:off x="6795317" y="4925960"/>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90B438E-84B5-1FC2-E8EE-8F5F7A5D4E24}"/>
              </a:ext>
            </a:extLst>
          </p:cNvPr>
          <p:cNvSpPr/>
          <p:nvPr/>
        </p:nvSpPr>
        <p:spPr>
          <a:xfrm>
            <a:off x="4286863" y="400664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2CDCF4C3-8286-D4E6-4EA3-2400297F04E9}"/>
              </a:ext>
            </a:extLst>
          </p:cNvPr>
          <p:cNvSpPr/>
          <p:nvPr/>
        </p:nvSpPr>
        <p:spPr>
          <a:xfrm>
            <a:off x="5539246" y="400664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46F3953A-A0E7-7812-6DE1-B5065D80C8C4}"/>
              </a:ext>
            </a:extLst>
          </p:cNvPr>
          <p:cNvSpPr/>
          <p:nvPr/>
        </p:nvSpPr>
        <p:spPr>
          <a:xfrm>
            <a:off x="6795317" y="4006645"/>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4ADFA00-A4DB-BA0C-BA88-C82E2CDEFAD0}"/>
              </a:ext>
            </a:extLst>
          </p:cNvPr>
          <p:cNvSpPr/>
          <p:nvPr/>
        </p:nvSpPr>
        <p:spPr>
          <a:xfrm>
            <a:off x="8286134" y="1076632"/>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0A769AC8-9AFE-2E19-6856-16746CC26D46}"/>
              </a:ext>
            </a:extLst>
          </p:cNvPr>
          <p:cNvSpPr/>
          <p:nvPr/>
        </p:nvSpPr>
        <p:spPr>
          <a:xfrm>
            <a:off x="9538517" y="1076632"/>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374AF929-DF70-909A-2553-D7F5B5BCBD9C}"/>
              </a:ext>
            </a:extLst>
          </p:cNvPr>
          <p:cNvSpPr/>
          <p:nvPr/>
        </p:nvSpPr>
        <p:spPr>
          <a:xfrm>
            <a:off x="10794588" y="107663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6CB79F4E-7373-6A66-0E64-B04D81B3D36B}"/>
              </a:ext>
            </a:extLst>
          </p:cNvPr>
          <p:cNvSpPr/>
          <p:nvPr/>
        </p:nvSpPr>
        <p:spPr>
          <a:xfrm>
            <a:off x="8286134" y="210410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076E4202-B36B-0B9C-E496-4796B4866F6C}"/>
              </a:ext>
            </a:extLst>
          </p:cNvPr>
          <p:cNvSpPr/>
          <p:nvPr/>
        </p:nvSpPr>
        <p:spPr>
          <a:xfrm>
            <a:off x="9538517" y="210410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AE8BC6C1-AC2B-77CF-2E9A-AEB62897EB8F}"/>
              </a:ext>
            </a:extLst>
          </p:cNvPr>
          <p:cNvSpPr/>
          <p:nvPr/>
        </p:nvSpPr>
        <p:spPr>
          <a:xfrm>
            <a:off x="10794588" y="210410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AC65E9AA-ADCC-7AC0-C69C-AB643816D735}"/>
              </a:ext>
            </a:extLst>
          </p:cNvPr>
          <p:cNvSpPr/>
          <p:nvPr/>
        </p:nvSpPr>
        <p:spPr>
          <a:xfrm>
            <a:off x="8260325" y="302341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EEDE50C2-01B8-7D44-4030-2C9FBC6319CF}"/>
              </a:ext>
            </a:extLst>
          </p:cNvPr>
          <p:cNvSpPr/>
          <p:nvPr/>
        </p:nvSpPr>
        <p:spPr>
          <a:xfrm>
            <a:off x="9512708" y="302341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E4DA5CCB-7B99-0A72-715F-4427C4D40AAC}"/>
              </a:ext>
            </a:extLst>
          </p:cNvPr>
          <p:cNvSpPr/>
          <p:nvPr/>
        </p:nvSpPr>
        <p:spPr>
          <a:xfrm>
            <a:off x="10768779" y="3023420"/>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9E10C74C-E3E1-CF3D-6EBE-E06738F2F99A}"/>
              </a:ext>
            </a:extLst>
          </p:cNvPr>
          <p:cNvSpPr/>
          <p:nvPr/>
        </p:nvSpPr>
        <p:spPr>
          <a:xfrm>
            <a:off x="8286134" y="492595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C9EB95C8-F94D-0FF0-4876-22AEC2A50A3D}"/>
              </a:ext>
            </a:extLst>
          </p:cNvPr>
          <p:cNvSpPr/>
          <p:nvPr/>
        </p:nvSpPr>
        <p:spPr>
          <a:xfrm>
            <a:off x="9538517" y="492595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948C1F4E-A2A9-8F2D-CE22-33709A97CBB6}"/>
              </a:ext>
            </a:extLst>
          </p:cNvPr>
          <p:cNvSpPr/>
          <p:nvPr/>
        </p:nvSpPr>
        <p:spPr>
          <a:xfrm>
            <a:off x="10794588" y="4925960"/>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BCEDF2EC-F48E-2239-9B18-054634A3399E}"/>
              </a:ext>
            </a:extLst>
          </p:cNvPr>
          <p:cNvSpPr/>
          <p:nvPr/>
        </p:nvSpPr>
        <p:spPr>
          <a:xfrm>
            <a:off x="8286134" y="400664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EF3DFDD6-9DBA-8231-AA08-89526A46EE68}"/>
              </a:ext>
            </a:extLst>
          </p:cNvPr>
          <p:cNvSpPr/>
          <p:nvPr/>
        </p:nvSpPr>
        <p:spPr>
          <a:xfrm>
            <a:off x="9538517" y="400664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0BB76E22-80CC-0757-98E1-719B0B45B2B3}"/>
              </a:ext>
            </a:extLst>
          </p:cNvPr>
          <p:cNvSpPr/>
          <p:nvPr/>
        </p:nvSpPr>
        <p:spPr>
          <a:xfrm>
            <a:off x="10794588" y="4006645"/>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E6A786C5-6B5E-3C88-8456-A8798077A732}"/>
              </a:ext>
            </a:extLst>
          </p:cNvPr>
          <p:cNvSpPr/>
          <p:nvPr/>
        </p:nvSpPr>
        <p:spPr>
          <a:xfrm>
            <a:off x="4916129" y="6194323"/>
            <a:ext cx="1606342" cy="4916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Load</a:t>
            </a:r>
          </a:p>
          <a:p>
            <a:pPr algn="ctr"/>
            <a:r>
              <a:rPr lang="en-IN" b="1" dirty="0"/>
              <a:t>Balancer</a:t>
            </a:r>
            <a:endParaRPr lang="en-US" b="1" dirty="0"/>
          </a:p>
        </p:txBody>
      </p:sp>
      <p:cxnSp>
        <p:nvCxnSpPr>
          <p:cNvPr id="53" name="Connector: Elbow 52">
            <a:extLst>
              <a:ext uri="{FF2B5EF4-FFF2-40B4-BE49-F238E27FC236}">
                <a16:creationId xmlns:a16="http://schemas.microsoft.com/office/drawing/2014/main" id="{88434295-E9D9-CA70-3075-CC76205D7B4C}"/>
              </a:ext>
            </a:extLst>
          </p:cNvPr>
          <p:cNvCxnSpPr>
            <a:stCxn id="51" idx="1"/>
            <a:endCxn id="3" idx="3"/>
          </p:cNvCxnSpPr>
          <p:nvPr/>
        </p:nvCxnSpPr>
        <p:spPr>
          <a:xfrm rot="10800000">
            <a:off x="1991031" y="5899355"/>
            <a:ext cx="2925099" cy="540774"/>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9C77ECF8-00FC-6C85-74BB-18D6F976F427}"/>
              </a:ext>
            </a:extLst>
          </p:cNvPr>
          <p:cNvCxnSpPr>
            <a:stCxn id="51" idx="3"/>
            <a:endCxn id="5" idx="3"/>
          </p:cNvCxnSpPr>
          <p:nvPr/>
        </p:nvCxnSpPr>
        <p:spPr>
          <a:xfrm flipV="1">
            <a:off x="6522471" y="5899354"/>
            <a:ext cx="3467101" cy="540775"/>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A190E68-4E34-DC2B-CD46-4C82488360CA}"/>
              </a:ext>
            </a:extLst>
          </p:cNvPr>
          <p:cNvCxnSpPr>
            <a:stCxn id="51" idx="0"/>
            <a:endCxn id="4" idx="3"/>
          </p:cNvCxnSpPr>
          <p:nvPr/>
        </p:nvCxnSpPr>
        <p:spPr>
          <a:xfrm flipV="1">
            <a:off x="5719300" y="5899353"/>
            <a:ext cx="271001" cy="29497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F4A7C050-9F8D-5468-BA41-33640D13FEF1}"/>
              </a:ext>
            </a:extLst>
          </p:cNvPr>
          <p:cNvSpPr/>
          <p:nvPr/>
        </p:nvSpPr>
        <p:spPr>
          <a:xfrm>
            <a:off x="658761" y="369331"/>
            <a:ext cx="11331677" cy="343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Network Topology</a:t>
            </a:r>
            <a:endParaRPr lang="en-US" b="1" dirty="0"/>
          </a:p>
        </p:txBody>
      </p:sp>
      <p:sp>
        <p:nvSpPr>
          <p:cNvPr id="59" name="Arrow: Down 58">
            <a:extLst>
              <a:ext uri="{FF2B5EF4-FFF2-40B4-BE49-F238E27FC236}">
                <a16:creationId xmlns:a16="http://schemas.microsoft.com/office/drawing/2014/main" id="{4E9589CD-923F-FD1D-998A-0351D2C325F2}"/>
              </a:ext>
            </a:extLst>
          </p:cNvPr>
          <p:cNvSpPr/>
          <p:nvPr/>
        </p:nvSpPr>
        <p:spPr>
          <a:xfrm>
            <a:off x="1991031" y="594849"/>
            <a:ext cx="319550" cy="36379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Arrow: Down 59">
            <a:extLst>
              <a:ext uri="{FF2B5EF4-FFF2-40B4-BE49-F238E27FC236}">
                <a16:creationId xmlns:a16="http://schemas.microsoft.com/office/drawing/2014/main" id="{9C707D42-3F06-31CD-2F0A-C464F5805F00}"/>
              </a:ext>
            </a:extLst>
          </p:cNvPr>
          <p:cNvSpPr/>
          <p:nvPr/>
        </p:nvSpPr>
        <p:spPr>
          <a:xfrm>
            <a:off x="5923934" y="658759"/>
            <a:ext cx="319550" cy="36379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Arrow: Down 60">
            <a:extLst>
              <a:ext uri="{FF2B5EF4-FFF2-40B4-BE49-F238E27FC236}">
                <a16:creationId xmlns:a16="http://schemas.microsoft.com/office/drawing/2014/main" id="{4428FCD6-6BF5-0C61-5B28-059DF8B8C89F}"/>
              </a:ext>
            </a:extLst>
          </p:cNvPr>
          <p:cNvSpPr/>
          <p:nvPr/>
        </p:nvSpPr>
        <p:spPr>
          <a:xfrm>
            <a:off x="10041194" y="585013"/>
            <a:ext cx="319550" cy="36379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3536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969F9D-53D6-DA4F-169E-0FE1368D2A00}"/>
              </a:ext>
            </a:extLst>
          </p:cNvPr>
          <p:cNvSpPr txBox="1"/>
          <p:nvPr/>
        </p:nvSpPr>
        <p:spPr>
          <a:xfrm>
            <a:off x="3126658" y="137652"/>
            <a:ext cx="6548284" cy="369332"/>
          </a:xfrm>
          <a:prstGeom prst="rect">
            <a:avLst/>
          </a:prstGeom>
          <a:noFill/>
        </p:spPr>
        <p:txBody>
          <a:bodyPr wrap="square" rtlCol="0">
            <a:spAutoFit/>
          </a:bodyPr>
          <a:lstStyle/>
          <a:p>
            <a:pPr algn="ctr"/>
            <a:r>
              <a:rPr lang="en-IN" b="1" dirty="0"/>
              <a:t>Virtual Machine in Practice</a:t>
            </a:r>
            <a:endParaRPr lang="en-US" b="1" dirty="0"/>
          </a:p>
        </p:txBody>
      </p:sp>
      <p:sp>
        <p:nvSpPr>
          <p:cNvPr id="3" name="Rectangle 2">
            <a:extLst>
              <a:ext uri="{FF2B5EF4-FFF2-40B4-BE49-F238E27FC236}">
                <a16:creationId xmlns:a16="http://schemas.microsoft.com/office/drawing/2014/main" id="{32A74FD0-BEE3-DA8B-E56F-D11006CB7FEC}"/>
              </a:ext>
            </a:extLst>
          </p:cNvPr>
          <p:cNvSpPr/>
          <p:nvPr/>
        </p:nvSpPr>
        <p:spPr>
          <a:xfrm>
            <a:off x="589935" y="506984"/>
            <a:ext cx="11080955" cy="57223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9EA7D755-5546-629C-2A4E-10328073C73D}"/>
              </a:ext>
            </a:extLst>
          </p:cNvPr>
          <p:cNvSpPr txBox="1"/>
          <p:nvPr/>
        </p:nvSpPr>
        <p:spPr>
          <a:xfrm>
            <a:off x="3480619" y="6381135"/>
            <a:ext cx="4847304" cy="369332"/>
          </a:xfrm>
          <a:prstGeom prst="rect">
            <a:avLst/>
          </a:prstGeom>
          <a:noFill/>
        </p:spPr>
        <p:txBody>
          <a:bodyPr wrap="square" rtlCol="0">
            <a:spAutoFit/>
          </a:bodyPr>
          <a:lstStyle/>
          <a:p>
            <a:pPr algn="ctr"/>
            <a:r>
              <a:rPr lang="en-IN" b="1" dirty="0"/>
              <a:t>HOST Physical Machine</a:t>
            </a:r>
            <a:endParaRPr lang="en-US" b="1" dirty="0"/>
          </a:p>
        </p:txBody>
      </p:sp>
      <p:sp>
        <p:nvSpPr>
          <p:cNvPr id="5" name="Rectangle 4">
            <a:extLst>
              <a:ext uri="{FF2B5EF4-FFF2-40B4-BE49-F238E27FC236}">
                <a16:creationId xmlns:a16="http://schemas.microsoft.com/office/drawing/2014/main" id="{C42B33DB-8156-2B56-2BF8-6887DBC00F47}"/>
              </a:ext>
            </a:extLst>
          </p:cNvPr>
          <p:cNvSpPr/>
          <p:nvPr/>
        </p:nvSpPr>
        <p:spPr>
          <a:xfrm>
            <a:off x="589935" y="5211097"/>
            <a:ext cx="11080955" cy="101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CC39682-3FD1-24D1-EFFA-FD7FF6A0B062}"/>
              </a:ext>
            </a:extLst>
          </p:cNvPr>
          <p:cNvSpPr/>
          <p:nvPr/>
        </p:nvSpPr>
        <p:spPr>
          <a:xfrm>
            <a:off x="1189703" y="5388077"/>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Memory</a:t>
            </a:r>
            <a:endParaRPr lang="en-US" b="1" dirty="0"/>
          </a:p>
        </p:txBody>
      </p:sp>
      <p:sp>
        <p:nvSpPr>
          <p:cNvPr id="7" name="Rectangle: Rounded Corners 6">
            <a:extLst>
              <a:ext uri="{FF2B5EF4-FFF2-40B4-BE49-F238E27FC236}">
                <a16:creationId xmlns:a16="http://schemas.microsoft.com/office/drawing/2014/main" id="{1D1C3A97-888F-2821-C79B-348459B04630}"/>
              </a:ext>
            </a:extLst>
          </p:cNvPr>
          <p:cNvSpPr/>
          <p:nvPr/>
        </p:nvSpPr>
        <p:spPr>
          <a:xfrm>
            <a:off x="4699819" y="5381014"/>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Storage</a:t>
            </a:r>
            <a:endParaRPr lang="en-US" b="1" dirty="0"/>
          </a:p>
        </p:txBody>
      </p:sp>
      <p:sp>
        <p:nvSpPr>
          <p:cNvPr id="8" name="Rectangle: Rounded Corners 7">
            <a:extLst>
              <a:ext uri="{FF2B5EF4-FFF2-40B4-BE49-F238E27FC236}">
                <a16:creationId xmlns:a16="http://schemas.microsoft.com/office/drawing/2014/main" id="{EBC435BF-EAF9-C892-856F-7A2A5AC4915A}"/>
              </a:ext>
            </a:extLst>
          </p:cNvPr>
          <p:cNvSpPr/>
          <p:nvPr/>
        </p:nvSpPr>
        <p:spPr>
          <a:xfrm>
            <a:off x="8809703" y="5375335"/>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Networking</a:t>
            </a:r>
            <a:endParaRPr lang="en-US" b="1" dirty="0"/>
          </a:p>
        </p:txBody>
      </p:sp>
      <p:sp>
        <p:nvSpPr>
          <p:cNvPr id="9" name="Rectangle 8">
            <a:extLst>
              <a:ext uri="{FF2B5EF4-FFF2-40B4-BE49-F238E27FC236}">
                <a16:creationId xmlns:a16="http://schemas.microsoft.com/office/drawing/2014/main" id="{DBA67D49-545A-6AF6-89C8-EC5F09EC61A6}"/>
              </a:ext>
            </a:extLst>
          </p:cNvPr>
          <p:cNvSpPr/>
          <p:nvPr/>
        </p:nvSpPr>
        <p:spPr>
          <a:xfrm>
            <a:off x="589935" y="4312967"/>
            <a:ext cx="11080955" cy="8007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b="1" dirty="0"/>
              <a:t>HOST Operating Interface Layer aka Kernel </a:t>
            </a:r>
            <a:endParaRPr lang="en-US" b="1" dirty="0"/>
          </a:p>
        </p:txBody>
      </p:sp>
      <p:sp>
        <p:nvSpPr>
          <p:cNvPr id="10" name="Rectangle 9">
            <a:extLst>
              <a:ext uri="{FF2B5EF4-FFF2-40B4-BE49-F238E27FC236}">
                <a16:creationId xmlns:a16="http://schemas.microsoft.com/office/drawing/2014/main" id="{38DC4A21-A46F-675B-0B8E-82B2B77612E8}"/>
              </a:ext>
            </a:extLst>
          </p:cNvPr>
          <p:cNvSpPr/>
          <p:nvPr/>
        </p:nvSpPr>
        <p:spPr>
          <a:xfrm>
            <a:off x="589934" y="3423770"/>
            <a:ext cx="11080955" cy="8007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Virtualization Software e.g. Hyper-V, VMWare, Virtual Box</a:t>
            </a:r>
            <a:endParaRPr lang="en-US" b="1" dirty="0"/>
          </a:p>
        </p:txBody>
      </p:sp>
      <p:sp>
        <p:nvSpPr>
          <p:cNvPr id="11" name="Rectangle 10">
            <a:extLst>
              <a:ext uri="{FF2B5EF4-FFF2-40B4-BE49-F238E27FC236}">
                <a16:creationId xmlns:a16="http://schemas.microsoft.com/office/drawing/2014/main" id="{865678A4-1054-7BF6-6739-43594406B86E}"/>
              </a:ext>
            </a:extLst>
          </p:cNvPr>
          <p:cNvSpPr/>
          <p:nvPr/>
        </p:nvSpPr>
        <p:spPr>
          <a:xfrm>
            <a:off x="589934" y="2525640"/>
            <a:ext cx="11080955" cy="800707"/>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b="1" dirty="0"/>
              <a:t>Virtualized Networking, Memory and Storage Interfaces</a:t>
            </a:r>
            <a:endParaRPr lang="en-US" b="1" dirty="0"/>
          </a:p>
        </p:txBody>
      </p:sp>
      <p:sp>
        <p:nvSpPr>
          <p:cNvPr id="12" name="Rectangle: Rounded Corners 11">
            <a:extLst>
              <a:ext uri="{FF2B5EF4-FFF2-40B4-BE49-F238E27FC236}">
                <a16:creationId xmlns:a16="http://schemas.microsoft.com/office/drawing/2014/main" id="{AD8300D1-E889-A24E-936D-04DC007513D9}"/>
              </a:ext>
            </a:extLst>
          </p:cNvPr>
          <p:cNvSpPr/>
          <p:nvPr/>
        </p:nvSpPr>
        <p:spPr>
          <a:xfrm>
            <a:off x="845574" y="595474"/>
            <a:ext cx="3923071" cy="184167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F1A46DA-EFE2-9AE4-DA9A-A614ECB5A56E}"/>
              </a:ext>
            </a:extLst>
          </p:cNvPr>
          <p:cNvSpPr txBox="1"/>
          <p:nvPr/>
        </p:nvSpPr>
        <p:spPr>
          <a:xfrm>
            <a:off x="1907458" y="658761"/>
            <a:ext cx="1573161" cy="369332"/>
          </a:xfrm>
          <a:prstGeom prst="rect">
            <a:avLst/>
          </a:prstGeom>
          <a:noFill/>
        </p:spPr>
        <p:txBody>
          <a:bodyPr wrap="square" rtlCol="0">
            <a:spAutoFit/>
          </a:bodyPr>
          <a:lstStyle/>
          <a:p>
            <a:pPr algn="ctr"/>
            <a:r>
              <a:rPr lang="en-IN" b="1" dirty="0">
                <a:solidFill>
                  <a:srgbClr val="FFFF00"/>
                </a:solidFill>
              </a:rPr>
              <a:t>VM 1</a:t>
            </a:r>
            <a:endParaRPr lang="en-US" b="1" dirty="0">
              <a:solidFill>
                <a:srgbClr val="FFFF00"/>
              </a:solidFill>
            </a:endParaRPr>
          </a:p>
        </p:txBody>
      </p:sp>
      <p:sp>
        <p:nvSpPr>
          <p:cNvPr id="14" name="Rectangle 13">
            <a:extLst>
              <a:ext uri="{FF2B5EF4-FFF2-40B4-BE49-F238E27FC236}">
                <a16:creationId xmlns:a16="http://schemas.microsoft.com/office/drawing/2014/main" id="{98012C7A-6EAD-AE48-9BAE-86D2E5AE5C15}"/>
              </a:ext>
            </a:extLst>
          </p:cNvPr>
          <p:cNvSpPr/>
          <p:nvPr/>
        </p:nvSpPr>
        <p:spPr>
          <a:xfrm>
            <a:off x="594850" y="3411443"/>
            <a:ext cx="11080955" cy="8007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Virtualization Software e.g. Hyper-V, VMWare, Virtual Box</a:t>
            </a:r>
            <a:endParaRPr lang="en-US" b="1" dirty="0"/>
          </a:p>
        </p:txBody>
      </p:sp>
      <p:sp>
        <p:nvSpPr>
          <p:cNvPr id="15" name="Rectangle 14">
            <a:extLst>
              <a:ext uri="{FF2B5EF4-FFF2-40B4-BE49-F238E27FC236}">
                <a16:creationId xmlns:a16="http://schemas.microsoft.com/office/drawing/2014/main" id="{549A539C-D13E-04C9-BB14-21D3B6A79C7A}"/>
              </a:ext>
            </a:extLst>
          </p:cNvPr>
          <p:cNvSpPr/>
          <p:nvPr/>
        </p:nvSpPr>
        <p:spPr>
          <a:xfrm>
            <a:off x="993058" y="2014713"/>
            <a:ext cx="3559277" cy="3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OS Services aka Kernel</a:t>
            </a:r>
            <a:endParaRPr lang="en-US" sz="1200" b="1" dirty="0"/>
          </a:p>
        </p:txBody>
      </p:sp>
      <p:sp>
        <p:nvSpPr>
          <p:cNvPr id="16" name="Rectangle 15">
            <a:extLst>
              <a:ext uri="{FF2B5EF4-FFF2-40B4-BE49-F238E27FC236}">
                <a16:creationId xmlns:a16="http://schemas.microsoft.com/office/drawing/2014/main" id="{9B6580C3-BE06-4C43-7849-2D79C20C37FC}"/>
              </a:ext>
            </a:extLst>
          </p:cNvPr>
          <p:cNvSpPr/>
          <p:nvPr/>
        </p:nvSpPr>
        <p:spPr>
          <a:xfrm>
            <a:off x="993058" y="1346432"/>
            <a:ext cx="3559277" cy="62341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200" b="1" dirty="0"/>
              <a:t>Runtime and Application Server, e.g. Database, Web Server, other application Packages</a:t>
            </a:r>
            <a:endParaRPr lang="en-US" sz="1200" b="1" dirty="0"/>
          </a:p>
        </p:txBody>
      </p:sp>
      <p:sp>
        <p:nvSpPr>
          <p:cNvPr id="17" name="Rectangle 16">
            <a:extLst>
              <a:ext uri="{FF2B5EF4-FFF2-40B4-BE49-F238E27FC236}">
                <a16:creationId xmlns:a16="http://schemas.microsoft.com/office/drawing/2014/main" id="{1D065BEB-5C38-7F92-3F10-EAAF55C2BB8D}"/>
              </a:ext>
            </a:extLst>
          </p:cNvPr>
          <p:cNvSpPr/>
          <p:nvPr/>
        </p:nvSpPr>
        <p:spPr>
          <a:xfrm>
            <a:off x="993057" y="958234"/>
            <a:ext cx="3559277" cy="3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Customer’s Application</a:t>
            </a:r>
            <a:endParaRPr lang="en-US" sz="1200" b="1" dirty="0"/>
          </a:p>
        </p:txBody>
      </p:sp>
      <p:sp>
        <p:nvSpPr>
          <p:cNvPr id="18" name="Rectangle: Rounded Corners 17">
            <a:extLst>
              <a:ext uri="{FF2B5EF4-FFF2-40B4-BE49-F238E27FC236}">
                <a16:creationId xmlns:a16="http://schemas.microsoft.com/office/drawing/2014/main" id="{71D879D1-625E-BDE6-DF5D-61D376288F6F}"/>
              </a:ext>
            </a:extLst>
          </p:cNvPr>
          <p:cNvSpPr/>
          <p:nvPr/>
        </p:nvSpPr>
        <p:spPr>
          <a:xfrm>
            <a:off x="7423354" y="566810"/>
            <a:ext cx="3923071" cy="184167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FEBC142-7C0A-0DDB-F835-0C763EEC9F77}"/>
              </a:ext>
            </a:extLst>
          </p:cNvPr>
          <p:cNvSpPr txBox="1"/>
          <p:nvPr/>
        </p:nvSpPr>
        <p:spPr>
          <a:xfrm>
            <a:off x="8485238" y="630097"/>
            <a:ext cx="1573161" cy="369332"/>
          </a:xfrm>
          <a:prstGeom prst="rect">
            <a:avLst/>
          </a:prstGeom>
          <a:noFill/>
        </p:spPr>
        <p:txBody>
          <a:bodyPr wrap="square" rtlCol="0">
            <a:spAutoFit/>
          </a:bodyPr>
          <a:lstStyle/>
          <a:p>
            <a:pPr algn="ctr"/>
            <a:r>
              <a:rPr lang="en-IN" b="1" dirty="0">
                <a:solidFill>
                  <a:srgbClr val="FFFF00"/>
                </a:solidFill>
              </a:rPr>
              <a:t>VM </a:t>
            </a:r>
            <a:endParaRPr lang="en-US" b="1" dirty="0">
              <a:solidFill>
                <a:srgbClr val="FFFF00"/>
              </a:solidFill>
            </a:endParaRPr>
          </a:p>
        </p:txBody>
      </p:sp>
      <p:sp>
        <p:nvSpPr>
          <p:cNvPr id="20" name="Rectangle 19">
            <a:extLst>
              <a:ext uri="{FF2B5EF4-FFF2-40B4-BE49-F238E27FC236}">
                <a16:creationId xmlns:a16="http://schemas.microsoft.com/office/drawing/2014/main" id="{49E9F6F5-9130-13F9-7957-D70B2054B096}"/>
              </a:ext>
            </a:extLst>
          </p:cNvPr>
          <p:cNvSpPr/>
          <p:nvPr/>
        </p:nvSpPr>
        <p:spPr>
          <a:xfrm>
            <a:off x="7570838" y="1986049"/>
            <a:ext cx="3559277" cy="3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OS Services aka Kernel</a:t>
            </a:r>
            <a:endParaRPr lang="en-US" sz="1200" b="1" dirty="0"/>
          </a:p>
        </p:txBody>
      </p:sp>
      <p:sp>
        <p:nvSpPr>
          <p:cNvPr id="21" name="Rectangle 20">
            <a:extLst>
              <a:ext uri="{FF2B5EF4-FFF2-40B4-BE49-F238E27FC236}">
                <a16:creationId xmlns:a16="http://schemas.microsoft.com/office/drawing/2014/main" id="{D0B1706D-6F88-E5C1-2629-8A6F1E126051}"/>
              </a:ext>
            </a:extLst>
          </p:cNvPr>
          <p:cNvSpPr/>
          <p:nvPr/>
        </p:nvSpPr>
        <p:spPr>
          <a:xfrm>
            <a:off x="7570838" y="1317768"/>
            <a:ext cx="3559277" cy="62341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200" b="1" dirty="0"/>
              <a:t>Runtime and Application Server, e.g. Database, Web Server, other application Packages</a:t>
            </a:r>
            <a:endParaRPr lang="en-US" sz="1200" b="1" dirty="0"/>
          </a:p>
        </p:txBody>
      </p:sp>
      <p:sp>
        <p:nvSpPr>
          <p:cNvPr id="22" name="Rectangle 21">
            <a:extLst>
              <a:ext uri="{FF2B5EF4-FFF2-40B4-BE49-F238E27FC236}">
                <a16:creationId xmlns:a16="http://schemas.microsoft.com/office/drawing/2014/main" id="{1CF15798-A14C-307D-E650-DB9940E96F2B}"/>
              </a:ext>
            </a:extLst>
          </p:cNvPr>
          <p:cNvSpPr/>
          <p:nvPr/>
        </p:nvSpPr>
        <p:spPr>
          <a:xfrm>
            <a:off x="7570837" y="929570"/>
            <a:ext cx="3559277" cy="3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Customer’s Application</a:t>
            </a:r>
            <a:endParaRPr lang="en-US" sz="1200" b="1" dirty="0"/>
          </a:p>
        </p:txBody>
      </p:sp>
      <p:sp>
        <p:nvSpPr>
          <p:cNvPr id="23" name="Arrow: Up-Down 22">
            <a:extLst>
              <a:ext uri="{FF2B5EF4-FFF2-40B4-BE49-F238E27FC236}">
                <a16:creationId xmlns:a16="http://schemas.microsoft.com/office/drawing/2014/main" id="{72B8D618-F219-36F2-E1C4-2F808BF50223}"/>
              </a:ext>
            </a:extLst>
          </p:cNvPr>
          <p:cNvSpPr/>
          <p:nvPr/>
        </p:nvSpPr>
        <p:spPr>
          <a:xfrm>
            <a:off x="2438400" y="2408486"/>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Up-Down 23">
            <a:extLst>
              <a:ext uri="{FF2B5EF4-FFF2-40B4-BE49-F238E27FC236}">
                <a16:creationId xmlns:a16="http://schemas.microsoft.com/office/drawing/2014/main" id="{0986DA1A-F659-C6BA-0BC2-5F7F67A807B3}"/>
              </a:ext>
            </a:extLst>
          </p:cNvPr>
          <p:cNvSpPr/>
          <p:nvPr/>
        </p:nvSpPr>
        <p:spPr>
          <a:xfrm>
            <a:off x="9399638" y="2334121"/>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Up-Down 24">
            <a:extLst>
              <a:ext uri="{FF2B5EF4-FFF2-40B4-BE49-F238E27FC236}">
                <a16:creationId xmlns:a16="http://schemas.microsoft.com/office/drawing/2014/main" id="{75A1592B-7D39-1228-EF6A-C8E8B777B538}"/>
              </a:ext>
            </a:extLst>
          </p:cNvPr>
          <p:cNvSpPr/>
          <p:nvPr/>
        </p:nvSpPr>
        <p:spPr>
          <a:xfrm>
            <a:off x="2389239" y="3121117"/>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Up-Down 25">
            <a:extLst>
              <a:ext uri="{FF2B5EF4-FFF2-40B4-BE49-F238E27FC236}">
                <a16:creationId xmlns:a16="http://schemas.microsoft.com/office/drawing/2014/main" id="{33D91EA7-E015-E368-4510-40B0701D9F7A}"/>
              </a:ext>
            </a:extLst>
          </p:cNvPr>
          <p:cNvSpPr/>
          <p:nvPr/>
        </p:nvSpPr>
        <p:spPr>
          <a:xfrm>
            <a:off x="9350477" y="3046752"/>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Up-Down 26">
            <a:extLst>
              <a:ext uri="{FF2B5EF4-FFF2-40B4-BE49-F238E27FC236}">
                <a16:creationId xmlns:a16="http://schemas.microsoft.com/office/drawing/2014/main" id="{01179995-5B5C-5C8B-C824-C245E239D83E}"/>
              </a:ext>
            </a:extLst>
          </p:cNvPr>
          <p:cNvSpPr/>
          <p:nvPr/>
        </p:nvSpPr>
        <p:spPr>
          <a:xfrm>
            <a:off x="2389239" y="4119579"/>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Up-Down 27">
            <a:extLst>
              <a:ext uri="{FF2B5EF4-FFF2-40B4-BE49-F238E27FC236}">
                <a16:creationId xmlns:a16="http://schemas.microsoft.com/office/drawing/2014/main" id="{5F4BA396-3E9D-1DDC-4A40-5D0322C9A3F8}"/>
              </a:ext>
            </a:extLst>
          </p:cNvPr>
          <p:cNvSpPr/>
          <p:nvPr/>
        </p:nvSpPr>
        <p:spPr>
          <a:xfrm>
            <a:off x="9350477" y="4045214"/>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1025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969F9D-53D6-DA4F-169E-0FE1368D2A00}"/>
              </a:ext>
            </a:extLst>
          </p:cNvPr>
          <p:cNvSpPr txBox="1"/>
          <p:nvPr/>
        </p:nvSpPr>
        <p:spPr>
          <a:xfrm>
            <a:off x="3126658" y="137652"/>
            <a:ext cx="6548284" cy="369332"/>
          </a:xfrm>
          <a:prstGeom prst="rect">
            <a:avLst/>
          </a:prstGeom>
          <a:noFill/>
        </p:spPr>
        <p:txBody>
          <a:bodyPr wrap="square" rtlCol="0">
            <a:spAutoFit/>
          </a:bodyPr>
          <a:lstStyle/>
          <a:p>
            <a:pPr algn="ctr"/>
            <a:r>
              <a:rPr lang="en-IN" b="1" dirty="0"/>
              <a:t>Using Docker</a:t>
            </a:r>
            <a:endParaRPr lang="en-US" b="1" dirty="0"/>
          </a:p>
        </p:txBody>
      </p:sp>
      <p:sp>
        <p:nvSpPr>
          <p:cNvPr id="3" name="Rectangle 2">
            <a:extLst>
              <a:ext uri="{FF2B5EF4-FFF2-40B4-BE49-F238E27FC236}">
                <a16:creationId xmlns:a16="http://schemas.microsoft.com/office/drawing/2014/main" id="{32A74FD0-BEE3-DA8B-E56F-D11006CB7FEC}"/>
              </a:ext>
            </a:extLst>
          </p:cNvPr>
          <p:cNvSpPr/>
          <p:nvPr/>
        </p:nvSpPr>
        <p:spPr>
          <a:xfrm>
            <a:off x="589935" y="506984"/>
            <a:ext cx="11080955" cy="57223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9EA7D755-5546-629C-2A4E-10328073C73D}"/>
              </a:ext>
            </a:extLst>
          </p:cNvPr>
          <p:cNvSpPr txBox="1"/>
          <p:nvPr/>
        </p:nvSpPr>
        <p:spPr>
          <a:xfrm>
            <a:off x="3480619" y="6381135"/>
            <a:ext cx="4847304" cy="369332"/>
          </a:xfrm>
          <a:prstGeom prst="rect">
            <a:avLst/>
          </a:prstGeom>
          <a:noFill/>
        </p:spPr>
        <p:txBody>
          <a:bodyPr wrap="square" rtlCol="0">
            <a:spAutoFit/>
          </a:bodyPr>
          <a:lstStyle/>
          <a:p>
            <a:pPr algn="ctr"/>
            <a:r>
              <a:rPr lang="en-IN" b="1" dirty="0"/>
              <a:t>HOST Physical Machine</a:t>
            </a:r>
            <a:endParaRPr lang="en-US" b="1" dirty="0"/>
          </a:p>
        </p:txBody>
      </p:sp>
      <p:sp>
        <p:nvSpPr>
          <p:cNvPr id="5" name="Rectangle 4">
            <a:extLst>
              <a:ext uri="{FF2B5EF4-FFF2-40B4-BE49-F238E27FC236}">
                <a16:creationId xmlns:a16="http://schemas.microsoft.com/office/drawing/2014/main" id="{C42B33DB-8156-2B56-2BF8-6887DBC00F47}"/>
              </a:ext>
            </a:extLst>
          </p:cNvPr>
          <p:cNvSpPr/>
          <p:nvPr/>
        </p:nvSpPr>
        <p:spPr>
          <a:xfrm>
            <a:off x="589935" y="5211097"/>
            <a:ext cx="11080955" cy="101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CC39682-3FD1-24D1-EFFA-FD7FF6A0B062}"/>
              </a:ext>
            </a:extLst>
          </p:cNvPr>
          <p:cNvSpPr/>
          <p:nvPr/>
        </p:nvSpPr>
        <p:spPr>
          <a:xfrm>
            <a:off x="1189703" y="5388077"/>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Memory</a:t>
            </a:r>
            <a:endParaRPr lang="en-US" b="1" dirty="0"/>
          </a:p>
        </p:txBody>
      </p:sp>
      <p:sp>
        <p:nvSpPr>
          <p:cNvPr id="7" name="Rectangle: Rounded Corners 6">
            <a:extLst>
              <a:ext uri="{FF2B5EF4-FFF2-40B4-BE49-F238E27FC236}">
                <a16:creationId xmlns:a16="http://schemas.microsoft.com/office/drawing/2014/main" id="{1D1C3A97-888F-2821-C79B-348459B04630}"/>
              </a:ext>
            </a:extLst>
          </p:cNvPr>
          <p:cNvSpPr/>
          <p:nvPr/>
        </p:nvSpPr>
        <p:spPr>
          <a:xfrm>
            <a:off x="4699819" y="5381014"/>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Storage</a:t>
            </a:r>
            <a:endParaRPr lang="en-US" b="1" dirty="0"/>
          </a:p>
        </p:txBody>
      </p:sp>
      <p:sp>
        <p:nvSpPr>
          <p:cNvPr id="8" name="Rectangle: Rounded Corners 7">
            <a:extLst>
              <a:ext uri="{FF2B5EF4-FFF2-40B4-BE49-F238E27FC236}">
                <a16:creationId xmlns:a16="http://schemas.microsoft.com/office/drawing/2014/main" id="{EBC435BF-EAF9-C892-856F-7A2A5AC4915A}"/>
              </a:ext>
            </a:extLst>
          </p:cNvPr>
          <p:cNvSpPr/>
          <p:nvPr/>
        </p:nvSpPr>
        <p:spPr>
          <a:xfrm>
            <a:off x="8809703" y="5375335"/>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Networking</a:t>
            </a:r>
            <a:endParaRPr lang="en-US" b="1" dirty="0"/>
          </a:p>
        </p:txBody>
      </p:sp>
      <p:sp>
        <p:nvSpPr>
          <p:cNvPr id="9" name="Rectangle 8">
            <a:extLst>
              <a:ext uri="{FF2B5EF4-FFF2-40B4-BE49-F238E27FC236}">
                <a16:creationId xmlns:a16="http://schemas.microsoft.com/office/drawing/2014/main" id="{DBA67D49-545A-6AF6-89C8-EC5F09EC61A6}"/>
              </a:ext>
            </a:extLst>
          </p:cNvPr>
          <p:cNvSpPr/>
          <p:nvPr/>
        </p:nvSpPr>
        <p:spPr>
          <a:xfrm>
            <a:off x="589935" y="4312967"/>
            <a:ext cx="11080955" cy="8007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b="1" dirty="0"/>
              <a:t>HOST Operating Interface Layer aka Kernel </a:t>
            </a:r>
            <a:endParaRPr lang="en-US" b="1" dirty="0"/>
          </a:p>
        </p:txBody>
      </p:sp>
      <p:sp>
        <p:nvSpPr>
          <p:cNvPr id="10" name="Rectangle 9">
            <a:extLst>
              <a:ext uri="{FF2B5EF4-FFF2-40B4-BE49-F238E27FC236}">
                <a16:creationId xmlns:a16="http://schemas.microsoft.com/office/drawing/2014/main" id="{38DC4A21-A46F-675B-0B8E-82B2B77612E8}"/>
              </a:ext>
            </a:extLst>
          </p:cNvPr>
          <p:cNvSpPr/>
          <p:nvPr/>
        </p:nvSpPr>
        <p:spPr>
          <a:xfrm>
            <a:off x="589934" y="3423770"/>
            <a:ext cx="11080955" cy="8007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Virtualization Software e.g. Hyper-V, VMWare, Virtual Box</a:t>
            </a:r>
            <a:endParaRPr lang="en-US" b="1" dirty="0"/>
          </a:p>
        </p:txBody>
      </p:sp>
      <p:sp>
        <p:nvSpPr>
          <p:cNvPr id="11" name="Rectangle 10">
            <a:extLst>
              <a:ext uri="{FF2B5EF4-FFF2-40B4-BE49-F238E27FC236}">
                <a16:creationId xmlns:a16="http://schemas.microsoft.com/office/drawing/2014/main" id="{865678A4-1054-7BF6-6739-43594406B86E}"/>
              </a:ext>
            </a:extLst>
          </p:cNvPr>
          <p:cNvSpPr/>
          <p:nvPr/>
        </p:nvSpPr>
        <p:spPr>
          <a:xfrm>
            <a:off x="589934" y="2525640"/>
            <a:ext cx="11080955" cy="800707"/>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b="1" dirty="0"/>
              <a:t>Docker Desktop or Docker Service</a:t>
            </a:r>
          </a:p>
          <a:p>
            <a:pPr algn="ctr"/>
            <a:r>
              <a:rPr lang="en-IN" b="1" dirty="0"/>
              <a:t>CPU, Memory, Storage and Networking Virtualization</a:t>
            </a:r>
            <a:endParaRPr lang="en-US" b="1" dirty="0"/>
          </a:p>
        </p:txBody>
      </p:sp>
      <p:sp>
        <p:nvSpPr>
          <p:cNvPr id="12" name="Rectangle: Rounded Corners 11">
            <a:extLst>
              <a:ext uri="{FF2B5EF4-FFF2-40B4-BE49-F238E27FC236}">
                <a16:creationId xmlns:a16="http://schemas.microsoft.com/office/drawing/2014/main" id="{AD8300D1-E889-A24E-936D-04DC007513D9}"/>
              </a:ext>
            </a:extLst>
          </p:cNvPr>
          <p:cNvSpPr/>
          <p:nvPr/>
        </p:nvSpPr>
        <p:spPr>
          <a:xfrm>
            <a:off x="845574" y="595474"/>
            <a:ext cx="3923071" cy="184167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F1A46DA-EFE2-9AE4-DA9A-A614ECB5A56E}"/>
              </a:ext>
            </a:extLst>
          </p:cNvPr>
          <p:cNvSpPr txBox="1"/>
          <p:nvPr/>
        </p:nvSpPr>
        <p:spPr>
          <a:xfrm>
            <a:off x="1366684" y="691650"/>
            <a:ext cx="2792361" cy="369332"/>
          </a:xfrm>
          <a:prstGeom prst="rect">
            <a:avLst/>
          </a:prstGeom>
          <a:noFill/>
        </p:spPr>
        <p:txBody>
          <a:bodyPr wrap="square" rtlCol="0">
            <a:spAutoFit/>
          </a:bodyPr>
          <a:lstStyle/>
          <a:p>
            <a:pPr algn="ctr"/>
            <a:r>
              <a:rPr lang="en-IN" b="1" dirty="0">
                <a:solidFill>
                  <a:srgbClr val="FFFF00"/>
                </a:solidFill>
              </a:rPr>
              <a:t>Image Container </a:t>
            </a:r>
            <a:endParaRPr lang="en-US" b="1" dirty="0">
              <a:solidFill>
                <a:srgbClr val="FFFF00"/>
              </a:solidFill>
            </a:endParaRPr>
          </a:p>
        </p:txBody>
      </p:sp>
      <p:sp>
        <p:nvSpPr>
          <p:cNvPr id="14" name="Rectangle 13">
            <a:extLst>
              <a:ext uri="{FF2B5EF4-FFF2-40B4-BE49-F238E27FC236}">
                <a16:creationId xmlns:a16="http://schemas.microsoft.com/office/drawing/2014/main" id="{98012C7A-6EAD-AE48-9BAE-86D2E5AE5C15}"/>
              </a:ext>
            </a:extLst>
          </p:cNvPr>
          <p:cNvSpPr/>
          <p:nvPr/>
        </p:nvSpPr>
        <p:spPr>
          <a:xfrm>
            <a:off x="594850" y="3411443"/>
            <a:ext cx="11080955" cy="8007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Hardware Virtualization</a:t>
            </a:r>
            <a:endParaRPr lang="en-US" b="1" dirty="0"/>
          </a:p>
        </p:txBody>
      </p:sp>
      <p:sp>
        <p:nvSpPr>
          <p:cNvPr id="15" name="Rectangle 14">
            <a:extLst>
              <a:ext uri="{FF2B5EF4-FFF2-40B4-BE49-F238E27FC236}">
                <a16:creationId xmlns:a16="http://schemas.microsoft.com/office/drawing/2014/main" id="{549A539C-D13E-04C9-BB14-21D3B6A79C7A}"/>
              </a:ext>
            </a:extLst>
          </p:cNvPr>
          <p:cNvSpPr/>
          <p:nvPr/>
        </p:nvSpPr>
        <p:spPr>
          <a:xfrm>
            <a:off x="993058" y="1719812"/>
            <a:ext cx="3559277" cy="642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OS Image</a:t>
            </a:r>
            <a:endParaRPr lang="en-US" sz="1200" b="1" dirty="0"/>
          </a:p>
        </p:txBody>
      </p:sp>
      <p:sp>
        <p:nvSpPr>
          <p:cNvPr id="18" name="Rectangle: Rounded Corners 17">
            <a:extLst>
              <a:ext uri="{FF2B5EF4-FFF2-40B4-BE49-F238E27FC236}">
                <a16:creationId xmlns:a16="http://schemas.microsoft.com/office/drawing/2014/main" id="{71D879D1-625E-BDE6-DF5D-61D376288F6F}"/>
              </a:ext>
            </a:extLst>
          </p:cNvPr>
          <p:cNvSpPr/>
          <p:nvPr/>
        </p:nvSpPr>
        <p:spPr>
          <a:xfrm>
            <a:off x="7423354" y="566810"/>
            <a:ext cx="3923071" cy="184167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9E9F6F5-9130-13F9-7957-D70B2054B096}"/>
              </a:ext>
            </a:extLst>
          </p:cNvPr>
          <p:cNvSpPr/>
          <p:nvPr/>
        </p:nvSpPr>
        <p:spPr>
          <a:xfrm>
            <a:off x="7570838" y="1691148"/>
            <a:ext cx="3559277" cy="642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OS Image</a:t>
            </a:r>
            <a:endParaRPr lang="en-US" sz="1200" b="1" dirty="0"/>
          </a:p>
        </p:txBody>
      </p:sp>
      <p:sp>
        <p:nvSpPr>
          <p:cNvPr id="23" name="Arrow: Up-Down 22">
            <a:extLst>
              <a:ext uri="{FF2B5EF4-FFF2-40B4-BE49-F238E27FC236}">
                <a16:creationId xmlns:a16="http://schemas.microsoft.com/office/drawing/2014/main" id="{72B8D618-F219-36F2-E1C4-2F808BF50223}"/>
              </a:ext>
            </a:extLst>
          </p:cNvPr>
          <p:cNvSpPr/>
          <p:nvPr/>
        </p:nvSpPr>
        <p:spPr>
          <a:xfrm>
            <a:off x="2438400" y="2408486"/>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Up-Down 23">
            <a:extLst>
              <a:ext uri="{FF2B5EF4-FFF2-40B4-BE49-F238E27FC236}">
                <a16:creationId xmlns:a16="http://schemas.microsoft.com/office/drawing/2014/main" id="{0986DA1A-F659-C6BA-0BC2-5F7F67A807B3}"/>
              </a:ext>
            </a:extLst>
          </p:cNvPr>
          <p:cNvSpPr/>
          <p:nvPr/>
        </p:nvSpPr>
        <p:spPr>
          <a:xfrm>
            <a:off x="9399638" y="2334121"/>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Up-Down 24">
            <a:extLst>
              <a:ext uri="{FF2B5EF4-FFF2-40B4-BE49-F238E27FC236}">
                <a16:creationId xmlns:a16="http://schemas.microsoft.com/office/drawing/2014/main" id="{75A1592B-7D39-1228-EF6A-C8E8B777B538}"/>
              </a:ext>
            </a:extLst>
          </p:cNvPr>
          <p:cNvSpPr/>
          <p:nvPr/>
        </p:nvSpPr>
        <p:spPr>
          <a:xfrm>
            <a:off x="2389239" y="3121117"/>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Up-Down 25">
            <a:extLst>
              <a:ext uri="{FF2B5EF4-FFF2-40B4-BE49-F238E27FC236}">
                <a16:creationId xmlns:a16="http://schemas.microsoft.com/office/drawing/2014/main" id="{33D91EA7-E015-E368-4510-40B0701D9F7A}"/>
              </a:ext>
            </a:extLst>
          </p:cNvPr>
          <p:cNvSpPr/>
          <p:nvPr/>
        </p:nvSpPr>
        <p:spPr>
          <a:xfrm>
            <a:off x="9350477" y="3046752"/>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Up-Down 26">
            <a:extLst>
              <a:ext uri="{FF2B5EF4-FFF2-40B4-BE49-F238E27FC236}">
                <a16:creationId xmlns:a16="http://schemas.microsoft.com/office/drawing/2014/main" id="{01179995-5B5C-5C8B-C824-C245E239D83E}"/>
              </a:ext>
            </a:extLst>
          </p:cNvPr>
          <p:cNvSpPr/>
          <p:nvPr/>
        </p:nvSpPr>
        <p:spPr>
          <a:xfrm>
            <a:off x="2389239" y="4119579"/>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Up-Down 27">
            <a:extLst>
              <a:ext uri="{FF2B5EF4-FFF2-40B4-BE49-F238E27FC236}">
                <a16:creationId xmlns:a16="http://schemas.microsoft.com/office/drawing/2014/main" id="{5F4BA396-3E9D-1DDC-4A40-5D0322C9A3F8}"/>
              </a:ext>
            </a:extLst>
          </p:cNvPr>
          <p:cNvSpPr/>
          <p:nvPr/>
        </p:nvSpPr>
        <p:spPr>
          <a:xfrm>
            <a:off x="9350477" y="4045214"/>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49A09BB-1868-86F1-3242-9544E0D8F528}"/>
              </a:ext>
            </a:extLst>
          </p:cNvPr>
          <p:cNvSpPr/>
          <p:nvPr/>
        </p:nvSpPr>
        <p:spPr>
          <a:xfrm>
            <a:off x="993058" y="1048175"/>
            <a:ext cx="3559277" cy="642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Application Image with all dependencies</a:t>
            </a:r>
            <a:endParaRPr lang="en-US" sz="1200" b="1" dirty="0"/>
          </a:p>
        </p:txBody>
      </p:sp>
      <p:sp>
        <p:nvSpPr>
          <p:cNvPr id="30" name="Rectangle 29">
            <a:extLst>
              <a:ext uri="{FF2B5EF4-FFF2-40B4-BE49-F238E27FC236}">
                <a16:creationId xmlns:a16="http://schemas.microsoft.com/office/drawing/2014/main" id="{9EAE5978-147B-5A61-380E-C6E07E1B69DB}"/>
              </a:ext>
            </a:extLst>
          </p:cNvPr>
          <p:cNvSpPr/>
          <p:nvPr/>
        </p:nvSpPr>
        <p:spPr>
          <a:xfrm>
            <a:off x="7570838" y="1004617"/>
            <a:ext cx="3559277" cy="642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Application Image with all dependencies</a:t>
            </a:r>
            <a:endParaRPr lang="en-US" sz="1200" b="1" dirty="0"/>
          </a:p>
        </p:txBody>
      </p:sp>
      <p:sp>
        <p:nvSpPr>
          <p:cNvPr id="31" name="TextBox 30">
            <a:extLst>
              <a:ext uri="{FF2B5EF4-FFF2-40B4-BE49-F238E27FC236}">
                <a16:creationId xmlns:a16="http://schemas.microsoft.com/office/drawing/2014/main" id="{149AB374-D572-36F3-3CE1-181F7E88920C}"/>
              </a:ext>
            </a:extLst>
          </p:cNvPr>
          <p:cNvSpPr txBox="1"/>
          <p:nvPr/>
        </p:nvSpPr>
        <p:spPr>
          <a:xfrm>
            <a:off x="7787149" y="627875"/>
            <a:ext cx="2792361" cy="369332"/>
          </a:xfrm>
          <a:prstGeom prst="rect">
            <a:avLst/>
          </a:prstGeom>
          <a:noFill/>
        </p:spPr>
        <p:txBody>
          <a:bodyPr wrap="square" rtlCol="0">
            <a:spAutoFit/>
          </a:bodyPr>
          <a:lstStyle/>
          <a:p>
            <a:pPr algn="ctr"/>
            <a:r>
              <a:rPr lang="en-IN" b="1" dirty="0">
                <a:solidFill>
                  <a:srgbClr val="FFFF00"/>
                </a:solidFill>
              </a:rPr>
              <a:t>Image Container </a:t>
            </a:r>
            <a:endParaRPr lang="en-US" b="1" dirty="0">
              <a:solidFill>
                <a:srgbClr val="FFFF00"/>
              </a:solidFill>
            </a:endParaRPr>
          </a:p>
        </p:txBody>
      </p:sp>
      <p:sp>
        <p:nvSpPr>
          <p:cNvPr id="32" name="Callout: Right Arrow 31">
            <a:extLst>
              <a:ext uri="{FF2B5EF4-FFF2-40B4-BE49-F238E27FC236}">
                <a16:creationId xmlns:a16="http://schemas.microsoft.com/office/drawing/2014/main" id="{10225F74-0B9B-6F5F-A1B8-A9E3D0621C3A}"/>
              </a:ext>
            </a:extLst>
          </p:cNvPr>
          <p:cNvSpPr/>
          <p:nvPr/>
        </p:nvSpPr>
        <p:spPr>
          <a:xfrm flipH="1">
            <a:off x="6371303" y="1061119"/>
            <a:ext cx="1047135" cy="980179"/>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8F3C087-978F-7D6A-5124-C839BB987BD3}"/>
              </a:ext>
            </a:extLst>
          </p:cNvPr>
          <p:cNvSpPr txBox="1"/>
          <p:nvPr/>
        </p:nvSpPr>
        <p:spPr>
          <a:xfrm>
            <a:off x="6813754" y="1386348"/>
            <a:ext cx="540774" cy="261610"/>
          </a:xfrm>
          <a:prstGeom prst="rect">
            <a:avLst/>
          </a:prstGeom>
          <a:noFill/>
        </p:spPr>
        <p:txBody>
          <a:bodyPr wrap="square" rtlCol="0">
            <a:spAutoFit/>
          </a:bodyPr>
          <a:lstStyle/>
          <a:p>
            <a:r>
              <a:rPr lang="en-IN" sz="1100" dirty="0"/>
              <a:t>PORT</a:t>
            </a:r>
            <a:endParaRPr lang="en-US" sz="1100" dirty="0"/>
          </a:p>
        </p:txBody>
      </p:sp>
      <p:sp>
        <p:nvSpPr>
          <p:cNvPr id="34" name="Callout: Right Arrow 33">
            <a:extLst>
              <a:ext uri="{FF2B5EF4-FFF2-40B4-BE49-F238E27FC236}">
                <a16:creationId xmlns:a16="http://schemas.microsoft.com/office/drawing/2014/main" id="{0891B394-6C9D-EE74-70BE-B5C6CF47173C}"/>
              </a:ext>
            </a:extLst>
          </p:cNvPr>
          <p:cNvSpPr/>
          <p:nvPr/>
        </p:nvSpPr>
        <p:spPr>
          <a:xfrm>
            <a:off x="4748980" y="1126339"/>
            <a:ext cx="737420" cy="800707"/>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6E16D9F-5653-5361-A370-819607BBF792}"/>
              </a:ext>
            </a:extLst>
          </p:cNvPr>
          <p:cNvSpPr txBox="1"/>
          <p:nvPr/>
        </p:nvSpPr>
        <p:spPr>
          <a:xfrm>
            <a:off x="4744063" y="1488749"/>
            <a:ext cx="540774" cy="261610"/>
          </a:xfrm>
          <a:prstGeom prst="rect">
            <a:avLst/>
          </a:prstGeom>
          <a:noFill/>
        </p:spPr>
        <p:txBody>
          <a:bodyPr wrap="square" rtlCol="0">
            <a:spAutoFit/>
          </a:bodyPr>
          <a:lstStyle/>
          <a:p>
            <a:r>
              <a:rPr lang="en-IN" sz="1100" dirty="0"/>
              <a:t>PORT</a:t>
            </a:r>
            <a:endParaRPr lang="en-US" sz="1100" dirty="0"/>
          </a:p>
        </p:txBody>
      </p:sp>
    </p:spTree>
    <p:extLst>
      <p:ext uri="{BB962C8B-B14F-4D97-AF65-F5344CB8AC3E}">
        <p14:creationId xmlns:p14="http://schemas.microsoft.com/office/powerpoint/2010/main" val="136624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6F595C-C672-4062-A05D-83C9D63E70B8}"/>
              </a:ext>
            </a:extLst>
          </p:cNvPr>
          <p:cNvSpPr/>
          <p:nvPr/>
        </p:nvSpPr>
        <p:spPr>
          <a:xfrm>
            <a:off x="7953375" y="714375"/>
            <a:ext cx="4000500" cy="41052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3600" b="1" dirty="0"/>
              <a:t>Server-Side Technology</a:t>
            </a:r>
            <a:endParaRPr lang="en-US" sz="3600" b="1" dirty="0"/>
          </a:p>
        </p:txBody>
      </p:sp>
      <p:sp>
        <p:nvSpPr>
          <p:cNvPr id="3" name="Rectangle 2">
            <a:extLst>
              <a:ext uri="{FF2B5EF4-FFF2-40B4-BE49-F238E27FC236}">
                <a16:creationId xmlns:a16="http://schemas.microsoft.com/office/drawing/2014/main" id="{952EA3D4-3BF5-43E4-B856-5F5C524ADE20}"/>
              </a:ext>
            </a:extLst>
          </p:cNvPr>
          <p:cNvSpPr/>
          <p:nvPr/>
        </p:nvSpPr>
        <p:spPr>
          <a:xfrm>
            <a:off x="314325" y="714374"/>
            <a:ext cx="4000500" cy="4105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3600" b="1" dirty="0"/>
              <a:t>Front-End Technology</a:t>
            </a:r>
            <a:endParaRPr lang="en-US" sz="3600" b="1" dirty="0"/>
          </a:p>
        </p:txBody>
      </p:sp>
      <p:sp>
        <p:nvSpPr>
          <p:cNvPr id="4" name="Rectangle 3">
            <a:extLst>
              <a:ext uri="{FF2B5EF4-FFF2-40B4-BE49-F238E27FC236}">
                <a16:creationId xmlns:a16="http://schemas.microsoft.com/office/drawing/2014/main" id="{9552263C-4E92-4B7B-8679-0F784190B5CE}"/>
              </a:ext>
            </a:extLst>
          </p:cNvPr>
          <p:cNvSpPr/>
          <p:nvPr/>
        </p:nvSpPr>
        <p:spPr>
          <a:xfrm>
            <a:off x="314325" y="5124448"/>
            <a:ext cx="11639550" cy="7429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3600" b="1" dirty="0"/>
              <a:t>Common Shared Code</a:t>
            </a:r>
            <a:endParaRPr lang="en-US" sz="3600" b="1" dirty="0"/>
          </a:p>
        </p:txBody>
      </p:sp>
      <p:sp>
        <p:nvSpPr>
          <p:cNvPr id="5" name="Arrow: Up 4">
            <a:extLst>
              <a:ext uri="{FF2B5EF4-FFF2-40B4-BE49-F238E27FC236}">
                <a16:creationId xmlns:a16="http://schemas.microsoft.com/office/drawing/2014/main" id="{0E82A18C-84B7-4AEF-AEF8-251FF3F57662}"/>
              </a:ext>
            </a:extLst>
          </p:cNvPr>
          <p:cNvSpPr/>
          <p:nvPr/>
        </p:nvSpPr>
        <p:spPr>
          <a:xfrm>
            <a:off x="1438275" y="4410075"/>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Up 5">
            <a:extLst>
              <a:ext uri="{FF2B5EF4-FFF2-40B4-BE49-F238E27FC236}">
                <a16:creationId xmlns:a16="http://schemas.microsoft.com/office/drawing/2014/main" id="{BB5E74D4-3562-4C90-939F-A1851C35A385}"/>
              </a:ext>
            </a:extLst>
          </p:cNvPr>
          <p:cNvSpPr/>
          <p:nvPr/>
        </p:nvSpPr>
        <p:spPr>
          <a:xfrm>
            <a:off x="10296525" y="4291011"/>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D2BE42-12D6-44EB-A45F-4B3CCB9DFBB2}"/>
              </a:ext>
            </a:extLst>
          </p:cNvPr>
          <p:cNvSpPr txBox="1"/>
          <p:nvPr/>
        </p:nvSpPr>
        <p:spPr>
          <a:xfrm>
            <a:off x="457200" y="6048375"/>
            <a:ext cx="10868025" cy="584775"/>
          </a:xfrm>
          <a:prstGeom prst="rect">
            <a:avLst/>
          </a:prstGeom>
          <a:noFill/>
        </p:spPr>
        <p:txBody>
          <a:bodyPr wrap="square" rtlCol="0">
            <a:spAutoFit/>
          </a:bodyPr>
          <a:lstStyle/>
          <a:p>
            <a:pPr algn="ctr"/>
            <a:r>
              <a:rPr lang="en-IN" sz="3200" b="1" dirty="0"/>
              <a:t>FULL-STACK Applciation</a:t>
            </a:r>
            <a:endParaRPr lang="en-US" sz="3200" b="1" dirty="0"/>
          </a:p>
        </p:txBody>
      </p:sp>
    </p:spTree>
    <p:extLst>
      <p:ext uri="{BB962C8B-B14F-4D97-AF65-F5344CB8AC3E}">
        <p14:creationId xmlns:p14="http://schemas.microsoft.com/office/powerpoint/2010/main" val="35674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C2D8F-6591-46F8-AA0F-5DE3A51E927D}"/>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 Technologies</a:t>
            </a:r>
            <a:endParaRPr lang="en-US" b="1" dirty="0"/>
          </a:p>
        </p:txBody>
      </p:sp>
      <p:sp>
        <p:nvSpPr>
          <p:cNvPr id="3" name="TextBox 2">
            <a:extLst>
              <a:ext uri="{FF2B5EF4-FFF2-40B4-BE49-F238E27FC236}">
                <a16:creationId xmlns:a16="http://schemas.microsoft.com/office/drawing/2014/main" id="{7B5BD09B-CE54-402D-8CA0-F53E6179E540}"/>
              </a:ext>
            </a:extLst>
          </p:cNvPr>
          <p:cNvSpPr txBox="1"/>
          <p:nvPr/>
        </p:nvSpPr>
        <p:spPr>
          <a:xfrm>
            <a:off x="276225" y="962025"/>
            <a:ext cx="11801475" cy="5909310"/>
          </a:xfrm>
          <a:prstGeom prst="rect">
            <a:avLst/>
          </a:prstGeom>
          <a:noFill/>
        </p:spPr>
        <p:txBody>
          <a:bodyPr wrap="square" rtlCol="0">
            <a:spAutoFit/>
          </a:bodyPr>
          <a:lstStyle/>
          <a:p>
            <a:pPr marL="342900" indent="-342900">
              <a:buFont typeface="+mj-lt"/>
              <a:buAutoNum type="arabicPeriod"/>
            </a:pPr>
            <a:r>
              <a:rPr lang="en-IN" dirty="0"/>
              <a:t>Microsoft</a:t>
            </a:r>
          </a:p>
          <a:p>
            <a:pPr marL="800100" lvl="1" indent="-342900">
              <a:buFont typeface="+mj-lt"/>
              <a:buAutoNum type="arabicPeriod"/>
            </a:pPr>
            <a:r>
              <a:rPr lang="en-IN" dirty="0"/>
              <a:t>ASP.NET Core Eco-System</a:t>
            </a:r>
          </a:p>
          <a:p>
            <a:pPr marL="800100" lvl="1" indent="-342900">
              <a:buFont typeface="+mj-lt"/>
              <a:buAutoNum type="arabicPeriod"/>
            </a:pPr>
            <a:r>
              <a:rPr lang="en-IN" dirty="0"/>
              <a:t>Blazor</a:t>
            </a:r>
          </a:p>
          <a:p>
            <a:pPr marL="800100" lvl="1" indent="-342900">
              <a:buFont typeface="+mj-lt"/>
              <a:buAutoNum type="arabicPeriod"/>
            </a:pPr>
            <a:r>
              <a:rPr lang="en-IN" dirty="0"/>
              <a:t>API</a:t>
            </a:r>
          </a:p>
          <a:p>
            <a:pPr marL="342900" indent="-342900">
              <a:buFont typeface="+mj-lt"/>
              <a:buAutoNum type="arabicPeriod"/>
            </a:pPr>
            <a:r>
              <a:rPr lang="en-IN" dirty="0"/>
              <a:t>JAVA</a:t>
            </a:r>
          </a:p>
          <a:p>
            <a:pPr marL="800100" lvl="1" indent="-342900">
              <a:buFont typeface="+mj-lt"/>
              <a:buAutoNum type="arabicPeriod"/>
            </a:pPr>
            <a:r>
              <a:rPr lang="en-IN" dirty="0"/>
              <a:t>Spring-Boot</a:t>
            </a:r>
          </a:p>
          <a:p>
            <a:pPr marL="342900" indent="-342900">
              <a:buFont typeface="+mj-lt"/>
              <a:buAutoNum type="arabicPeriod"/>
            </a:pPr>
            <a:r>
              <a:rPr lang="en-IN" dirty="0"/>
              <a:t>JavaScript</a:t>
            </a:r>
          </a:p>
          <a:p>
            <a:pPr marL="800100" lvl="1" indent="-342900">
              <a:buFont typeface="+mj-lt"/>
              <a:buAutoNum type="arabicPeriod"/>
            </a:pPr>
            <a:r>
              <a:rPr lang="en-IN" dirty="0"/>
              <a:t>Node.js</a:t>
            </a:r>
          </a:p>
          <a:p>
            <a:pPr marL="1257300" lvl="2" indent="-342900">
              <a:buFont typeface="+mj-lt"/>
              <a:buAutoNum type="arabicPeriod"/>
            </a:pPr>
            <a:r>
              <a:rPr lang="en-IN" dirty="0"/>
              <a:t>Server-Side JavaScript</a:t>
            </a:r>
          </a:p>
          <a:p>
            <a:pPr marL="800100" lvl="1" indent="-342900">
              <a:buFont typeface="+mj-lt"/>
              <a:buAutoNum type="arabicPeriod"/>
            </a:pPr>
            <a:r>
              <a:rPr lang="en-IN" dirty="0"/>
              <a:t>Front-End Dev apps</a:t>
            </a:r>
          </a:p>
          <a:p>
            <a:pPr marL="1257300" lvl="2" indent="-342900">
              <a:buFont typeface="+mj-lt"/>
              <a:buAutoNum type="arabicPeriod"/>
            </a:pPr>
            <a:r>
              <a:rPr lang="en-IN" dirty="0"/>
              <a:t>React</a:t>
            </a:r>
          </a:p>
          <a:p>
            <a:pPr marL="1257300" lvl="2" indent="-342900">
              <a:buFont typeface="+mj-lt"/>
              <a:buAutoNum type="arabicPeriod"/>
            </a:pPr>
            <a:r>
              <a:rPr lang="en-IN" dirty="0"/>
              <a:t>Angular</a:t>
            </a:r>
          </a:p>
          <a:p>
            <a:pPr marL="1257300" lvl="2" indent="-342900">
              <a:buFont typeface="+mj-lt"/>
              <a:buAutoNum type="arabicPeriod"/>
            </a:pPr>
            <a:r>
              <a:rPr lang="en-IN" dirty="0"/>
              <a:t>Vue</a:t>
            </a:r>
          </a:p>
          <a:p>
            <a:pPr marL="1257300" lvl="2" indent="-342900">
              <a:buFont typeface="+mj-lt"/>
              <a:buAutoNum type="arabicPeriod"/>
            </a:pPr>
            <a:r>
              <a:rPr lang="en-IN" dirty="0"/>
              <a:t>ExtJS</a:t>
            </a:r>
          </a:p>
          <a:p>
            <a:pPr marL="1257300" lvl="2" indent="-342900">
              <a:buFont typeface="+mj-lt"/>
              <a:buAutoNum type="arabicPeriod"/>
            </a:pPr>
            <a:r>
              <a:rPr lang="en-IN" dirty="0"/>
              <a:t>Ember</a:t>
            </a:r>
          </a:p>
          <a:p>
            <a:pPr marL="342900" indent="-342900">
              <a:buFont typeface="+mj-lt"/>
              <a:buAutoNum type="arabicPeriod"/>
            </a:pPr>
            <a:r>
              <a:rPr lang="en-IN" dirty="0"/>
              <a:t>Databases</a:t>
            </a:r>
          </a:p>
          <a:p>
            <a:pPr marL="800100" lvl="1" indent="-342900">
              <a:buFont typeface="+mj-lt"/>
              <a:buAutoNum type="arabicPeriod"/>
            </a:pPr>
            <a:r>
              <a:rPr lang="en-IN" dirty="0"/>
              <a:t>MySQL</a:t>
            </a:r>
          </a:p>
          <a:p>
            <a:pPr marL="800100" lvl="1" indent="-342900">
              <a:buFont typeface="+mj-lt"/>
              <a:buAutoNum type="arabicPeriod"/>
            </a:pPr>
            <a:r>
              <a:rPr lang="en-IN" dirty="0"/>
              <a:t>MS-SQL</a:t>
            </a:r>
          </a:p>
          <a:p>
            <a:pPr marL="800100" lvl="1" indent="-342900">
              <a:buFont typeface="+mj-lt"/>
              <a:buAutoNum type="arabicPeriod"/>
            </a:pPr>
            <a:r>
              <a:rPr lang="en-IN" dirty="0"/>
              <a:t>PostgreSQL</a:t>
            </a:r>
          </a:p>
          <a:p>
            <a:pPr marL="800100" lvl="1" indent="-342900">
              <a:buFont typeface="+mj-lt"/>
              <a:buAutoNum type="arabicPeriod"/>
            </a:pPr>
            <a:r>
              <a:rPr lang="en-IN" dirty="0"/>
              <a:t>No-SQL Databases</a:t>
            </a:r>
          </a:p>
          <a:p>
            <a:pPr marL="1257300" lvl="2" indent="-342900">
              <a:buFont typeface="+mj-lt"/>
              <a:buAutoNum type="arabicPeriod"/>
            </a:pPr>
            <a:r>
              <a:rPr lang="en-IN" dirty="0"/>
              <a:t>MongoDB, DynamoDB, etc. </a:t>
            </a:r>
            <a:endParaRPr lang="en-US" dirty="0"/>
          </a:p>
        </p:txBody>
      </p:sp>
    </p:spTree>
    <p:extLst>
      <p:ext uri="{BB962C8B-B14F-4D97-AF65-F5344CB8AC3E}">
        <p14:creationId xmlns:p14="http://schemas.microsoft.com/office/powerpoint/2010/main" val="368431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Tree>
    <p:extLst>
      <p:ext uri="{BB962C8B-B14F-4D97-AF65-F5344CB8AC3E}">
        <p14:creationId xmlns:p14="http://schemas.microsoft.com/office/powerpoint/2010/main" val="466605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62DB27-F43E-4BB4-953F-B22A31D1376E}"/>
              </a:ext>
            </a:extLst>
          </p:cNvPr>
          <p:cNvSpPr txBox="1"/>
          <p:nvPr/>
        </p:nvSpPr>
        <p:spPr>
          <a:xfrm>
            <a:off x="2895600" y="0"/>
            <a:ext cx="6848475" cy="369332"/>
          </a:xfrm>
          <a:prstGeom prst="rect">
            <a:avLst/>
          </a:prstGeom>
          <a:noFill/>
        </p:spPr>
        <p:txBody>
          <a:bodyPr wrap="square" rtlCol="0">
            <a:spAutoFit/>
          </a:bodyPr>
          <a:lstStyle/>
          <a:p>
            <a:pPr algn="ctr"/>
            <a:r>
              <a:rPr lang="en-IN" b="1" dirty="0"/>
              <a:t>Browser</a:t>
            </a:r>
            <a:endParaRPr lang="en-US" b="1" dirty="0"/>
          </a:p>
        </p:txBody>
      </p:sp>
      <p:sp>
        <p:nvSpPr>
          <p:cNvPr id="3" name="Rectangle 2">
            <a:extLst>
              <a:ext uri="{FF2B5EF4-FFF2-40B4-BE49-F238E27FC236}">
                <a16:creationId xmlns:a16="http://schemas.microsoft.com/office/drawing/2014/main" id="{D57FC10F-D3CB-4E95-B300-3D594D608C09}"/>
              </a:ext>
            </a:extLst>
          </p:cNvPr>
          <p:cNvSpPr/>
          <p:nvPr/>
        </p:nvSpPr>
        <p:spPr>
          <a:xfrm>
            <a:off x="180975" y="533400"/>
            <a:ext cx="11658600" cy="5791200"/>
          </a:xfrm>
          <a:prstGeom prst="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5400000" scaled="1"/>
            <a:tileRect/>
          </a:gra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3165B1D-2BC3-451F-AAAE-1B47386F6F27}"/>
              </a:ext>
            </a:extLst>
          </p:cNvPr>
          <p:cNvCxnSpPr>
            <a:cxnSpLocks/>
          </p:cNvCxnSpPr>
          <p:nvPr/>
        </p:nvCxnSpPr>
        <p:spPr>
          <a:xfrm>
            <a:off x="6010275" y="514350"/>
            <a:ext cx="0" cy="57912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F849961-2B4E-402F-AA8D-117C9C0A415D}"/>
              </a:ext>
            </a:extLst>
          </p:cNvPr>
          <p:cNvCxnSpPr>
            <a:stCxn id="3" idx="1"/>
            <a:endCxn id="3" idx="3"/>
          </p:cNvCxnSpPr>
          <p:nvPr/>
        </p:nvCxnSpPr>
        <p:spPr>
          <a:xfrm>
            <a:off x="180975" y="3429000"/>
            <a:ext cx="11658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D3A90D-E60D-41AF-8B50-3FE767C76482}"/>
              </a:ext>
            </a:extLst>
          </p:cNvPr>
          <p:cNvSpPr txBox="1"/>
          <p:nvPr/>
        </p:nvSpPr>
        <p:spPr>
          <a:xfrm>
            <a:off x="419100" y="638175"/>
            <a:ext cx="5200648" cy="1754326"/>
          </a:xfrm>
          <a:prstGeom prst="rect">
            <a:avLst/>
          </a:prstGeom>
          <a:noFill/>
        </p:spPr>
        <p:txBody>
          <a:bodyPr wrap="square" rtlCol="0">
            <a:spAutoFit/>
          </a:bodyPr>
          <a:lstStyle/>
          <a:p>
            <a:r>
              <a:rPr lang="en-IN" b="1" dirty="0"/>
              <a:t>The Static HTML DOM</a:t>
            </a:r>
          </a:p>
          <a:p>
            <a:endParaRPr lang="en-IN" b="1" dirty="0"/>
          </a:p>
          <a:p>
            <a:r>
              <a:rPr lang="en-IN" b="1" dirty="0"/>
              <a:t>TextBoxes, Buttons, List, Tables, Layout Elements, Radio, </a:t>
            </a:r>
            <a:r>
              <a:rPr lang="en-IN" b="1" dirty="0" err="1"/>
              <a:t>CheckBoxes</a:t>
            </a:r>
            <a:r>
              <a:rPr lang="en-IN" b="1" dirty="0"/>
              <a:t>, etc.</a:t>
            </a:r>
          </a:p>
          <a:p>
            <a:endParaRPr lang="en-IN" b="1" dirty="0"/>
          </a:p>
          <a:p>
            <a:r>
              <a:rPr lang="en-IN" b="1" dirty="0"/>
              <a:t>A UI Interaction Layer </a:t>
            </a:r>
            <a:endParaRPr lang="en-US" b="1" dirty="0"/>
          </a:p>
        </p:txBody>
      </p:sp>
      <p:sp>
        <p:nvSpPr>
          <p:cNvPr id="9" name="TextBox 8">
            <a:extLst>
              <a:ext uri="{FF2B5EF4-FFF2-40B4-BE49-F238E27FC236}">
                <a16:creationId xmlns:a16="http://schemas.microsoft.com/office/drawing/2014/main" id="{AAE3161E-69B1-4835-A53B-0EB9D5BB1638}"/>
              </a:ext>
            </a:extLst>
          </p:cNvPr>
          <p:cNvSpPr txBox="1"/>
          <p:nvPr/>
        </p:nvSpPr>
        <p:spPr>
          <a:xfrm>
            <a:off x="6096000" y="638175"/>
            <a:ext cx="5743572" cy="2554545"/>
          </a:xfrm>
          <a:prstGeom prst="rect">
            <a:avLst/>
          </a:prstGeom>
          <a:noFill/>
        </p:spPr>
        <p:txBody>
          <a:bodyPr wrap="square" rtlCol="0">
            <a:spAutoFit/>
          </a:bodyPr>
          <a:lstStyle/>
          <a:p>
            <a:r>
              <a:rPr lang="en-IN" sz="1600" b="1" dirty="0"/>
              <a:t>A JavaScript Object Model aka JSOM</a:t>
            </a:r>
          </a:p>
          <a:p>
            <a:endParaRPr lang="en-IN" sz="1600" b="1" dirty="0"/>
          </a:p>
          <a:p>
            <a:r>
              <a:rPr lang="en-IN" sz="1600" b="1" dirty="0"/>
              <a:t>Objects with Types</a:t>
            </a:r>
          </a:p>
          <a:p>
            <a:r>
              <a:rPr lang="en-IN" sz="1600" b="1" dirty="0"/>
              <a:t>Functions</a:t>
            </a:r>
          </a:p>
          <a:p>
            <a:r>
              <a:rPr lang="en-IN" sz="1600" b="1" dirty="0"/>
              <a:t>Events and Properties</a:t>
            </a:r>
          </a:p>
          <a:p>
            <a:r>
              <a:rPr lang="en-IN" sz="1600" b="1" dirty="0"/>
              <a:t>Arrays</a:t>
            </a:r>
          </a:p>
          <a:p>
            <a:r>
              <a:rPr lang="en-IN" sz="1600" b="1" dirty="0"/>
              <a:t>Date</a:t>
            </a:r>
          </a:p>
          <a:p>
            <a:r>
              <a:rPr lang="en-IN" sz="1600" b="1" dirty="0"/>
              <a:t>Boolean</a:t>
            </a:r>
          </a:p>
          <a:p>
            <a:r>
              <a:rPr lang="en-IN" sz="1600" b="1" dirty="0"/>
              <a:t>Window and Document objects </a:t>
            </a:r>
          </a:p>
          <a:p>
            <a:r>
              <a:rPr lang="en-IN" sz="1600" b="1" dirty="0"/>
              <a:t>JS Manipulated the Static DOM for Dynamic Execution</a:t>
            </a:r>
            <a:endParaRPr lang="en-US" sz="1600" b="1" dirty="0"/>
          </a:p>
        </p:txBody>
      </p:sp>
      <p:cxnSp>
        <p:nvCxnSpPr>
          <p:cNvPr id="11" name="Straight Arrow Connector 10">
            <a:extLst>
              <a:ext uri="{FF2B5EF4-FFF2-40B4-BE49-F238E27FC236}">
                <a16:creationId xmlns:a16="http://schemas.microsoft.com/office/drawing/2014/main" id="{C6418A28-3343-4B50-B46C-70C5F5007BFB}"/>
              </a:ext>
            </a:extLst>
          </p:cNvPr>
          <p:cNvCxnSpPr>
            <a:cxnSpLocks/>
            <a:stCxn id="9" idx="1"/>
          </p:cNvCxnSpPr>
          <p:nvPr/>
        </p:nvCxnSpPr>
        <p:spPr>
          <a:xfrm flipH="1">
            <a:off x="4833938" y="1915448"/>
            <a:ext cx="1262062" cy="43965"/>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E87B26C-FAD7-4D7A-A9F6-F6D86395397E}"/>
              </a:ext>
            </a:extLst>
          </p:cNvPr>
          <p:cNvSpPr txBox="1"/>
          <p:nvPr/>
        </p:nvSpPr>
        <p:spPr>
          <a:xfrm>
            <a:off x="223839" y="3580478"/>
            <a:ext cx="5662606" cy="2308324"/>
          </a:xfrm>
          <a:prstGeom prst="rect">
            <a:avLst/>
          </a:prstGeom>
          <a:noFill/>
        </p:spPr>
        <p:txBody>
          <a:bodyPr wrap="square" rtlCol="0">
            <a:spAutoFit/>
          </a:bodyPr>
          <a:lstStyle/>
          <a:p>
            <a:r>
              <a:rPr lang="en-IN" sz="1600" b="1" dirty="0"/>
              <a:t>HTML 5 API for Modern Browser Based Application</a:t>
            </a:r>
          </a:p>
          <a:p>
            <a:pPr marL="342900" indent="-342900">
              <a:buAutoNum type="arabicPeriod"/>
            </a:pPr>
            <a:r>
              <a:rPr lang="en-IN" sz="1600" b="1" dirty="0"/>
              <a:t>New UI</a:t>
            </a:r>
          </a:p>
          <a:p>
            <a:pPr marL="342900" indent="-342900">
              <a:buAutoNum type="arabicPeriod"/>
            </a:pPr>
            <a:r>
              <a:rPr lang="en-IN" sz="1600" b="1" dirty="0"/>
              <a:t>Storage</a:t>
            </a:r>
          </a:p>
          <a:p>
            <a:pPr marL="342900" indent="-342900">
              <a:buAutoNum type="arabicPeriod"/>
            </a:pPr>
            <a:r>
              <a:rPr lang="en-IN" sz="1600" b="1" dirty="0"/>
              <a:t>Media</a:t>
            </a:r>
          </a:p>
          <a:p>
            <a:pPr marL="342900" indent="-342900">
              <a:buAutoNum type="arabicPeriod"/>
            </a:pPr>
            <a:r>
              <a:rPr lang="en-IN" sz="1600" b="1" dirty="0"/>
              <a:t>Graphics</a:t>
            </a:r>
          </a:p>
          <a:p>
            <a:pPr marL="342900" indent="-342900">
              <a:buAutoNum type="arabicPeriod"/>
            </a:pPr>
            <a:r>
              <a:rPr lang="en-IN" sz="1600" b="1" dirty="0"/>
              <a:t>File IO</a:t>
            </a:r>
          </a:p>
          <a:p>
            <a:pPr marL="342900" indent="-342900">
              <a:buAutoNum type="arabicPeriod"/>
            </a:pPr>
            <a:r>
              <a:rPr lang="en-IN" sz="1600" b="1" dirty="0"/>
              <a:t>Drag-Drop</a:t>
            </a:r>
          </a:p>
          <a:p>
            <a:pPr marL="342900" indent="-342900">
              <a:buAutoNum type="arabicPeriod"/>
            </a:pPr>
            <a:r>
              <a:rPr lang="en-IN" sz="1600" b="1" dirty="0"/>
              <a:t>Sensors</a:t>
            </a:r>
          </a:p>
          <a:p>
            <a:pPr marL="342900" indent="-342900">
              <a:buAutoNum type="arabicPeriod"/>
            </a:pPr>
            <a:r>
              <a:rPr lang="en-IN" sz="1600" b="1" dirty="0"/>
              <a:t>Devices</a:t>
            </a:r>
            <a:endParaRPr lang="en-US" sz="1600" b="1" dirty="0"/>
          </a:p>
        </p:txBody>
      </p:sp>
      <p:cxnSp>
        <p:nvCxnSpPr>
          <p:cNvPr id="15" name="Straight Arrow Connector 14">
            <a:extLst>
              <a:ext uri="{FF2B5EF4-FFF2-40B4-BE49-F238E27FC236}">
                <a16:creationId xmlns:a16="http://schemas.microsoft.com/office/drawing/2014/main" id="{CD5B6692-225A-4F81-9163-CACA0EF9460D}"/>
              </a:ext>
            </a:extLst>
          </p:cNvPr>
          <p:cNvCxnSpPr/>
          <p:nvPr/>
        </p:nvCxnSpPr>
        <p:spPr>
          <a:xfrm flipH="1">
            <a:off x="4933950" y="3163730"/>
            <a:ext cx="1866900" cy="117967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F4F75B-63E9-4047-A9C6-E770BBDC3BA0}"/>
              </a:ext>
            </a:extLst>
          </p:cNvPr>
          <p:cNvSpPr txBox="1"/>
          <p:nvPr/>
        </p:nvSpPr>
        <p:spPr>
          <a:xfrm>
            <a:off x="6305550" y="3695700"/>
            <a:ext cx="5029200" cy="1200329"/>
          </a:xfrm>
          <a:prstGeom prst="rect">
            <a:avLst/>
          </a:prstGeom>
          <a:noFill/>
        </p:spPr>
        <p:txBody>
          <a:bodyPr wrap="square" rtlCol="0">
            <a:spAutoFit/>
          </a:bodyPr>
          <a:lstStyle/>
          <a:p>
            <a:r>
              <a:rPr lang="en-IN" b="1" dirty="0"/>
              <a:t>Networking APIs</a:t>
            </a:r>
          </a:p>
          <a:p>
            <a:endParaRPr lang="en-US" b="1" dirty="0"/>
          </a:p>
          <a:p>
            <a:pPr marL="342900" indent="-342900">
              <a:buAutoNum type="arabicPeriod"/>
            </a:pPr>
            <a:r>
              <a:rPr lang="en-US" b="1" dirty="0"/>
              <a:t>HTTP Calls</a:t>
            </a:r>
          </a:p>
          <a:p>
            <a:pPr marL="342900" indent="-342900">
              <a:buAutoNum type="arabicPeriod"/>
            </a:pPr>
            <a:r>
              <a:rPr lang="en-US" b="1" dirty="0"/>
              <a:t>Socker Calls</a:t>
            </a:r>
          </a:p>
        </p:txBody>
      </p:sp>
    </p:spTree>
    <p:extLst>
      <p:ext uri="{BB962C8B-B14F-4D97-AF65-F5344CB8AC3E}">
        <p14:creationId xmlns:p14="http://schemas.microsoft.com/office/powerpoint/2010/main" val="132970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371D33-0F08-4758-8213-CACCF3A6D1F1}"/>
              </a:ext>
            </a:extLst>
          </p:cNvPr>
          <p:cNvSpPr txBox="1"/>
          <p:nvPr/>
        </p:nvSpPr>
        <p:spPr>
          <a:xfrm>
            <a:off x="438150" y="161925"/>
            <a:ext cx="11496675" cy="369332"/>
          </a:xfrm>
          <a:prstGeom prst="rect">
            <a:avLst/>
          </a:prstGeom>
          <a:noFill/>
        </p:spPr>
        <p:txBody>
          <a:bodyPr wrap="square" rtlCol="0">
            <a:spAutoFit/>
          </a:bodyPr>
          <a:lstStyle/>
          <a:p>
            <a:pPr algn="ctr"/>
            <a:r>
              <a:rPr lang="en-IN" b="1" dirty="0"/>
              <a:t>Open JS Community</a:t>
            </a:r>
            <a:endParaRPr lang="en-US" b="1" dirty="0"/>
          </a:p>
        </p:txBody>
      </p:sp>
      <p:sp>
        <p:nvSpPr>
          <p:cNvPr id="3" name="Oval 2">
            <a:extLst>
              <a:ext uri="{FF2B5EF4-FFF2-40B4-BE49-F238E27FC236}">
                <a16:creationId xmlns:a16="http://schemas.microsoft.com/office/drawing/2014/main" id="{B8D2808D-F3C7-49C4-8A98-5D539EA5053A}"/>
              </a:ext>
            </a:extLst>
          </p:cNvPr>
          <p:cNvSpPr/>
          <p:nvPr/>
        </p:nvSpPr>
        <p:spPr>
          <a:xfrm>
            <a:off x="4686300" y="2324100"/>
            <a:ext cx="2466975" cy="1895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JavaScript</a:t>
            </a:r>
          </a:p>
          <a:p>
            <a:pPr algn="ctr"/>
            <a:r>
              <a:rPr lang="en-IN" b="1" dirty="0"/>
              <a:t>World</a:t>
            </a:r>
            <a:endParaRPr lang="en-US" b="1" dirty="0"/>
          </a:p>
        </p:txBody>
      </p:sp>
      <p:sp>
        <p:nvSpPr>
          <p:cNvPr id="4" name="Oval 3">
            <a:extLst>
              <a:ext uri="{FF2B5EF4-FFF2-40B4-BE49-F238E27FC236}">
                <a16:creationId xmlns:a16="http://schemas.microsoft.com/office/drawing/2014/main" id="{09DAFF77-C07A-43A5-B192-C9233FA4C233}"/>
              </a:ext>
            </a:extLst>
          </p:cNvPr>
          <p:cNvSpPr/>
          <p:nvPr/>
        </p:nvSpPr>
        <p:spPr>
          <a:xfrm>
            <a:off x="600075" y="7810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Libraries</a:t>
            </a:r>
            <a:endParaRPr lang="en-US" b="1" dirty="0"/>
          </a:p>
        </p:txBody>
      </p:sp>
      <p:sp>
        <p:nvSpPr>
          <p:cNvPr id="5" name="Oval 4">
            <a:extLst>
              <a:ext uri="{FF2B5EF4-FFF2-40B4-BE49-F238E27FC236}">
                <a16:creationId xmlns:a16="http://schemas.microsoft.com/office/drawing/2014/main" id="{014F965D-B730-4534-BA7E-A89F963915C4}"/>
              </a:ext>
            </a:extLst>
          </p:cNvPr>
          <p:cNvSpPr/>
          <p:nvPr/>
        </p:nvSpPr>
        <p:spPr>
          <a:xfrm>
            <a:off x="9172575" y="44767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Frameworks</a:t>
            </a:r>
            <a:endParaRPr lang="en-US" b="1" dirty="0"/>
          </a:p>
        </p:txBody>
      </p:sp>
      <p:cxnSp>
        <p:nvCxnSpPr>
          <p:cNvPr id="7" name="Connector: Elbow 6">
            <a:extLst>
              <a:ext uri="{FF2B5EF4-FFF2-40B4-BE49-F238E27FC236}">
                <a16:creationId xmlns:a16="http://schemas.microsoft.com/office/drawing/2014/main" id="{86BF7E90-0BF7-48AD-A38E-27CE59B52025}"/>
              </a:ext>
            </a:extLst>
          </p:cNvPr>
          <p:cNvCxnSpPr>
            <a:stCxn id="3" idx="2"/>
            <a:endCxn id="4" idx="6"/>
          </p:cNvCxnSpPr>
          <p:nvPr/>
        </p:nvCxnSpPr>
        <p:spPr>
          <a:xfrm rot="10800000">
            <a:off x="3067050" y="1728788"/>
            <a:ext cx="1619250" cy="15430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2EE33CB9-ABC0-46A6-B6C7-4315B7348513}"/>
              </a:ext>
            </a:extLst>
          </p:cNvPr>
          <p:cNvCxnSpPr>
            <a:stCxn id="3" idx="6"/>
            <a:endCxn id="5" idx="2"/>
          </p:cNvCxnSpPr>
          <p:nvPr/>
        </p:nvCxnSpPr>
        <p:spPr>
          <a:xfrm>
            <a:off x="7153275" y="3271838"/>
            <a:ext cx="2019300" cy="21526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CC2F173-83D3-4153-81F2-3A425A926AEC}"/>
              </a:ext>
            </a:extLst>
          </p:cNvPr>
          <p:cNvSpPr txBox="1"/>
          <p:nvPr/>
        </p:nvSpPr>
        <p:spPr>
          <a:xfrm>
            <a:off x="295275" y="2809875"/>
            <a:ext cx="3133725" cy="2031325"/>
          </a:xfrm>
          <a:prstGeom prst="rect">
            <a:avLst/>
          </a:prstGeom>
          <a:noFill/>
        </p:spPr>
        <p:txBody>
          <a:bodyPr wrap="square" rtlCol="0">
            <a:spAutoFit/>
          </a:bodyPr>
          <a:lstStyle/>
          <a:p>
            <a:r>
              <a:rPr lang="en-IN" dirty="0"/>
              <a:t>Targeted to a specific solution for Browser Based App e.g.</a:t>
            </a:r>
          </a:p>
          <a:p>
            <a:r>
              <a:rPr lang="en-IN" dirty="0"/>
              <a:t>DOM Manipulation: jQuery</a:t>
            </a:r>
          </a:p>
          <a:p>
            <a:r>
              <a:rPr lang="en-IN" dirty="0"/>
              <a:t>MVVM: Knockcout.js</a:t>
            </a:r>
          </a:p>
          <a:p>
            <a:r>
              <a:rPr lang="en-IN" dirty="0" err="1"/>
              <a:t>DateOperations</a:t>
            </a:r>
            <a:r>
              <a:rPr lang="en-IN" dirty="0"/>
              <a:t>: Momemnt.js</a:t>
            </a:r>
          </a:p>
          <a:p>
            <a:r>
              <a:rPr lang="en-IN" dirty="0"/>
              <a:t>Charts: D3js, c3.js, etc.</a:t>
            </a:r>
          </a:p>
          <a:p>
            <a:endParaRPr lang="en-US" dirty="0"/>
          </a:p>
        </p:txBody>
      </p:sp>
      <p:sp>
        <p:nvSpPr>
          <p:cNvPr id="11" name="TextBox 10">
            <a:extLst>
              <a:ext uri="{FF2B5EF4-FFF2-40B4-BE49-F238E27FC236}">
                <a16:creationId xmlns:a16="http://schemas.microsoft.com/office/drawing/2014/main" id="{EC6878A2-9E6C-4B63-8A8C-3A42E5124213}"/>
              </a:ext>
            </a:extLst>
          </p:cNvPr>
          <p:cNvSpPr txBox="1"/>
          <p:nvPr/>
        </p:nvSpPr>
        <p:spPr>
          <a:xfrm>
            <a:off x="8753475" y="2188250"/>
            <a:ext cx="3133725" cy="2585323"/>
          </a:xfrm>
          <a:prstGeom prst="rect">
            <a:avLst/>
          </a:prstGeom>
          <a:noFill/>
        </p:spPr>
        <p:txBody>
          <a:bodyPr wrap="square" rtlCol="0">
            <a:spAutoFit/>
          </a:bodyPr>
          <a:lstStyle/>
          <a:p>
            <a:r>
              <a:rPr lang="en-IN" dirty="0"/>
              <a:t>End-to-End Browser Based App Solution</a:t>
            </a:r>
          </a:p>
          <a:p>
            <a:pPr marL="342900" indent="-342900">
              <a:buAutoNum type="arabicPeriod"/>
            </a:pPr>
            <a:r>
              <a:rPr lang="en-IN" dirty="0"/>
              <a:t>UI Management for User Interaction</a:t>
            </a:r>
          </a:p>
          <a:p>
            <a:pPr marL="342900" indent="-342900">
              <a:buAutoNum type="arabicPeriod"/>
            </a:pPr>
            <a:r>
              <a:rPr lang="en-IN" dirty="0"/>
              <a:t>Dynamic UI Generation</a:t>
            </a:r>
          </a:p>
          <a:p>
            <a:pPr marL="342900" indent="-342900">
              <a:buAutoNum type="arabicPeriod"/>
            </a:pPr>
            <a:r>
              <a:rPr lang="en-IN" dirty="0"/>
              <a:t>Data and Events Binding</a:t>
            </a:r>
          </a:p>
          <a:p>
            <a:pPr marL="342900" indent="-342900">
              <a:buAutoNum type="arabicPeriod"/>
            </a:pPr>
            <a:r>
              <a:rPr lang="en-IN" dirty="0"/>
              <a:t>Reusability</a:t>
            </a:r>
          </a:p>
          <a:p>
            <a:pPr marL="342900" indent="-342900">
              <a:buAutoNum type="arabicPeriod"/>
            </a:pPr>
            <a:r>
              <a:rPr lang="en-IN" dirty="0"/>
              <a:t>HTTP Calls</a:t>
            </a:r>
          </a:p>
          <a:p>
            <a:pPr marL="342900" indent="-342900">
              <a:buAutoNum type="arabicPeriod"/>
            </a:pPr>
            <a:endParaRPr lang="en-US" dirty="0"/>
          </a:p>
        </p:txBody>
      </p:sp>
    </p:spTree>
    <p:extLst>
      <p:ext uri="{BB962C8B-B14F-4D97-AF65-F5344CB8AC3E}">
        <p14:creationId xmlns:p14="http://schemas.microsoft.com/office/powerpoint/2010/main" val="270461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8A85F3-7850-4928-842E-A073FD3D5C3A}"/>
              </a:ext>
            </a:extLst>
          </p:cNvPr>
          <p:cNvSpPr txBox="1"/>
          <p:nvPr/>
        </p:nvSpPr>
        <p:spPr>
          <a:xfrm>
            <a:off x="314325" y="228600"/>
            <a:ext cx="11591925" cy="2308324"/>
          </a:xfrm>
          <a:prstGeom prst="rect">
            <a:avLst/>
          </a:prstGeom>
          <a:noFill/>
        </p:spPr>
        <p:txBody>
          <a:bodyPr wrap="square" rtlCol="0">
            <a:spAutoFit/>
          </a:bodyPr>
          <a:lstStyle/>
          <a:p>
            <a:r>
              <a:rPr lang="en-IN" dirty="0"/>
              <a:t>JS Object Model for Browser</a:t>
            </a:r>
          </a:p>
          <a:p>
            <a:pPr marL="342900" indent="-342900">
              <a:buFont typeface="+mj-lt"/>
              <a:buAutoNum type="arabicPeriod"/>
            </a:pPr>
            <a:r>
              <a:rPr lang="en-IN" dirty="0"/>
              <a:t>Type Definitions for Declarations</a:t>
            </a:r>
          </a:p>
          <a:p>
            <a:pPr marL="800100" lvl="1" indent="-342900">
              <a:buFont typeface="+mj-lt"/>
              <a:buAutoNum type="arabicPeriod"/>
            </a:pPr>
            <a:r>
              <a:rPr lang="en-IN" dirty="0"/>
              <a:t>Object class</a:t>
            </a:r>
          </a:p>
          <a:p>
            <a:pPr marL="1257300" lvl="2" indent="-342900">
              <a:buFont typeface="+mj-lt"/>
              <a:buAutoNum type="arabicPeriod"/>
            </a:pPr>
            <a:r>
              <a:rPr lang="en-IN" dirty="0"/>
              <a:t>Date</a:t>
            </a:r>
          </a:p>
          <a:p>
            <a:pPr marL="1257300" lvl="2" indent="-342900">
              <a:buFont typeface="+mj-lt"/>
              <a:buAutoNum type="arabicPeriod"/>
            </a:pPr>
            <a:r>
              <a:rPr lang="en-IN" dirty="0"/>
              <a:t>Array</a:t>
            </a:r>
          </a:p>
          <a:p>
            <a:pPr marL="1257300" lvl="2" indent="-342900">
              <a:buFont typeface="+mj-lt"/>
              <a:buAutoNum type="arabicPeriod"/>
            </a:pPr>
            <a:r>
              <a:rPr lang="en-IN" dirty="0"/>
              <a:t>String</a:t>
            </a:r>
          </a:p>
          <a:p>
            <a:pPr marL="1257300" lvl="2" indent="-342900">
              <a:buFont typeface="+mj-lt"/>
              <a:buAutoNum type="arabicPeriod"/>
            </a:pPr>
            <a:r>
              <a:rPr lang="en-IN" dirty="0"/>
              <a:t>Boolean </a:t>
            </a:r>
          </a:p>
          <a:p>
            <a:pPr marL="800100" lvl="1" indent="-342900">
              <a:buFont typeface="+mj-lt"/>
              <a:buAutoNum type="arabicPeriod"/>
            </a:pPr>
            <a:r>
              <a:rPr lang="en-IN" dirty="0"/>
              <a:t>Function Modules</a:t>
            </a:r>
            <a:endParaRPr lang="en-US" dirty="0"/>
          </a:p>
        </p:txBody>
      </p:sp>
      <p:sp>
        <p:nvSpPr>
          <p:cNvPr id="3" name="Rectangle 2">
            <a:extLst>
              <a:ext uri="{FF2B5EF4-FFF2-40B4-BE49-F238E27FC236}">
                <a16:creationId xmlns:a16="http://schemas.microsoft.com/office/drawing/2014/main" id="{E7DE8A61-4660-42DA-8487-6065EF8B7690}"/>
              </a:ext>
            </a:extLst>
          </p:cNvPr>
          <p:cNvSpPr/>
          <p:nvPr/>
        </p:nvSpPr>
        <p:spPr>
          <a:xfrm>
            <a:off x="1257300" y="3429000"/>
            <a:ext cx="1038225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A0051EA-2CFC-4866-8A48-82FF79E77C99}"/>
              </a:ext>
            </a:extLst>
          </p:cNvPr>
          <p:cNvSpPr/>
          <p:nvPr/>
        </p:nvSpPr>
        <p:spPr>
          <a:xfrm>
            <a:off x="1257300"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endParaRPr lang="en-US" b="1" dirty="0"/>
          </a:p>
        </p:txBody>
      </p:sp>
      <p:sp>
        <p:nvSpPr>
          <p:cNvPr id="5" name="Rectangle: Rounded Corners 4">
            <a:extLst>
              <a:ext uri="{FF2B5EF4-FFF2-40B4-BE49-F238E27FC236}">
                <a16:creationId xmlns:a16="http://schemas.microsoft.com/office/drawing/2014/main" id="{88A840C5-FEC1-46FE-AB2C-09F86E4853E2}"/>
              </a:ext>
            </a:extLst>
          </p:cNvPr>
          <p:cNvSpPr/>
          <p:nvPr/>
        </p:nvSpPr>
        <p:spPr>
          <a:xfrm>
            <a:off x="4819652" y="374332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Model</a:t>
            </a:r>
          </a:p>
          <a:p>
            <a:pPr algn="ctr"/>
            <a:r>
              <a:rPr lang="en-IN" b="1" dirty="0"/>
              <a:t>Logic aka Domain Logic</a:t>
            </a:r>
            <a:endParaRPr lang="en-US" b="1" dirty="0"/>
          </a:p>
        </p:txBody>
      </p:sp>
      <p:sp>
        <p:nvSpPr>
          <p:cNvPr id="6" name="Rectangle: Rounded Corners 5">
            <a:extLst>
              <a:ext uri="{FF2B5EF4-FFF2-40B4-BE49-F238E27FC236}">
                <a16:creationId xmlns:a16="http://schemas.microsoft.com/office/drawing/2014/main" id="{42EDD04D-45C7-4634-A03E-731A86DC919E}"/>
              </a:ext>
            </a:extLst>
          </p:cNvPr>
          <p:cNvSpPr/>
          <p:nvPr/>
        </p:nvSpPr>
        <p:spPr>
          <a:xfrm>
            <a:off x="7820027" y="376237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External Calling Layer with Async programming</a:t>
            </a:r>
            <a:endParaRPr lang="en-US" b="1" dirty="0"/>
          </a:p>
        </p:txBody>
      </p:sp>
      <p:cxnSp>
        <p:nvCxnSpPr>
          <p:cNvPr id="8" name="Straight Arrow Connector 7">
            <a:extLst>
              <a:ext uri="{FF2B5EF4-FFF2-40B4-BE49-F238E27FC236}">
                <a16:creationId xmlns:a16="http://schemas.microsoft.com/office/drawing/2014/main" id="{3BA2DBD4-86F4-45B8-8B99-B32C530DA023}"/>
              </a:ext>
            </a:extLst>
          </p:cNvPr>
          <p:cNvCxnSpPr>
            <a:cxnSpLocks/>
            <a:endCxn id="4" idx="0"/>
          </p:cNvCxnSpPr>
          <p:nvPr/>
        </p:nvCxnSpPr>
        <p:spPr>
          <a:xfrm flipH="1">
            <a:off x="2066925" y="2536924"/>
            <a:ext cx="247650" cy="12954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AFE048A-D0B7-468C-8AAC-37A88B6C87B6}"/>
              </a:ext>
            </a:extLst>
          </p:cNvPr>
          <p:cNvCxnSpPr>
            <a:endCxn id="5" idx="0"/>
          </p:cNvCxnSpPr>
          <p:nvPr/>
        </p:nvCxnSpPr>
        <p:spPr>
          <a:xfrm>
            <a:off x="2314575" y="2536924"/>
            <a:ext cx="3871915" cy="120640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D0B7818-706B-4394-BE71-572B70FB23A9}"/>
              </a:ext>
            </a:extLst>
          </p:cNvPr>
          <p:cNvCxnSpPr>
            <a:endCxn id="6" idx="0"/>
          </p:cNvCxnSpPr>
          <p:nvPr/>
        </p:nvCxnSpPr>
        <p:spPr>
          <a:xfrm>
            <a:off x="2438400" y="2536924"/>
            <a:ext cx="6748465" cy="122545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301AB3C-B11F-4919-8A79-DBF1ACEEF821}"/>
              </a:ext>
            </a:extLst>
          </p:cNvPr>
          <p:cNvSpPr txBox="1"/>
          <p:nvPr/>
        </p:nvSpPr>
        <p:spPr>
          <a:xfrm>
            <a:off x="5438775" y="1276350"/>
            <a:ext cx="5886450" cy="369332"/>
          </a:xfrm>
          <a:prstGeom prst="rect">
            <a:avLst/>
          </a:prstGeom>
          <a:noFill/>
        </p:spPr>
        <p:txBody>
          <a:bodyPr wrap="square" rtlCol="0">
            <a:spAutoFit/>
          </a:bodyPr>
          <a:lstStyle/>
          <a:p>
            <a:pPr algn="ctr"/>
            <a:r>
              <a:rPr lang="en-IN" b="1" dirty="0"/>
              <a:t>Object Oriented Approach with JS Functions</a:t>
            </a:r>
            <a:endParaRPr lang="en-US" b="1" dirty="0"/>
          </a:p>
        </p:txBody>
      </p:sp>
      <p:cxnSp>
        <p:nvCxnSpPr>
          <p:cNvPr id="15" name="Straight Arrow Connector 14">
            <a:extLst>
              <a:ext uri="{FF2B5EF4-FFF2-40B4-BE49-F238E27FC236}">
                <a16:creationId xmlns:a16="http://schemas.microsoft.com/office/drawing/2014/main" id="{C7B9710E-64DA-4A53-9D88-9E46CABA7FF8}"/>
              </a:ext>
            </a:extLst>
          </p:cNvPr>
          <p:cNvCxnSpPr/>
          <p:nvPr/>
        </p:nvCxnSpPr>
        <p:spPr>
          <a:xfrm>
            <a:off x="8420100" y="1734681"/>
            <a:ext cx="161925" cy="169348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A1E1CC96-C0DB-4643-9AB9-CD78C9E048CB}"/>
              </a:ext>
            </a:extLst>
          </p:cNvPr>
          <p:cNvSpPr/>
          <p:nvPr/>
        </p:nvSpPr>
        <p:spPr>
          <a:xfrm>
            <a:off x="3038476"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p>
          <a:p>
            <a:pPr algn="ctr"/>
            <a:r>
              <a:rPr lang="en-IN" b="1"/>
              <a:t>Generator</a:t>
            </a:r>
            <a:endParaRPr lang="en-US" b="1" dirty="0"/>
          </a:p>
        </p:txBody>
      </p:sp>
    </p:spTree>
    <p:extLst>
      <p:ext uri="{BB962C8B-B14F-4D97-AF65-F5344CB8AC3E}">
        <p14:creationId xmlns:p14="http://schemas.microsoft.com/office/powerpoint/2010/main" val="426491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a:extLst>
              <a:ext uri="{FF2B5EF4-FFF2-40B4-BE49-F238E27FC236}">
                <a16:creationId xmlns:a16="http://schemas.microsoft.com/office/drawing/2014/main" id="{4EA866C4-A372-43DA-BA15-E7D98FB13AB8}"/>
              </a:ext>
            </a:extLst>
          </p:cNvPr>
          <p:cNvSpPr/>
          <p:nvPr/>
        </p:nvSpPr>
        <p:spPr>
          <a:xfrm>
            <a:off x="6194324" y="2217174"/>
            <a:ext cx="5437238" cy="295951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0D9EE20D-CB20-4AC6-85A2-6626686487C7}"/>
              </a:ext>
            </a:extLst>
          </p:cNvPr>
          <p:cNvGraphicFramePr>
            <a:graphicFrameLocks noGrp="1"/>
          </p:cNvGraphicFramePr>
          <p:nvPr>
            <p:extLst>
              <p:ext uri="{D42A27DB-BD31-4B8C-83A1-F6EECF244321}">
                <p14:modId xmlns:p14="http://schemas.microsoft.com/office/powerpoint/2010/main" val="561430325"/>
              </p:ext>
            </p:extLst>
          </p:nvPr>
        </p:nvGraphicFramePr>
        <p:xfrm>
          <a:off x="6554839" y="3429000"/>
          <a:ext cx="2058219" cy="1112520"/>
        </p:xfrm>
        <a:graphic>
          <a:graphicData uri="http://schemas.openxmlformats.org/drawingml/2006/table">
            <a:tbl>
              <a:tblPr firstRow="1" bandRow="1">
                <a:tableStyleId>{5C22544A-7EE6-4342-B048-85BDC9FD1C3A}</a:tableStyleId>
              </a:tblPr>
              <a:tblGrid>
                <a:gridCol w="686073">
                  <a:extLst>
                    <a:ext uri="{9D8B030D-6E8A-4147-A177-3AD203B41FA5}">
                      <a16:colId xmlns:a16="http://schemas.microsoft.com/office/drawing/2014/main" val="4045516865"/>
                    </a:ext>
                  </a:extLst>
                </a:gridCol>
                <a:gridCol w="686073">
                  <a:extLst>
                    <a:ext uri="{9D8B030D-6E8A-4147-A177-3AD203B41FA5}">
                      <a16:colId xmlns:a16="http://schemas.microsoft.com/office/drawing/2014/main" val="426614768"/>
                    </a:ext>
                  </a:extLst>
                </a:gridCol>
                <a:gridCol w="686073">
                  <a:extLst>
                    <a:ext uri="{9D8B030D-6E8A-4147-A177-3AD203B41FA5}">
                      <a16:colId xmlns:a16="http://schemas.microsoft.com/office/drawing/2014/main" val="2383456763"/>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15145012"/>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96168355"/>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4049412"/>
                  </a:ext>
                </a:extLst>
              </a:tr>
            </a:tbl>
          </a:graphicData>
        </a:graphic>
      </p:graphicFrame>
      <p:sp>
        <p:nvSpPr>
          <p:cNvPr id="4" name="Rectangle 3">
            <a:extLst>
              <a:ext uri="{FF2B5EF4-FFF2-40B4-BE49-F238E27FC236}">
                <a16:creationId xmlns:a16="http://schemas.microsoft.com/office/drawing/2014/main" id="{26272118-A7DC-44D0-8CAA-5F6BF7BCD23A}"/>
              </a:ext>
            </a:extLst>
          </p:cNvPr>
          <p:cNvSpPr/>
          <p:nvPr/>
        </p:nvSpPr>
        <p:spPr>
          <a:xfrm>
            <a:off x="324465" y="1081548"/>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C1</a:t>
            </a:r>
            <a:endParaRPr lang="en-US" dirty="0"/>
          </a:p>
        </p:txBody>
      </p:sp>
      <p:sp>
        <p:nvSpPr>
          <p:cNvPr id="5" name="Rectangle 4">
            <a:extLst>
              <a:ext uri="{FF2B5EF4-FFF2-40B4-BE49-F238E27FC236}">
                <a16:creationId xmlns:a16="http://schemas.microsoft.com/office/drawing/2014/main" id="{C541EFF3-4C05-447F-A738-9D8C0147554A}"/>
              </a:ext>
            </a:extLst>
          </p:cNvPr>
          <p:cNvSpPr/>
          <p:nvPr/>
        </p:nvSpPr>
        <p:spPr>
          <a:xfrm>
            <a:off x="324465" y="3923072"/>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C2</a:t>
            </a:r>
            <a:endParaRPr lang="en-US" dirty="0"/>
          </a:p>
        </p:txBody>
      </p:sp>
      <p:cxnSp>
        <p:nvCxnSpPr>
          <p:cNvPr id="7" name="Straight Arrow Connector 6">
            <a:extLst>
              <a:ext uri="{FF2B5EF4-FFF2-40B4-BE49-F238E27FC236}">
                <a16:creationId xmlns:a16="http://schemas.microsoft.com/office/drawing/2014/main" id="{ABB37B84-0C9A-421C-AEC9-947956900852}"/>
              </a:ext>
            </a:extLst>
          </p:cNvPr>
          <p:cNvCxnSpPr>
            <a:stCxn id="4" idx="3"/>
            <a:endCxn id="3" idx="1"/>
          </p:cNvCxnSpPr>
          <p:nvPr/>
        </p:nvCxnSpPr>
        <p:spPr>
          <a:xfrm>
            <a:off x="2812026" y="1932039"/>
            <a:ext cx="3742813" cy="20532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8BF04983-5014-48EE-893A-AEC456C45B5E}"/>
              </a:ext>
            </a:extLst>
          </p:cNvPr>
          <p:cNvCxnSpPr>
            <a:stCxn id="5" idx="3"/>
            <a:endCxn id="3" idx="1"/>
          </p:cNvCxnSpPr>
          <p:nvPr/>
        </p:nvCxnSpPr>
        <p:spPr>
          <a:xfrm flipV="1">
            <a:off x="2812026" y="3985260"/>
            <a:ext cx="3742813" cy="788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9365234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1087</TotalTime>
  <Words>1407</Words>
  <Application>Microsoft Office PowerPoint</Application>
  <PresentationFormat>Widescreen</PresentationFormat>
  <Paragraphs>367</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Gill Sans MT</vt:lpstr>
      <vt:lpstr>Parcel</vt:lpstr>
      <vt:lpstr>March 2022 MERN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 2022 MERN</dc:title>
  <dc:creator>Mahesh Sabnis</dc:creator>
  <cp:lastModifiedBy>Mahesh Sabnis</cp:lastModifiedBy>
  <cp:revision>134</cp:revision>
  <dcterms:created xsi:type="dcterms:W3CDTF">2022-03-14T09:34:38Z</dcterms:created>
  <dcterms:modified xsi:type="dcterms:W3CDTF">2022-05-11T10:21:22Z</dcterms:modified>
</cp:coreProperties>
</file>