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D1A76-B039-4BCA-BFA4-191407DB5AE0}"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31D22-4390-4401-9CF6-4EF55E4560D4}" type="slidenum">
              <a:rPr lang="en-US" smtClean="0"/>
              <a:t>‹#›</a:t>
            </a:fld>
            <a:endParaRPr lang="en-US"/>
          </a:p>
        </p:txBody>
      </p:sp>
    </p:spTree>
    <p:extLst>
      <p:ext uri="{BB962C8B-B14F-4D97-AF65-F5344CB8AC3E}">
        <p14:creationId xmlns:p14="http://schemas.microsoft.com/office/powerpoint/2010/main" val="177592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131D22-4390-4401-9CF6-4EF55E4560D4}" type="slidenum">
              <a:rPr lang="en-US" smtClean="0"/>
              <a:t>31</a:t>
            </a:fld>
            <a:endParaRPr lang="en-US"/>
          </a:p>
        </p:txBody>
      </p:sp>
    </p:spTree>
    <p:extLst>
      <p:ext uri="{BB962C8B-B14F-4D97-AF65-F5344CB8AC3E}">
        <p14:creationId xmlns:p14="http://schemas.microsoft.com/office/powerpoint/2010/main" val="216729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5/19/2022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5/19/2022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5/19/2022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5/19/2022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32715-69FA-1F11-BC9B-D1F4BD9F519F}"/>
              </a:ext>
            </a:extLst>
          </p:cNvPr>
          <p:cNvSpPr/>
          <p:nvPr/>
        </p:nvSpPr>
        <p:spPr>
          <a:xfrm>
            <a:off x="452284" y="275303"/>
            <a:ext cx="11385755" cy="6351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1FEC12-C373-E27E-95D8-AB1852C261E7}"/>
              </a:ext>
            </a:extLst>
          </p:cNvPr>
          <p:cNvSpPr txBox="1"/>
          <p:nvPr/>
        </p:nvSpPr>
        <p:spPr>
          <a:xfrm>
            <a:off x="619432" y="344129"/>
            <a:ext cx="2890684" cy="369332"/>
          </a:xfrm>
          <a:prstGeom prst="rect">
            <a:avLst/>
          </a:prstGeom>
          <a:noFill/>
        </p:spPr>
        <p:txBody>
          <a:bodyPr wrap="square" rtlCol="0">
            <a:spAutoFit/>
          </a:bodyPr>
          <a:lstStyle/>
          <a:p>
            <a:r>
              <a:rPr lang="en-IN" dirty="0"/>
              <a:t>Browser</a:t>
            </a:r>
            <a:endParaRPr lang="en-US" dirty="0"/>
          </a:p>
        </p:txBody>
      </p:sp>
      <p:sp>
        <p:nvSpPr>
          <p:cNvPr id="4" name="Rectangle 3">
            <a:extLst>
              <a:ext uri="{FF2B5EF4-FFF2-40B4-BE49-F238E27FC236}">
                <a16:creationId xmlns:a16="http://schemas.microsoft.com/office/drawing/2014/main" id="{1171B688-1D46-FF45-5CA7-76CA3DA7A893}"/>
              </a:ext>
            </a:extLst>
          </p:cNvPr>
          <p:cNvSpPr/>
          <p:nvPr/>
        </p:nvSpPr>
        <p:spPr>
          <a:xfrm>
            <a:off x="619432" y="894736"/>
            <a:ext cx="11031794" cy="540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4C7E6-D19D-46F8-6C24-8CCCA5820AC7}"/>
              </a:ext>
            </a:extLst>
          </p:cNvPr>
          <p:cNvSpPr txBox="1"/>
          <p:nvPr/>
        </p:nvSpPr>
        <p:spPr>
          <a:xfrm>
            <a:off x="727587" y="1052052"/>
            <a:ext cx="2635045" cy="369332"/>
          </a:xfrm>
          <a:prstGeom prst="rect">
            <a:avLst/>
          </a:prstGeom>
          <a:noFill/>
        </p:spPr>
        <p:txBody>
          <a:bodyPr wrap="square" rtlCol="0">
            <a:spAutoFit/>
          </a:bodyPr>
          <a:lstStyle/>
          <a:p>
            <a:r>
              <a:rPr lang="en-IN" b="1" dirty="0"/>
              <a:t>Container Component</a:t>
            </a:r>
            <a:endParaRPr lang="en-US" b="1" dirty="0"/>
          </a:p>
        </p:txBody>
      </p:sp>
      <p:sp>
        <p:nvSpPr>
          <p:cNvPr id="6" name="Rectangle: Rounded Corners 5">
            <a:extLst>
              <a:ext uri="{FF2B5EF4-FFF2-40B4-BE49-F238E27FC236}">
                <a16:creationId xmlns:a16="http://schemas.microsoft.com/office/drawing/2014/main" id="{B186B6F9-782D-F2FB-AE7E-28E1C29F6335}"/>
              </a:ext>
            </a:extLst>
          </p:cNvPr>
          <p:cNvSpPr/>
          <p:nvPr/>
        </p:nvSpPr>
        <p:spPr>
          <a:xfrm>
            <a:off x="1002890"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1</a:t>
            </a:r>
            <a:endParaRPr lang="en-US" b="1" dirty="0"/>
          </a:p>
        </p:txBody>
      </p:sp>
      <p:sp>
        <p:nvSpPr>
          <p:cNvPr id="7" name="Rectangle: Rounded Corners 6">
            <a:extLst>
              <a:ext uri="{FF2B5EF4-FFF2-40B4-BE49-F238E27FC236}">
                <a16:creationId xmlns:a16="http://schemas.microsoft.com/office/drawing/2014/main" id="{B1C05E2F-D5AB-6037-5FCD-37C75A539553}"/>
              </a:ext>
            </a:extLst>
          </p:cNvPr>
          <p:cNvSpPr/>
          <p:nvPr/>
        </p:nvSpPr>
        <p:spPr>
          <a:xfrm>
            <a:off x="4616245"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2</a:t>
            </a:r>
            <a:endParaRPr lang="en-US" b="1" dirty="0"/>
          </a:p>
        </p:txBody>
      </p:sp>
      <p:sp>
        <p:nvSpPr>
          <p:cNvPr id="8" name="Rectangle: Rounded Corners 7">
            <a:extLst>
              <a:ext uri="{FF2B5EF4-FFF2-40B4-BE49-F238E27FC236}">
                <a16:creationId xmlns:a16="http://schemas.microsoft.com/office/drawing/2014/main" id="{77BB42AC-9C10-D767-D7DF-F10F7724F032}"/>
              </a:ext>
            </a:extLst>
          </p:cNvPr>
          <p:cNvSpPr/>
          <p:nvPr/>
        </p:nvSpPr>
        <p:spPr>
          <a:xfrm>
            <a:off x="8303341" y="185215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3</a:t>
            </a:r>
            <a:endParaRPr lang="en-US" b="1" dirty="0"/>
          </a:p>
        </p:txBody>
      </p:sp>
      <p:sp>
        <p:nvSpPr>
          <p:cNvPr id="13" name="Rectangle: Rounded Corners 12">
            <a:extLst>
              <a:ext uri="{FF2B5EF4-FFF2-40B4-BE49-F238E27FC236}">
                <a16:creationId xmlns:a16="http://schemas.microsoft.com/office/drawing/2014/main" id="{D3F0EF47-D38B-7B50-9A55-B4B5A5DB1746}"/>
              </a:ext>
            </a:extLst>
          </p:cNvPr>
          <p:cNvSpPr/>
          <p:nvPr/>
        </p:nvSpPr>
        <p:spPr>
          <a:xfrm>
            <a:off x="1002890" y="366681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4</a:t>
            </a:r>
            <a:endParaRPr lang="en-US" b="1" dirty="0"/>
          </a:p>
        </p:txBody>
      </p:sp>
      <p:sp>
        <p:nvSpPr>
          <p:cNvPr id="14" name="Rectangle: Rounded Corners 13">
            <a:extLst>
              <a:ext uri="{FF2B5EF4-FFF2-40B4-BE49-F238E27FC236}">
                <a16:creationId xmlns:a16="http://schemas.microsoft.com/office/drawing/2014/main" id="{8FD67822-2150-584D-E440-FDC6505AD49B}"/>
              </a:ext>
            </a:extLst>
          </p:cNvPr>
          <p:cNvSpPr/>
          <p:nvPr/>
        </p:nvSpPr>
        <p:spPr>
          <a:xfrm>
            <a:off x="4616245" y="369431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5</a:t>
            </a:r>
            <a:endParaRPr lang="en-US" b="1" dirty="0"/>
          </a:p>
        </p:txBody>
      </p:sp>
      <p:sp>
        <p:nvSpPr>
          <p:cNvPr id="15" name="Rectangle: Rounded Corners 14">
            <a:extLst>
              <a:ext uri="{FF2B5EF4-FFF2-40B4-BE49-F238E27FC236}">
                <a16:creationId xmlns:a16="http://schemas.microsoft.com/office/drawing/2014/main" id="{3B6B69F6-3B88-1C7B-C03B-54E7612CC601}"/>
              </a:ext>
            </a:extLst>
          </p:cNvPr>
          <p:cNvSpPr/>
          <p:nvPr/>
        </p:nvSpPr>
        <p:spPr>
          <a:xfrm>
            <a:off x="8303341" y="369016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6</a:t>
            </a:r>
            <a:endParaRPr lang="en-US" b="1" dirty="0"/>
          </a:p>
        </p:txBody>
      </p:sp>
      <p:sp>
        <p:nvSpPr>
          <p:cNvPr id="36" name="Arrow: Curved Down 35">
            <a:extLst>
              <a:ext uri="{FF2B5EF4-FFF2-40B4-BE49-F238E27FC236}">
                <a16:creationId xmlns:a16="http://schemas.microsoft.com/office/drawing/2014/main" id="{FC307DCD-750F-B561-A358-93698973AD2A}"/>
              </a:ext>
            </a:extLst>
          </p:cNvPr>
          <p:cNvSpPr/>
          <p:nvPr/>
        </p:nvSpPr>
        <p:spPr>
          <a:xfrm>
            <a:off x="10481187" y="2035277"/>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111322AA-421E-D03F-3CC9-32627FF77194}"/>
              </a:ext>
            </a:extLst>
          </p:cNvPr>
          <p:cNvSpPr/>
          <p:nvPr/>
        </p:nvSpPr>
        <p:spPr>
          <a:xfrm rot="10597651">
            <a:off x="10563935" y="2893979"/>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ylinder 41">
            <a:extLst>
              <a:ext uri="{FF2B5EF4-FFF2-40B4-BE49-F238E27FC236}">
                <a16:creationId xmlns:a16="http://schemas.microsoft.com/office/drawing/2014/main" id="{336DF842-E1AB-5777-3CCE-2E9C582B67DC}"/>
              </a:ext>
            </a:extLst>
          </p:cNvPr>
          <p:cNvSpPr/>
          <p:nvPr/>
        </p:nvSpPr>
        <p:spPr>
          <a:xfrm>
            <a:off x="932416" y="5671816"/>
            <a:ext cx="10492668" cy="542171"/>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State Container for Compositional Apps (Multiple Components)</a:t>
            </a:r>
            <a:endParaRPr lang="en-US" b="1" dirty="0"/>
          </a:p>
        </p:txBody>
      </p:sp>
      <p:sp>
        <p:nvSpPr>
          <p:cNvPr id="47" name="Arrow: Up-Down 46">
            <a:extLst>
              <a:ext uri="{FF2B5EF4-FFF2-40B4-BE49-F238E27FC236}">
                <a16:creationId xmlns:a16="http://schemas.microsoft.com/office/drawing/2014/main" id="{16357D52-D6EB-39A1-3585-EF6F3B58233E}"/>
              </a:ext>
            </a:extLst>
          </p:cNvPr>
          <p:cNvSpPr/>
          <p:nvPr/>
        </p:nvSpPr>
        <p:spPr>
          <a:xfrm>
            <a:off x="1081548" y="3212705"/>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Down 47">
            <a:extLst>
              <a:ext uri="{FF2B5EF4-FFF2-40B4-BE49-F238E27FC236}">
                <a16:creationId xmlns:a16="http://schemas.microsoft.com/office/drawing/2014/main" id="{D3400891-D8D7-0BC0-6E4C-DD57789CB02B}"/>
              </a:ext>
            </a:extLst>
          </p:cNvPr>
          <p:cNvSpPr/>
          <p:nvPr/>
        </p:nvSpPr>
        <p:spPr>
          <a:xfrm>
            <a:off x="4769488" y="3174740"/>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E89E95E7-9CAF-5F35-A81C-E87818B2E32A}"/>
              </a:ext>
            </a:extLst>
          </p:cNvPr>
          <p:cNvSpPr/>
          <p:nvPr/>
        </p:nvSpPr>
        <p:spPr>
          <a:xfrm>
            <a:off x="8563440" y="3157632"/>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Up-Down 49">
            <a:extLst>
              <a:ext uri="{FF2B5EF4-FFF2-40B4-BE49-F238E27FC236}">
                <a16:creationId xmlns:a16="http://schemas.microsoft.com/office/drawing/2014/main" id="{00D7365B-799B-3A1E-F6A9-8C0CC00C3555}"/>
              </a:ext>
            </a:extLst>
          </p:cNvPr>
          <p:cNvSpPr/>
          <p:nvPr/>
        </p:nvSpPr>
        <p:spPr>
          <a:xfrm>
            <a:off x="9528422" y="4592897"/>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Up-Down 50">
            <a:extLst>
              <a:ext uri="{FF2B5EF4-FFF2-40B4-BE49-F238E27FC236}">
                <a16:creationId xmlns:a16="http://schemas.microsoft.com/office/drawing/2014/main" id="{C5341A9B-17E6-1A96-177A-39B40C5398B0}"/>
              </a:ext>
            </a:extLst>
          </p:cNvPr>
          <p:cNvSpPr/>
          <p:nvPr/>
        </p:nvSpPr>
        <p:spPr>
          <a:xfrm>
            <a:off x="6120772" y="4588479"/>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Down 51">
            <a:extLst>
              <a:ext uri="{FF2B5EF4-FFF2-40B4-BE49-F238E27FC236}">
                <a16:creationId xmlns:a16="http://schemas.microsoft.com/office/drawing/2014/main" id="{72D72A33-017B-D5FE-4F17-A6EA3E36A597}"/>
              </a:ext>
            </a:extLst>
          </p:cNvPr>
          <p:cNvSpPr/>
          <p:nvPr/>
        </p:nvSpPr>
        <p:spPr>
          <a:xfrm>
            <a:off x="2359741" y="4664803"/>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9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61766-BE08-B8F9-DD88-9C31BF2723A5}"/>
              </a:ext>
            </a:extLst>
          </p:cNvPr>
          <p:cNvSpPr/>
          <p:nvPr/>
        </p:nvSpPr>
        <p:spPr>
          <a:xfrm>
            <a:off x="137652" y="196645"/>
            <a:ext cx="11818374" cy="65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2B8B52-1B16-EA6F-5B52-02CDD36DD558}"/>
              </a:ext>
            </a:extLst>
          </p:cNvPr>
          <p:cNvSpPr txBox="1"/>
          <p:nvPr/>
        </p:nvSpPr>
        <p:spPr>
          <a:xfrm>
            <a:off x="235974" y="294968"/>
            <a:ext cx="3588774" cy="646331"/>
          </a:xfrm>
          <a:prstGeom prst="rect">
            <a:avLst/>
          </a:prstGeom>
          <a:noFill/>
        </p:spPr>
        <p:txBody>
          <a:bodyPr wrap="square" rtlCol="0">
            <a:spAutoFit/>
          </a:bodyPr>
          <a:lstStyle/>
          <a:p>
            <a:r>
              <a:rPr lang="en-IN" dirty="0"/>
              <a:t>Provider with Store, and store has reducer</a:t>
            </a:r>
            <a:endParaRPr lang="en-US" dirty="0"/>
          </a:p>
        </p:txBody>
      </p:sp>
      <p:sp>
        <p:nvSpPr>
          <p:cNvPr id="4" name="Rectangle 3">
            <a:extLst>
              <a:ext uri="{FF2B5EF4-FFF2-40B4-BE49-F238E27FC236}">
                <a16:creationId xmlns:a16="http://schemas.microsoft.com/office/drawing/2014/main" id="{49409946-166F-E180-33A8-1F140D52C47D}"/>
              </a:ext>
            </a:extLst>
          </p:cNvPr>
          <p:cNvSpPr/>
          <p:nvPr/>
        </p:nvSpPr>
        <p:spPr>
          <a:xfrm>
            <a:off x="334297" y="1209368"/>
            <a:ext cx="11297264" cy="5353664"/>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9781E-315D-887A-F172-3BE8FD19B5D9}"/>
              </a:ext>
            </a:extLst>
          </p:cNvPr>
          <p:cNvSpPr txBox="1"/>
          <p:nvPr/>
        </p:nvSpPr>
        <p:spPr>
          <a:xfrm>
            <a:off x="471948" y="1278194"/>
            <a:ext cx="3913239" cy="369332"/>
          </a:xfrm>
          <a:prstGeom prst="rect">
            <a:avLst/>
          </a:prstGeom>
          <a:noFill/>
        </p:spPr>
        <p:txBody>
          <a:bodyPr wrap="square" rtlCol="0">
            <a:spAutoFit/>
          </a:bodyPr>
          <a:lstStyle/>
          <a:p>
            <a:r>
              <a:rPr lang="en-IN" dirty="0" err="1"/>
              <a:t>MainReduxComponent</a:t>
            </a:r>
            <a:endParaRPr lang="en-US" dirty="0"/>
          </a:p>
        </p:txBody>
      </p:sp>
      <p:sp>
        <p:nvSpPr>
          <p:cNvPr id="6" name="Rectangle: Rounded Corners 5">
            <a:extLst>
              <a:ext uri="{FF2B5EF4-FFF2-40B4-BE49-F238E27FC236}">
                <a16:creationId xmlns:a16="http://schemas.microsoft.com/office/drawing/2014/main" id="{FCC50CE0-E9AE-D76F-FA83-462AB0F768EE}"/>
              </a:ext>
            </a:extLst>
          </p:cNvPr>
          <p:cNvSpPr/>
          <p:nvPr/>
        </p:nvSpPr>
        <p:spPr>
          <a:xfrm>
            <a:off x="560439" y="23597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AddComponent</a:t>
            </a:r>
            <a:endParaRPr lang="en-US" b="1" dirty="0"/>
          </a:p>
        </p:txBody>
      </p:sp>
      <p:sp>
        <p:nvSpPr>
          <p:cNvPr id="7" name="Rectangle: Rounded Corners 6">
            <a:extLst>
              <a:ext uri="{FF2B5EF4-FFF2-40B4-BE49-F238E27FC236}">
                <a16:creationId xmlns:a16="http://schemas.microsoft.com/office/drawing/2014/main" id="{E310D7F1-265E-FB1D-D893-1E8F56311187}"/>
              </a:ext>
            </a:extLst>
          </p:cNvPr>
          <p:cNvSpPr/>
          <p:nvPr/>
        </p:nvSpPr>
        <p:spPr>
          <a:xfrm>
            <a:off x="7890387" y="25121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ListComponent</a:t>
            </a:r>
            <a:endParaRPr lang="en-US" b="1" dirty="0"/>
          </a:p>
        </p:txBody>
      </p:sp>
      <p:sp>
        <p:nvSpPr>
          <p:cNvPr id="8" name="Arrow: Down 7">
            <a:extLst>
              <a:ext uri="{FF2B5EF4-FFF2-40B4-BE49-F238E27FC236}">
                <a16:creationId xmlns:a16="http://schemas.microsoft.com/office/drawing/2014/main" id="{B8739302-1D51-1A7C-D266-1907D50C65D3}"/>
              </a:ext>
            </a:extLst>
          </p:cNvPr>
          <p:cNvSpPr/>
          <p:nvPr/>
        </p:nvSpPr>
        <p:spPr>
          <a:xfrm>
            <a:off x="1897626" y="4296697"/>
            <a:ext cx="481780" cy="109138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9" name="TextBox 8">
            <a:extLst>
              <a:ext uri="{FF2B5EF4-FFF2-40B4-BE49-F238E27FC236}">
                <a16:creationId xmlns:a16="http://schemas.microsoft.com/office/drawing/2014/main" id="{542CBD8C-02C8-E4E1-AD29-939C2934DA1A}"/>
              </a:ext>
            </a:extLst>
          </p:cNvPr>
          <p:cNvSpPr txBox="1"/>
          <p:nvPr/>
        </p:nvSpPr>
        <p:spPr>
          <a:xfrm>
            <a:off x="1106128" y="5289444"/>
            <a:ext cx="2064775" cy="646331"/>
          </a:xfrm>
          <a:prstGeom prst="rect">
            <a:avLst/>
          </a:prstGeom>
          <a:noFill/>
        </p:spPr>
        <p:txBody>
          <a:bodyPr wrap="square" rtlCol="0">
            <a:spAutoFit/>
          </a:bodyPr>
          <a:lstStyle/>
          <a:p>
            <a:r>
              <a:rPr lang="en-IN" dirty="0"/>
              <a:t>2. Dispatch the Action</a:t>
            </a:r>
            <a:endParaRPr lang="en-US" dirty="0"/>
          </a:p>
        </p:txBody>
      </p:sp>
      <p:sp>
        <p:nvSpPr>
          <p:cNvPr id="10" name="Arrow: Right 9">
            <a:extLst>
              <a:ext uri="{FF2B5EF4-FFF2-40B4-BE49-F238E27FC236}">
                <a16:creationId xmlns:a16="http://schemas.microsoft.com/office/drawing/2014/main" id="{74A63054-0EDE-595E-640A-8FF6F834BF77}"/>
              </a:ext>
            </a:extLst>
          </p:cNvPr>
          <p:cNvSpPr/>
          <p:nvPr/>
        </p:nvSpPr>
        <p:spPr>
          <a:xfrm>
            <a:off x="3156155" y="5314024"/>
            <a:ext cx="9832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86FC7-0A34-8E2C-0ACC-925065C18416}"/>
              </a:ext>
            </a:extLst>
          </p:cNvPr>
          <p:cNvSpPr txBox="1"/>
          <p:nvPr/>
        </p:nvSpPr>
        <p:spPr>
          <a:xfrm>
            <a:off x="4139381" y="5316483"/>
            <a:ext cx="2064775" cy="923330"/>
          </a:xfrm>
          <a:prstGeom prst="rect">
            <a:avLst/>
          </a:prstGeom>
          <a:noFill/>
        </p:spPr>
        <p:txBody>
          <a:bodyPr wrap="square" rtlCol="0">
            <a:spAutoFit/>
          </a:bodyPr>
          <a:lstStyle/>
          <a:p>
            <a:pPr algn="ctr"/>
            <a:r>
              <a:rPr lang="en-IN" b="1" dirty="0"/>
              <a:t>3. Output Action with</a:t>
            </a:r>
          </a:p>
          <a:p>
            <a:pPr algn="ctr"/>
            <a:r>
              <a:rPr lang="en-IN" b="1" dirty="0"/>
              <a:t>Payload</a:t>
            </a:r>
            <a:endParaRPr lang="en-US" b="1" dirty="0"/>
          </a:p>
        </p:txBody>
      </p:sp>
      <p:sp>
        <p:nvSpPr>
          <p:cNvPr id="12" name="Arrow: Down 11">
            <a:extLst>
              <a:ext uri="{FF2B5EF4-FFF2-40B4-BE49-F238E27FC236}">
                <a16:creationId xmlns:a16="http://schemas.microsoft.com/office/drawing/2014/main" id="{EF714B71-7A9E-F9E3-7814-7541CA0A458F}"/>
              </a:ext>
            </a:extLst>
          </p:cNvPr>
          <p:cNvSpPr/>
          <p:nvPr/>
        </p:nvSpPr>
        <p:spPr>
          <a:xfrm>
            <a:off x="5437239" y="4021394"/>
            <a:ext cx="481780" cy="1292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DCFD3079-EC1C-C56F-F65B-C8D0DF03446D}"/>
              </a:ext>
            </a:extLst>
          </p:cNvPr>
          <p:cNvSpPr/>
          <p:nvPr/>
        </p:nvSpPr>
        <p:spPr>
          <a:xfrm>
            <a:off x="4729317" y="3996814"/>
            <a:ext cx="481780" cy="1292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7D7E65-B07E-441E-35C2-AAB45E645FE2}"/>
              </a:ext>
            </a:extLst>
          </p:cNvPr>
          <p:cNvSpPr/>
          <p:nvPr/>
        </p:nvSpPr>
        <p:spPr>
          <a:xfrm>
            <a:off x="4424516" y="2993922"/>
            <a:ext cx="1853381" cy="10004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4. Reducer will Listen the Output Action with Payload</a:t>
            </a:r>
            <a:endParaRPr lang="en-US" sz="1400" b="1" dirty="0"/>
          </a:p>
        </p:txBody>
      </p:sp>
      <p:sp>
        <p:nvSpPr>
          <p:cNvPr id="15" name="Flowchart: Magnetic Disk 14">
            <a:extLst>
              <a:ext uri="{FF2B5EF4-FFF2-40B4-BE49-F238E27FC236}">
                <a16:creationId xmlns:a16="http://schemas.microsoft.com/office/drawing/2014/main" id="{94BC29BA-B50B-D9BF-C539-955A84AE5B39}"/>
              </a:ext>
            </a:extLst>
          </p:cNvPr>
          <p:cNvSpPr/>
          <p:nvPr/>
        </p:nvSpPr>
        <p:spPr>
          <a:xfrm>
            <a:off x="6395885" y="337914"/>
            <a:ext cx="1725561" cy="73742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b="1" dirty="0"/>
              <a:t>Store</a:t>
            </a:r>
            <a:endParaRPr lang="en-US" b="1" dirty="0"/>
          </a:p>
        </p:txBody>
      </p:sp>
      <p:cxnSp>
        <p:nvCxnSpPr>
          <p:cNvPr id="17" name="Connector: Elbow 16">
            <a:extLst>
              <a:ext uri="{FF2B5EF4-FFF2-40B4-BE49-F238E27FC236}">
                <a16:creationId xmlns:a16="http://schemas.microsoft.com/office/drawing/2014/main" id="{67D75690-C354-2162-2BDA-9E986CC4C800}"/>
              </a:ext>
            </a:extLst>
          </p:cNvPr>
          <p:cNvCxnSpPr>
            <a:stCxn id="14" idx="0"/>
            <a:endCxn id="15" idx="2"/>
          </p:cNvCxnSpPr>
          <p:nvPr/>
        </p:nvCxnSpPr>
        <p:spPr>
          <a:xfrm rot="5400000" flipH="1" flipV="1">
            <a:off x="4729897" y="1327934"/>
            <a:ext cx="2287298" cy="1044678"/>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862EF-07B9-D024-A777-D150452325FD}"/>
              </a:ext>
            </a:extLst>
          </p:cNvPr>
          <p:cNvSpPr txBox="1"/>
          <p:nvPr/>
        </p:nvSpPr>
        <p:spPr>
          <a:xfrm>
            <a:off x="4611329" y="1647526"/>
            <a:ext cx="2212258" cy="646331"/>
          </a:xfrm>
          <a:prstGeom prst="rect">
            <a:avLst/>
          </a:prstGeom>
          <a:noFill/>
        </p:spPr>
        <p:txBody>
          <a:bodyPr wrap="square" rtlCol="0">
            <a:spAutoFit/>
          </a:bodyPr>
          <a:lstStyle/>
          <a:p>
            <a:r>
              <a:rPr lang="en-IN" b="1" dirty="0"/>
              <a:t>5. Update Latest Data in Store</a:t>
            </a:r>
            <a:endParaRPr lang="en-US" b="1" dirty="0"/>
          </a:p>
        </p:txBody>
      </p:sp>
      <p:cxnSp>
        <p:nvCxnSpPr>
          <p:cNvPr id="20" name="Connector: Elbow 19">
            <a:extLst>
              <a:ext uri="{FF2B5EF4-FFF2-40B4-BE49-F238E27FC236}">
                <a16:creationId xmlns:a16="http://schemas.microsoft.com/office/drawing/2014/main" id="{9E470735-55BD-4D11-3787-03DAF2E87ADB}"/>
              </a:ext>
            </a:extLst>
          </p:cNvPr>
          <p:cNvCxnSpPr>
            <a:endCxn id="15" idx="4"/>
          </p:cNvCxnSpPr>
          <p:nvPr/>
        </p:nvCxnSpPr>
        <p:spPr>
          <a:xfrm rot="16200000" flipV="1">
            <a:off x="7884822" y="943248"/>
            <a:ext cx="1805518" cy="1332270"/>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7888AA-1970-4BF7-2FB1-55C36A42E07A}"/>
              </a:ext>
            </a:extLst>
          </p:cNvPr>
          <p:cNvSpPr txBox="1"/>
          <p:nvPr/>
        </p:nvSpPr>
        <p:spPr>
          <a:xfrm>
            <a:off x="9166124" y="1444044"/>
            <a:ext cx="2013153" cy="646331"/>
          </a:xfrm>
          <a:prstGeom prst="rect">
            <a:avLst/>
          </a:prstGeom>
          <a:noFill/>
        </p:spPr>
        <p:txBody>
          <a:bodyPr wrap="square" rtlCol="0">
            <a:spAutoFit/>
          </a:bodyPr>
          <a:lstStyle/>
          <a:p>
            <a:r>
              <a:rPr lang="en-IN" b="1" dirty="0"/>
              <a:t>6. Store Subscription</a:t>
            </a:r>
            <a:endParaRPr lang="en-US" b="1" dirty="0"/>
          </a:p>
        </p:txBody>
      </p:sp>
      <p:cxnSp>
        <p:nvCxnSpPr>
          <p:cNvPr id="23" name="Connector: Elbow 22">
            <a:extLst>
              <a:ext uri="{FF2B5EF4-FFF2-40B4-BE49-F238E27FC236}">
                <a16:creationId xmlns:a16="http://schemas.microsoft.com/office/drawing/2014/main" id="{DEEA5323-5D13-DB3A-4E25-4CCD16A1EBAC}"/>
              </a:ext>
            </a:extLst>
          </p:cNvPr>
          <p:cNvCxnSpPr>
            <a:stCxn id="15" idx="3"/>
            <a:endCxn id="7" idx="1"/>
          </p:cNvCxnSpPr>
          <p:nvPr/>
        </p:nvCxnSpPr>
        <p:spPr>
          <a:xfrm rot="16200000" flipH="1">
            <a:off x="6226858" y="2107141"/>
            <a:ext cx="2695337" cy="631721"/>
          </a:xfrm>
          <a:prstGeom prst="bentConnector2">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115DA6-C818-921D-B8B8-98CF09DF8DDC}"/>
              </a:ext>
            </a:extLst>
          </p:cNvPr>
          <p:cNvSpPr txBox="1"/>
          <p:nvPr/>
        </p:nvSpPr>
        <p:spPr>
          <a:xfrm>
            <a:off x="6356555" y="2378108"/>
            <a:ext cx="2010698" cy="923330"/>
          </a:xfrm>
          <a:prstGeom prst="rect">
            <a:avLst/>
          </a:prstGeom>
          <a:noFill/>
        </p:spPr>
        <p:txBody>
          <a:bodyPr wrap="square" rtlCol="0">
            <a:spAutoFit/>
          </a:bodyPr>
          <a:lstStyle/>
          <a:p>
            <a:r>
              <a:rPr lang="en-IN" b="1" dirty="0"/>
              <a:t>7. Latest State to other component</a:t>
            </a:r>
            <a:endParaRPr lang="en-US" b="1" dirty="0"/>
          </a:p>
        </p:txBody>
      </p:sp>
    </p:spTree>
    <p:extLst>
      <p:ext uri="{BB962C8B-B14F-4D97-AF65-F5344CB8AC3E}">
        <p14:creationId xmlns:p14="http://schemas.microsoft.com/office/powerpoint/2010/main" val="93545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718B90-2A19-50C3-7383-53E782D35B34}"/>
              </a:ext>
            </a:extLst>
          </p:cNvPr>
          <p:cNvSpPr/>
          <p:nvPr/>
        </p:nvSpPr>
        <p:spPr>
          <a:xfrm>
            <a:off x="4444180" y="12781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Business Requirements</a:t>
            </a:r>
            <a:endParaRPr lang="en-US" b="1" dirty="0"/>
          </a:p>
        </p:txBody>
      </p:sp>
      <p:sp>
        <p:nvSpPr>
          <p:cNvPr id="3" name="Rectangle: Rounded Corners 2">
            <a:extLst>
              <a:ext uri="{FF2B5EF4-FFF2-40B4-BE49-F238E27FC236}">
                <a16:creationId xmlns:a16="http://schemas.microsoft.com/office/drawing/2014/main" id="{82482F2D-9D62-3F09-25E3-A1F6D57D9A62}"/>
              </a:ext>
            </a:extLst>
          </p:cNvPr>
          <p:cNvSpPr/>
          <p:nvPr/>
        </p:nvSpPr>
        <p:spPr>
          <a:xfrm>
            <a:off x="1578077" y="1524000"/>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Validations of Requirements</a:t>
            </a:r>
            <a:endParaRPr lang="en-US" b="1" dirty="0"/>
          </a:p>
        </p:txBody>
      </p:sp>
      <p:sp>
        <p:nvSpPr>
          <p:cNvPr id="4" name="Rectangle: Rounded Corners 3">
            <a:extLst>
              <a:ext uri="{FF2B5EF4-FFF2-40B4-BE49-F238E27FC236}">
                <a16:creationId xmlns:a16="http://schemas.microsoft.com/office/drawing/2014/main" id="{B9CBCC98-B59B-813D-0FBC-D384610B2740}"/>
              </a:ext>
            </a:extLst>
          </p:cNvPr>
          <p:cNvSpPr/>
          <p:nvPr/>
        </p:nvSpPr>
        <p:spPr>
          <a:xfrm>
            <a:off x="1578077" y="3593688"/>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Feasibility</a:t>
            </a:r>
            <a:endParaRPr lang="en-US" b="1" dirty="0"/>
          </a:p>
        </p:txBody>
      </p:sp>
      <p:sp>
        <p:nvSpPr>
          <p:cNvPr id="5" name="Rectangle: Rounded Corners 4">
            <a:extLst>
              <a:ext uri="{FF2B5EF4-FFF2-40B4-BE49-F238E27FC236}">
                <a16:creationId xmlns:a16="http://schemas.microsoft.com/office/drawing/2014/main" id="{817E4084-1356-8199-4BD2-9E4CB765C6AB}"/>
              </a:ext>
            </a:extLst>
          </p:cNvPr>
          <p:cNvSpPr/>
          <p:nvPr/>
        </p:nvSpPr>
        <p:spPr>
          <a:xfrm>
            <a:off x="4591664" y="5073444"/>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Technology Planning</a:t>
            </a:r>
            <a:endParaRPr lang="en-US" b="1" dirty="0"/>
          </a:p>
        </p:txBody>
      </p:sp>
      <p:sp>
        <p:nvSpPr>
          <p:cNvPr id="6" name="Rectangle: Rounded Corners 5">
            <a:extLst>
              <a:ext uri="{FF2B5EF4-FFF2-40B4-BE49-F238E27FC236}">
                <a16:creationId xmlns:a16="http://schemas.microsoft.com/office/drawing/2014/main" id="{737B107A-C971-3611-801D-A62ADC7B5701}"/>
              </a:ext>
            </a:extLst>
          </p:cNvPr>
          <p:cNvSpPr/>
          <p:nvPr/>
        </p:nvSpPr>
        <p:spPr>
          <a:xfrm>
            <a:off x="7644580" y="359368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Implementation and Testing</a:t>
            </a:r>
            <a:endParaRPr lang="en-US" b="1" dirty="0"/>
          </a:p>
        </p:txBody>
      </p:sp>
      <p:sp>
        <p:nvSpPr>
          <p:cNvPr id="7" name="Rectangle: Rounded Corners 6">
            <a:extLst>
              <a:ext uri="{FF2B5EF4-FFF2-40B4-BE49-F238E27FC236}">
                <a16:creationId xmlns:a16="http://schemas.microsoft.com/office/drawing/2014/main" id="{72592A63-E712-7E90-6F74-C0CBA5CE80AE}"/>
              </a:ext>
            </a:extLst>
          </p:cNvPr>
          <p:cNvSpPr/>
          <p:nvPr/>
        </p:nvSpPr>
        <p:spPr>
          <a:xfrm>
            <a:off x="7644580" y="1622321"/>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Deployment</a:t>
            </a:r>
            <a:endParaRPr lang="en-US" b="1" dirty="0"/>
          </a:p>
        </p:txBody>
      </p:sp>
      <p:cxnSp>
        <p:nvCxnSpPr>
          <p:cNvPr id="9" name="Connector: Elbow 8">
            <a:extLst>
              <a:ext uri="{FF2B5EF4-FFF2-40B4-BE49-F238E27FC236}">
                <a16:creationId xmlns:a16="http://schemas.microsoft.com/office/drawing/2014/main" id="{6AFB701B-F33A-8EA8-DD87-83EDCECBA563}"/>
              </a:ext>
            </a:extLst>
          </p:cNvPr>
          <p:cNvCxnSpPr>
            <a:stCxn id="2" idx="1"/>
            <a:endCxn id="3" idx="0"/>
          </p:cNvCxnSpPr>
          <p:nvPr/>
        </p:nvCxnSpPr>
        <p:spPr>
          <a:xfrm rot="10800000" flipV="1">
            <a:off x="2925098" y="825910"/>
            <a:ext cx="1519083" cy="69809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6DF23E-7916-9EDA-155D-CDD3600F83CF}"/>
              </a:ext>
            </a:extLst>
          </p:cNvPr>
          <p:cNvCxnSpPr>
            <a:stCxn id="3" idx="2"/>
            <a:endCxn id="4" idx="0"/>
          </p:cNvCxnSpPr>
          <p:nvPr/>
        </p:nvCxnSpPr>
        <p:spPr>
          <a:xfrm>
            <a:off x="2925097" y="2920181"/>
            <a:ext cx="0" cy="67350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5DEE0E7-3C2F-AD0A-B660-15311D0F5722}"/>
              </a:ext>
            </a:extLst>
          </p:cNvPr>
          <p:cNvCxnSpPr>
            <a:stCxn id="4" idx="2"/>
            <a:endCxn id="5" idx="1"/>
          </p:cNvCxnSpPr>
          <p:nvPr/>
        </p:nvCxnSpPr>
        <p:spPr>
          <a:xfrm rot="16200000" flipH="1">
            <a:off x="3367547" y="4547418"/>
            <a:ext cx="781666" cy="1666567"/>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E4F012-E174-8DE0-D0E0-92C357A2365F}"/>
              </a:ext>
            </a:extLst>
          </p:cNvPr>
          <p:cNvCxnSpPr>
            <a:stCxn id="5" idx="3"/>
            <a:endCxn id="6" idx="2"/>
          </p:cNvCxnSpPr>
          <p:nvPr/>
        </p:nvCxnSpPr>
        <p:spPr>
          <a:xfrm flipV="1">
            <a:off x="7285704" y="4989870"/>
            <a:ext cx="1705896" cy="78166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2A61C3-87B0-5158-F640-1AA982C5A69A}"/>
              </a:ext>
            </a:extLst>
          </p:cNvPr>
          <p:cNvCxnSpPr>
            <a:stCxn id="6" idx="0"/>
            <a:endCxn id="7" idx="2"/>
          </p:cNvCxnSpPr>
          <p:nvPr/>
        </p:nvCxnSpPr>
        <p:spPr>
          <a:xfrm flipV="1">
            <a:off x="8991600" y="3018502"/>
            <a:ext cx="0" cy="57518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CB69E6F-5569-42B6-1934-CBCF6CB3F297}"/>
              </a:ext>
            </a:extLst>
          </p:cNvPr>
          <p:cNvCxnSpPr>
            <a:stCxn id="7" idx="0"/>
            <a:endCxn id="2" idx="3"/>
          </p:cNvCxnSpPr>
          <p:nvPr/>
        </p:nvCxnSpPr>
        <p:spPr>
          <a:xfrm rot="16200000" flipV="1">
            <a:off x="7666705" y="297426"/>
            <a:ext cx="796411" cy="185338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C8CEF9-CFFB-2BCC-C888-E717C9A20312}"/>
              </a:ext>
            </a:extLst>
          </p:cNvPr>
          <p:cNvSpPr txBox="1"/>
          <p:nvPr/>
        </p:nvSpPr>
        <p:spPr>
          <a:xfrm>
            <a:off x="1951702" y="96003"/>
            <a:ext cx="1278194" cy="646331"/>
          </a:xfrm>
          <a:prstGeom prst="rect">
            <a:avLst/>
          </a:prstGeom>
          <a:noFill/>
        </p:spPr>
        <p:txBody>
          <a:bodyPr wrap="square" rtlCol="0">
            <a:spAutoFit/>
          </a:bodyPr>
          <a:lstStyle/>
          <a:p>
            <a:pPr algn="ctr"/>
            <a:r>
              <a:rPr lang="en-IN" b="1" dirty="0"/>
              <a:t>Client and BA</a:t>
            </a:r>
            <a:endParaRPr lang="en-US" b="1" dirty="0"/>
          </a:p>
        </p:txBody>
      </p:sp>
      <p:sp>
        <p:nvSpPr>
          <p:cNvPr id="26" name="TextBox 25">
            <a:extLst>
              <a:ext uri="{FF2B5EF4-FFF2-40B4-BE49-F238E27FC236}">
                <a16:creationId xmlns:a16="http://schemas.microsoft.com/office/drawing/2014/main" id="{3A419926-FEB8-2D1C-2FD5-89A91C23176F}"/>
              </a:ext>
            </a:extLst>
          </p:cNvPr>
          <p:cNvSpPr txBox="1"/>
          <p:nvPr/>
        </p:nvSpPr>
        <p:spPr>
          <a:xfrm>
            <a:off x="1022553" y="5107859"/>
            <a:ext cx="1823885" cy="1200329"/>
          </a:xfrm>
          <a:prstGeom prst="rect">
            <a:avLst/>
          </a:prstGeom>
          <a:noFill/>
        </p:spPr>
        <p:txBody>
          <a:bodyPr wrap="square" rtlCol="0">
            <a:spAutoFit/>
          </a:bodyPr>
          <a:lstStyle/>
          <a:p>
            <a:pPr algn="ctr"/>
            <a:r>
              <a:rPr lang="en-IN" b="1" dirty="0"/>
              <a:t>Solution Architect, Manager, Project Owner</a:t>
            </a:r>
            <a:endParaRPr lang="en-US" b="1" dirty="0"/>
          </a:p>
        </p:txBody>
      </p:sp>
      <p:sp>
        <p:nvSpPr>
          <p:cNvPr id="27" name="TextBox 26">
            <a:extLst>
              <a:ext uri="{FF2B5EF4-FFF2-40B4-BE49-F238E27FC236}">
                <a16:creationId xmlns:a16="http://schemas.microsoft.com/office/drawing/2014/main" id="{5E755E3F-EE34-7B76-DA64-ACE3E26B399D}"/>
              </a:ext>
            </a:extLst>
          </p:cNvPr>
          <p:cNvSpPr txBox="1"/>
          <p:nvPr/>
        </p:nvSpPr>
        <p:spPr>
          <a:xfrm>
            <a:off x="8753168" y="5289756"/>
            <a:ext cx="1823885" cy="923330"/>
          </a:xfrm>
          <a:prstGeom prst="rect">
            <a:avLst/>
          </a:prstGeom>
          <a:noFill/>
        </p:spPr>
        <p:txBody>
          <a:bodyPr wrap="square" rtlCol="0">
            <a:spAutoFit/>
          </a:bodyPr>
          <a:lstStyle/>
          <a:p>
            <a:pPr algn="ctr"/>
            <a:r>
              <a:rPr lang="en-IN" b="1" dirty="0"/>
              <a:t>Developer, Engineers, Testers</a:t>
            </a:r>
            <a:endParaRPr lang="en-US" b="1" dirty="0"/>
          </a:p>
        </p:txBody>
      </p:sp>
      <p:sp>
        <p:nvSpPr>
          <p:cNvPr id="28" name="TextBox 27">
            <a:extLst>
              <a:ext uri="{FF2B5EF4-FFF2-40B4-BE49-F238E27FC236}">
                <a16:creationId xmlns:a16="http://schemas.microsoft.com/office/drawing/2014/main" id="{D8CA113B-6231-EAEA-1B2B-CE962A0FF86A}"/>
              </a:ext>
            </a:extLst>
          </p:cNvPr>
          <p:cNvSpPr txBox="1"/>
          <p:nvPr/>
        </p:nvSpPr>
        <p:spPr>
          <a:xfrm>
            <a:off x="8920316" y="900950"/>
            <a:ext cx="1823885" cy="646331"/>
          </a:xfrm>
          <a:prstGeom prst="rect">
            <a:avLst/>
          </a:prstGeom>
          <a:noFill/>
        </p:spPr>
        <p:txBody>
          <a:bodyPr wrap="square" rtlCol="0">
            <a:spAutoFit/>
          </a:bodyPr>
          <a:lstStyle/>
          <a:p>
            <a:pPr algn="ctr"/>
            <a:r>
              <a:rPr lang="en-IN" b="1" dirty="0"/>
              <a:t>Operation Team</a:t>
            </a:r>
            <a:endParaRPr lang="en-US" b="1" dirty="0"/>
          </a:p>
        </p:txBody>
      </p:sp>
      <p:sp>
        <p:nvSpPr>
          <p:cNvPr id="29" name="TextBox 28">
            <a:extLst>
              <a:ext uri="{FF2B5EF4-FFF2-40B4-BE49-F238E27FC236}">
                <a16:creationId xmlns:a16="http://schemas.microsoft.com/office/drawing/2014/main" id="{BD7674EB-C6A1-C02A-76FB-BF8BB01599E5}"/>
              </a:ext>
            </a:extLst>
          </p:cNvPr>
          <p:cNvSpPr txBox="1"/>
          <p:nvPr/>
        </p:nvSpPr>
        <p:spPr>
          <a:xfrm>
            <a:off x="4906297" y="2320411"/>
            <a:ext cx="2379406" cy="2308324"/>
          </a:xfrm>
          <a:prstGeom prst="rect">
            <a:avLst/>
          </a:prstGeom>
          <a:noFill/>
        </p:spPr>
        <p:txBody>
          <a:bodyPr wrap="square" rtlCol="0">
            <a:spAutoFit/>
          </a:bodyPr>
          <a:lstStyle/>
          <a:p>
            <a:pPr algn="ctr"/>
            <a:r>
              <a:rPr lang="en-IN" b="1" dirty="0"/>
              <a:t>Continues</a:t>
            </a:r>
          </a:p>
          <a:p>
            <a:pPr algn="ctr"/>
            <a:r>
              <a:rPr lang="en-IN" b="1" dirty="0"/>
              <a:t>Development</a:t>
            </a:r>
          </a:p>
          <a:p>
            <a:pPr algn="ctr"/>
            <a:r>
              <a:rPr lang="en-IN" b="1" dirty="0"/>
              <a:t>+</a:t>
            </a:r>
          </a:p>
          <a:p>
            <a:pPr algn="ctr"/>
            <a:r>
              <a:rPr lang="en-IN" b="1" dirty="0"/>
              <a:t>Continues </a:t>
            </a:r>
          </a:p>
          <a:p>
            <a:pPr algn="ctr"/>
            <a:r>
              <a:rPr lang="en-IN" b="1" dirty="0"/>
              <a:t>Testing</a:t>
            </a:r>
          </a:p>
          <a:p>
            <a:pPr algn="ctr"/>
            <a:r>
              <a:rPr lang="en-IN" b="1" dirty="0"/>
              <a:t>+ </a:t>
            </a:r>
          </a:p>
          <a:p>
            <a:pPr algn="ctr"/>
            <a:r>
              <a:rPr lang="en-IN" b="1" dirty="0"/>
              <a:t>Continues Integration </a:t>
            </a:r>
            <a:endParaRPr lang="en-US" b="1" dirty="0"/>
          </a:p>
        </p:txBody>
      </p:sp>
    </p:spTree>
    <p:extLst>
      <p:ext uri="{BB962C8B-B14F-4D97-AF65-F5344CB8AC3E}">
        <p14:creationId xmlns:p14="http://schemas.microsoft.com/office/powerpoint/2010/main" val="265920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D681A-C9F9-F2BE-99F4-DE3C41C8360E}"/>
              </a:ext>
            </a:extLst>
          </p:cNvPr>
          <p:cNvSpPr txBox="1"/>
          <p:nvPr/>
        </p:nvSpPr>
        <p:spPr>
          <a:xfrm>
            <a:off x="3106994" y="0"/>
            <a:ext cx="6322141" cy="369332"/>
          </a:xfrm>
          <a:prstGeom prst="rect">
            <a:avLst/>
          </a:prstGeom>
          <a:noFill/>
        </p:spPr>
        <p:txBody>
          <a:bodyPr wrap="square" rtlCol="0">
            <a:spAutoFit/>
          </a:bodyPr>
          <a:lstStyle/>
          <a:p>
            <a:pPr algn="ctr"/>
            <a:r>
              <a:rPr lang="en-IN" b="1" dirty="0"/>
              <a:t>Data Center Clusters </a:t>
            </a:r>
            <a:endParaRPr lang="en-US" b="1" dirty="0"/>
          </a:p>
        </p:txBody>
      </p:sp>
      <p:sp>
        <p:nvSpPr>
          <p:cNvPr id="3" name="Cube 2">
            <a:extLst>
              <a:ext uri="{FF2B5EF4-FFF2-40B4-BE49-F238E27FC236}">
                <a16:creationId xmlns:a16="http://schemas.microsoft.com/office/drawing/2014/main" id="{B1163633-F972-DAEB-76B9-77A6C4651D62}"/>
              </a:ext>
            </a:extLst>
          </p:cNvPr>
          <p:cNvSpPr/>
          <p:nvPr/>
        </p:nvSpPr>
        <p:spPr>
          <a:xfrm>
            <a:off x="176980" y="776748"/>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634F064-F457-E4C3-0F23-6366693C0420}"/>
              </a:ext>
            </a:extLst>
          </p:cNvPr>
          <p:cNvSpPr/>
          <p:nvPr/>
        </p:nvSpPr>
        <p:spPr>
          <a:xfrm>
            <a:off x="4176251" y="776746"/>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44DA95E4-D394-DB8E-3752-AD63ACA486A0}"/>
              </a:ext>
            </a:extLst>
          </p:cNvPr>
          <p:cNvSpPr/>
          <p:nvPr/>
        </p:nvSpPr>
        <p:spPr>
          <a:xfrm>
            <a:off x="8175522" y="776747"/>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5F6624B-20C2-9828-45AB-03E8FA28DBDE}"/>
              </a:ext>
            </a:extLst>
          </p:cNvPr>
          <p:cNvSpPr/>
          <p:nvPr/>
        </p:nvSpPr>
        <p:spPr>
          <a:xfrm>
            <a:off x="227371"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VM1</a:t>
            </a:r>
            <a:endParaRPr lang="en-US" b="1" dirty="0"/>
          </a:p>
        </p:txBody>
      </p:sp>
      <p:sp>
        <p:nvSpPr>
          <p:cNvPr id="7" name="Rectangle: Rounded Corners 6">
            <a:extLst>
              <a:ext uri="{FF2B5EF4-FFF2-40B4-BE49-F238E27FC236}">
                <a16:creationId xmlns:a16="http://schemas.microsoft.com/office/drawing/2014/main" id="{8F4428EF-1323-6C84-3528-83D195D70F03}"/>
              </a:ext>
            </a:extLst>
          </p:cNvPr>
          <p:cNvSpPr/>
          <p:nvPr/>
        </p:nvSpPr>
        <p:spPr>
          <a:xfrm>
            <a:off x="1479754"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7119D6-2118-967C-39A7-9B4EF1029354}"/>
              </a:ext>
            </a:extLst>
          </p:cNvPr>
          <p:cNvSpPr/>
          <p:nvPr/>
        </p:nvSpPr>
        <p:spPr>
          <a:xfrm>
            <a:off x="2735825" y="124869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DD85622-F2A4-6ADB-32D7-EA04A505B1FD}"/>
              </a:ext>
            </a:extLst>
          </p:cNvPr>
          <p:cNvSpPr/>
          <p:nvPr/>
        </p:nvSpPr>
        <p:spPr>
          <a:xfrm>
            <a:off x="227371"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518334-2D31-8EE1-AE9F-09AB0A522F3D}"/>
              </a:ext>
            </a:extLst>
          </p:cNvPr>
          <p:cNvSpPr/>
          <p:nvPr/>
        </p:nvSpPr>
        <p:spPr>
          <a:xfrm>
            <a:off x="1479754"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07E114F-3DB5-8754-9F45-5D36094D1403}"/>
              </a:ext>
            </a:extLst>
          </p:cNvPr>
          <p:cNvSpPr/>
          <p:nvPr/>
        </p:nvSpPr>
        <p:spPr>
          <a:xfrm>
            <a:off x="2735825" y="227616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CBD8A7-6601-EBB7-6383-8A044E6019AA}"/>
              </a:ext>
            </a:extLst>
          </p:cNvPr>
          <p:cNvSpPr/>
          <p:nvPr/>
        </p:nvSpPr>
        <p:spPr>
          <a:xfrm>
            <a:off x="201562"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67AA686-06A9-3B57-840F-207E83F9E892}"/>
              </a:ext>
            </a:extLst>
          </p:cNvPr>
          <p:cNvSpPr/>
          <p:nvPr/>
        </p:nvSpPr>
        <p:spPr>
          <a:xfrm>
            <a:off x="1453945"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C332CB-9748-396E-7B14-805D8E002D60}"/>
              </a:ext>
            </a:extLst>
          </p:cNvPr>
          <p:cNvSpPr/>
          <p:nvPr/>
        </p:nvSpPr>
        <p:spPr>
          <a:xfrm>
            <a:off x="2710016" y="319548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F4F0748-E2F4-9D7F-DFE1-9B312113B79B}"/>
              </a:ext>
            </a:extLst>
          </p:cNvPr>
          <p:cNvSpPr/>
          <p:nvPr/>
        </p:nvSpPr>
        <p:spPr>
          <a:xfrm>
            <a:off x="227371"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2F8BC6C-C6E0-0BE7-D227-8CA87A2B5F4D}"/>
              </a:ext>
            </a:extLst>
          </p:cNvPr>
          <p:cNvSpPr/>
          <p:nvPr/>
        </p:nvSpPr>
        <p:spPr>
          <a:xfrm>
            <a:off x="1479754"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A18DEDB-1EF4-6C8C-D980-542872AAF12A}"/>
              </a:ext>
            </a:extLst>
          </p:cNvPr>
          <p:cNvSpPr/>
          <p:nvPr/>
        </p:nvSpPr>
        <p:spPr>
          <a:xfrm>
            <a:off x="2735825" y="509802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D4EADC1-94A5-5C5D-C103-0EB37B6678C3}"/>
              </a:ext>
            </a:extLst>
          </p:cNvPr>
          <p:cNvSpPr/>
          <p:nvPr/>
        </p:nvSpPr>
        <p:spPr>
          <a:xfrm>
            <a:off x="227371"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7B3DFDD-3A4E-CBDD-8F9E-1D0E28FBDC05}"/>
              </a:ext>
            </a:extLst>
          </p:cNvPr>
          <p:cNvSpPr/>
          <p:nvPr/>
        </p:nvSpPr>
        <p:spPr>
          <a:xfrm>
            <a:off x="1479754"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95F68A8-F48D-8407-B8B2-C361088E6EB0}"/>
              </a:ext>
            </a:extLst>
          </p:cNvPr>
          <p:cNvSpPr/>
          <p:nvPr/>
        </p:nvSpPr>
        <p:spPr>
          <a:xfrm>
            <a:off x="2735825" y="417870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E399E78-95FA-4CC0-89DE-F35FE59F792C}"/>
              </a:ext>
            </a:extLst>
          </p:cNvPr>
          <p:cNvSpPr/>
          <p:nvPr/>
        </p:nvSpPr>
        <p:spPr>
          <a:xfrm>
            <a:off x="4286863"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AF6EC2-FD14-ED96-ABCE-5CE25767E429}"/>
              </a:ext>
            </a:extLst>
          </p:cNvPr>
          <p:cNvSpPr/>
          <p:nvPr/>
        </p:nvSpPr>
        <p:spPr>
          <a:xfrm>
            <a:off x="5539246"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5750715-FE82-48F9-1AFA-8BC32AD47CAD}"/>
              </a:ext>
            </a:extLst>
          </p:cNvPr>
          <p:cNvSpPr/>
          <p:nvPr/>
        </p:nvSpPr>
        <p:spPr>
          <a:xfrm>
            <a:off x="6795317"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34A3CED-1EDB-A950-C45E-C8851C68D44B}"/>
              </a:ext>
            </a:extLst>
          </p:cNvPr>
          <p:cNvSpPr/>
          <p:nvPr/>
        </p:nvSpPr>
        <p:spPr>
          <a:xfrm>
            <a:off x="4286863"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5F7595E-F290-CEFB-6F6B-C2DF452150C7}"/>
              </a:ext>
            </a:extLst>
          </p:cNvPr>
          <p:cNvSpPr/>
          <p:nvPr/>
        </p:nvSpPr>
        <p:spPr>
          <a:xfrm>
            <a:off x="5539246"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A6B3F9A3-E4DD-1F5B-7AA2-3BC42672FED8}"/>
              </a:ext>
            </a:extLst>
          </p:cNvPr>
          <p:cNvSpPr/>
          <p:nvPr/>
        </p:nvSpPr>
        <p:spPr>
          <a:xfrm>
            <a:off x="6795317"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1D0855A-437D-F677-74FB-8C70D43D2C29}"/>
              </a:ext>
            </a:extLst>
          </p:cNvPr>
          <p:cNvSpPr/>
          <p:nvPr/>
        </p:nvSpPr>
        <p:spPr>
          <a:xfrm>
            <a:off x="4261054"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63414EA-2F90-26DC-8A22-C7C0F265A36B}"/>
              </a:ext>
            </a:extLst>
          </p:cNvPr>
          <p:cNvSpPr/>
          <p:nvPr/>
        </p:nvSpPr>
        <p:spPr>
          <a:xfrm>
            <a:off x="5513437"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BDEEDFD-0464-828A-A22C-152A2AAE2743}"/>
              </a:ext>
            </a:extLst>
          </p:cNvPr>
          <p:cNvSpPr/>
          <p:nvPr/>
        </p:nvSpPr>
        <p:spPr>
          <a:xfrm>
            <a:off x="6769508"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5FA8169-2F6C-C96A-69DD-36F0836350D8}"/>
              </a:ext>
            </a:extLst>
          </p:cNvPr>
          <p:cNvSpPr/>
          <p:nvPr/>
        </p:nvSpPr>
        <p:spPr>
          <a:xfrm>
            <a:off x="4286863"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3FDDDED-C5CF-4901-E1FE-851E8B1655BA}"/>
              </a:ext>
            </a:extLst>
          </p:cNvPr>
          <p:cNvSpPr/>
          <p:nvPr/>
        </p:nvSpPr>
        <p:spPr>
          <a:xfrm>
            <a:off x="5539246"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7BACA38-58D3-E488-D0A4-04CC1286A4A4}"/>
              </a:ext>
            </a:extLst>
          </p:cNvPr>
          <p:cNvSpPr/>
          <p:nvPr/>
        </p:nvSpPr>
        <p:spPr>
          <a:xfrm>
            <a:off x="6795317"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90B438E-84B5-1FC2-E8EE-8F5F7A5D4E24}"/>
              </a:ext>
            </a:extLst>
          </p:cNvPr>
          <p:cNvSpPr/>
          <p:nvPr/>
        </p:nvSpPr>
        <p:spPr>
          <a:xfrm>
            <a:off x="4286863"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CDCF4C3-8286-D4E6-4EA3-2400297F04E9}"/>
              </a:ext>
            </a:extLst>
          </p:cNvPr>
          <p:cNvSpPr/>
          <p:nvPr/>
        </p:nvSpPr>
        <p:spPr>
          <a:xfrm>
            <a:off x="5539246"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46F3953A-A0E7-7812-6DE1-B5065D80C8C4}"/>
              </a:ext>
            </a:extLst>
          </p:cNvPr>
          <p:cNvSpPr/>
          <p:nvPr/>
        </p:nvSpPr>
        <p:spPr>
          <a:xfrm>
            <a:off x="6795317"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4ADFA00-A4DB-BA0C-BA88-C82E2CDEFAD0}"/>
              </a:ext>
            </a:extLst>
          </p:cNvPr>
          <p:cNvSpPr/>
          <p:nvPr/>
        </p:nvSpPr>
        <p:spPr>
          <a:xfrm>
            <a:off x="8286134"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A769AC8-9AFE-2E19-6856-16746CC26D46}"/>
              </a:ext>
            </a:extLst>
          </p:cNvPr>
          <p:cNvSpPr/>
          <p:nvPr/>
        </p:nvSpPr>
        <p:spPr>
          <a:xfrm>
            <a:off x="9538517"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74AF929-DF70-909A-2553-D7F5B5BCBD9C}"/>
              </a:ext>
            </a:extLst>
          </p:cNvPr>
          <p:cNvSpPr/>
          <p:nvPr/>
        </p:nvSpPr>
        <p:spPr>
          <a:xfrm>
            <a:off x="10794588"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CB79F4E-7373-6A66-0E64-B04D81B3D36B}"/>
              </a:ext>
            </a:extLst>
          </p:cNvPr>
          <p:cNvSpPr/>
          <p:nvPr/>
        </p:nvSpPr>
        <p:spPr>
          <a:xfrm>
            <a:off x="8286134"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76E4202-B36B-0B9C-E496-4796B4866F6C}"/>
              </a:ext>
            </a:extLst>
          </p:cNvPr>
          <p:cNvSpPr/>
          <p:nvPr/>
        </p:nvSpPr>
        <p:spPr>
          <a:xfrm>
            <a:off x="9538517"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E8BC6C1-AC2B-77CF-2E9A-AEB62897EB8F}"/>
              </a:ext>
            </a:extLst>
          </p:cNvPr>
          <p:cNvSpPr/>
          <p:nvPr/>
        </p:nvSpPr>
        <p:spPr>
          <a:xfrm>
            <a:off x="10794588"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C65E9AA-ADCC-7AC0-C69C-AB643816D735}"/>
              </a:ext>
            </a:extLst>
          </p:cNvPr>
          <p:cNvSpPr/>
          <p:nvPr/>
        </p:nvSpPr>
        <p:spPr>
          <a:xfrm>
            <a:off x="8260325"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EDE50C2-01B8-7D44-4030-2C9FBC6319CF}"/>
              </a:ext>
            </a:extLst>
          </p:cNvPr>
          <p:cNvSpPr/>
          <p:nvPr/>
        </p:nvSpPr>
        <p:spPr>
          <a:xfrm>
            <a:off x="9512708"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4DA5CCB-7B99-0A72-715F-4427C4D40AAC}"/>
              </a:ext>
            </a:extLst>
          </p:cNvPr>
          <p:cNvSpPr/>
          <p:nvPr/>
        </p:nvSpPr>
        <p:spPr>
          <a:xfrm>
            <a:off x="10768779"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E10C74C-E3E1-CF3D-6EBE-E06738F2F99A}"/>
              </a:ext>
            </a:extLst>
          </p:cNvPr>
          <p:cNvSpPr/>
          <p:nvPr/>
        </p:nvSpPr>
        <p:spPr>
          <a:xfrm>
            <a:off x="8286134"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9EB95C8-F94D-0FF0-4876-22AEC2A50A3D}"/>
              </a:ext>
            </a:extLst>
          </p:cNvPr>
          <p:cNvSpPr/>
          <p:nvPr/>
        </p:nvSpPr>
        <p:spPr>
          <a:xfrm>
            <a:off x="9538517"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948C1F4E-A2A9-8F2D-CE22-33709A97CBB6}"/>
              </a:ext>
            </a:extLst>
          </p:cNvPr>
          <p:cNvSpPr/>
          <p:nvPr/>
        </p:nvSpPr>
        <p:spPr>
          <a:xfrm>
            <a:off x="10794588"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CEDF2EC-F48E-2239-9B18-054634A3399E}"/>
              </a:ext>
            </a:extLst>
          </p:cNvPr>
          <p:cNvSpPr/>
          <p:nvPr/>
        </p:nvSpPr>
        <p:spPr>
          <a:xfrm>
            <a:off x="8286134"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F3DFDD6-9DBA-8231-AA08-89526A46EE68}"/>
              </a:ext>
            </a:extLst>
          </p:cNvPr>
          <p:cNvSpPr/>
          <p:nvPr/>
        </p:nvSpPr>
        <p:spPr>
          <a:xfrm>
            <a:off x="9538517"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0BB76E22-80CC-0757-98E1-719B0B45B2B3}"/>
              </a:ext>
            </a:extLst>
          </p:cNvPr>
          <p:cNvSpPr/>
          <p:nvPr/>
        </p:nvSpPr>
        <p:spPr>
          <a:xfrm>
            <a:off x="10794588"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6A786C5-6B5E-3C88-8456-A8798077A732}"/>
              </a:ext>
            </a:extLst>
          </p:cNvPr>
          <p:cNvSpPr/>
          <p:nvPr/>
        </p:nvSpPr>
        <p:spPr>
          <a:xfrm>
            <a:off x="4916129" y="6194323"/>
            <a:ext cx="1606342" cy="491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Load</a:t>
            </a:r>
          </a:p>
          <a:p>
            <a:pPr algn="ctr"/>
            <a:r>
              <a:rPr lang="en-IN" b="1" dirty="0"/>
              <a:t>Balancer</a:t>
            </a:r>
            <a:endParaRPr lang="en-US" b="1" dirty="0"/>
          </a:p>
        </p:txBody>
      </p:sp>
      <p:cxnSp>
        <p:nvCxnSpPr>
          <p:cNvPr id="53" name="Connector: Elbow 52">
            <a:extLst>
              <a:ext uri="{FF2B5EF4-FFF2-40B4-BE49-F238E27FC236}">
                <a16:creationId xmlns:a16="http://schemas.microsoft.com/office/drawing/2014/main" id="{88434295-E9D9-CA70-3075-CC76205D7B4C}"/>
              </a:ext>
            </a:extLst>
          </p:cNvPr>
          <p:cNvCxnSpPr>
            <a:stCxn id="51" idx="1"/>
            <a:endCxn id="3" idx="3"/>
          </p:cNvCxnSpPr>
          <p:nvPr/>
        </p:nvCxnSpPr>
        <p:spPr>
          <a:xfrm rot="10800000">
            <a:off x="1991031" y="5899355"/>
            <a:ext cx="2925099" cy="540774"/>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C77ECF8-00FC-6C85-74BB-18D6F976F427}"/>
              </a:ext>
            </a:extLst>
          </p:cNvPr>
          <p:cNvCxnSpPr>
            <a:stCxn id="51" idx="3"/>
            <a:endCxn id="5" idx="3"/>
          </p:cNvCxnSpPr>
          <p:nvPr/>
        </p:nvCxnSpPr>
        <p:spPr>
          <a:xfrm flipV="1">
            <a:off x="6522471" y="5899354"/>
            <a:ext cx="3467101" cy="54077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A190E68-4E34-DC2B-CD46-4C82488360CA}"/>
              </a:ext>
            </a:extLst>
          </p:cNvPr>
          <p:cNvCxnSpPr>
            <a:stCxn id="51" idx="0"/>
            <a:endCxn id="4" idx="3"/>
          </p:cNvCxnSpPr>
          <p:nvPr/>
        </p:nvCxnSpPr>
        <p:spPr>
          <a:xfrm flipV="1">
            <a:off x="5719300" y="5899353"/>
            <a:ext cx="271001" cy="29497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4A7C050-9F8D-5468-BA41-33640D13FEF1}"/>
              </a:ext>
            </a:extLst>
          </p:cNvPr>
          <p:cNvSpPr/>
          <p:nvPr/>
        </p:nvSpPr>
        <p:spPr>
          <a:xfrm>
            <a:off x="658761" y="369331"/>
            <a:ext cx="11331677" cy="343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Network Topology</a:t>
            </a:r>
            <a:endParaRPr lang="en-US" b="1" dirty="0"/>
          </a:p>
        </p:txBody>
      </p:sp>
      <p:sp>
        <p:nvSpPr>
          <p:cNvPr id="59" name="Arrow: Down 58">
            <a:extLst>
              <a:ext uri="{FF2B5EF4-FFF2-40B4-BE49-F238E27FC236}">
                <a16:creationId xmlns:a16="http://schemas.microsoft.com/office/drawing/2014/main" id="{4E9589CD-923F-FD1D-998A-0351D2C325F2}"/>
              </a:ext>
            </a:extLst>
          </p:cNvPr>
          <p:cNvSpPr/>
          <p:nvPr/>
        </p:nvSpPr>
        <p:spPr>
          <a:xfrm>
            <a:off x="1991031" y="59484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9C707D42-3F06-31CD-2F0A-C464F5805F00}"/>
              </a:ext>
            </a:extLst>
          </p:cNvPr>
          <p:cNvSpPr/>
          <p:nvPr/>
        </p:nvSpPr>
        <p:spPr>
          <a:xfrm>
            <a:off x="5923934" y="65875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4428FCD6-6BF5-0C61-5B28-059DF8B8C89F}"/>
              </a:ext>
            </a:extLst>
          </p:cNvPr>
          <p:cNvSpPr/>
          <p:nvPr/>
        </p:nvSpPr>
        <p:spPr>
          <a:xfrm>
            <a:off x="10041194" y="585013"/>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53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Virtual Machine in Practice</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Virtualized Networking, Memory and Storage Interfaces</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907458" y="658761"/>
            <a:ext cx="1573161" cy="369332"/>
          </a:xfrm>
          <a:prstGeom prst="rect">
            <a:avLst/>
          </a:prstGeom>
          <a:noFill/>
        </p:spPr>
        <p:txBody>
          <a:bodyPr wrap="square" rtlCol="0">
            <a:spAutoFit/>
          </a:bodyPr>
          <a:lstStyle/>
          <a:p>
            <a:pPr algn="ctr"/>
            <a:r>
              <a:rPr lang="en-IN" b="1" dirty="0">
                <a:solidFill>
                  <a:srgbClr val="FFFF00"/>
                </a:solidFill>
              </a:rPr>
              <a:t>VM 1</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2014713"/>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16" name="Rectangle 15">
            <a:extLst>
              <a:ext uri="{FF2B5EF4-FFF2-40B4-BE49-F238E27FC236}">
                <a16:creationId xmlns:a16="http://schemas.microsoft.com/office/drawing/2014/main" id="{9B6580C3-BE06-4C43-7849-2D79C20C37FC}"/>
              </a:ext>
            </a:extLst>
          </p:cNvPr>
          <p:cNvSpPr/>
          <p:nvPr/>
        </p:nvSpPr>
        <p:spPr>
          <a:xfrm>
            <a:off x="993058" y="1346432"/>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17" name="Rectangle 16">
            <a:extLst>
              <a:ext uri="{FF2B5EF4-FFF2-40B4-BE49-F238E27FC236}">
                <a16:creationId xmlns:a16="http://schemas.microsoft.com/office/drawing/2014/main" id="{1D065BEB-5C38-7F92-3F10-EAAF55C2BB8D}"/>
              </a:ext>
            </a:extLst>
          </p:cNvPr>
          <p:cNvSpPr/>
          <p:nvPr/>
        </p:nvSpPr>
        <p:spPr>
          <a:xfrm>
            <a:off x="993057" y="958234"/>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EBC142-7C0A-0DDB-F835-0C763EEC9F77}"/>
              </a:ext>
            </a:extLst>
          </p:cNvPr>
          <p:cNvSpPr txBox="1"/>
          <p:nvPr/>
        </p:nvSpPr>
        <p:spPr>
          <a:xfrm>
            <a:off x="8485238" y="630097"/>
            <a:ext cx="1573161" cy="369332"/>
          </a:xfrm>
          <a:prstGeom prst="rect">
            <a:avLst/>
          </a:prstGeom>
          <a:noFill/>
        </p:spPr>
        <p:txBody>
          <a:bodyPr wrap="square" rtlCol="0">
            <a:spAutoFit/>
          </a:bodyPr>
          <a:lstStyle/>
          <a:p>
            <a:pPr algn="ctr"/>
            <a:r>
              <a:rPr lang="en-IN" b="1" dirty="0">
                <a:solidFill>
                  <a:srgbClr val="FFFF00"/>
                </a:solidFill>
              </a:rPr>
              <a:t>VM </a:t>
            </a:r>
            <a:endParaRPr lang="en-US" b="1" dirty="0">
              <a:solidFill>
                <a:srgbClr val="FFFF00"/>
              </a:solidFill>
            </a:endParaRPr>
          </a:p>
        </p:txBody>
      </p:sp>
      <p:sp>
        <p:nvSpPr>
          <p:cNvPr id="20" name="Rectangle 19">
            <a:extLst>
              <a:ext uri="{FF2B5EF4-FFF2-40B4-BE49-F238E27FC236}">
                <a16:creationId xmlns:a16="http://schemas.microsoft.com/office/drawing/2014/main" id="{49E9F6F5-9130-13F9-7957-D70B2054B096}"/>
              </a:ext>
            </a:extLst>
          </p:cNvPr>
          <p:cNvSpPr/>
          <p:nvPr/>
        </p:nvSpPr>
        <p:spPr>
          <a:xfrm>
            <a:off x="7570838" y="1986049"/>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21" name="Rectangle 20">
            <a:extLst>
              <a:ext uri="{FF2B5EF4-FFF2-40B4-BE49-F238E27FC236}">
                <a16:creationId xmlns:a16="http://schemas.microsoft.com/office/drawing/2014/main" id="{D0B1706D-6F88-E5C1-2629-8A6F1E126051}"/>
              </a:ext>
            </a:extLst>
          </p:cNvPr>
          <p:cNvSpPr/>
          <p:nvPr/>
        </p:nvSpPr>
        <p:spPr>
          <a:xfrm>
            <a:off x="7570838" y="1317768"/>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22" name="Rectangle 21">
            <a:extLst>
              <a:ext uri="{FF2B5EF4-FFF2-40B4-BE49-F238E27FC236}">
                <a16:creationId xmlns:a16="http://schemas.microsoft.com/office/drawing/2014/main" id="{1CF15798-A14C-307D-E650-DB9940E96F2B}"/>
              </a:ext>
            </a:extLst>
          </p:cNvPr>
          <p:cNvSpPr/>
          <p:nvPr/>
        </p:nvSpPr>
        <p:spPr>
          <a:xfrm>
            <a:off x="7570837" y="929570"/>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02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Using Docker</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Docker Desktop or Docker Service</a:t>
            </a:r>
          </a:p>
          <a:p>
            <a:pPr algn="ctr"/>
            <a:r>
              <a:rPr lang="en-IN" b="1" dirty="0"/>
              <a:t>CPU, Memory, Storage and Networking Virtualization</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366684" y="691650"/>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Hardware Virtualization</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1719812"/>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E9F6F5-9130-13F9-7957-D70B2054B096}"/>
              </a:ext>
            </a:extLst>
          </p:cNvPr>
          <p:cNvSpPr/>
          <p:nvPr/>
        </p:nvSpPr>
        <p:spPr>
          <a:xfrm>
            <a:off x="7570838" y="1691148"/>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9A09BB-1868-86F1-3242-9544E0D8F528}"/>
              </a:ext>
            </a:extLst>
          </p:cNvPr>
          <p:cNvSpPr/>
          <p:nvPr/>
        </p:nvSpPr>
        <p:spPr>
          <a:xfrm>
            <a:off x="993058" y="1048175"/>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0" name="Rectangle 29">
            <a:extLst>
              <a:ext uri="{FF2B5EF4-FFF2-40B4-BE49-F238E27FC236}">
                <a16:creationId xmlns:a16="http://schemas.microsoft.com/office/drawing/2014/main" id="{9EAE5978-147B-5A61-380E-C6E07E1B69DB}"/>
              </a:ext>
            </a:extLst>
          </p:cNvPr>
          <p:cNvSpPr/>
          <p:nvPr/>
        </p:nvSpPr>
        <p:spPr>
          <a:xfrm>
            <a:off x="7570838" y="1004617"/>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1" name="TextBox 30">
            <a:extLst>
              <a:ext uri="{FF2B5EF4-FFF2-40B4-BE49-F238E27FC236}">
                <a16:creationId xmlns:a16="http://schemas.microsoft.com/office/drawing/2014/main" id="{149AB374-D572-36F3-3CE1-181F7E88920C}"/>
              </a:ext>
            </a:extLst>
          </p:cNvPr>
          <p:cNvSpPr txBox="1"/>
          <p:nvPr/>
        </p:nvSpPr>
        <p:spPr>
          <a:xfrm>
            <a:off x="7787149" y="627875"/>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32" name="Callout: Right Arrow 31">
            <a:extLst>
              <a:ext uri="{FF2B5EF4-FFF2-40B4-BE49-F238E27FC236}">
                <a16:creationId xmlns:a16="http://schemas.microsoft.com/office/drawing/2014/main" id="{10225F74-0B9B-6F5F-A1B8-A9E3D0621C3A}"/>
              </a:ext>
            </a:extLst>
          </p:cNvPr>
          <p:cNvSpPr/>
          <p:nvPr/>
        </p:nvSpPr>
        <p:spPr>
          <a:xfrm flipH="1">
            <a:off x="6371303" y="1061119"/>
            <a:ext cx="1047135" cy="98017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8F3C087-978F-7D6A-5124-C839BB987BD3}"/>
              </a:ext>
            </a:extLst>
          </p:cNvPr>
          <p:cNvSpPr txBox="1"/>
          <p:nvPr/>
        </p:nvSpPr>
        <p:spPr>
          <a:xfrm>
            <a:off x="6813754" y="1386348"/>
            <a:ext cx="540774" cy="261610"/>
          </a:xfrm>
          <a:prstGeom prst="rect">
            <a:avLst/>
          </a:prstGeom>
          <a:noFill/>
        </p:spPr>
        <p:txBody>
          <a:bodyPr wrap="square" rtlCol="0">
            <a:spAutoFit/>
          </a:bodyPr>
          <a:lstStyle/>
          <a:p>
            <a:r>
              <a:rPr lang="en-IN" sz="1100" dirty="0"/>
              <a:t>PORT</a:t>
            </a:r>
            <a:endParaRPr lang="en-US" sz="1100" dirty="0"/>
          </a:p>
        </p:txBody>
      </p:sp>
      <p:sp>
        <p:nvSpPr>
          <p:cNvPr id="34" name="Callout: Right Arrow 33">
            <a:extLst>
              <a:ext uri="{FF2B5EF4-FFF2-40B4-BE49-F238E27FC236}">
                <a16:creationId xmlns:a16="http://schemas.microsoft.com/office/drawing/2014/main" id="{0891B394-6C9D-EE74-70BE-B5C6CF47173C}"/>
              </a:ext>
            </a:extLst>
          </p:cNvPr>
          <p:cNvSpPr/>
          <p:nvPr/>
        </p:nvSpPr>
        <p:spPr>
          <a:xfrm>
            <a:off x="4748980" y="1126339"/>
            <a:ext cx="737420" cy="80070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6E16D9F-5653-5361-A370-819607BBF792}"/>
              </a:ext>
            </a:extLst>
          </p:cNvPr>
          <p:cNvSpPr txBox="1"/>
          <p:nvPr/>
        </p:nvSpPr>
        <p:spPr>
          <a:xfrm>
            <a:off x="4744063" y="1488749"/>
            <a:ext cx="540774" cy="261610"/>
          </a:xfrm>
          <a:prstGeom prst="rect">
            <a:avLst/>
          </a:prstGeom>
          <a:noFill/>
        </p:spPr>
        <p:txBody>
          <a:bodyPr wrap="square" rtlCol="0">
            <a:spAutoFit/>
          </a:bodyPr>
          <a:lstStyle/>
          <a:p>
            <a:r>
              <a:rPr lang="en-IN" sz="1100" dirty="0"/>
              <a:t>PORT</a:t>
            </a:r>
            <a:endParaRPr lang="en-US" sz="1100" dirty="0"/>
          </a:p>
        </p:txBody>
      </p:sp>
    </p:spTree>
    <p:extLst>
      <p:ext uri="{BB962C8B-B14F-4D97-AF65-F5344CB8AC3E}">
        <p14:creationId xmlns:p14="http://schemas.microsoft.com/office/powerpoint/2010/main" val="136624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84289-BBE1-CA02-DCA5-DF15C9A47EBA}"/>
              </a:ext>
            </a:extLst>
          </p:cNvPr>
          <p:cNvSpPr/>
          <p:nvPr/>
        </p:nvSpPr>
        <p:spPr>
          <a:xfrm>
            <a:off x="8514735" y="98323"/>
            <a:ext cx="3480620" cy="59337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D73D016-3367-9E1E-D016-82020E014046}"/>
              </a:ext>
            </a:extLst>
          </p:cNvPr>
          <p:cNvSpPr txBox="1"/>
          <p:nvPr/>
        </p:nvSpPr>
        <p:spPr>
          <a:xfrm>
            <a:off x="8603226" y="206477"/>
            <a:ext cx="3244645" cy="369332"/>
          </a:xfrm>
          <a:prstGeom prst="rect">
            <a:avLst/>
          </a:prstGeom>
          <a:noFill/>
        </p:spPr>
        <p:txBody>
          <a:bodyPr wrap="square" rtlCol="0">
            <a:spAutoFit/>
          </a:bodyPr>
          <a:lstStyle/>
          <a:p>
            <a:pPr algn="ctr"/>
            <a:r>
              <a:rPr lang="en-IN" b="1" dirty="0"/>
              <a:t>Data Persistence Layer</a:t>
            </a:r>
            <a:endParaRPr lang="en-US" b="1" dirty="0"/>
          </a:p>
        </p:txBody>
      </p:sp>
      <p:sp>
        <p:nvSpPr>
          <p:cNvPr id="4" name="Flowchart: Magnetic Disk 3">
            <a:extLst>
              <a:ext uri="{FF2B5EF4-FFF2-40B4-BE49-F238E27FC236}">
                <a16:creationId xmlns:a16="http://schemas.microsoft.com/office/drawing/2014/main" id="{7A5416C3-768B-76D6-BBDC-6404EBEF5805}"/>
              </a:ext>
            </a:extLst>
          </p:cNvPr>
          <p:cNvSpPr/>
          <p:nvPr/>
        </p:nvSpPr>
        <p:spPr>
          <a:xfrm>
            <a:off x="9861755" y="825910"/>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5" name="Flowchart: Magnetic Disk 4">
            <a:extLst>
              <a:ext uri="{FF2B5EF4-FFF2-40B4-BE49-F238E27FC236}">
                <a16:creationId xmlns:a16="http://schemas.microsoft.com/office/drawing/2014/main" id="{0688D01E-CB6C-8ABE-5819-4B080ED17B69}"/>
              </a:ext>
            </a:extLst>
          </p:cNvPr>
          <p:cNvSpPr/>
          <p:nvPr/>
        </p:nvSpPr>
        <p:spPr>
          <a:xfrm>
            <a:off x="9092382" y="984469"/>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6" name="Flowchart: Magnetic Disk 5">
            <a:extLst>
              <a:ext uri="{FF2B5EF4-FFF2-40B4-BE49-F238E27FC236}">
                <a16:creationId xmlns:a16="http://schemas.microsoft.com/office/drawing/2014/main" id="{7CB889CD-75FB-2992-65F5-153DFB1A470B}"/>
              </a:ext>
            </a:extLst>
          </p:cNvPr>
          <p:cNvSpPr/>
          <p:nvPr/>
        </p:nvSpPr>
        <p:spPr>
          <a:xfrm>
            <a:off x="10643419" y="960793"/>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7" name="Flowchart: Magnetic Disk 6">
            <a:extLst>
              <a:ext uri="{FF2B5EF4-FFF2-40B4-BE49-F238E27FC236}">
                <a16:creationId xmlns:a16="http://schemas.microsoft.com/office/drawing/2014/main" id="{EB1A1E2D-4E25-F262-7644-E66C782362E0}"/>
              </a:ext>
            </a:extLst>
          </p:cNvPr>
          <p:cNvSpPr/>
          <p:nvPr/>
        </p:nvSpPr>
        <p:spPr>
          <a:xfrm>
            <a:off x="9861755" y="1469301"/>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8" name="Flowchart: Alternate Process 7">
            <a:extLst>
              <a:ext uri="{FF2B5EF4-FFF2-40B4-BE49-F238E27FC236}">
                <a16:creationId xmlns:a16="http://schemas.microsoft.com/office/drawing/2014/main" id="{DE598D61-5EB7-50F8-340C-56DC7FD33192}"/>
              </a:ext>
            </a:extLst>
          </p:cNvPr>
          <p:cNvSpPr/>
          <p:nvPr/>
        </p:nvSpPr>
        <p:spPr>
          <a:xfrm>
            <a:off x="8760542" y="2446989"/>
            <a:ext cx="2989006" cy="13427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lowchart: Multidocument 8">
            <a:extLst>
              <a:ext uri="{FF2B5EF4-FFF2-40B4-BE49-F238E27FC236}">
                <a16:creationId xmlns:a16="http://schemas.microsoft.com/office/drawing/2014/main" id="{49E5559E-8C46-9B25-7FDD-17B55FBAA864}"/>
              </a:ext>
            </a:extLst>
          </p:cNvPr>
          <p:cNvSpPr/>
          <p:nvPr/>
        </p:nvSpPr>
        <p:spPr>
          <a:xfrm>
            <a:off x="9006349"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ultidocument 9">
            <a:extLst>
              <a:ext uri="{FF2B5EF4-FFF2-40B4-BE49-F238E27FC236}">
                <a16:creationId xmlns:a16="http://schemas.microsoft.com/office/drawing/2014/main" id="{DD354FBA-B763-B84E-764E-D61172712D15}"/>
              </a:ext>
            </a:extLst>
          </p:cNvPr>
          <p:cNvSpPr/>
          <p:nvPr/>
        </p:nvSpPr>
        <p:spPr>
          <a:xfrm>
            <a:off x="9505336"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ultidocument 10">
            <a:extLst>
              <a:ext uri="{FF2B5EF4-FFF2-40B4-BE49-F238E27FC236}">
                <a16:creationId xmlns:a16="http://schemas.microsoft.com/office/drawing/2014/main" id="{EC7491FA-F143-47D0-1B4C-803EADE765CE}"/>
              </a:ext>
            </a:extLst>
          </p:cNvPr>
          <p:cNvSpPr/>
          <p:nvPr/>
        </p:nvSpPr>
        <p:spPr>
          <a:xfrm>
            <a:off x="10004323" y="2659907"/>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DEF98F49-044C-CBD9-78E9-743891C238F4}"/>
              </a:ext>
            </a:extLst>
          </p:cNvPr>
          <p:cNvSpPr/>
          <p:nvPr/>
        </p:nvSpPr>
        <p:spPr>
          <a:xfrm>
            <a:off x="10491019" y="2626738"/>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ultidocument 12">
            <a:extLst>
              <a:ext uri="{FF2B5EF4-FFF2-40B4-BE49-F238E27FC236}">
                <a16:creationId xmlns:a16="http://schemas.microsoft.com/office/drawing/2014/main" id="{0E099C58-E271-3C21-02E6-733F00C1DD67}"/>
              </a:ext>
            </a:extLst>
          </p:cNvPr>
          <p:cNvSpPr/>
          <p:nvPr/>
        </p:nvSpPr>
        <p:spPr>
          <a:xfrm>
            <a:off x="11056373"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B14DAE-3C32-190A-794E-92930CCA9A91}"/>
              </a:ext>
            </a:extLst>
          </p:cNvPr>
          <p:cNvSpPr txBox="1"/>
          <p:nvPr/>
        </p:nvSpPr>
        <p:spPr>
          <a:xfrm>
            <a:off x="8760542" y="2376637"/>
            <a:ext cx="3141405" cy="369332"/>
          </a:xfrm>
          <a:prstGeom prst="rect">
            <a:avLst/>
          </a:prstGeom>
          <a:noFill/>
        </p:spPr>
        <p:txBody>
          <a:bodyPr wrap="square" rtlCol="0">
            <a:spAutoFit/>
          </a:bodyPr>
          <a:lstStyle/>
          <a:p>
            <a:pPr algn="ctr"/>
            <a:r>
              <a:rPr lang="en-IN" b="1" dirty="0"/>
              <a:t>NoSQL Collections</a:t>
            </a:r>
            <a:endParaRPr lang="en-US" b="1" dirty="0"/>
          </a:p>
        </p:txBody>
      </p:sp>
      <p:sp>
        <p:nvSpPr>
          <p:cNvPr id="15" name="Flowchart: Multidocument 14">
            <a:extLst>
              <a:ext uri="{FF2B5EF4-FFF2-40B4-BE49-F238E27FC236}">
                <a16:creationId xmlns:a16="http://schemas.microsoft.com/office/drawing/2014/main" id="{DF110459-FA5A-882B-277F-011C59323803}"/>
              </a:ext>
            </a:extLst>
          </p:cNvPr>
          <p:cNvSpPr/>
          <p:nvPr/>
        </p:nvSpPr>
        <p:spPr>
          <a:xfrm>
            <a:off x="8779584" y="405736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6" name="Flowchart: Multidocument 15">
            <a:extLst>
              <a:ext uri="{FF2B5EF4-FFF2-40B4-BE49-F238E27FC236}">
                <a16:creationId xmlns:a16="http://schemas.microsoft.com/office/drawing/2014/main" id="{E86BE9F2-F4B8-BD61-949B-FDF11642B082}"/>
              </a:ext>
            </a:extLst>
          </p:cNvPr>
          <p:cNvSpPr/>
          <p:nvPr/>
        </p:nvSpPr>
        <p:spPr>
          <a:xfrm>
            <a:off x="10293751" y="399037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7" name="Flowchart: Multidocument 16">
            <a:extLst>
              <a:ext uri="{FF2B5EF4-FFF2-40B4-BE49-F238E27FC236}">
                <a16:creationId xmlns:a16="http://schemas.microsoft.com/office/drawing/2014/main" id="{DA0B854D-984C-2071-27C1-3A6248C4D0B2}"/>
              </a:ext>
            </a:extLst>
          </p:cNvPr>
          <p:cNvSpPr/>
          <p:nvPr/>
        </p:nvSpPr>
        <p:spPr>
          <a:xfrm>
            <a:off x="9611640" y="4764349"/>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8" name="Cube 17">
            <a:extLst>
              <a:ext uri="{FF2B5EF4-FFF2-40B4-BE49-F238E27FC236}">
                <a16:creationId xmlns:a16="http://schemas.microsoft.com/office/drawing/2014/main" id="{DDFE951E-49A5-F65B-1DC5-FDCBE8C53286}"/>
              </a:ext>
            </a:extLst>
          </p:cNvPr>
          <p:cNvSpPr/>
          <p:nvPr/>
        </p:nvSpPr>
        <p:spPr>
          <a:xfrm>
            <a:off x="3044928" y="361025"/>
            <a:ext cx="3419168" cy="5056550"/>
          </a:xfrm>
          <a:prstGeom prst="cube">
            <a:avLst>
              <a:gd name="adj" fmla="val 1493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2AD463B7-2088-B08C-B717-5A06DD2797FF}"/>
              </a:ext>
            </a:extLst>
          </p:cNvPr>
          <p:cNvSpPr txBox="1"/>
          <p:nvPr/>
        </p:nvSpPr>
        <p:spPr>
          <a:xfrm>
            <a:off x="3669274" y="429506"/>
            <a:ext cx="2172929" cy="338554"/>
          </a:xfrm>
          <a:prstGeom prst="rect">
            <a:avLst/>
          </a:prstGeom>
          <a:noFill/>
        </p:spPr>
        <p:txBody>
          <a:bodyPr wrap="square" rtlCol="0">
            <a:spAutoFit/>
          </a:bodyPr>
          <a:lstStyle/>
          <a:p>
            <a:pPr algn="ctr"/>
            <a:r>
              <a:rPr lang="en-IN" sz="1600" b="1" dirty="0"/>
              <a:t>Deployment Cluster</a:t>
            </a:r>
            <a:endParaRPr lang="en-US" sz="1600" b="1" dirty="0"/>
          </a:p>
        </p:txBody>
      </p:sp>
      <p:sp>
        <p:nvSpPr>
          <p:cNvPr id="20" name="Cube 19">
            <a:extLst>
              <a:ext uri="{FF2B5EF4-FFF2-40B4-BE49-F238E27FC236}">
                <a16:creationId xmlns:a16="http://schemas.microsoft.com/office/drawing/2014/main" id="{6F623ADB-DB35-B71D-9404-37D32FF6C652}"/>
              </a:ext>
            </a:extLst>
          </p:cNvPr>
          <p:cNvSpPr/>
          <p:nvPr/>
        </p:nvSpPr>
        <p:spPr>
          <a:xfrm>
            <a:off x="3133417" y="129041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ube 20">
            <a:extLst>
              <a:ext uri="{FF2B5EF4-FFF2-40B4-BE49-F238E27FC236}">
                <a16:creationId xmlns:a16="http://schemas.microsoft.com/office/drawing/2014/main" id="{BC7FB175-2D90-4A07-47D4-954B1A38C4FE}"/>
              </a:ext>
            </a:extLst>
          </p:cNvPr>
          <p:cNvSpPr/>
          <p:nvPr/>
        </p:nvSpPr>
        <p:spPr>
          <a:xfrm>
            <a:off x="4455853" y="1290412"/>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4D64B4CD-F542-2298-3DAD-74127914952A}"/>
              </a:ext>
            </a:extLst>
          </p:cNvPr>
          <p:cNvSpPr/>
          <p:nvPr/>
        </p:nvSpPr>
        <p:spPr>
          <a:xfrm>
            <a:off x="3073814" y="2592660"/>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74BA6170-3F9D-BF1A-0C14-1D13DA9E02BA}"/>
              </a:ext>
            </a:extLst>
          </p:cNvPr>
          <p:cNvSpPr/>
          <p:nvPr/>
        </p:nvSpPr>
        <p:spPr>
          <a:xfrm>
            <a:off x="4396250" y="2592659"/>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BBDAFEAF-6370-4C4A-3DE3-F83BB8C680E7}"/>
              </a:ext>
            </a:extLst>
          </p:cNvPr>
          <p:cNvSpPr/>
          <p:nvPr/>
        </p:nvSpPr>
        <p:spPr>
          <a:xfrm>
            <a:off x="3056608" y="3790494"/>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61D62CF0-0C8B-C92C-DF89-41A8D29CF72A}"/>
              </a:ext>
            </a:extLst>
          </p:cNvPr>
          <p:cNvSpPr/>
          <p:nvPr/>
        </p:nvSpPr>
        <p:spPr>
          <a:xfrm>
            <a:off x="4379044" y="379049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F1D4DCA-D608-3A26-CB3F-4BA7EB6B0244}"/>
              </a:ext>
            </a:extLst>
          </p:cNvPr>
          <p:cNvSpPr txBox="1"/>
          <p:nvPr/>
        </p:nvSpPr>
        <p:spPr>
          <a:xfrm>
            <a:off x="3400725" y="1290412"/>
            <a:ext cx="737419" cy="276999"/>
          </a:xfrm>
          <a:prstGeom prst="rect">
            <a:avLst/>
          </a:prstGeom>
          <a:noFill/>
        </p:spPr>
        <p:txBody>
          <a:bodyPr wrap="square" rtlCol="0">
            <a:spAutoFit/>
          </a:bodyPr>
          <a:lstStyle/>
          <a:p>
            <a:r>
              <a:rPr lang="en-IN" sz="1200" b="1" dirty="0"/>
              <a:t>Node1</a:t>
            </a:r>
            <a:endParaRPr lang="en-US" sz="1200" b="1" dirty="0"/>
          </a:p>
        </p:txBody>
      </p:sp>
      <p:sp>
        <p:nvSpPr>
          <p:cNvPr id="27" name="TextBox 26">
            <a:extLst>
              <a:ext uri="{FF2B5EF4-FFF2-40B4-BE49-F238E27FC236}">
                <a16:creationId xmlns:a16="http://schemas.microsoft.com/office/drawing/2014/main" id="{03EDAA4F-AF07-3148-B700-D53F060A578A}"/>
              </a:ext>
            </a:extLst>
          </p:cNvPr>
          <p:cNvSpPr txBox="1"/>
          <p:nvPr/>
        </p:nvSpPr>
        <p:spPr>
          <a:xfrm>
            <a:off x="4725015" y="1353531"/>
            <a:ext cx="737419" cy="276999"/>
          </a:xfrm>
          <a:prstGeom prst="rect">
            <a:avLst/>
          </a:prstGeom>
          <a:noFill/>
        </p:spPr>
        <p:txBody>
          <a:bodyPr wrap="square" rtlCol="0">
            <a:spAutoFit/>
          </a:bodyPr>
          <a:lstStyle/>
          <a:p>
            <a:r>
              <a:rPr lang="en-IN" sz="1200" b="1" dirty="0"/>
              <a:t>Node2</a:t>
            </a:r>
            <a:endParaRPr lang="en-US" sz="1200" b="1" dirty="0"/>
          </a:p>
        </p:txBody>
      </p:sp>
      <p:sp>
        <p:nvSpPr>
          <p:cNvPr id="28" name="TextBox 27">
            <a:extLst>
              <a:ext uri="{FF2B5EF4-FFF2-40B4-BE49-F238E27FC236}">
                <a16:creationId xmlns:a16="http://schemas.microsoft.com/office/drawing/2014/main" id="{AA65257E-473E-4AC2-8F48-B2C850A86843}"/>
              </a:ext>
            </a:extLst>
          </p:cNvPr>
          <p:cNvSpPr txBox="1"/>
          <p:nvPr/>
        </p:nvSpPr>
        <p:spPr>
          <a:xfrm>
            <a:off x="3449898" y="2641843"/>
            <a:ext cx="737419" cy="276999"/>
          </a:xfrm>
          <a:prstGeom prst="rect">
            <a:avLst/>
          </a:prstGeom>
          <a:noFill/>
        </p:spPr>
        <p:txBody>
          <a:bodyPr wrap="square" rtlCol="0">
            <a:spAutoFit/>
          </a:bodyPr>
          <a:lstStyle/>
          <a:p>
            <a:r>
              <a:rPr lang="en-IN" sz="1200" b="1" dirty="0"/>
              <a:t>Node3</a:t>
            </a:r>
            <a:endParaRPr lang="en-US" sz="1200" b="1" dirty="0"/>
          </a:p>
        </p:txBody>
      </p:sp>
      <p:sp>
        <p:nvSpPr>
          <p:cNvPr id="29" name="TextBox 28">
            <a:extLst>
              <a:ext uri="{FF2B5EF4-FFF2-40B4-BE49-F238E27FC236}">
                <a16:creationId xmlns:a16="http://schemas.microsoft.com/office/drawing/2014/main" id="{972D05C7-7695-938A-6C02-3FA83340748C}"/>
              </a:ext>
            </a:extLst>
          </p:cNvPr>
          <p:cNvSpPr txBox="1"/>
          <p:nvPr/>
        </p:nvSpPr>
        <p:spPr>
          <a:xfrm>
            <a:off x="4676471" y="2641842"/>
            <a:ext cx="737419" cy="276999"/>
          </a:xfrm>
          <a:prstGeom prst="rect">
            <a:avLst/>
          </a:prstGeom>
          <a:noFill/>
        </p:spPr>
        <p:txBody>
          <a:bodyPr wrap="square" rtlCol="0">
            <a:spAutoFit/>
          </a:bodyPr>
          <a:lstStyle/>
          <a:p>
            <a:r>
              <a:rPr lang="en-IN" sz="1200" b="1" dirty="0"/>
              <a:t>Node4</a:t>
            </a:r>
            <a:endParaRPr lang="en-US" sz="1200" b="1" dirty="0"/>
          </a:p>
        </p:txBody>
      </p:sp>
      <p:sp>
        <p:nvSpPr>
          <p:cNvPr id="30" name="TextBox 29">
            <a:extLst>
              <a:ext uri="{FF2B5EF4-FFF2-40B4-BE49-F238E27FC236}">
                <a16:creationId xmlns:a16="http://schemas.microsoft.com/office/drawing/2014/main" id="{EF7993F6-6064-02A9-974E-FF9936132E8E}"/>
              </a:ext>
            </a:extLst>
          </p:cNvPr>
          <p:cNvSpPr txBox="1"/>
          <p:nvPr/>
        </p:nvSpPr>
        <p:spPr>
          <a:xfrm>
            <a:off x="3463417" y="3790492"/>
            <a:ext cx="737419" cy="276999"/>
          </a:xfrm>
          <a:prstGeom prst="rect">
            <a:avLst/>
          </a:prstGeom>
          <a:noFill/>
        </p:spPr>
        <p:txBody>
          <a:bodyPr wrap="square" rtlCol="0">
            <a:spAutoFit/>
          </a:bodyPr>
          <a:lstStyle/>
          <a:p>
            <a:r>
              <a:rPr lang="en-IN" sz="1200" b="1" dirty="0"/>
              <a:t>Node5</a:t>
            </a:r>
            <a:endParaRPr lang="en-US" sz="1200" b="1" dirty="0"/>
          </a:p>
        </p:txBody>
      </p:sp>
      <p:sp>
        <p:nvSpPr>
          <p:cNvPr id="31" name="TextBox 30">
            <a:extLst>
              <a:ext uri="{FF2B5EF4-FFF2-40B4-BE49-F238E27FC236}">
                <a16:creationId xmlns:a16="http://schemas.microsoft.com/office/drawing/2014/main" id="{AA20D275-D2B2-4F2D-D552-04E28C662BCD}"/>
              </a:ext>
            </a:extLst>
          </p:cNvPr>
          <p:cNvSpPr txBox="1"/>
          <p:nvPr/>
        </p:nvSpPr>
        <p:spPr>
          <a:xfrm>
            <a:off x="4789539" y="3839949"/>
            <a:ext cx="737419" cy="276999"/>
          </a:xfrm>
          <a:prstGeom prst="rect">
            <a:avLst/>
          </a:prstGeom>
          <a:noFill/>
        </p:spPr>
        <p:txBody>
          <a:bodyPr wrap="square" rtlCol="0">
            <a:spAutoFit/>
          </a:bodyPr>
          <a:lstStyle/>
          <a:p>
            <a:r>
              <a:rPr lang="en-IN" sz="1200" b="1" dirty="0"/>
              <a:t>Node 6</a:t>
            </a:r>
            <a:endParaRPr lang="en-US" sz="1200" b="1" dirty="0"/>
          </a:p>
        </p:txBody>
      </p:sp>
      <p:sp>
        <p:nvSpPr>
          <p:cNvPr id="32" name="Rectangle 31">
            <a:extLst>
              <a:ext uri="{FF2B5EF4-FFF2-40B4-BE49-F238E27FC236}">
                <a16:creationId xmlns:a16="http://schemas.microsoft.com/office/drawing/2014/main" id="{84E6CDE6-6AA5-412B-49D6-18FCEFC095DC}"/>
              </a:ext>
            </a:extLst>
          </p:cNvPr>
          <p:cNvSpPr/>
          <p:nvPr/>
        </p:nvSpPr>
        <p:spPr>
          <a:xfrm>
            <a:off x="3268608" y="1785655"/>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3" name="Rectangle 32">
            <a:extLst>
              <a:ext uri="{FF2B5EF4-FFF2-40B4-BE49-F238E27FC236}">
                <a16:creationId xmlns:a16="http://schemas.microsoft.com/office/drawing/2014/main" id="{A59E46A5-6169-B3BF-C090-EEB032D2CB53}"/>
              </a:ext>
            </a:extLst>
          </p:cNvPr>
          <p:cNvSpPr/>
          <p:nvPr/>
        </p:nvSpPr>
        <p:spPr>
          <a:xfrm>
            <a:off x="4567700" y="1741071"/>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4" name="Rectangle 33">
            <a:extLst>
              <a:ext uri="{FF2B5EF4-FFF2-40B4-BE49-F238E27FC236}">
                <a16:creationId xmlns:a16="http://schemas.microsoft.com/office/drawing/2014/main" id="{A826D671-AC96-F620-45A2-477F85176929}"/>
              </a:ext>
            </a:extLst>
          </p:cNvPr>
          <p:cNvSpPr/>
          <p:nvPr/>
        </p:nvSpPr>
        <p:spPr>
          <a:xfrm>
            <a:off x="3211462" y="3045794"/>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5" name="Rectangle 34">
            <a:extLst>
              <a:ext uri="{FF2B5EF4-FFF2-40B4-BE49-F238E27FC236}">
                <a16:creationId xmlns:a16="http://schemas.microsoft.com/office/drawing/2014/main" id="{6D6B1CBD-A194-E7FA-2B65-6DCD16BB9DCB}"/>
              </a:ext>
            </a:extLst>
          </p:cNvPr>
          <p:cNvSpPr/>
          <p:nvPr/>
        </p:nvSpPr>
        <p:spPr>
          <a:xfrm>
            <a:off x="4533898" y="3078167"/>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6" name="Rectangle 35">
            <a:extLst>
              <a:ext uri="{FF2B5EF4-FFF2-40B4-BE49-F238E27FC236}">
                <a16:creationId xmlns:a16="http://schemas.microsoft.com/office/drawing/2014/main" id="{A7CEE614-C067-0002-4C01-4387A0D498A5}"/>
              </a:ext>
            </a:extLst>
          </p:cNvPr>
          <p:cNvSpPr/>
          <p:nvPr/>
        </p:nvSpPr>
        <p:spPr>
          <a:xfrm>
            <a:off x="3196720" y="4273889"/>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7" name="Rectangle 36">
            <a:extLst>
              <a:ext uri="{FF2B5EF4-FFF2-40B4-BE49-F238E27FC236}">
                <a16:creationId xmlns:a16="http://schemas.microsoft.com/office/drawing/2014/main" id="{799F5032-D878-8FA3-4FF8-B5E6393DBA83}"/>
              </a:ext>
            </a:extLst>
          </p:cNvPr>
          <p:cNvSpPr/>
          <p:nvPr/>
        </p:nvSpPr>
        <p:spPr>
          <a:xfrm>
            <a:off x="4510554" y="4257400"/>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8" name="Arrow: Left-Right 37">
            <a:extLst>
              <a:ext uri="{FF2B5EF4-FFF2-40B4-BE49-F238E27FC236}">
                <a16:creationId xmlns:a16="http://schemas.microsoft.com/office/drawing/2014/main" id="{9FFC23E2-E926-8EF1-877D-EF9591B91C95}"/>
              </a:ext>
            </a:extLst>
          </p:cNvPr>
          <p:cNvSpPr/>
          <p:nvPr/>
        </p:nvSpPr>
        <p:spPr>
          <a:xfrm>
            <a:off x="6207231" y="1160206"/>
            <a:ext cx="2307504"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Left-Right 38">
            <a:extLst>
              <a:ext uri="{FF2B5EF4-FFF2-40B4-BE49-F238E27FC236}">
                <a16:creationId xmlns:a16="http://schemas.microsoft.com/office/drawing/2014/main" id="{5D5858E6-11BD-2A1F-C63B-66F19E756AF6}"/>
              </a:ext>
            </a:extLst>
          </p:cNvPr>
          <p:cNvSpPr/>
          <p:nvPr/>
        </p:nvSpPr>
        <p:spPr>
          <a:xfrm>
            <a:off x="6184491" y="2629552"/>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077B03CB-F58E-6D54-7495-568921E802DC}"/>
              </a:ext>
            </a:extLst>
          </p:cNvPr>
          <p:cNvSpPr/>
          <p:nvPr/>
        </p:nvSpPr>
        <p:spPr>
          <a:xfrm>
            <a:off x="6207231" y="4082533"/>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0F454E-EE02-A1BD-F635-E297B13738F3}"/>
              </a:ext>
            </a:extLst>
          </p:cNvPr>
          <p:cNvSpPr/>
          <p:nvPr/>
        </p:nvSpPr>
        <p:spPr>
          <a:xfrm>
            <a:off x="1898249" y="2376637"/>
            <a:ext cx="994280" cy="21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a:t>
            </a:r>
          </a:p>
          <a:p>
            <a:pPr algn="ctr"/>
            <a:r>
              <a:rPr lang="en-IN" b="1" dirty="0"/>
              <a:t>A</a:t>
            </a:r>
          </a:p>
          <a:p>
            <a:pPr algn="ctr"/>
            <a:r>
              <a:rPr lang="en-IN" b="1" dirty="0"/>
              <a:t>T</a:t>
            </a:r>
          </a:p>
          <a:p>
            <a:pPr algn="ctr"/>
            <a:r>
              <a:rPr lang="en-IN" b="1" dirty="0"/>
              <a:t>E</a:t>
            </a:r>
          </a:p>
          <a:p>
            <a:pPr algn="ctr"/>
            <a:r>
              <a:rPr lang="en-IN" b="1" dirty="0"/>
              <a:t>W</a:t>
            </a:r>
          </a:p>
          <a:p>
            <a:pPr algn="ctr"/>
            <a:r>
              <a:rPr lang="en-IN" b="1" dirty="0"/>
              <a:t>A</a:t>
            </a:r>
          </a:p>
          <a:p>
            <a:pPr algn="ctr"/>
            <a:r>
              <a:rPr lang="en-IN" b="1" dirty="0"/>
              <a:t>Y</a:t>
            </a:r>
            <a:endParaRPr lang="en-US" b="1" dirty="0"/>
          </a:p>
        </p:txBody>
      </p:sp>
      <p:sp>
        <p:nvSpPr>
          <p:cNvPr id="42" name="Arrow: Left-Right 41">
            <a:extLst>
              <a:ext uri="{FF2B5EF4-FFF2-40B4-BE49-F238E27FC236}">
                <a16:creationId xmlns:a16="http://schemas.microsoft.com/office/drawing/2014/main" id="{867E2D26-BB30-1648-6F64-EDD544D53C39}"/>
              </a:ext>
            </a:extLst>
          </p:cNvPr>
          <p:cNvSpPr/>
          <p:nvPr/>
        </p:nvSpPr>
        <p:spPr>
          <a:xfrm>
            <a:off x="2782529" y="3429000"/>
            <a:ext cx="274079" cy="193858"/>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Flowchart: Magnetic Disk 42">
            <a:extLst>
              <a:ext uri="{FF2B5EF4-FFF2-40B4-BE49-F238E27FC236}">
                <a16:creationId xmlns:a16="http://schemas.microsoft.com/office/drawing/2014/main" id="{7DE6CBDA-3F4A-CDEE-27CB-A4BC0861FD16}"/>
              </a:ext>
            </a:extLst>
          </p:cNvPr>
          <p:cNvSpPr/>
          <p:nvPr/>
        </p:nvSpPr>
        <p:spPr>
          <a:xfrm>
            <a:off x="2635660" y="5633631"/>
            <a:ext cx="2007010" cy="8504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Distributed</a:t>
            </a:r>
          </a:p>
          <a:p>
            <a:pPr algn="ctr"/>
            <a:r>
              <a:rPr lang="en-IN" b="1" dirty="0"/>
              <a:t>Cache</a:t>
            </a:r>
            <a:endParaRPr lang="en-US" b="1" dirty="0"/>
          </a:p>
        </p:txBody>
      </p:sp>
      <p:sp>
        <p:nvSpPr>
          <p:cNvPr id="44" name="Flowchart: Predefined Process 43">
            <a:extLst>
              <a:ext uri="{FF2B5EF4-FFF2-40B4-BE49-F238E27FC236}">
                <a16:creationId xmlns:a16="http://schemas.microsoft.com/office/drawing/2014/main" id="{28BBB317-1274-FCFE-A7B3-D882FFCC37A6}"/>
              </a:ext>
            </a:extLst>
          </p:cNvPr>
          <p:cNvSpPr/>
          <p:nvPr/>
        </p:nvSpPr>
        <p:spPr>
          <a:xfrm>
            <a:off x="4995403" y="5633041"/>
            <a:ext cx="196583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Predefined Process 44">
            <a:extLst>
              <a:ext uri="{FF2B5EF4-FFF2-40B4-BE49-F238E27FC236}">
                <a16:creationId xmlns:a16="http://schemas.microsoft.com/office/drawing/2014/main" id="{1357A6D4-04D8-B3FF-55F3-2FDAFA45DA30}"/>
              </a:ext>
            </a:extLst>
          </p:cNvPr>
          <p:cNvSpPr/>
          <p:nvPr/>
        </p:nvSpPr>
        <p:spPr>
          <a:xfrm>
            <a:off x="5397910" y="5633041"/>
            <a:ext cx="106618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268D64D-3B2E-13DC-37B7-8BBF42B4872E}"/>
              </a:ext>
            </a:extLst>
          </p:cNvPr>
          <p:cNvSpPr/>
          <p:nvPr/>
        </p:nvSpPr>
        <p:spPr>
          <a:xfrm>
            <a:off x="5861866" y="5633041"/>
            <a:ext cx="234134" cy="7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F8318AC-C8EB-CF72-C7AA-59B581880967}"/>
              </a:ext>
            </a:extLst>
          </p:cNvPr>
          <p:cNvSpPr txBox="1"/>
          <p:nvPr/>
        </p:nvSpPr>
        <p:spPr>
          <a:xfrm>
            <a:off x="5135515" y="6552333"/>
            <a:ext cx="2143432" cy="276999"/>
          </a:xfrm>
          <a:prstGeom prst="rect">
            <a:avLst/>
          </a:prstGeom>
          <a:noFill/>
        </p:spPr>
        <p:txBody>
          <a:bodyPr wrap="square" rtlCol="0">
            <a:spAutoFit/>
          </a:bodyPr>
          <a:lstStyle/>
          <a:p>
            <a:r>
              <a:rPr lang="en-IN" sz="1200" dirty="0"/>
              <a:t>Messaging</a:t>
            </a:r>
            <a:endParaRPr lang="en-US" sz="1200" dirty="0"/>
          </a:p>
        </p:txBody>
      </p:sp>
      <p:sp>
        <p:nvSpPr>
          <p:cNvPr id="48" name="Arrow: Up-Down 47">
            <a:extLst>
              <a:ext uri="{FF2B5EF4-FFF2-40B4-BE49-F238E27FC236}">
                <a16:creationId xmlns:a16="http://schemas.microsoft.com/office/drawing/2014/main" id="{4F32EA96-C329-3AC2-1E9A-0F13D2872445}"/>
              </a:ext>
            </a:extLst>
          </p:cNvPr>
          <p:cNvSpPr/>
          <p:nvPr/>
        </p:nvSpPr>
        <p:spPr>
          <a:xfrm>
            <a:off x="3575870" y="5102027"/>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DCCD0EA4-0981-AACB-7993-C1BBCA42FD65}"/>
              </a:ext>
            </a:extLst>
          </p:cNvPr>
          <p:cNvSpPr/>
          <p:nvPr/>
        </p:nvSpPr>
        <p:spPr>
          <a:xfrm>
            <a:off x="5339833" y="4944286"/>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3FEFF9-40D3-5166-5E0D-ED8318D8C87F}"/>
              </a:ext>
            </a:extLst>
          </p:cNvPr>
          <p:cNvSpPr txBox="1"/>
          <p:nvPr/>
        </p:nvSpPr>
        <p:spPr>
          <a:xfrm>
            <a:off x="-77734" y="3006521"/>
            <a:ext cx="2253429" cy="2800767"/>
          </a:xfrm>
          <a:prstGeom prst="rect">
            <a:avLst/>
          </a:prstGeom>
          <a:noFill/>
        </p:spPr>
        <p:txBody>
          <a:bodyPr wrap="square" rtlCol="0">
            <a:spAutoFit/>
          </a:bodyPr>
          <a:lstStyle/>
          <a:p>
            <a:pPr marL="342900" indent="-342900">
              <a:buFont typeface="+mj-lt"/>
              <a:buAutoNum type="arabicPeriod"/>
            </a:pPr>
            <a:r>
              <a:rPr lang="en-IN" sz="1600" dirty="0"/>
              <a:t>Cluster: Kubernetes</a:t>
            </a:r>
          </a:p>
          <a:p>
            <a:pPr marL="342900" indent="-342900">
              <a:buFont typeface="+mj-lt"/>
              <a:buAutoNum type="arabicPeriod"/>
            </a:pPr>
            <a:r>
              <a:rPr lang="en-IN" sz="1600" dirty="0"/>
              <a:t>Data Persistence Lauer: RDS, DynamoDB, S3</a:t>
            </a:r>
          </a:p>
          <a:p>
            <a:pPr marL="342900" indent="-342900">
              <a:buFont typeface="+mj-lt"/>
              <a:buAutoNum type="arabicPeriod"/>
            </a:pPr>
            <a:r>
              <a:rPr lang="en-IN" sz="1600" dirty="0"/>
              <a:t>APP: Microservices App</a:t>
            </a:r>
          </a:p>
          <a:p>
            <a:pPr marL="342900" indent="-342900">
              <a:buFont typeface="+mj-lt"/>
              <a:buAutoNum type="arabicPeriod"/>
            </a:pPr>
            <a:r>
              <a:rPr lang="en-IN" sz="1600" dirty="0"/>
              <a:t>Cache: Redis or as per app need</a:t>
            </a:r>
          </a:p>
          <a:p>
            <a:pPr marL="342900" indent="-342900">
              <a:buFont typeface="+mj-lt"/>
              <a:buAutoNum type="arabicPeriod"/>
            </a:pPr>
            <a:r>
              <a:rPr lang="en-IN" sz="1600" dirty="0"/>
              <a:t>Messaging: SQS or any other Messaging Service</a:t>
            </a:r>
            <a:endParaRPr lang="en-US" sz="1600" dirty="0"/>
          </a:p>
        </p:txBody>
      </p:sp>
    </p:spTree>
    <p:extLst>
      <p:ext uri="{BB962C8B-B14F-4D97-AF65-F5344CB8AC3E}">
        <p14:creationId xmlns:p14="http://schemas.microsoft.com/office/powerpoint/2010/main" val="38098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FE45A28-22B1-E6D1-A871-7E2DFF8D5D62}"/>
              </a:ext>
            </a:extLst>
          </p:cNvPr>
          <p:cNvGraphicFramePr>
            <a:graphicFrameLocks noGrp="1"/>
          </p:cNvGraphicFramePr>
          <p:nvPr>
            <p:extLst>
              <p:ext uri="{D42A27DB-BD31-4B8C-83A1-F6EECF244321}">
                <p14:modId xmlns:p14="http://schemas.microsoft.com/office/powerpoint/2010/main" val="2746591668"/>
              </p:ext>
            </p:extLst>
          </p:nvPr>
        </p:nvGraphicFramePr>
        <p:xfrm>
          <a:off x="1196256" y="1576711"/>
          <a:ext cx="9216105" cy="1854200"/>
        </p:xfrm>
        <a:graphic>
          <a:graphicData uri="http://schemas.openxmlformats.org/drawingml/2006/table">
            <a:tbl>
              <a:tblPr firstRow="1" bandRow="1">
                <a:tableStyleId>{5C22544A-7EE6-4342-B048-85BDC9FD1C3A}</a:tableStyleId>
              </a:tblPr>
              <a:tblGrid>
                <a:gridCol w="1843221">
                  <a:extLst>
                    <a:ext uri="{9D8B030D-6E8A-4147-A177-3AD203B41FA5}">
                      <a16:colId xmlns:a16="http://schemas.microsoft.com/office/drawing/2014/main" val="3970781029"/>
                    </a:ext>
                  </a:extLst>
                </a:gridCol>
                <a:gridCol w="1843221">
                  <a:extLst>
                    <a:ext uri="{9D8B030D-6E8A-4147-A177-3AD203B41FA5}">
                      <a16:colId xmlns:a16="http://schemas.microsoft.com/office/drawing/2014/main" val="1581126670"/>
                    </a:ext>
                  </a:extLst>
                </a:gridCol>
                <a:gridCol w="1843221">
                  <a:extLst>
                    <a:ext uri="{9D8B030D-6E8A-4147-A177-3AD203B41FA5}">
                      <a16:colId xmlns:a16="http://schemas.microsoft.com/office/drawing/2014/main" val="470998983"/>
                    </a:ext>
                  </a:extLst>
                </a:gridCol>
                <a:gridCol w="1843221">
                  <a:extLst>
                    <a:ext uri="{9D8B030D-6E8A-4147-A177-3AD203B41FA5}">
                      <a16:colId xmlns:a16="http://schemas.microsoft.com/office/drawing/2014/main" val="3765910884"/>
                    </a:ext>
                  </a:extLst>
                </a:gridCol>
                <a:gridCol w="1843221">
                  <a:extLst>
                    <a:ext uri="{9D8B030D-6E8A-4147-A177-3AD203B41FA5}">
                      <a16:colId xmlns:a16="http://schemas.microsoft.com/office/drawing/2014/main" val="2632701762"/>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1418942830"/>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1729736401"/>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2211374325"/>
                  </a:ext>
                </a:extLst>
              </a:tr>
              <a:tr h="370840">
                <a:tc>
                  <a:txBody>
                    <a:bodyPr/>
                    <a:lstStyle/>
                    <a:p>
                      <a:r>
                        <a:rPr lang="en-IN" dirty="0"/>
                        <a:t>3</a:t>
                      </a:r>
                      <a:endParaRPr lang="en-US" dirty="0"/>
                    </a:p>
                  </a:txBody>
                  <a:tcPr/>
                </a:tc>
                <a:tc>
                  <a:txBody>
                    <a:bodyPr/>
                    <a:lstStyle/>
                    <a:p>
                      <a:r>
                        <a:rPr lang="en-IN" dirty="0"/>
                        <a:t>P3</a:t>
                      </a:r>
                      <a:endParaRPr lang="en-US" dirty="0"/>
                    </a:p>
                  </a:txBody>
                  <a:tcPr/>
                </a:tc>
                <a:tc>
                  <a:txBody>
                    <a:bodyPr/>
                    <a:lstStyle/>
                    <a:p>
                      <a:r>
                        <a:rPr lang="en-IN" dirty="0"/>
                        <a:t>C2</a:t>
                      </a:r>
                      <a:endParaRPr lang="en-US" dirty="0"/>
                    </a:p>
                  </a:txBody>
                  <a:tcPr/>
                </a:tc>
                <a:tc>
                  <a:txBody>
                    <a:bodyPr/>
                    <a:lstStyle/>
                    <a:p>
                      <a:r>
                        <a:rPr lang="en-IN" dirty="0"/>
                        <a:t>M1</a:t>
                      </a:r>
                      <a:endParaRPr lang="en-US" dirty="0"/>
                    </a:p>
                  </a:txBody>
                  <a:tcPr/>
                </a:tc>
                <a:tc>
                  <a:txBody>
                    <a:bodyPr/>
                    <a:lstStyle/>
                    <a:p>
                      <a:r>
                        <a:rPr lang="en-IN" dirty="0"/>
                        <a:t>333</a:t>
                      </a:r>
                      <a:endParaRPr lang="en-US" dirty="0"/>
                    </a:p>
                  </a:txBody>
                  <a:tcPr/>
                </a:tc>
                <a:extLst>
                  <a:ext uri="{0D108BD9-81ED-4DB2-BD59-A6C34878D82A}">
                    <a16:rowId xmlns:a16="http://schemas.microsoft.com/office/drawing/2014/main" val="912080254"/>
                  </a:ext>
                </a:extLst>
              </a:tr>
              <a:tr h="370840">
                <a:tc>
                  <a:txBody>
                    <a:bodyPr/>
                    <a:lstStyle/>
                    <a:p>
                      <a:r>
                        <a:rPr lang="en-IN" dirty="0"/>
                        <a:t>4</a:t>
                      </a:r>
                      <a:endParaRPr lang="en-US" dirty="0"/>
                    </a:p>
                  </a:txBody>
                  <a:tcPr/>
                </a:tc>
                <a:tc>
                  <a:txBody>
                    <a:bodyPr/>
                    <a:lstStyle/>
                    <a:p>
                      <a:r>
                        <a:rPr lang="en-IN" dirty="0"/>
                        <a:t>P4</a:t>
                      </a:r>
                      <a:endParaRPr lang="en-US" dirty="0"/>
                    </a:p>
                  </a:txBody>
                  <a:tcPr/>
                </a:tc>
                <a:tc>
                  <a:txBody>
                    <a:bodyPr/>
                    <a:lstStyle/>
                    <a:p>
                      <a:r>
                        <a:rPr lang="en-IN" dirty="0"/>
                        <a:t>C2</a:t>
                      </a:r>
                      <a:endParaRPr lang="en-US" dirty="0"/>
                    </a:p>
                  </a:txBody>
                  <a:tcPr/>
                </a:tc>
                <a:tc>
                  <a:txBody>
                    <a:bodyPr/>
                    <a:lstStyle/>
                    <a:p>
                      <a:r>
                        <a:rPr lang="en-IN" dirty="0"/>
                        <a:t>M2</a:t>
                      </a:r>
                      <a:endParaRPr lang="en-US" dirty="0"/>
                    </a:p>
                  </a:txBody>
                  <a:tcPr/>
                </a:tc>
                <a:tc>
                  <a:txBody>
                    <a:bodyPr/>
                    <a:lstStyle/>
                    <a:p>
                      <a:r>
                        <a:rPr lang="en-IN" dirty="0"/>
                        <a:t>444</a:t>
                      </a:r>
                      <a:endParaRPr lang="en-US" dirty="0"/>
                    </a:p>
                  </a:txBody>
                  <a:tcPr/>
                </a:tc>
                <a:extLst>
                  <a:ext uri="{0D108BD9-81ED-4DB2-BD59-A6C34878D82A}">
                    <a16:rowId xmlns:a16="http://schemas.microsoft.com/office/drawing/2014/main" val="3644208568"/>
                  </a:ext>
                </a:extLst>
              </a:tr>
            </a:tbl>
          </a:graphicData>
        </a:graphic>
      </p:graphicFrame>
      <p:sp>
        <p:nvSpPr>
          <p:cNvPr id="3" name="TextBox 2">
            <a:extLst>
              <a:ext uri="{FF2B5EF4-FFF2-40B4-BE49-F238E27FC236}">
                <a16:creationId xmlns:a16="http://schemas.microsoft.com/office/drawing/2014/main" id="{B4C3A066-DB3A-C183-E773-BB50E70B773D}"/>
              </a:ext>
            </a:extLst>
          </p:cNvPr>
          <p:cNvSpPr txBox="1"/>
          <p:nvPr/>
        </p:nvSpPr>
        <p:spPr>
          <a:xfrm>
            <a:off x="3038168" y="167148"/>
            <a:ext cx="4827638" cy="369332"/>
          </a:xfrm>
          <a:prstGeom prst="rect">
            <a:avLst/>
          </a:prstGeom>
          <a:noFill/>
        </p:spPr>
        <p:txBody>
          <a:bodyPr wrap="square" rtlCol="0">
            <a:spAutoFit/>
          </a:bodyPr>
          <a:lstStyle/>
          <a:p>
            <a:pPr algn="ctr"/>
            <a:r>
              <a:rPr lang="en-IN" b="1" dirty="0"/>
              <a:t>DynamoDB Table</a:t>
            </a:r>
            <a:endParaRPr lang="en-US" b="1" dirty="0"/>
          </a:p>
        </p:txBody>
      </p:sp>
      <p:sp>
        <p:nvSpPr>
          <p:cNvPr id="4" name="Left Brace 3">
            <a:extLst>
              <a:ext uri="{FF2B5EF4-FFF2-40B4-BE49-F238E27FC236}">
                <a16:creationId xmlns:a16="http://schemas.microsoft.com/office/drawing/2014/main" id="{342C128F-73A8-57D5-E62F-DA7A3C87958F}"/>
              </a:ext>
            </a:extLst>
          </p:cNvPr>
          <p:cNvSpPr/>
          <p:nvPr/>
        </p:nvSpPr>
        <p:spPr>
          <a:xfrm>
            <a:off x="875071" y="1966452"/>
            <a:ext cx="321185" cy="1462548"/>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F6EE4CC6-C315-9E7A-7C91-C7C6B860B35D}"/>
              </a:ext>
            </a:extLst>
          </p:cNvPr>
          <p:cNvSpPr/>
          <p:nvPr/>
        </p:nvSpPr>
        <p:spPr>
          <a:xfrm rot="5400000">
            <a:off x="5619643" y="-3257853"/>
            <a:ext cx="369333" cy="9216106"/>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4449D5D-BF99-2B78-83A0-942C96C2D3AF}"/>
              </a:ext>
            </a:extLst>
          </p:cNvPr>
          <p:cNvSpPr txBox="1"/>
          <p:nvPr/>
        </p:nvSpPr>
        <p:spPr>
          <a:xfrm>
            <a:off x="0" y="2487561"/>
            <a:ext cx="776748" cy="646331"/>
          </a:xfrm>
          <a:prstGeom prst="rect">
            <a:avLst/>
          </a:prstGeom>
          <a:noFill/>
        </p:spPr>
        <p:txBody>
          <a:bodyPr wrap="square" rtlCol="0">
            <a:spAutoFit/>
          </a:bodyPr>
          <a:lstStyle/>
          <a:p>
            <a:r>
              <a:rPr lang="en-IN" dirty="0"/>
              <a:t>Documents</a:t>
            </a:r>
            <a:endParaRPr lang="en-US" dirty="0"/>
          </a:p>
        </p:txBody>
      </p:sp>
      <p:sp>
        <p:nvSpPr>
          <p:cNvPr id="7" name="TextBox 6">
            <a:extLst>
              <a:ext uri="{FF2B5EF4-FFF2-40B4-BE49-F238E27FC236}">
                <a16:creationId xmlns:a16="http://schemas.microsoft.com/office/drawing/2014/main" id="{D554B056-75A8-0435-D485-16D6AE104953}"/>
              </a:ext>
            </a:extLst>
          </p:cNvPr>
          <p:cNvSpPr txBox="1"/>
          <p:nvPr/>
        </p:nvSpPr>
        <p:spPr>
          <a:xfrm>
            <a:off x="4267200" y="658761"/>
            <a:ext cx="2841523" cy="369332"/>
          </a:xfrm>
          <a:prstGeom prst="rect">
            <a:avLst/>
          </a:prstGeom>
          <a:noFill/>
        </p:spPr>
        <p:txBody>
          <a:bodyPr wrap="square" rtlCol="0">
            <a:spAutoFit/>
          </a:bodyPr>
          <a:lstStyle/>
          <a:p>
            <a:pPr algn="ctr"/>
            <a:r>
              <a:rPr lang="en-IN" b="1" dirty="0"/>
              <a:t>Attributes</a:t>
            </a:r>
            <a:endParaRPr lang="en-US" b="1" dirty="0"/>
          </a:p>
        </p:txBody>
      </p:sp>
      <p:sp>
        <p:nvSpPr>
          <p:cNvPr id="8" name="TextBox 7">
            <a:extLst>
              <a:ext uri="{FF2B5EF4-FFF2-40B4-BE49-F238E27FC236}">
                <a16:creationId xmlns:a16="http://schemas.microsoft.com/office/drawing/2014/main" id="{DB88DC89-A992-61B5-73D2-7D15C3CF2BA4}"/>
              </a:ext>
            </a:extLst>
          </p:cNvPr>
          <p:cNvSpPr txBox="1"/>
          <p:nvPr/>
        </p:nvSpPr>
        <p:spPr>
          <a:xfrm>
            <a:off x="278579" y="5767522"/>
            <a:ext cx="11051458" cy="923330"/>
          </a:xfrm>
          <a:prstGeom prst="rect">
            <a:avLst/>
          </a:prstGeom>
          <a:noFill/>
        </p:spPr>
        <p:txBody>
          <a:bodyPr wrap="square" rtlCol="0">
            <a:spAutoFit/>
          </a:bodyPr>
          <a:lstStyle/>
          <a:p>
            <a:r>
              <a:rPr lang="en-IN" b="1" dirty="0"/>
              <a:t>Primary Key: Identify an Item Uniquely.  It consist of  “Partition Key” and “Sort Key” </a:t>
            </a:r>
          </a:p>
          <a:p>
            <a:endParaRPr lang="en-IN" b="1" dirty="0"/>
          </a:p>
          <a:p>
            <a:r>
              <a:rPr lang="en-IN" b="1" dirty="0"/>
              <a:t>Partition: A Logically Defined Group of Its in Table</a:t>
            </a:r>
            <a:endParaRPr lang="en-US" b="1" dirty="0"/>
          </a:p>
        </p:txBody>
      </p:sp>
      <p:graphicFrame>
        <p:nvGraphicFramePr>
          <p:cNvPr id="9" name="Table 9">
            <a:extLst>
              <a:ext uri="{FF2B5EF4-FFF2-40B4-BE49-F238E27FC236}">
                <a16:creationId xmlns:a16="http://schemas.microsoft.com/office/drawing/2014/main" id="{37C2FF65-46B9-C27E-09A0-16E7E2B4D4A3}"/>
              </a:ext>
            </a:extLst>
          </p:cNvPr>
          <p:cNvGraphicFramePr>
            <a:graphicFrameLocks noGrp="1"/>
          </p:cNvGraphicFramePr>
          <p:nvPr>
            <p:extLst>
              <p:ext uri="{D42A27DB-BD31-4B8C-83A1-F6EECF244321}">
                <p14:modId xmlns:p14="http://schemas.microsoft.com/office/powerpoint/2010/main" val="646538436"/>
              </p:ext>
            </p:extLst>
          </p:nvPr>
        </p:nvGraphicFramePr>
        <p:xfrm>
          <a:off x="388374" y="4227421"/>
          <a:ext cx="9216110" cy="1112520"/>
        </p:xfrm>
        <a:graphic>
          <a:graphicData uri="http://schemas.openxmlformats.org/drawingml/2006/table">
            <a:tbl>
              <a:tblPr firstRow="1" bandRow="1">
                <a:tableStyleId>{5C22544A-7EE6-4342-B048-85BDC9FD1C3A}</a:tableStyleId>
              </a:tblPr>
              <a:tblGrid>
                <a:gridCol w="1843222">
                  <a:extLst>
                    <a:ext uri="{9D8B030D-6E8A-4147-A177-3AD203B41FA5}">
                      <a16:colId xmlns:a16="http://schemas.microsoft.com/office/drawing/2014/main" val="2740133444"/>
                    </a:ext>
                  </a:extLst>
                </a:gridCol>
                <a:gridCol w="1843222">
                  <a:extLst>
                    <a:ext uri="{9D8B030D-6E8A-4147-A177-3AD203B41FA5}">
                      <a16:colId xmlns:a16="http://schemas.microsoft.com/office/drawing/2014/main" val="3577240718"/>
                    </a:ext>
                  </a:extLst>
                </a:gridCol>
                <a:gridCol w="1843222">
                  <a:extLst>
                    <a:ext uri="{9D8B030D-6E8A-4147-A177-3AD203B41FA5}">
                      <a16:colId xmlns:a16="http://schemas.microsoft.com/office/drawing/2014/main" val="2399782349"/>
                    </a:ext>
                  </a:extLst>
                </a:gridCol>
                <a:gridCol w="1843222">
                  <a:extLst>
                    <a:ext uri="{9D8B030D-6E8A-4147-A177-3AD203B41FA5}">
                      <a16:colId xmlns:a16="http://schemas.microsoft.com/office/drawing/2014/main" val="3269768110"/>
                    </a:ext>
                  </a:extLst>
                </a:gridCol>
                <a:gridCol w="1843222">
                  <a:extLst>
                    <a:ext uri="{9D8B030D-6E8A-4147-A177-3AD203B41FA5}">
                      <a16:colId xmlns:a16="http://schemas.microsoft.com/office/drawing/2014/main" val="1771011456"/>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4150041665"/>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4115539016"/>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1976904300"/>
                  </a:ext>
                </a:extLst>
              </a:tr>
            </a:tbl>
          </a:graphicData>
        </a:graphic>
      </p:graphicFrame>
      <p:sp>
        <p:nvSpPr>
          <p:cNvPr id="10" name="Right Brace 9">
            <a:extLst>
              <a:ext uri="{FF2B5EF4-FFF2-40B4-BE49-F238E27FC236}">
                <a16:creationId xmlns:a16="http://schemas.microsoft.com/office/drawing/2014/main" id="{035E29F6-F741-F8D1-5CBF-B0CA044162BC}"/>
              </a:ext>
            </a:extLst>
          </p:cNvPr>
          <p:cNvSpPr/>
          <p:nvPr/>
        </p:nvSpPr>
        <p:spPr>
          <a:xfrm>
            <a:off x="9763432" y="4189555"/>
            <a:ext cx="383458" cy="1091734"/>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BA34B5F-8ED4-B0E0-ED38-EC54AE94A2FE}"/>
              </a:ext>
            </a:extLst>
          </p:cNvPr>
          <p:cNvSpPr txBox="1"/>
          <p:nvPr/>
        </p:nvSpPr>
        <p:spPr>
          <a:xfrm>
            <a:off x="10284541" y="4507968"/>
            <a:ext cx="1710813" cy="369332"/>
          </a:xfrm>
          <a:prstGeom prst="rect">
            <a:avLst/>
          </a:prstGeom>
          <a:noFill/>
        </p:spPr>
        <p:txBody>
          <a:bodyPr wrap="square" rtlCol="0">
            <a:spAutoFit/>
          </a:bodyPr>
          <a:lstStyle/>
          <a:p>
            <a:r>
              <a:rPr lang="en-IN" dirty="0"/>
              <a:t>Partition for C1</a:t>
            </a:r>
            <a:endParaRPr lang="en-US" dirty="0"/>
          </a:p>
        </p:txBody>
      </p:sp>
      <p:sp>
        <p:nvSpPr>
          <p:cNvPr id="13" name="Right Brace 12">
            <a:extLst>
              <a:ext uri="{FF2B5EF4-FFF2-40B4-BE49-F238E27FC236}">
                <a16:creationId xmlns:a16="http://schemas.microsoft.com/office/drawing/2014/main" id="{C4127AE8-B756-03FC-010D-02C4F9BFCB49}"/>
              </a:ext>
            </a:extLst>
          </p:cNvPr>
          <p:cNvSpPr/>
          <p:nvPr/>
        </p:nvSpPr>
        <p:spPr>
          <a:xfrm rot="5400000">
            <a:off x="2010205" y="2771879"/>
            <a:ext cx="327085" cy="1728838"/>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2A3508E-A6B6-4408-5288-2FCB51BFA9BF}"/>
              </a:ext>
            </a:extLst>
          </p:cNvPr>
          <p:cNvCxnSpPr/>
          <p:nvPr/>
        </p:nvCxnSpPr>
        <p:spPr>
          <a:xfrm>
            <a:off x="3126658" y="3588774"/>
            <a:ext cx="2753032" cy="13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A23C35-7998-59EA-D0F3-C5E71694205F}"/>
              </a:ext>
            </a:extLst>
          </p:cNvPr>
          <p:cNvSpPr txBox="1"/>
          <p:nvPr/>
        </p:nvSpPr>
        <p:spPr>
          <a:xfrm>
            <a:off x="6017342" y="3472755"/>
            <a:ext cx="2861187" cy="369332"/>
          </a:xfrm>
          <a:prstGeom prst="rect">
            <a:avLst/>
          </a:prstGeom>
          <a:noFill/>
        </p:spPr>
        <p:txBody>
          <a:bodyPr wrap="square" rtlCol="0">
            <a:spAutoFit/>
          </a:bodyPr>
          <a:lstStyle/>
          <a:p>
            <a:r>
              <a:rPr lang="en-IN" b="1" dirty="0"/>
              <a:t>Sort Key</a:t>
            </a:r>
            <a:endParaRPr lang="en-US" b="1" dirty="0"/>
          </a:p>
        </p:txBody>
      </p:sp>
    </p:spTree>
    <p:extLst>
      <p:ext uri="{BB962C8B-B14F-4D97-AF65-F5344CB8AC3E}">
        <p14:creationId xmlns:p14="http://schemas.microsoft.com/office/powerpoint/2010/main" val="157391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0154A-3E99-9F72-2E3E-EE5040A0C2B1}"/>
              </a:ext>
            </a:extLst>
          </p:cNvPr>
          <p:cNvSpPr txBox="1"/>
          <p:nvPr/>
        </p:nvSpPr>
        <p:spPr>
          <a:xfrm>
            <a:off x="481781" y="206477"/>
            <a:ext cx="10874477" cy="1200329"/>
          </a:xfrm>
          <a:prstGeom prst="rect">
            <a:avLst/>
          </a:prstGeom>
          <a:noFill/>
        </p:spPr>
        <p:txBody>
          <a:bodyPr wrap="square" rtlCol="0">
            <a:spAutoFit/>
          </a:bodyPr>
          <a:lstStyle/>
          <a:p>
            <a:pPr algn="ctr"/>
            <a:r>
              <a:rPr lang="en-IN" b="1" dirty="0"/>
              <a:t>Communication Across Microservices</a:t>
            </a:r>
          </a:p>
          <a:p>
            <a:pPr algn="ctr"/>
            <a:r>
              <a:rPr lang="en-IN" b="1" dirty="0"/>
              <a:t>Step 4 and 5 MUST run in Background</a:t>
            </a:r>
          </a:p>
          <a:p>
            <a:pPr algn="ctr"/>
            <a:r>
              <a:rPr lang="en-IN" b="1" dirty="0"/>
              <a:t>If they stop</a:t>
            </a:r>
          </a:p>
          <a:p>
            <a:pPr algn="ctr"/>
            <a:r>
              <a:rPr lang="en-US" b="1" dirty="0"/>
              <a:t>There won’t be </a:t>
            </a:r>
            <a:r>
              <a:rPr lang="en-US" b="1"/>
              <a:t>any communication</a:t>
            </a:r>
            <a:endParaRPr lang="en-US" b="1" dirty="0"/>
          </a:p>
        </p:txBody>
      </p:sp>
      <p:sp>
        <p:nvSpPr>
          <p:cNvPr id="3" name="Cube 2">
            <a:extLst>
              <a:ext uri="{FF2B5EF4-FFF2-40B4-BE49-F238E27FC236}">
                <a16:creationId xmlns:a16="http://schemas.microsoft.com/office/drawing/2014/main" id="{113E458D-8B70-48A4-F082-3CB38D145572}"/>
              </a:ext>
            </a:extLst>
          </p:cNvPr>
          <p:cNvSpPr/>
          <p:nvPr/>
        </p:nvSpPr>
        <p:spPr>
          <a:xfrm>
            <a:off x="481781"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a:t>
            </a:r>
          </a:p>
          <a:p>
            <a:pPr algn="ctr"/>
            <a:r>
              <a:rPr lang="en-IN" sz="2800" b="1" dirty="0"/>
              <a:t>Microservice</a:t>
            </a:r>
            <a:endParaRPr lang="en-US" sz="2800" b="1" dirty="0"/>
          </a:p>
        </p:txBody>
      </p:sp>
      <p:sp>
        <p:nvSpPr>
          <p:cNvPr id="4" name="Cube 3">
            <a:extLst>
              <a:ext uri="{FF2B5EF4-FFF2-40B4-BE49-F238E27FC236}">
                <a16:creationId xmlns:a16="http://schemas.microsoft.com/office/drawing/2014/main" id="{14593BDC-16B8-BD1D-07BF-5812F9312F2F}"/>
              </a:ext>
            </a:extLst>
          </p:cNvPr>
          <p:cNvSpPr/>
          <p:nvPr/>
        </p:nvSpPr>
        <p:spPr>
          <a:xfrm>
            <a:off x="7801897"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 Process</a:t>
            </a:r>
          </a:p>
          <a:p>
            <a:pPr algn="ctr"/>
            <a:r>
              <a:rPr lang="en-IN" sz="2800" b="1" dirty="0"/>
              <a:t>Microservice </a:t>
            </a:r>
            <a:endParaRPr lang="en-US" sz="2800" b="1" dirty="0"/>
          </a:p>
        </p:txBody>
      </p:sp>
      <p:sp>
        <p:nvSpPr>
          <p:cNvPr id="5" name="Arrow: Down 4">
            <a:extLst>
              <a:ext uri="{FF2B5EF4-FFF2-40B4-BE49-F238E27FC236}">
                <a16:creationId xmlns:a16="http://schemas.microsoft.com/office/drawing/2014/main" id="{301218E0-C5BB-74F1-122A-83ED9E1B2D87}"/>
              </a:ext>
            </a:extLst>
          </p:cNvPr>
          <p:cNvSpPr/>
          <p:nvPr/>
        </p:nvSpPr>
        <p:spPr>
          <a:xfrm>
            <a:off x="1868129" y="1455174"/>
            <a:ext cx="717755" cy="165182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A03369-08CC-2DA9-CBB8-38E5278B7239}"/>
              </a:ext>
            </a:extLst>
          </p:cNvPr>
          <p:cNvSpPr txBox="1"/>
          <p:nvPr/>
        </p:nvSpPr>
        <p:spPr>
          <a:xfrm>
            <a:off x="2507226" y="1288026"/>
            <a:ext cx="2104103" cy="923330"/>
          </a:xfrm>
          <a:prstGeom prst="rect">
            <a:avLst/>
          </a:prstGeom>
          <a:noFill/>
        </p:spPr>
        <p:txBody>
          <a:bodyPr wrap="square" rtlCol="0">
            <a:spAutoFit/>
          </a:bodyPr>
          <a:lstStyle/>
          <a:p>
            <a:r>
              <a:rPr lang="en-IN" dirty="0"/>
              <a:t>{</a:t>
            </a:r>
          </a:p>
          <a:p>
            <a:r>
              <a:rPr lang="en-IN" dirty="0"/>
              <a:t>  </a:t>
            </a:r>
            <a:r>
              <a:rPr lang="en-IN" dirty="0" err="1"/>
              <a:t>CustoId</a:t>
            </a:r>
            <a:r>
              <a:rPr lang="en-IN" dirty="0"/>
              <a:t>:,</a:t>
            </a:r>
            <a:r>
              <a:rPr lang="en-IN" dirty="0" err="1"/>
              <a:t>Order:Id</a:t>
            </a:r>
            <a:r>
              <a:rPr lang="en-IN" dirty="0"/>
              <a:t>:</a:t>
            </a:r>
          </a:p>
          <a:p>
            <a:r>
              <a:rPr lang="en-IN" dirty="0"/>
              <a:t>}</a:t>
            </a:r>
            <a:endParaRPr lang="en-US" dirty="0"/>
          </a:p>
        </p:txBody>
      </p:sp>
      <p:sp>
        <p:nvSpPr>
          <p:cNvPr id="7" name="Flowchart: Magnetic Disk 6">
            <a:extLst>
              <a:ext uri="{FF2B5EF4-FFF2-40B4-BE49-F238E27FC236}">
                <a16:creationId xmlns:a16="http://schemas.microsoft.com/office/drawing/2014/main" id="{A3AC810D-3905-06D2-52A3-6B341CB0E535}"/>
              </a:ext>
            </a:extLst>
          </p:cNvPr>
          <p:cNvSpPr/>
          <p:nvPr/>
        </p:nvSpPr>
        <p:spPr>
          <a:xfrm>
            <a:off x="481781" y="5467638"/>
            <a:ext cx="1494503"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OrdersDB</a:t>
            </a:r>
            <a:endParaRPr lang="en-US" b="1" dirty="0"/>
          </a:p>
        </p:txBody>
      </p:sp>
      <p:sp>
        <p:nvSpPr>
          <p:cNvPr id="8" name="Arrow: Up-Down 7">
            <a:extLst>
              <a:ext uri="{FF2B5EF4-FFF2-40B4-BE49-F238E27FC236}">
                <a16:creationId xmlns:a16="http://schemas.microsoft.com/office/drawing/2014/main" id="{343C94CB-AAFA-6C99-ED79-E2E2EF9D44B1}"/>
              </a:ext>
            </a:extLst>
          </p:cNvPr>
          <p:cNvSpPr/>
          <p:nvPr/>
        </p:nvSpPr>
        <p:spPr>
          <a:xfrm>
            <a:off x="845574" y="4748981"/>
            <a:ext cx="432620" cy="973393"/>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4ACFAD89-375E-73A0-6E30-74A5F2646F0D}"/>
              </a:ext>
            </a:extLst>
          </p:cNvPr>
          <p:cNvSpPr/>
          <p:nvPr/>
        </p:nvSpPr>
        <p:spPr>
          <a:xfrm>
            <a:off x="9237406" y="5467638"/>
            <a:ext cx="2620296"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ProcessedOrdersDB</a:t>
            </a:r>
            <a:endParaRPr lang="en-US" b="1" dirty="0"/>
          </a:p>
        </p:txBody>
      </p:sp>
      <p:sp>
        <p:nvSpPr>
          <p:cNvPr id="11" name="Rectangle: Rounded Corners 10">
            <a:extLst>
              <a:ext uri="{FF2B5EF4-FFF2-40B4-BE49-F238E27FC236}">
                <a16:creationId xmlns:a16="http://schemas.microsoft.com/office/drawing/2014/main" id="{50C83CC8-7A2C-6752-0E5A-0C7BD8786E17}"/>
              </a:ext>
            </a:extLst>
          </p:cNvPr>
          <p:cNvSpPr/>
          <p:nvPr/>
        </p:nvSpPr>
        <p:spPr>
          <a:xfrm>
            <a:off x="8126361" y="907026"/>
            <a:ext cx="2576052" cy="10962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Process App	</a:t>
            </a:r>
            <a:endParaRPr lang="en-US" b="1" dirty="0"/>
          </a:p>
        </p:txBody>
      </p:sp>
      <p:sp>
        <p:nvSpPr>
          <p:cNvPr id="12" name="Arrow: Up 11">
            <a:extLst>
              <a:ext uri="{FF2B5EF4-FFF2-40B4-BE49-F238E27FC236}">
                <a16:creationId xmlns:a16="http://schemas.microsoft.com/office/drawing/2014/main" id="{839A412D-AD02-FD2F-1202-374AC09D7AE8}"/>
              </a:ext>
            </a:extLst>
          </p:cNvPr>
          <p:cNvSpPr/>
          <p:nvPr/>
        </p:nvSpPr>
        <p:spPr>
          <a:xfrm>
            <a:off x="9301316" y="2000864"/>
            <a:ext cx="629265" cy="1027471"/>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6F2C7A-B5C2-0A79-BBB4-5727AF85A069}"/>
              </a:ext>
            </a:extLst>
          </p:cNvPr>
          <p:cNvSpPr/>
          <p:nvPr/>
        </p:nvSpPr>
        <p:spPr>
          <a:xfrm>
            <a:off x="4129548" y="5201265"/>
            <a:ext cx="3234813" cy="118388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Messaging Service</a:t>
            </a:r>
          </a:p>
          <a:p>
            <a:pPr algn="ctr"/>
            <a:endParaRPr lang="en-IN" b="1" dirty="0"/>
          </a:p>
          <a:p>
            <a:pPr algn="ctr"/>
            <a:endParaRPr lang="en-US" b="1" dirty="0"/>
          </a:p>
        </p:txBody>
      </p:sp>
      <p:cxnSp>
        <p:nvCxnSpPr>
          <p:cNvPr id="15" name="Connector: Elbow 14">
            <a:extLst>
              <a:ext uri="{FF2B5EF4-FFF2-40B4-BE49-F238E27FC236}">
                <a16:creationId xmlns:a16="http://schemas.microsoft.com/office/drawing/2014/main" id="{E17FAAE6-50A7-870B-C65A-88910416762F}"/>
              </a:ext>
            </a:extLst>
          </p:cNvPr>
          <p:cNvCxnSpPr>
            <a:stCxn id="3" idx="3"/>
            <a:endCxn id="13" idx="1"/>
          </p:cNvCxnSpPr>
          <p:nvPr/>
        </p:nvCxnSpPr>
        <p:spPr>
          <a:xfrm rot="16200000" flipH="1">
            <a:off x="2678892" y="4342551"/>
            <a:ext cx="1044227" cy="1857086"/>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DC186E2-76F3-B35C-D7C2-4046FFEBF188}"/>
              </a:ext>
            </a:extLst>
          </p:cNvPr>
          <p:cNvSpPr txBox="1"/>
          <p:nvPr/>
        </p:nvSpPr>
        <p:spPr>
          <a:xfrm>
            <a:off x="2179055" y="5913482"/>
            <a:ext cx="2043900" cy="923330"/>
          </a:xfrm>
          <a:prstGeom prst="rect">
            <a:avLst/>
          </a:prstGeom>
          <a:noFill/>
        </p:spPr>
        <p:txBody>
          <a:bodyPr wrap="square" rtlCol="0">
            <a:spAutoFit/>
          </a:bodyPr>
          <a:lstStyle/>
          <a:p>
            <a:pPr algn="ctr"/>
            <a:r>
              <a:rPr lang="en-IN" dirty="0"/>
              <a:t>When Order is Saved in DB, Pass it to Messaging</a:t>
            </a:r>
            <a:endParaRPr lang="en-US" dirty="0"/>
          </a:p>
        </p:txBody>
      </p:sp>
      <p:sp>
        <p:nvSpPr>
          <p:cNvPr id="17" name="Rectangle 16">
            <a:extLst>
              <a:ext uri="{FF2B5EF4-FFF2-40B4-BE49-F238E27FC236}">
                <a16:creationId xmlns:a16="http://schemas.microsoft.com/office/drawing/2014/main" id="{317E6AC2-9C75-BA70-A935-ABE5F79E4148}"/>
              </a:ext>
            </a:extLst>
          </p:cNvPr>
          <p:cNvSpPr/>
          <p:nvPr/>
        </p:nvSpPr>
        <p:spPr>
          <a:xfrm>
            <a:off x="4611329" y="5793207"/>
            <a:ext cx="2497394" cy="499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Information</a:t>
            </a:r>
            <a:endParaRPr lang="en-US" b="1" dirty="0"/>
          </a:p>
        </p:txBody>
      </p:sp>
      <p:cxnSp>
        <p:nvCxnSpPr>
          <p:cNvPr id="19" name="Connector: Elbow 18">
            <a:extLst>
              <a:ext uri="{FF2B5EF4-FFF2-40B4-BE49-F238E27FC236}">
                <a16:creationId xmlns:a16="http://schemas.microsoft.com/office/drawing/2014/main" id="{567244E0-F4D2-E9B0-5BD4-D7F890EA1129}"/>
              </a:ext>
            </a:extLst>
          </p:cNvPr>
          <p:cNvCxnSpPr>
            <a:stCxn id="4" idx="2"/>
            <a:endCxn id="13" idx="0"/>
          </p:cNvCxnSpPr>
          <p:nvPr/>
        </p:nvCxnSpPr>
        <p:spPr>
          <a:xfrm rot="10800000" flipV="1">
            <a:off x="5746955" y="3966105"/>
            <a:ext cx="2054942" cy="123515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CED533-BA64-9FF3-7760-0B4193FCAB12}"/>
              </a:ext>
            </a:extLst>
          </p:cNvPr>
          <p:cNvSpPr txBox="1"/>
          <p:nvPr/>
        </p:nvSpPr>
        <p:spPr>
          <a:xfrm>
            <a:off x="5304503" y="3028335"/>
            <a:ext cx="2266336" cy="923330"/>
          </a:xfrm>
          <a:prstGeom prst="rect">
            <a:avLst/>
          </a:prstGeom>
          <a:noFill/>
        </p:spPr>
        <p:txBody>
          <a:bodyPr wrap="square" rtlCol="0">
            <a:spAutoFit/>
          </a:bodyPr>
          <a:lstStyle/>
          <a:p>
            <a:pPr algn="ctr"/>
            <a:r>
              <a:rPr lang="en-IN" dirty="0"/>
              <a:t>Subscription to Messaging using consumer </a:t>
            </a:r>
            <a:endParaRPr lang="en-US" dirty="0"/>
          </a:p>
        </p:txBody>
      </p:sp>
      <p:cxnSp>
        <p:nvCxnSpPr>
          <p:cNvPr id="25" name="Connector: Elbow 24">
            <a:extLst>
              <a:ext uri="{FF2B5EF4-FFF2-40B4-BE49-F238E27FC236}">
                <a16:creationId xmlns:a16="http://schemas.microsoft.com/office/drawing/2014/main" id="{9A50D07A-230C-8181-E0EA-A37369FE2F13}"/>
              </a:ext>
            </a:extLst>
          </p:cNvPr>
          <p:cNvCxnSpPr>
            <a:stCxn id="13" idx="3"/>
            <a:endCxn id="4" idx="3"/>
          </p:cNvCxnSpPr>
          <p:nvPr/>
        </p:nvCxnSpPr>
        <p:spPr>
          <a:xfrm flipV="1">
            <a:off x="7364361" y="4748981"/>
            <a:ext cx="2228217" cy="1044227"/>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964944D-0734-A96D-AB97-A2CBCCADDDCF}"/>
              </a:ext>
            </a:extLst>
          </p:cNvPr>
          <p:cNvSpPr txBox="1"/>
          <p:nvPr/>
        </p:nvSpPr>
        <p:spPr>
          <a:xfrm>
            <a:off x="7219335" y="5445657"/>
            <a:ext cx="2043900" cy="1200329"/>
          </a:xfrm>
          <a:prstGeom prst="rect">
            <a:avLst/>
          </a:prstGeom>
          <a:noFill/>
        </p:spPr>
        <p:txBody>
          <a:bodyPr wrap="square" rtlCol="0">
            <a:spAutoFit/>
          </a:bodyPr>
          <a:lstStyle/>
          <a:p>
            <a:pPr algn="ctr"/>
            <a:r>
              <a:rPr lang="en-IN" dirty="0"/>
              <a:t>Data is Read by Order Process Service and Saved to DB</a:t>
            </a:r>
            <a:endParaRPr lang="en-US" dirty="0"/>
          </a:p>
        </p:txBody>
      </p:sp>
      <p:sp>
        <p:nvSpPr>
          <p:cNvPr id="28" name="Arrow: Down 27">
            <a:extLst>
              <a:ext uri="{FF2B5EF4-FFF2-40B4-BE49-F238E27FC236}">
                <a16:creationId xmlns:a16="http://schemas.microsoft.com/office/drawing/2014/main" id="{258E5DCE-397D-8285-38D6-A27E355581E1}"/>
              </a:ext>
            </a:extLst>
          </p:cNvPr>
          <p:cNvSpPr/>
          <p:nvPr/>
        </p:nvSpPr>
        <p:spPr>
          <a:xfrm>
            <a:off x="9930581" y="4748980"/>
            <a:ext cx="523566" cy="973394"/>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4283B9-FA07-24B6-371F-005440943ED3}"/>
              </a:ext>
            </a:extLst>
          </p:cNvPr>
          <p:cNvSpPr txBox="1"/>
          <p:nvPr/>
        </p:nvSpPr>
        <p:spPr>
          <a:xfrm>
            <a:off x="9856840" y="5112774"/>
            <a:ext cx="1892708" cy="369332"/>
          </a:xfrm>
          <a:prstGeom prst="rect">
            <a:avLst/>
          </a:prstGeom>
          <a:noFill/>
        </p:spPr>
        <p:txBody>
          <a:bodyPr wrap="square" rtlCol="0">
            <a:spAutoFit/>
          </a:bodyPr>
          <a:lstStyle/>
          <a:p>
            <a:r>
              <a:rPr lang="en-IN" dirty="0"/>
              <a:t>        Save To DB</a:t>
            </a:r>
            <a:endParaRPr lang="en-US" dirty="0"/>
          </a:p>
        </p:txBody>
      </p:sp>
      <p:cxnSp>
        <p:nvCxnSpPr>
          <p:cNvPr id="31" name="Connector: Elbow 30">
            <a:extLst>
              <a:ext uri="{FF2B5EF4-FFF2-40B4-BE49-F238E27FC236}">
                <a16:creationId xmlns:a16="http://schemas.microsoft.com/office/drawing/2014/main" id="{75360FC3-6656-1039-4209-71B7540EFD19}"/>
              </a:ext>
            </a:extLst>
          </p:cNvPr>
          <p:cNvCxnSpPr>
            <a:stCxn id="4" idx="5"/>
            <a:endCxn id="9" idx="4"/>
          </p:cNvCxnSpPr>
          <p:nvPr/>
        </p:nvCxnSpPr>
        <p:spPr>
          <a:xfrm>
            <a:off x="11636477" y="3712888"/>
            <a:ext cx="221225" cy="2346693"/>
          </a:xfrm>
          <a:prstGeom prst="bentConnector3">
            <a:avLst>
              <a:gd name="adj1" fmla="val 203334"/>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1B3F52-2DE8-700C-BA69-F53B4EFA1634}"/>
              </a:ext>
            </a:extLst>
          </p:cNvPr>
          <p:cNvSpPr txBox="1"/>
          <p:nvPr/>
        </p:nvSpPr>
        <p:spPr>
          <a:xfrm>
            <a:off x="10486102" y="2330559"/>
            <a:ext cx="1617408" cy="646331"/>
          </a:xfrm>
          <a:prstGeom prst="rect">
            <a:avLst/>
          </a:prstGeom>
          <a:noFill/>
        </p:spPr>
        <p:txBody>
          <a:bodyPr wrap="square" rtlCol="0">
            <a:spAutoFit/>
          </a:bodyPr>
          <a:lstStyle/>
          <a:p>
            <a:pPr algn="ctr"/>
            <a:r>
              <a:rPr lang="en-IN" dirty="0"/>
              <a:t>Receive data from DB</a:t>
            </a:r>
            <a:endParaRPr lang="en-US" dirty="0"/>
          </a:p>
        </p:txBody>
      </p:sp>
      <p:cxnSp>
        <p:nvCxnSpPr>
          <p:cNvPr id="34" name="Straight Arrow Connector 33">
            <a:extLst>
              <a:ext uri="{FF2B5EF4-FFF2-40B4-BE49-F238E27FC236}">
                <a16:creationId xmlns:a16="http://schemas.microsoft.com/office/drawing/2014/main" id="{821B3DD4-DACE-94CA-9AB6-61F6866520C9}"/>
              </a:ext>
            </a:extLst>
          </p:cNvPr>
          <p:cNvCxnSpPr>
            <a:cxnSpLocks/>
          </p:cNvCxnSpPr>
          <p:nvPr/>
        </p:nvCxnSpPr>
        <p:spPr>
          <a:xfrm>
            <a:off x="11749548" y="2782529"/>
            <a:ext cx="255639" cy="89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8FD13DD-1232-E391-240F-D9D5785BE3E3}"/>
              </a:ext>
            </a:extLst>
          </p:cNvPr>
          <p:cNvSpPr txBox="1"/>
          <p:nvPr/>
        </p:nvSpPr>
        <p:spPr>
          <a:xfrm>
            <a:off x="7108723" y="2211356"/>
            <a:ext cx="2054943" cy="646331"/>
          </a:xfrm>
          <a:prstGeom prst="rect">
            <a:avLst/>
          </a:prstGeom>
          <a:noFill/>
        </p:spPr>
        <p:txBody>
          <a:bodyPr wrap="square" rtlCol="0">
            <a:spAutoFit/>
          </a:bodyPr>
          <a:lstStyle/>
          <a:p>
            <a:pPr algn="ctr"/>
            <a:r>
              <a:rPr lang="en-IN" dirty="0"/>
              <a:t>Service will Provide Order Data to App</a:t>
            </a:r>
            <a:endParaRPr lang="en-US" dirty="0"/>
          </a:p>
        </p:txBody>
      </p:sp>
      <p:sp>
        <p:nvSpPr>
          <p:cNvPr id="37" name="Oval 36">
            <a:extLst>
              <a:ext uri="{FF2B5EF4-FFF2-40B4-BE49-F238E27FC236}">
                <a16:creationId xmlns:a16="http://schemas.microsoft.com/office/drawing/2014/main" id="{0DEED6F9-2255-4B94-A154-76A436877AB6}"/>
              </a:ext>
            </a:extLst>
          </p:cNvPr>
          <p:cNvSpPr/>
          <p:nvPr/>
        </p:nvSpPr>
        <p:spPr>
          <a:xfrm>
            <a:off x="1374058" y="168669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38" name="Oval 37">
            <a:extLst>
              <a:ext uri="{FF2B5EF4-FFF2-40B4-BE49-F238E27FC236}">
                <a16:creationId xmlns:a16="http://schemas.microsoft.com/office/drawing/2014/main" id="{2F300AE3-379B-63D5-1AF7-9E72E609D353}"/>
              </a:ext>
            </a:extLst>
          </p:cNvPr>
          <p:cNvSpPr/>
          <p:nvPr/>
        </p:nvSpPr>
        <p:spPr>
          <a:xfrm>
            <a:off x="199140" y="486495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39" name="Oval 38">
            <a:extLst>
              <a:ext uri="{FF2B5EF4-FFF2-40B4-BE49-F238E27FC236}">
                <a16:creationId xmlns:a16="http://schemas.microsoft.com/office/drawing/2014/main" id="{33306E3F-851C-57DD-A2A3-9CF8679E173A}"/>
              </a:ext>
            </a:extLst>
          </p:cNvPr>
          <p:cNvSpPr/>
          <p:nvPr/>
        </p:nvSpPr>
        <p:spPr>
          <a:xfrm>
            <a:off x="2642417" y="513212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US" dirty="0"/>
          </a:p>
        </p:txBody>
      </p:sp>
      <p:sp>
        <p:nvSpPr>
          <p:cNvPr id="40" name="Oval 39">
            <a:extLst>
              <a:ext uri="{FF2B5EF4-FFF2-40B4-BE49-F238E27FC236}">
                <a16:creationId xmlns:a16="http://schemas.microsoft.com/office/drawing/2014/main" id="{017AD060-874C-151C-29E1-1B6728E3ECE6}"/>
              </a:ext>
            </a:extLst>
          </p:cNvPr>
          <p:cNvSpPr/>
          <p:nvPr/>
        </p:nvSpPr>
        <p:spPr>
          <a:xfrm>
            <a:off x="5954661" y="4349312"/>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41" name="Oval 40">
            <a:extLst>
              <a:ext uri="{FF2B5EF4-FFF2-40B4-BE49-F238E27FC236}">
                <a16:creationId xmlns:a16="http://schemas.microsoft.com/office/drawing/2014/main" id="{E089F699-04FD-7281-596C-E571736967E2}"/>
              </a:ext>
            </a:extLst>
          </p:cNvPr>
          <p:cNvSpPr/>
          <p:nvPr/>
        </p:nvSpPr>
        <p:spPr>
          <a:xfrm>
            <a:off x="6990735" y="629433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endParaRPr lang="en-US" dirty="0"/>
          </a:p>
        </p:txBody>
      </p:sp>
      <p:sp>
        <p:nvSpPr>
          <p:cNvPr id="42" name="Oval 41">
            <a:extLst>
              <a:ext uri="{FF2B5EF4-FFF2-40B4-BE49-F238E27FC236}">
                <a16:creationId xmlns:a16="http://schemas.microsoft.com/office/drawing/2014/main" id="{AAA50F00-9F36-6BB7-9727-0672B11DDC48}"/>
              </a:ext>
            </a:extLst>
          </p:cNvPr>
          <p:cNvSpPr/>
          <p:nvPr/>
        </p:nvSpPr>
        <p:spPr>
          <a:xfrm>
            <a:off x="10691350" y="468084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endParaRPr lang="en-US" dirty="0"/>
          </a:p>
        </p:txBody>
      </p:sp>
      <p:sp>
        <p:nvSpPr>
          <p:cNvPr id="43" name="Oval 42">
            <a:extLst>
              <a:ext uri="{FF2B5EF4-FFF2-40B4-BE49-F238E27FC236}">
                <a16:creationId xmlns:a16="http://schemas.microsoft.com/office/drawing/2014/main" id="{28C8BC28-74BB-3367-7C5C-CDBD97E23273}"/>
              </a:ext>
            </a:extLst>
          </p:cNvPr>
          <p:cNvSpPr/>
          <p:nvPr/>
        </p:nvSpPr>
        <p:spPr>
          <a:xfrm>
            <a:off x="11429998" y="172477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endParaRPr lang="en-US" dirty="0"/>
          </a:p>
        </p:txBody>
      </p:sp>
      <p:sp>
        <p:nvSpPr>
          <p:cNvPr id="44" name="Oval 43">
            <a:extLst>
              <a:ext uri="{FF2B5EF4-FFF2-40B4-BE49-F238E27FC236}">
                <a16:creationId xmlns:a16="http://schemas.microsoft.com/office/drawing/2014/main" id="{9F48AEB9-E8FF-B114-E835-6345A6F42EBC}"/>
              </a:ext>
            </a:extLst>
          </p:cNvPr>
          <p:cNvSpPr/>
          <p:nvPr/>
        </p:nvSpPr>
        <p:spPr>
          <a:xfrm>
            <a:off x="7423354" y="1567894"/>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endParaRPr lang="en-US" dirty="0"/>
          </a:p>
        </p:txBody>
      </p:sp>
      <p:cxnSp>
        <p:nvCxnSpPr>
          <p:cNvPr id="46" name="Straight Arrow Connector 45">
            <a:extLst>
              <a:ext uri="{FF2B5EF4-FFF2-40B4-BE49-F238E27FC236}">
                <a16:creationId xmlns:a16="http://schemas.microsoft.com/office/drawing/2014/main" id="{B9E24A25-4E57-0C99-50C4-F026D2FF778A}"/>
              </a:ext>
            </a:extLst>
          </p:cNvPr>
          <p:cNvCxnSpPr>
            <a:cxnSpLocks/>
          </p:cNvCxnSpPr>
          <p:nvPr/>
        </p:nvCxnSpPr>
        <p:spPr>
          <a:xfrm>
            <a:off x="5726061" y="4011092"/>
            <a:ext cx="3828437" cy="171128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60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71161067-B12E-B4CE-2E8D-C01C3EA95FE0}"/>
              </a:ext>
            </a:extLst>
          </p:cNvPr>
          <p:cNvSpPr/>
          <p:nvPr/>
        </p:nvSpPr>
        <p:spPr>
          <a:xfrm>
            <a:off x="4060723" y="368710"/>
            <a:ext cx="6430296" cy="6017342"/>
          </a:xfrm>
          <a:prstGeom prst="cube">
            <a:avLst>
              <a:gd name="adj" fmla="val 11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EEA5D2-6CEC-5C53-AC73-E844D711915D}"/>
              </a:ext>
            </a:extLst>
          </p:cNvPr>
          <p:cNvSpPr txBox="1"/>
          <p:nvPr/>
        </p:nvSpPr>
        <p:spPr>
          <a:xfrm>
            <a:off x="6017342" y="491613"/>
            <a:ext cx="3342968" cy="369332"/>
          </a:xfrm>
          <a:prstGeom prst="rect">
            <a:avLst/>
          </a:prstGeom>
          <a:noFill/>
        </p:spPr>
        <p:txBody>
          <a:bodyPr wrap="square" rtlCol="0">
            <a:spAutoFit/>
          </a:bodyPr>
          <a:lstStyle/>
          <a:p>
            <a:pPr algn="ctr"/>
            <a:r>
              <a:rPr lang="en-IN" b="1" dirty="0"/>
              <a:t>Kubernetes Cluster</a:t>
            </a:r>
            <a:endParaRPr lang="en-US" b="1" dirty="0"/>
          </a:p>
        </p:txBody>
      </p:sp>
      <p:sp>
        <p:nvSpPr>
          <p:cNvPr id="4" name="Rectangle 3">
            <a:extLst>
              <a:ext uri="{FF2B5EF4-FFF2-40B4-BE49-F238E27FC236}">
                <a16:creationId xmlns:a16="http://schemas.microsoft.com/office/drawing/2014/main" id="{3B9B0338-FA1F-5583-6644-46A20DC9396F}"/>
              </a:ext>
            </a:extLst>
          </p:cNvPr>
          <p:cNvSpPr/>
          <p:nvPr/>
        </p:nvSpPr>
        <p:spPr>
          <a:xfrm>
            <a:off x="4788311" y="1651819"/>
            <a:ext cx="4572000" cy="3421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F77CF67-AFEF-EE10-4906-5BEED0107589}"/>
              </a:ext>
            </a:extLst>
          </p:cNvPr>
          <p:cNvSpPr txBox="1"/>
          <p:nvPr/>
        </p:nvSpPr>
        <p:spPr>
          <a:xfrm>
            <a:off x="5663381" y="1809135"/>
            <a:ext cx="3549445" cy="369332"/>
          </a:xfrm>
          <a:prstGeom prst="rect">
            <a:avLst/>
          </a:prstGeom>
          <a:noFill/>
        </p:spPr>
        <p:txBody>
          <a:bodyPr wrap="square" rtlCol="0">
            <a:spAutoFit/>
          </a:bodyPr>
          <a:lstStyle/>
          <a:p>
            <a:pPr algn="ctr"/>
            <a:r>
              <a:rPr lang="en-IN" b="1" dirty="0"/>
              <a:t>Node</a:t>
            </a:r>
            <a:endParaRPr lang="en-US" b="1" dirty="0"/>
          </a:p>
        </p:txBody>
      </p:sp>
      <p:sp>
        <p:nvSpPr>
          <p:cNvPr id="6" name="Rectangle: Rounded Corners 5">
            <a:extLst>
              <a:ext uri="{FF2B5EF4-FFF2-40B4-BE49-F238E27FC236}">
                <a16:creationId xmlns:a16="http://schemas.microsoft.com/office/drawing/2014/main" id="{A6D29B11-20A7-D985-D29F-34490D91845B}"/>
              </a:ext>
            </a:extLst>
          </p:cNvPr>
          <p:cNvSpPr/>
          <p:nvPr/>
        </p:nvSpPr>
        <p:spPr>
          <a:xfrm>
            <a:off x="5093111" y="2428568"/>
            <a:ext cx="4119716" cy="239907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810BE27-74E8-EBC7-4C7E-162BF7A7E325}"/>
              </a:ext>
            </a:extLst>
          </p:cNvPr>
          <p:cNvSpPr txBox="1"/>
          <p:nvPr/>
        </p:nvSpPr>
        <p:spPr>
          <a:xfrm>
            <a:off x="6096000" y="2517058"/>
            <a:ext cx="2684206" cy="369332"/>
          </a:xfrm>
          <a:prstGeom prst="rect">
            <a:avLst/>
          </a:prstGeom>
          <a:noFill/>
        </p:spPr>
        <p:txBody>
          <a:bodyPr wrap="square" rtlCol="0">
            <a:spAutoFit/>
          </a:bodyPr>
          <a:lstStyle/>
          <a:p>
            <a:pPr algn="ctr"/>
            <a:r>
              <a:rPr lang="en-IN" b="1" dirty="0">
                <a:solidFill>
                  <a:srgbClr val="FFFF00"/>
                </a:solidFill>
              </a:rPr>
              <a:t>POD</a:t>
            </a:r>
            <a:endParaRPr lang="en-US" b="1" dirty="0">
              <a:solidFill>
                <a:srgbClr val="FFFF00"/>
              </a:solidFill>
            </a:endParaRPr>
          </a:p>
        </p:txBody>
      </p:sp>
      <p:sp>
        <p:nvSpPr>
          <p:cNvPr id="8" name="Rectangle: Top Corners Rounded 7">
            <a:extLst>
              <a:ext uri="{FF2B5EF4-FFF2-40B4-BE49-F238E27FC236}">
                <a16:creationId xmlns:a16="http://schemas.microsoft.com/office/drawing/2014/main" id="{1C4E932C-123F-D98C-D7F4-DA0605E865E0}"/>
              </a:ext>
            </a:extLst>
          </p:cNvPr>
          <p:cNvSpPr/>
          <p:nvPr/>
        </p:nvSpPr>
        <p:spPr>
          <a:xfrm>
            <a:off x="5663381" y="2969341"/>
            <a:ext cx="3323303" cy="1641988"/>
          </a:xfrm>
          <a:prstGeom prst="round2Same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F3AFDE-B1C6-C621-9B41-C4EC23DA1F94}"/>
              </a:ext>
            </a:extLst>
          </p:cNvPr>
          <p:cNvSpPr txBox="1"/>
          <p:nvPr/>
        </p:nvSpPr>
        <p:spPr>
          <a:xfrm>
            <a:off x="6096000" y="3136491"/>
            <a:ext cx="2546555" cy="369332"/>
          </a:xfrm>
          <a:prstGeom prst="rect">
            <a:avLst/>
          </a:prstGeom>
          <a:noFill/>
        </p:spPr>
        <p:txBody>
          <a:bodyPr wrap="square" rtlCol="0">
            <a:spAutoFit/>
          </a:bodyPr>
          <a:lstStyle/>
          <a:p>
            <a:pPr algn="ctr"/>
            <a:r>
              <a:rPr lang="en-IN" b="1" dirty="0"/>
              <a:t>Container</a:t>
            </a:r>
            <a:endParaRPr lang="en-US" b="1" dirty="0"/>
          </a:p>
        </p:txBody>
      </p:sp>
      <p:sp>
        <p:nvSpPr>
          <p:cNvPr id="10" name="Flowchart: Document 9">
            <a:extLst>
              <a:ext uri="{FF2B5EF4-FFF2-40B4-BE49-F238E27FC236}">
                <a16:creationId xmlns:a16="http://schemas.microsoft.com/office/drawing/2014/main" id="{2DD43090-5725-6013-CDFB-36F0CD235F54}"/>
              </a:ext>
            </a:extLst>
          </p:cNvPr>
          <p:cNvSpPr/>
          <p:nvPr/>
        </p:nvSpPr>
        <p:spPr>
          <a:xfrm>
            <a:off x="6204155" y="3628103"/>
            <a:ext cx="2438400" cy="938356"/>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a:t>Microservice</a:t>
            </a:r>
            <a:endParaRPr lang="en-US" b="1" dirty="0"/>
          </a:p>
        </p:txBody>
      </p:sp>
      <p:sp>
        <p:nvSpPr>
          <p:cNvPr id="11" name="Rectangle 10">
            <a:extLst>
              <a:ext uri="{FF2B5EF4-FFF2-40B4-BE49-F238E27FC236}">
                <a16:creationId xmlns:a16="http://schemas.microsoft.com/office/drawing/2014/main" id="{356624CF-8953-BDF2-6610-FE6E35A6BB53}"/>
              </a:ext>
            </a:extLst>
          </p:cNvPr>
          <p:cNvSpPr/>
          <p:nvPr/>
        </p:nvSpPr>
        <p:spPr>
          <a:xfrm>
            <a:off x="1533832" y="2886390"/>
            <a:ext cx="2526891" cy="908862"/>
          </a:xfrm>
          <a:prstGeom prst="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IN" b="1" dirty="0"/>
              <a:t>Load Balancer</a:t>
            </a:r>
            <a:endParaRPr lang="en-US" b="1" dirty="0"/>
          </a:p>
        </p:txBody>
      </p:sp>
      <p:sp>
        <p:nvSpPr>
          <p:cNvPr id="12" name="Rectangle 11">
            <a:extLst>
              <a:ext uri="{FF2B5EF4-FFF2-40B4-BE49-F238E27FC236}">
                <a16:creationId xmlns:a16="http://schemas.microsoft.com/office/drawing/2014/main" id="{F52F64E1-CE7D-2748-E32B-F7DABFB3F5ED}"/>
              </a:ext>
            </a:extLst>
          </p:cNvPr>
          <p:cNvSpPr/>
          <p:nvPr/>
        </p:nvSpPr>
        <p:spPr>
          <a:xfrm>
            <a:off x="5368413" y="3592788"/>
            <a:ext cx="737419" cy="46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PORT</a:t>
            </a:r>
            <a:endParaRPr lang="en-US" sz="1200" b="1" dirty="0"/>
          </a:p>
        </p:txBody>
      </p:sp>
      <p:sp>
        <p:nvSpPr>
          <p:cNvPr id="13" name="Rectangle 12">
            <a:extLst>
              <a:ext uri="{FF2B5EF4-FFF2-40B4-BE49-F238E27FC236}">
                <a16:creationId xmlns:a16="http://schemas.microsoft.com/office/drawing/2014/main" id="{431B849F-49B4-6DAC-B154-763E7E178D7C}"/>
              </a:ext>
            </a:extLst>
          </p:cNvPr>
          <p:cNvSpPr/>
          <p:nvPr/>
        </p:nvSpPr>
        <p:spPr>
          <a:xfrm>
            <a:off x="4365523" y="3505823"/>
            <a:ext cx="737419" cy="46578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Public</a:t>
            </a:r>
          </a:p>
          <a:p>
            <a:pPr algn="ctr"/>
            <a:r>
              <a:rPr lang="en-IN" sz="1200" b="1" dirty="0"/>
              <a:t>PORT</a:t>
            </a:r>
            <a:endParaRPr lang="en-US" sz="1200" b="1" dirty="0"/>
          </a:p>
        </p:txBody>
      </p:sp>
      <p:cxnSp>
        <p:nvCxnSpPr>
          <p:cNvPr id="15" name="Straight Arrow Connector 14">
            <a:extLst>
              <a:ext uri="{FF2B5EF4-FFF2-40B4-BE49-F238E27FC236}">
                <a16:creationId xmlns:a16="http://schemas.microsoft.com/office/drawing/2014/main" id="{B6133625-AF95-95A5-E15A-ACEBFD2B8389}"/>
              </a:ext>
            </a:extLst>
          </p:cNvPr>
          <p:cNvCxnSpPr/>
          <p:nvPr/>
        </p:nvCxnSpPr>
        <p:spPr>
          <a:xfrm>
            <a:off x="0" y="3136491"/>
            <a:ext cx="153383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9DF413A-7C10-8491-E5DD-EDDE4D2362F3}"/>
              </a:ext>
            </a:extLst>
          </p:cNvPr>
          <p:cNvSpPr/>
          <p:nvPr/>
        </p:nvSpPr>
        <p:spPr>
          <a:xfrm>
            <a:off x="235974" y="2886390"/>
            <a:ext cx="570270" cy="427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cxnSp>
        <p:nvCxnSpPr>
          <p:cNvPr id="18" name="Straight Arrow Connector 17">
            <a:extLst>
              <a:ext uri="{FF2B5EF4-FFF2-40B4-BE49-F238E27FC236}">
                <a16:creationId xmlns:a16="http://schemas.microsoft.com/office/drawing/2014/main" id="{BE145BB3-02F4-2698-665A-FDE546953DE9}"/>
              </a:ext>
            </a:extLst>
          </p:cNvPr>
          <p:cNvCxnSpPr>
            <a:stCxn id="11" idx="3"/>
            <a:endCxn id="13" idx="1"/>
          </p:cNvCxnSpPr>
          <p:nvPr/>
        </p:nvCxnSpPr>
        <p:spPr>
          <a:xfrm>
            <a:off x="4060723" y="3340821"/>
            <a:ext cx="304800" cy="39789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7C5E38C-6C39-8D75-0021-4D75B1B915BC}"/>
              </a:ext>
            </a:extLst>
          </p:cNvPr>
          <p:cNvSpPr/>
          <p:nvPr/>
        </p:nvSpPr>
        <p:spPr>
          <a:xfrm>
            <a:off x="3982065" y="2969965"/>
            <a:ext cx="570270" cy="4270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a:t>
            </a:r>
            <a:endParaRPr lang="en-US" dirty="0"/>
          </a:p>
        </p:txBody>
      </p:sp>
      <p:cxnSp>
        <p:nvCxnSpPr>
          <p:cNvPr id="21" name="Straight Arrow Connector 20">
            <a:extLst>
              <a:ext uri="{FF2B5EF4-FFF2-40B4-BE49-F238E27FC236}">
                <a16:creationId xmlns:a16="http://schemas.microsoft.com/office/drawing/2014/main" id="{12371A38-F0EB-4A6C-08B8-6C119D823707}"/>
              </a:ext>
            </a:extLst>
          </p:cNvPr>
          <p:cNvCxnSpPr>
            <a:stCxn id="13" idx="3"/>
            <a:endCxn id="12" idx="1"/>
          </p:cNvCxnSpPr>
          <p:nvPr/>
        </p:nvCxnSpPr>
        <p:spPr>
          <a:xfrm>
            <a:off x="5102942" y="3738717"/>
            <a:ext cx="265471" cy="86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E36A321-40EC-0E97-ED8D-5C7238BB682B}"/>
              </a:ext>
            </a:extLst>
          </p:cNvPr>
          <p:cNvSpPr/>
          <p:nvPr/>
        </p:nvSpPr>
        <p:spPr>
          <a:xfrm>
            <a:off x="5093113" y="3223597"/>
            <a:ext cx="570270" cy="427081"/>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ysClr val="windowText" lastClr="000000"/>
                </a:solidFill>
              </a:rPr>
              <a:t>3</a:t>
            </a:r>
            <a:endParaRPr lang="en-US" dirty="0">
              <a:solidFill>
                <a:sysClr val="windowText" lastClr="000000"/>
              </a:solidFill>
            </a:endParaRPr>
          </a:p>
        </p:txBody>
      </p:sp>
      <p:sp>
        <p:nvSpPr>
          <p:cNvPr id="23" name="TextBox 22">
            <a:extLst>
              <a:ext uri="{FF2B5EF4-FFF2-40B4-BE49-F238E27FC236}">
                <a16:creationId xmlns:a16="http://schemas.microsoft.com/office/drawing/2014/main" id="{B18E6974-39B2-CEB8-41E6-354CAE274850}"/>
              </a:ext>
            </a:extLst>
          </p:cNvPr>
          <p:cNvSpPr txBox="1"/>
          <p:nvPr/>
        </p:nvSpPr>
        <p:spPr>
          <a:xfrm>
            <a:off x="127819" y="157316"/>
            <a:ext cx="3529783" cy="2308324"/>
          </a:xfrm>
          <a:prstGeom prst="rect">
            <a:avLst/>
          </a:prstGeom>
          <a:noFill/>
        </p:spPr>
        <p:txBody>
          <a:bodyPr wrap="square" rtlCol="0">
            <a:spAutoFit/>
          </a:bodyPr>
          <a:lstStyle/>
          <a:p>
            <a:pPr marL="342900" indent="-342900">
              <a:buFont typeface="+mj-lt"/>
              <a:buAutoNum type="arabicPeriod"/>
            </a:pPr>
            <a:r>
              <a:rPr lang="en-IN" dirty="0"/>
              <a:t>Client access the Microservice using Load Balancer</a:t>
            </a:r>
          </a:p>
          <a:p>
            <a:pPr marL="342900" indent="-342900">
              <a:buFont typeface="+mj-lt"/>
              <a:buAutoNum type="arabicPeriod"/>
            </a:pPr>
            <a:r>
              <a:rPr lang="en-IN" dirty="0"/>
              <a:t>Load Balancer will map the request to public port</a:t>
            </a:r>
          </a:p>
          <a:p>
            <a:pPr marL="342900" indent="-342900">
              <a:buFont typeface="+mj-lt"/>
              <a:buAutoNum type="arabicPeriod"/>
            </a:pPr>
            <a:r>
              <a:rPr lang="en-IN" dirty="0"/>
              <a:t>Public port will map the request to the Microservice Running in the Cluster to the Target Port </a:t>
            </a:r>
            <a:r>
              <a:rPr lang="en-IN"/>
              <a:t>aka Container Port  </a:t>
            </a:r>
            <a:endParaRPr lang="en-US" dirty="0"/>
          </a:p>
        </p:txBody>
      </p:sp>
    </p:spTree>
    <p:extLst>
      <p:ext uri="{BB962C8B-B14F-4D97-AF65-F5344CB8AC3E}">
        <p14:creationId xmlns:p14="http://schemas.microsoft.com/office/powerpoint/2010/main" val="2410734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CC5EA-9EB1-1C1C-4C85-CC4042BF9518}"/>
              </a:ext>
            </a:extLst>
          </p:cNvPr>
          <p:cNvSpPr txBox="1"/>
          <p:nvPr/>
        </p:nvSpPr>
        <p:spPr>
          <a:xfrm>
            <a:off x="3077497" y="422787"/>
            <a:ext cx="4670322" cy="369332"/>
          </a:xfrm>
          <a:prstGeom prst="rect">
            <a:avLst/>
          </a:prstGeom>
          <a:noFill/>
        </p:spPr>
        <p:txBody>
          <a:bodyPr wrap="square" rtlCol="0">
            <a:spAutoFit/>
          </a:bodyPr>
          <a:lstStyle/>
          <a:p>
            <a:pPr algn="ctr"/>
            <a:r>
              <a:rPr lang="en-IN" b="1" dirty="0"/>
              <a:t>Node.js</a:t>
            </a:r>
            <a:endParaRPr lang="en-US" b="1" dirty="0"/>
          </a:p>
        </p:txBody>
      </p:sp>
      <p:sp>
        <p:nvSpPr>
          <p:cNvPr id="3" name="Rectangle 2">
            <a:extLst>
              <a:ext uri="{FF2B5EF4-FFF2-40B4-BE49-F238E27FC236}">
                <a16:creationId xmlns:a16="http://schemas.microsoft.com/office/drawing/2014/main" id="{16C80C53-E223-D3E7-4F60-D62F683DD416}"/>
              </a:ext>
            </a:extLst>
          </p:cNvPr>
          <p:cNvSpPr/>
          <p:nvPr/>
        </p:nvSpPr>
        <p:spPr>
          <a:xfrm>
            <a:off x="3510116" y="1356851"/>
            <a:ext cx="3805084" cy="441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317EB0C-7C0E-A189-A908-837FDC8BBE75}"/>
              </a:ext>
            </a:extLst>
          </p:cNvPr>
          <p:cNvSpPr/>
          <p:nvPr/>
        </p:nvSpPr>
        <p:spPr>
          <a:xfrm>
            <a:off x="5668297" y="1863212"/>
            <a:ext cx="1317523" cy="13126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ORM</a:t>
            </a:r>
          </a:p>
          <a:p>
            <a:pPr algn="ctr"/>
            <a:r>
              <a:rPr lang="en-IN" b="1" dirty="0"/>
              <a:t>For</a:t>
            </a:r>
          </a:p>
          <a:p>
            <a:pPr algn="ctr"/>
            <a:r>
              <a:rPr lang="en-IN" b="1" dirty="0"/>
              <a:t>MySQL</a:t>
            </a:r>
            <a:endParaRPr lang="en-US" b="1" dirty="0"/>
          </a:p>
        </p:txBody>
      </p:sp>
      <p:sp>
        <p:nvSpPr>
          <p:cNvPr id="5" name="Cylinder 4">
            <a:extLst>
              <a:ext uri="{FF2B5EF4-FFF2-40B4-BE49-F238E27FC236}">
                <a16:creationId xmlns:a16="http://schemas.microsoft.com/office/drawing/2014/main" id="{C360C3C5-7155-EF85-49A9-A5C3BCC65BDD}"/>
              </a:ext>
            </a:extLst>
          </p:cNvPr>
          <p:cNvSpPr/>
          <p:nvPr/>
        </p:nvSpPr>
        <p:spPr>
          <a:xfrm>
            <a:off x="8583560" y="1356851"/>
            <a:ext cx="1641987" cy="12978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MySQL</a:t>
            </a:r>
            <a:endParaRPr lang="en-US" b="1" dirty="0"/>
          </a:p>
        </p:txBody>
      </p:sp>
      <p:sp>
        <p:nvSpPr>
          <p:cNvPr id="6" name="Cylinder 5">
            <a:extLst>
              <a:ext uri="{FF2B5EF4-FFF2-40B4-BE49-F238E27FC236}">
                <a16:creationId xmlns:a16="http://schemas.microsoft.com/office/drawing/2014/main" id="{3960F6D2-4723-F9F9-59F4-4FF7096C750D}"/>
              </a:ext>
            </a:extLst>
          </p:cNvPr>
          <p:cNvSpPr/>
          <p:nvPr/>
        </p:nvSpPr>
        <p:spPr>
          <a:xfrm>
            <a:off x="8583560" y="4473676"/>
            <a:ext cx="1641987" cy="12978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PostgreSQL</a:t>
            </a:r>
            <a:endParaRPr lang="en-US" b="1" dirty="0"/>
          </a:p>
        </p:txBody>
      </p:sp>
      <p:sp>
        <p:nvSpPr>
          <p:cNvPr id="7" name="Arrow: Right 6">
            <a:extLst>
              <a:ext uri="{FF2B5EF4-FFF2-40B4-BE49-F238E27FC236}">
                <a16:creationId xmlns:a16="http://schemas.microsoft.com/office/drawing/2014/main" id="{87770A12-E74F-259D-A53C-C10CB8F4EE14}"/>
              </a:ext>
            </a:extLst>
          </p:cNvPr>
          <p:cNvSpPr/>
          <p:nvPr/>
        </p:nvSpPr>
        <p:spPr>
          <a:xfrm>
            <a:off x="580103" y="2212258"/>
            <a:ext cx="2930013" cy="648929"/>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MySQL</a:t>
            </a:r>
            <a:endParaRPr lang="en-US" b="1" dirty="0"/>
          </a:p>
        </p:txBody>
      </p:sp>
      <p:sp>
        <p:nvSpPr>
          <p:cNvPr id="8" name="Arrow: Right 7">
            <a:extLst>
              <a:ext uri="{FF2B5EF4-FFF2-40B4-BE49-F238E27FC236}">
                <a16:creationId xmlns:a16="http://schemas.microsoft.com/office/drawing/2014/main" id="{4710359B-2E24-4ADB-76D3-6673131AF3EA}"/>
              </a:ext>
            </a:extLst>
          </p:cNvPr>
          <p:cNvSpPr/>
          <p:nvPr/>
        </p:nvSpPr>
        <p:spPr>
          <a:xfrm>
            <a:off x="580103" y="4650658"/>
            <a:ext cx="2930013" cy="648929"/>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PostgreSQL</a:t>
            </a:r>
            <a:endParaRPr lang="en-US" b="1" dirty="0"/>
          </a:p>
        </p:txBody>
      </p:sp>
      <p:cxnSp>
        <p:nvCxnSpPr>
          <p:cNvPr id="10" name="Connector: Elbow 9">
            <a:extLst>
              <a:ext uri="{FF2B5EF4-FFF2-40B4-BE49-F238E27FC236}">
                <a16:creationId xmlns:a16="http://schemas.microsoft.com/office/drawing/2014/main" id="{F7F0D9F8-EC34-AB94-599E-14865894A005}"/>
              </a:ext>
            </a:extLst>
          </p:cNvPr>
          <p:cNvCxnSpPr>
            <a:cxnSpLocks/>
            <a:stCxn id="4" idx="3"/>
            <a:endCxn id="5" idx="2"/>
          </p:cNvCxnSpPr>
          <p:nvPr/>
        </p:nvCxnSpPr>
        <p:spPr>
          <a:xfrm flipV="1">
            <a:off x="6985820" y="2005780"/>
            <a:ext cx="1597740" cy="513736"/>
          </a:xfrm>
          <a:prstGeom prst="bentConnector3">
            <a:avLst>
              <a:gd name="adj1" fmla="val 50000"/>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E143E316-DA18-2946-A784-1A2943EFAB75}"/>
              </a:ext>
            </a:extLst>
          </p:cNvPr>
          <p:cNvSpPr/>
          <p:nvPr/>
        </p:nvSpPr>
        <p:spPr>
          <a:xfrm>
            <a:off x="3839496" y="2861186"/>
            <a:ext cx="1337188" cy="161248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DB Factory</a:t>
            </a:r>
            <a:endParaRPr lang="en-US" b="1" dirty="0"/>
          </a:p>
        </p:txBody>
      </p:sp>
      <p:sp>
        <p:nvSpPr>
          <p:cNvPr id="20" name="Rectangle 19">
            <a:extLst>
              <a:ext uri="{FF2B5EF4-FFF2-40B4-BE49-F238E27FC236}">
                <a16:creationId xmlns:a16="http://schemas.microsoft.com/office/drawing/2014/main" id="{D6A53FD3-FFFB-A2FB-8569-43C49CFEFE45}"/>
              </a:ext>
            </a:extLst>
          </p:cNvPr>
          <p:cNvSpPr/>
          <p:nvPr/>
        </p:nvSpPr>
        <p:spPr>
          <a:xfrm>
            <a:off x="5668296" y="4130774"/>
            <a:ext cx="1317523" cy="13126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ORM</a:t>
            </a:r>
          </a:p>
          <a:p>
            <a:pPr algn="ctr"/>
            <a:r>
              <a:rPr lang="en-IN" b="1" dirty="0"/>
              <a:t>For</a:t>
            </a:r>
          </a:p>
          <a:p>
            <a:pPr algn="ctr"/>
            <a:r>
              <a:rPr lang="en-IN" b="1" dirty="0"/>
              <a:t>PostgreSQL</a:t>
            </a:r>
            <a:endParaRPr lang="en-US" b="1" dirty="0"/>
          </a:p>
        </p:txBody>
      </p:sp>
      <p:cxnSp>
        <p:nvCxnSpPr>
          <p:cNvPr id="22" name="Connector: Elbow 21">
            <a:extLst>
              <a:ext uri="{FF2B5EF4-FFF2-40B4-BE49-F238E27FC236}">
                <a16:creationId xmlns:a16="http://schemas.microsoft.com/office/drawing/2014/main" id="{EF36D54F-F586-B4DE-DF81-3A9D2EC6208D}"/>
              </a:ext>
            </a:extLst>
          </p:cNvPr>
          <p:cNvCxnSpPr>
            <a:endCxn id="6" idx="2"/>
          </p:cNvCxnSpPr>
          <p:nvPr/>
        </p:nvCxnSpPr>
        <p:spPr>
          <a:xfrm>
            <a:off x="6985819" y="4787078"/>
            <a:ext cx="1597741" cy="335527"/>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DECC75F-3E2F-A48C-A633-9FD9B4F5C964}"/>
              </a:ext>
            </a:extLst>
          </p:cNvPr>
          <p:cNvCxnSpPr/>
          <p:nvPr/>
        </p:nvCxnSpPr>
        <p:spPr>
          <a:xfrm flipV="1">
            <a:off x="4508090" y="2519516"/>
            <a:ext cx="1160206" cy="341670"/>
          </a:xfrm>
          <a:prstGeom prst="bentConnector3">
            <a:avLst>
              <a:gd name="adj1" fmla="val -254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26743D5-B7B9-16D1-C9F3-A5AE99D66B38}"/>
              </a:ext>
            </a:extLst>
          </p:cNvPr>
          <p:cNvCxnSpPr>
            <a:stCxn id="17" idx="2"/>
            <a:endCxn id="20" idx="1"/>
          </p:cNvCxnSpPr>
          <p:nvPr/>
        </p:nvCxnSpPr>
        <p:spPr>
          <a:xfrm rot="16200000" flipH="1">
            <a:off x="4931492" y="4050273"/>
            <a:ext cx="313403" cy="116020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1576</TotalTime>
  <Words>1714</Words>
  <Application>Microsoft Office PowerPoint</Application>
  <PresentationFormat>Widescreen</PresentationFormat>
  <Paragraphs>510</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166</cp:revision>
  <dcterms:created xsi:type="dcterms:W3CDTF">2022-03-14T09:34:38Z</dcterms:created>
  <dcterms:modified xsi:type="dcterms:W3CDTF">2022-05-19T12:45:10Z</dcterms:modified>
</cp:coreProperties>
</file>