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8" d="100"/>
          <a:sy n="78" d="100"/>
        </p:scale>
        <p:origin x="9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4/20/2022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4/20/2022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4/20/2022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4/20/2022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AF219-AA73-4C29-9C95-5C5D1A3BC15C}"/>
              </a:ext>
            </a:extLst>
          </p:cNvPr>
          <p:cNvSpPr/>
          <p:nvPr/>
        </p:nvSpPr>
        <p:spPr>
          <a:xfrm>
            <a:off x="7187380" y="422787"/>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CE2FFD-5F7C-422F-BCE4-AFF2A97DC01C}"/>
              </a:ext>
            </a:extLst>
          </p:cNvPr>
          <p:cNvSpPr/>
          <p:nvPr/>
        </p:nvSpPr>
        <p:spPr>
          <a:xfrm>
            <a:off x="7433187" y="199594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4" name="Rectangle 3">
            <a:extLst>
              <a:ext uri="{FF2B5EF4-FFF2-40B4-BE49-F238E27FC236}">
                <a16:creationId xmlns:a16="http://schemas.microsoft.com/office/drawing/2014/main" id="{8B14A7D1-77EF-4AB0-8071-1776F369F5CE}"/>
              </a:ext>
            </a:extLst>
          </p:cNvPr>
          <p:cNvSpPr/>
          <p:nvPr/>
        </p:nvSpPr>
        <p:spPr>
          <a:xfrm>
            <a:off x="7413522" y="101763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Static Pages</a:t>
            </a:r>
          </a:p>
          <a:p>
            <a:pPr algn="ctr"/>
            <a:r>
              <a:rPr lang="en-IN" b="1" dirty="0"/>
              <a:t>Html, js, css</a:t>
            </a:r>
            <a:endParaRPr lang="en-US" b="1" dirty="0"/>
          </a:p>
        </p:txBody>
      </p:sp>
      <p:sp>
        <p:nvSpPr>
          <p:cNvPr id="5" name="TextBox 4">
            <a:extLst>
              <a:ext uri="{FF2B5EF4-FFF2-40B4-BE49-F238E27FC236}">
                <a16:creationId xmlns:a16="http://schemas.microsoft.com/office/drawing/2014/main" id="{B7FF4261-11F6-48DC-B79F-CFF058D0F7D1}"/>
              </a:ext>
            </a:extLst>
          </p:cNvPr>
          <p:cNvSpPr txBox="1"/>
          <p:nvPr/>
        </p:nvSpPr>
        <p:spPr>
          <a:xfrm>
            <a:off x="3146321" y="-26898"/>
            <a:ext cx="4041058" cy="646331"/>
          </a:xfrm>
          <a:prstGeom prst="rect">
            <a:avLst/>
          </a:prstGeom>
          <a:noFill/>
        </p:spPr>
        <p:txBody>
          <a:bodyPr wrap="square" rtlCol="0">
            <a:spAutoFit/>
          </a:bodyPr>
          <a:lstStyle/>
          <a:p>
            <a:pPr algn="ctr"/>
            <a:r>
              <a:rPr lang="en-IN" b="1" dirty="0"/>
              <a:t>Web Server with Static Resources aka Web Application or Web Site</a:t>
            </a:r>
            <a:endParaRPr lang="en-US" b="1" dirty="0"/>
          </a:p>
        </p:txBody>
      </p:sp>
      <p:sp>
        <p:nvSpPr>
          <p:cNvPr id="6" name="Arrow: Right 5">
            <a:extLst>
              <a:ext uri="{FF2B5EF4-FFF2-40B4-BE49-F238E27FC236}">
                <a16:creationId xmlns:a16="http://schemas.microsoft.com/office/drawing/2014/main" id="{6379E63B-43BD-467B-9D0B-068E58262BA0}"/>
              </a:ext>
            </a:extLst>
          </p:cNvPr>
          <p:cNvSpPr/>
          <p:nvPr/>
        </p:nvSpPr>
        <p:spPr>
          <a:xfrm>
            <a:off x="403123" y="639096"/>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Static Resource or Page</a:t>
            </a:r>
            <a:endParaRPr lang="en-US" b="1" dirty="0"/>
          </a:p>
        </p:txBody>
      </p:sp>
      <p:sp>
        <p:nvSpPr>
          <p:cNvPr id="7" name="Arrow: Left 6">
            <a:extLst>
              <a:ext uri="{FF2B5EF4-FFF2-40B4-BE49-F238E27FC236}">
                <a16:creationId xmlns:a16="http://schemas.microsoft.com/office/drawing/2014/main" id="{F3F93463-7186-4246-B518-FDAAF6868E54}"/>
              </a:ext>
            </a:extLst>
          </p:cNvPr>
          <p:cNvSpPr/>
          <p:nvPr/>
        </p:nvSpPr>
        <p:spPr>
          <a:xfrm>
            <a:off x="403122" y="2072007"/>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HTTP Response with </a:t>
            </a:r>
            <a:r>
              <a:rPr lang="en-IN" sz="1600" b="1" dirty="0" err="1"/>
              <a:t>HTMl</a:t>
            </a:r>
            <a:r>
              <a:rPr lang="en-IN" sz="1600" b="1" dirty="0"/>
              <a:t> Stream based on Requested page</a:t>
            </a:r>
            <a:endParaRPr lang="en-US" sz="1600" b="1" dirty="0"/>
          </a:p>
        </p:txBody>
      </p:sp>
      <p:sp>
        <p:nvSpPr>
          <p:cNvPr id="8" name="Rectangle 7">
            <a:extLst>
              <a:ext uri="{FF2B5EF4-FFF2-40B4-BE49-F238E27FC236}">
                <a16:creationId xmlns:a16="http://schemas.microsoft.com/office/drawing/2014/main" id="{A23A5360-1B68-4CBF-AB9D-625B5C090B46}"/>
              </a:ext>
            </a:extLst>
          </p:cNvPr>
          <p:cNvSpPr/>
          <p:nvPr/>
        </p:nvSpPr>
        <p:spPr>
          <a:xfrm>
            <a:off x="7207044" y="4043659"/>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BA8BC5-CF9A-45E9-80E9-554A16BA4206}"/>
              </a:ext>
            </a:extLst>
          </p:cNvPr>
          <p:cNvSpPr/>
          <p:nvPr/>
        </p:nvSpPr>
        <p:spPr>
          <a:xfrm>
            <a:off x="7452851" y="561682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10" name="Rectangle 9">
            <a:extLst>
              <a:ext uri="{FF2B5EF4-FFF2-40B4-BE49-F238E27FC236}">
                <a16:creationId xmlns:a16="http://schemas.microsoft.com/office/drawing/2014/main" id="{E5258277-E02E-4032-A989-8CDC27628361}"/>
              </a:ext>
            </a:extLst>
          </p:cNvPr>
          <p:cNvSpPr/>
          <p:nvPr/>
        </p:nvSpPr>
        <p:spPr>
          <a:xfrm>
            <a:off x="7433186" y="463851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EndPoints or API</a:t>
            </a:r>
            <a:endParaRPr lang="en-US" b="1" dirty="0"/>
          </a:p>
        </p:txBody>
      </p:sp>
      <p:sp>
        <p:nvSpPr>
          <p:cNvPr id="11" name="Arrow: Right 10">
            <a:extLst>
              <a:ext uri="{FF2B5EF4-FFF2-40B4-BE49-F238E27FC236}">
                <a16:creationId xmlns:a16="http://schemas.microsoft.com/office/drawing/2014/main" id="{5DCEC380-5A98-4CA4-87EA-6EF11E6FF41C}"/>
              </a:ext>
            </a:extLst>
          </p:cNvPr>
          <p:cNvSpPr/>
          <p:nvPr/>
        </p:nvSpPr>
        <p:spPr>
          <a:xfrm>
            <a:off x="422788" y="4200973"/>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API Endpoint</a:t>
            </a:r>
            <a:endParaRPr lang="en-US" b="1" dirty="0"/>
          </a:p>
        </p:txBody>
      </p:sp>
      <p:sp>
        <p:nvSpPr>
          <p:cNvPr id="12" name="Arrow: Left 11">
            <a:extLst>
              <a:ext uri="{FF2B5EF4-FFF2-40B4-BE49-F238E27FC236}">
                <a16:creationId xmlns:a16="http://schemas.microsoft.com/office/drawing/2014/main" id="{DE234C72-9175-4BCF-B4F2-1F3149629F9C}"/>
              </a:ext>
            </a:extLst>
          </p:cNvPr>
          <p:cNvSpPr/>
          <p:nvPr/>
        </p:nvSpPr>
        <p:spPr>
          <a:xfrm>
            <a:off x="422787" y="5633884"/>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JSON Data</a:t>
            </a:r>
            <a:endParaRPr lang="en-US" sz="1600" b="1" dirty="0"/>
          </a:p>
        </p:txBody>
      </p:sp>
      <p:sp>
        <p:nvSpPr>
          <p:cNvPr id="13" name="TextBox 12">
            <a:extLst>
              <a:ext uri="{FF2B5EF4-FFF2-40B4-BE49-F238E27FC236}">
                <a16:creationId xmlns:a16="http://schemas.microsoft.com/office/drawing/2014/main" id="{BA25EF3D-8076-49A2-854C-0ADB62AE5EFC}"/>
              </a:ext>
            </a:extLst>
          </p:cNvPr>
          <p:cNvSpPr txBox="1"/>
          <p:nvPr/>
        </p:nvSpPr>
        <p:spPr>
          <a:xfrm>
            <a:off x="2541638" y="3619568"/>
            <a:ext cx="4041058" cy="646331"/>
          </a:xfrm>
          <a:prstGeom prst="rect">
            <a:avLst/>
          </a:prstGeom>
          <a:noFill/>
        </p:spPr>
        <p:txBody>
          <a:bodyPr wrap="square" rtlCol="0">
            <a:spAutoFit/>
          </a:bodyPr>
          <a:lstStyle/>
          <a:p>
            <a:pPr algn="ctr"/>
            <a:r>
              <a:rPr lang="en-IN" b="1"/>
              <a:t>Web Server </a:t>
            </a:r>
            <a:r>
              <a:rPr lang="en-IN" b="1" dirty="0"/>
              <a:t>Hosting Public EndPoints</a:t>
            </a:r>
            <a:endParaRPr lang="en-US" b="1" dirty="0"/>
          </a:p>
        </p:txBody>
      </p:sp>
    </p:spTree>
    <p:extLst>
      <p:ext uri="{BB962C8B-B14F-4D97-AF65-F5344CB8AC3E}">
        <p14:creationId xmlns:p14="http://schemas.microsoft.com/office/powerpoint/2010/main" val="237006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0095D-1394-408A-97EB-3CF036C9FB6D}"/>
              </a:ext>
            </a:extLst>
          </p:cNvPr>
          <p:cNvSpPr/>
          <p:nvPr/>
        </p:nvSpPr>
        <p:spPr>
          <a:xfrm>
            <a:off x="353961" y="914400"/>
            <a:ext cx="11484078" cy="1661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04E4F5-9CF7-49D4-99CE-849111F0ECA5}"/>
              </a:ext>
            </a:extLst>
          </p:cNvPr>
          <p:cNvSpPr txBox="1"/>
          <p:nvPr/>
        </p:nvSpPr>
        <p:spPr>
          <a:xfrm>
            <a:off x="2635045" y="0"/>
            <a:ext cx="6862916" cy="369332"/>
          </a:xfrm>
          <a:prstGeom prst="rect">
            <a:avLst/>
          </a:prstGeom>
          <a:noFill/>
        </p:spPr>
        <p:txBody>
          <a:bodyPr wrap="square" rtlCol="0">
            <a:spAutoFit/>
          </a:bodyPr>
          <a:lstStyle/>
          <a:p>
            <a:pPr algn="ctr"/>
            <a:r>
              <a:rPr lang="en-IN" b="1" dirty="0"/>
              <a:t>HTTP REQUEST MESSAGE</a:t>
            </a:r>
            <a:endParaRPr lang="en-US" b="1" dirty="0"/>
          </a:p>
        </p:txBody>
      </p:sp>
      <p:sp>
        <p:nvSpPr>
          <p:cNvPr id="4" name="Rectangle 3">
            <a:extLst>
              <a:ext uri="{FF2B5EF4-FFF2-40B4-BE49-F238E27FC236}">
                <a16:creationId xmlns:a16="http://schemas.microsoft.com/office/drawing/2014/main" id="{2ECC6179-0A04-45AB-9C31-61718287DC7B}"/>
              </a:ext>
            </a:extLst>
          </p:cNvPr>
          <p:cNvSpPr/>
          <p:nvPr/>
        </p:nvSpPr>
        <p:spPr>
          <a:xfrm>
            <a:off x="3519948"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FBB0F7-108A-490A-95C0-C68AACB0B80B}"/>
              </a:ext>
            </a:extLst>
          </p:cNvPr>
          <p:cNvSpPr/>
          <p:nvPr/>
        </p:nvSpPr>
        <p:spPr>
          <a:xfrm>
            <a:off x="8077202"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D9F81A-ABCF-4FE0-87C9-04B38CFFFC91}"/>
              </a:ext>
            </a:extLst>
          </p:cNvPr>
          <p:cNvSpPr txBox="1"/>
          <p:nvPr/>
        </p:nvSpPr>
        <p:spPr>
          <a:xfrm>
            <a:off x="501445" y="1032387"/>
            <a:ext cx="2812026" cy="369332"/>
          </a:xfrm>
          <a:prstGeom prst="rect">
            <a:avLst/>
          </a:prstGeom>
          <a:noFill/>
        </p:spPr>
        <p:txBody>
          <a:bodyPr wrap="square" rtlCol="0">
            <a:spAutoFit/>
          </a:bodyPr>
          <a:lstStyle/>
          <a:p>
            <a:r>
              <a:rPr lang="en-IN" b="1" dirty="0"/>
              <a:t>Header</a:t>
            </a:r>
            <a:endParaRPr lang="en-US" b="1" dirty="0"/>
          </a:p>
        </p:txBody>
      </p:sp>
      <p:sp>
        <p:nvSpPr>
          <p:cNvPr id="7" name="TextBox 6">
            <a:extLst>
              <a:ext uri="{FF2B5EF4-FFF2-40B4-BE49-F238E27FC236}">
                <a16:creationId xmlns:a16="http://schemas.microsoft.com/office/drawing/2014/main" id="{57CB5AF2-9C9E-45E9-98D2-DB7C1E9B5AE1}"/>
              </a:ext>
            </a:extLst>
          </p:cNvPr>
          <p:cNvSpPr txBox="1"/>
          <p:nvPr/>
        </p:nvSpPr>
        <p:spPr>
          <a:xfrm>
            <a:off x="4119716" y="1032387"/>
            <a:ext cx="3873910" cy="369332"/>
          </a:xfrm>
          <a:prstGeom prst="rect">
            <a:avLst/>
          </a:prstGeom>
          <a:noFill/>
        </p:spPr>
        <p:txBody>
          <a:bodyPr wrap="square" rtlCol="0">
            <a:spAutoFit/>
          </a:bodyPr>
          <a:lstStyle/>
          <a:p>
            <a:r>
              <a:rPr lang="en-IN" b="1" dirty="0"/>
              <a:t>Body</a:t>
            </a:r>
            <a:endParaRPr lang="en-US" b="1" dirty="0"/>
          </a:p>
        </p:txBody>
      </p:sp>
      <p:sp>
        <p:nvSpPr>
          <p:cNvPr id="8" name="TextBox 7">
            <a:extLst>
              <a:ext uri="{FF2B5EF4-FFF2-40B4-BE49-F238E27FC236}">
                <a16:creationId xmlns:a16="http://schemas.microsoft.com/office/drawing/2014/main" id="{348BAEED-2A7B-4636-BE30-C4B34367407E}"/>
              </a:ext>
            </a:extLst>
          </p:cNvPr>
          <p:cNvSpPr txBox="1"/>
          <p:nvPr/>
        </p:nvSpPr>
        <p:spPr>
          <a:xfrm>
            <a:off x="8691716" y="1032387"/>
            <a:ext cx="2871019" cy="369332"/>
          </a:xfrm>
          <a:prstGeom prst="rect">
            <a:avLst/>
          </a:prstGeom>
          <a:noFill/>
        </p:spPr>
        <p:txBody>
          <a:bodyPr wrap="square" rtlCol="0">
            <a:spAutoFit/>
          </a:bodyPr>
          <a:lstStyle/>
          <a:p>
            <a:r>
              <a:rPr lang="en-IN" b="1" dirty="0"/>
              <a:t>Error</a:t>
            </a:r>
            <a:endParaRPr lang="en-US" b="1" dirty="0"/>
          </a:p>
        </p:txBody>
      </p:sp>
      <p:cxnSp>
        <p:nvCxnSpPr>
          <p:cNvPr id="10" name="Straight Arrow Connector 9">
            <a:extLst>
              <a:ext uri="{FF2B5EF4-FFF2-40B4-BE49-F238E27FC236}">
                <a16:creationId xmlns:a16="http://schemas.microsoft.com/office/drawing/2014/main" id="{DDB9AACF-AF23-4CCF-89A2-CC1B04334AB2}"/>
              </a:ext>
            </a:extLst>
          </p:cNvPr>
          <p:cNvCxnSpPr>
            <a:stCxn id="2" idx="2"/>
          </p:cNvCxnSpPr>
          <p:nvPr/>
        </p:nvCxnSpPr>
        <p:spPr>
          <a:xfrm>
            <a:off x="6096000" y="2576052"/>
            <a:ext cx="78658" cy="156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93FE38-2829-425C-B2BF-078297015205}"/>
              </a:ext>
            </a:extLst>
          </p:cNvPr>
          <p:cNvSpPr txBox="1"/>
          <p:nvPr/>
        </p:nvSpPr>
        <p:spPr>
          <a:xfrm>
            <a:off x="4045976" y="4139381"/>
            <a:ext cx="4645740" cy="1200329"/>
          </a:xfrm>
          <a:prstGeom prst="rect">
            <a:avLst/>
          </a:prstGeom>
          <a:noFill/>
        </p:spPr>
        <p:txBody>
          <a:bodyPr wrap="square" rtlCol="0">
            <a:spAutoFit/>
          </a:bodyPr>
          <a:lstStyle/>
          <a:p>
            <a:r>
              <a:rPr lang="en-IN" dirty="0"/>
              <a:t>For Node.js and Express the Body is Received as Stream. The Express post and put methods will fail to read stream.  We MUST configure the JSON  middleware foe Express HTTP Pipeline </a:t>
            </a:r>
            <a:endParaRPr lang="en-US" dirty="0"/>
          </a:p>
        </p:txBody>
      </p:sp>
      <p:cxnSp>
        <p:nvCxnSpPr>
          <p:cNvPr id="12" name="Straight Arrow Connector 11">
            <a:extLst>
              <a:ext uri="{FF2B5EF4-FFF2-40B4-BE49-F238E27FC236}">
                <a16:creationId xmlns:a16="http://schemas.microsoft.com/office/drawing/2014/main" id="{61D02102-8EDE-4106-AB22-5D77A9E365C8}"/>
              </a:ext>
            </a:extLst>
          </p:cNvPr>
          <p:cNvCxnSpPr/>
          <p:nvPr/>
        </p:nvCxnSpPr>
        <p:spPr>
          <a:xfrm flipH="1">
            <a:off x="1288026" y="2576052"/>
            <a:ext cx="157316" cy="185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B8CA4E-6E71-4805-BEC9-600ECB578903}"/>
              </a:ext>
            </a:extLst>
          </p:cNvPr>
          <p:cNvSpPr txBox="1"/>
          <p:nvPr/>
        </p:nvSpPr>
        <p:spPr>
          <a:xfrm>
            <a:off x="235974" y="4572000"/>
            <a:ext cx="3401961" cy="1200329"/>
          </a:xfrm>
          <a:prstGeom prst="rect">
            <a:avLst/>
          </a:prstGeom>
          <a:noFill/>
        </p:spPr>
        <p:txBody>
          <a:bodyPr wrap="square" rtlCol="0">
            <a:spAutoFit/>
          </a:bodyPr>
          <a:lstStyle/>
          <a:p>
            <a:r>
              <a:rPr lang="en-IN" dirty="0"/>
              <a:t>URL, Authorization Headers, Request Method, MIME Type (aka Content-type), Version</a:t>
            </a:r>
            <a:r>
              <a:rPr lang="en-IN"/>
              <a:t>, Custom Info, etc.</a:t>
            </a:r>
            <a:endParaRPr lang="en-US" dirty="0"/>
          </a:p>
        </p:txBody>
      </p:sp>
    </p:spTree>
    <p:extLst>
      <p:ext uri="{BB962C8B-B14F-4D97-AF65-F5344CB8AC3E}">
        <p14:creationId xmlns:p14="http://schemas.microsoft.com/office/powerpoint/2010/main" val="15876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C6BD5-60EF-46CA-8D4E-D8FD4E40D9B8}"/>
              </a:ext>
            </a:extLst>
          </p:cNvPr>
          <p:cNvSpPr txBox="1"/>
          <p:nvPr/>
        </p:nvSpPr>
        <p:spPr>
          <a:xfrm>
            <a:off x="1347019" y="127819"/>
            <a:ext cx="9655278" cy="369332"/>
          </a:xfrm>
          <a:prstGeom prst="rect">
            <a:avLst/>
          </a:prstGeom>
          <a:noFill/>
        </p:spPr>
        <p:txBody>
          <a:bodyPr wrap="square" rtlCol="0">
            <a:spAutoFit/>
          </a:bodyPr>
          <a:lstStyle/>
          <a:p>
            <a:pPr algn="ctr"/>
            <a:r>
              <a:rPr lang="en-IN" b="1" dirty="0"/>
              <a:t>Node.js + Express App</a:t>
            </a:r>
            <a:endParaRPr lang="en-US" b="1" dirty="0"/>
          </a:p>
        </p:txBody>
      </p:sp>
      <p:sp>
        <p:nvSpPr>
          <p:cNvPr id="3" name="Rectangle 2">
            <a:extLst>
              <a:ext uri="{FF2B5EF4-FFF2-40B4-BE49-F238E27FC236}">
                <a16:creationId xmlns:a16="http://schemas.microsoft.com/office/drawing/2014/main" id="{0E644258-ADAB-4BB2-B860-3BA0E7698038}"/>
              </a:ext>
            </a:extLst>
          </p:cNvPr>
          <p:cNvSpPr/>
          <p:nvPr/>
        </p:nvSpPr>
        <p:spPr>
          <a:xfrm>
            <a:off x="6764594" y="1317523"/>
            <a:ext cx="4699819" cy="5289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945DCC-6854-44B4-85D1-1342883D0DDE}"/>
              </a:ext>
            </a:extLst>
          </p:cNvPr>
          <p:cNvSpPr txBox="1"/>
          <p:nvPr/>
        </p:nvSpPr>
        <p:spPr>
          <a:xfrm>
            <a:off x="7039897" y="1455174"/>
            <a:ext cx="3962400" cy="369332"/>
          </a:xfrm>
          <a:prstGeom prst="rect">
            <a:avLst/>
          </a:prstGeom>
          <a:noFill/>
        </p:spPr>
        <p:txBody>
          <a:bodyPr wrap="square" rtlCol="0">
            <a:spAutoFit/>
          </a:bodyPr>
          <a:lstStyle/>
          <a:p>
            <a:pPr algn="ctr"/>
            <a:r>
              <a:rPr lang="en-IN" b="1" dirty="0"/>
              <a:t>Node.js Server</a:t>
            </a:r>
            <a:endParaRPr lang="en-US" b="1" dirty="0"/>
          </a:p>
        </p:txBody>
      </p:sp>
      <p:sp>
        <p:nvSpPr>
          <p:cNvPr id="5" name="Rectangle 4">
            <a:extLst>
              <a:ext uri="{FF2B5EF4-FFF2-40B4-BE49-F238E27FC236}">
                <a16:creationId xmlns:a16="http://schemas.microsoft.com/office/drawing/2014/main" id="{00CAB484-6B5A-412C-8114-25B8FC08593B}"/>
              </a:ext>
            </a:extLst>
          </p:cNvPr>
          <p:cNvSpPr/>
          <p:nvPr/>
        </p:nvSpPr>
        <p:spPr>
          <a:xfrm>
            <a:off x="7054645" y="1789470"/>
            <a:ext cx="4119716" cy="121674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Web UI App</a:t>
            </a:r>
          </a:p>
          <a:p>
            <a:pPr algn="ctr"/>
            <a:r>
              <a:rPr lang="en-IN" b="1" dirty="0"/>
              <a:t>HTML + jQuery + Bootstrap</a:t>
            </a:r>
          </a:p>
          <a:p>
            <a:pPr algn="ctr"/>
            <a:r>
              <a:rPr lang="en-IN" b="1" dirty="0"/>
              <a:t>http://server:7010</a:t>
            </a:r>
            <a:endParaRPr lang="en-US" b="1" dirty="0"/>
          </a:p>
        </p:txBody>
      </p:sp>
      <p:sp>
        <p:nvSpPr>
          <p:cNvPr id="6" name="Rectangle 5">
            <a:extLst>
              <a:ext uri="{FF2B5EF4-FFF2-40B4-BE49-F238E27FC236}">
                <a16:creationId xmlns:a16="http://schemas.microsoft.com/office/drawing/2014/main" id="{B55BE3BC-FEAD-406F-8696-8DFCF1DA4FA2}"/>
              </a:ext>
            </a:extLst>
          </p:cNvPr>
          <p:cNvSpPr/>
          <p:nvPr/>
        </p:nvSpPr>
        <p:spPr>
          <a:xfrm>
            <a:off x="7054645" y="4333567"/>
            <a:ext cx="4119716" cy="12167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REST API</a:t>
            </a:r>
          </a:p>
          <a:p>
            <a:pPr algn="ctr"/>
            <a:r>
              <a:rPr lang="en-IN" b="1" dirty="0"/>
              <a:t>http://server:7011</a:t>
            </a:r>
            <a:endParaRPr lang="en-US" b="1" dirty="0"/>
          </a:p>
        </p:txBody>
      </p:sp>
      <p:sp>
        <p:nvSpPr>
          <p:cNvPr id="7" name="Rectangle 6">
            <a:extLst>
              <a:ext uri="{FF2B5EF4-FFF2-40B4-BE49-F238E27FC236}">
                <a16:creationId xmlns:a16="http://schemas.microsoft.com/office/drawing/2014/main" id="{686BA703-A9EE-4051-AFF0-16E1C6C42A0E}"/>
              </a:ext>
            </a:extLst>
          </p:cNvPr>
          <p:cNvSpPr/>
          <p:nvPr/>
        </p:nvSpPr>
        <p:spPr>
          <a:xfrm>
            <a:off x="412955" y="1455174"/>
            <a:ext cx="2231922" cy="26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Browser</a:t>
            </a:r>
            <a:endParaRPr lang="en-US" b="1" dirty="0"/>
          </a:p>
        </p:txBody>
      </p:sp>
      <p:sp>
        <p:nvSpPr>
          <p:cNvPr id="8" name="Arrow: Right 7">
            <a:extLst>
              <a:ext uri="{FF2B5EF4-FFF2-40B4-BE49-F238E27FC236}">
                <a16:creationId xmlns:a16="http://schemas.microsoft.com/office/drawing/2014/main" id="{9A8329F2-4145-4C29-85D2-4E328936DE0B}"/>
              </a:ext>
            </a:extLst>
          </p:cNvPr>
          <p:cNvSpPr/>
          <p:nvPr/>
        </p:nvSpPr>
        <p:spPr>
          <a:xfrm>
            <a:off x="2507226" y="1671484"/>
            <a:ext cx="4532671" cy="581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http://server:7010/home</a:t>
            </a:r>
            <a:endParaRPr lang="en-US" dirty="0"/>
          </a:p>
        </p:txBody>
      </p:sp>
      <p:sp>
        <p:nvSpPr>
          <p:cNvPr id="9" name="Arrow: Left 8">
            <a:extLst>
              <a:ext uri="{FF2B5EF4-FFF2-40B4-BE49-F238E27FC236}">
                <a16:creationId xmlns:a16="http://schemas.microsoft.com/office/drawing/2014/main" id="{EB089346-4A24-40A4-8B65-9EE0F84C679D}"/>
              </a:ext>
            </a:extLst>
          </p:cNvPr>
          <p:cNvSpPr/>
          <p:nvPr/>
        </p:nvSpPr>
        <p:spPr>
          <a:xfrm>
            <a:off x="2644877" y="2477729"/>
            <a:ext cx="4409768" cy="52111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for Home.html</a:t>
            </a:r>
            <a:endParaRPr lang="en-US" dirty="0"/>
          </a:p>
        </p:txBody>
      </p:sp>
      <p:sp>
        <p:nvSpPr>
          <p:cNvPr id="10" name="TextBox 9">
            <a:extLst>
              <a:ext uri="{FF2B5EF4-FFF2-40B4-BE49-F238E27FC236}">
                <a16:creationId xmlns:a16="http://schemas.microsoft.com/office/drawing/2014/main" id="{D524397A-11CE-497A-8F5B-952EAD12AD90}"/>
              </a:ext>
            </a:extLst>
          </p:cNvPr>
          <p:cNvSpPr txBox="1"/>
          <p:nvPr/>
        </p:nvSpPr>
        <p:spPr>
          <a:xfrm>
            <a:off x="727587" y="2074675"/>
            <a:ext cx="1735393" cy="646331"/>
          </a:xfrm>
          <a:prstGeom prst="rect">
            <a:avLst/>
          </a:prstGeom>
          <a:noFill/>
        </p:spPr>
        <p:txBody>
          <a:bodyPr wrap="square" rtlCol="0">
            <a:spAutoFit/>
          </a:bodyPr>
          <a:lstStyle/>
          <a:p>
            <a:pPr algn="ctr"/>
            <a:r>
              <a:rPr lang="en-IN" dirty="0"/>
              <a:t>Html + jQuery + CSS	</a:t>
            </a:r>
            <a:endParaRPr lang="en-US" dirty="0"/>
          </a:p>
        </p:txBody>
      </p:sp>
      <p:cxnSp>
        <p:nvCxnSpPr>
          <p:cNvPr id="12" name="Connector: Elbow 11">
            <a:extLst>
              <a:ext uri="{FF2B5EF4-FFF2-40B4-BE49-F238E27FC236}">
                <a16:creationId xmlns:a16="http://schemas.microsoft.com/office/drawing/2014/main" id="{8D5FACEF-A974-43A6-9BB7-F7FEBA3D7D7B}"/>
              </a:ext>
            </a:extLst>
          </p:cNvPr>
          <p:cNvCxnSpPr/>
          <p:nvPr/>
        </p:nvCxnSpPr>
        <p:spPr>
          <a:xfrm>
            <a:off x="2644877" y="3529781"/>
            <a:ext cx="4395020" cy="119953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49F92E-CC51-4684-BEBF-A7D0D378CE68}"/>
              </a:ext>
            </a:extLst>
          </p:cNvPr>
          <p:cNvSpPr txBox="1"/>
          <p:nvPr/>
        </p:nvSpPr>
        <p:spPr>
          <a:xfrm>
            <a:off x="2224549" y="5422491"/>
            <a:ext cx="4395019" cy="369332"/>
          </a:xfrm>
          <a:prstGeom prst="rect">
            <a:avLst/>
          </a:prstGeom>
          <a:noFill/>
        </p:spPr>
        <p:txBody>
          <a:bodyPr wrap="square" rtlCol="0">
            <a:spAutoFit/>
          </a:bodyPr>
          <a:lstStyle/>
          <a:p>
            <a:r>
              <a:rPr lang="en-IN"/>
              <a:t>JSON response</a:t>
            </a:r>
            <a:endParaRPr lang="en-US" dirty="0"/>
          </a:p>
        </p:txBody>
      </p:sp>
      <p:cxnSp>
        <p:nvCxnSpPr>
          <p:cNvPr id="15" name="Connector: Elbow 14">
            <a:extLst>
              <a:ext uri="{FF2B5EF4-FFF2-40B4-BE49-F238E27FC236}">
                <a16:creationId xmlns:a16="http://schemas.microsoft.com/office/drawing/2014/main" id="{08D3D840-0B70-4ED2-BB30-5CC3435846A9}"/>
              </a:ext>
            </a:extLst>
          </p:cNvPr>
          <p:cNvCxnSpPr>
            <a:endCxn id="7" idx="2"/>
          </p:cNvCxnSpPr>
          <p:nvPr/>
        </p:nvCxnSpPr>
        <p:spPr>
          <a:xfrm rot="10800000">
            <a:off x="1528917" y="4119716"/>
            <a:ext cx="5510981" cy="1140542"/>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19D853-E137-44F3-9DA7-58DB9A573CF1}"/>
              </a:ext>
            </a:extLst>
          </p:cNvPr>
          <p:cNvSpPr txBox="1"/>
          <p:nvPr/>
        </p:nvSpPr>
        <p:spPr>
          <a:xfrm>
            <a:off x="2949677" y="4281948"/>
            <a:ext cx="4395019" cy="369332"/>
          </a:xfrm>
          <a:prstGeom prst="rect">
            <a:avLst/>
          </a:prstGeom>
          <a:noFill/>
        </p:spPr>
        <p:txBody>
          <a:bodyPr wrap="square" rtlCol="0">
            <a:spAutoFit/>
          </a:bodyPr>
          <a:lstStyle/>
          <a:p>
            <a:r>
              <a:rPr lang="en-IN" dirty="0"/>
              <a:t>http://server:7011/api/employees</a:t>
            </a:r>
            <a:endParaRPr lang="en-US" dirty="0"/>
          </a:p>
        </p:txBody>
      </p:sp>
    </p:spTree>
    <p:extLst>
      <p:ext uri="{BB962C8B-B14F-4D97-AF65-F5344CB8AC3E}">
        <p14:creationId xmlns:p14="http://schemas.microsoft.com/office/powerpoint/2010/main" val="288149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AAECF8-725E-467F-9EEC-8C952071C44C}"/>
              </a:ext>
            </a:extLst>
          </p:cNvPr>
          <p:cNvSpPr/>
          <p:nvPr/>
        </p:nvSpPr>
        <p:spPr>
          <a:xfrm>
            <a:off x="7728155" y="530942"/>
            <a:ext cx="3775587" cy="6037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62F60F-AE1D-4733-A34D-6843AF9F6EF8}"/>
              </a:ext>
            </a:extLst>
          </p:cNvPr>
          <p:cNvSpPr txBox="1"/>
          <p:nvPr/>
        </p:nvSpPr>
        <p:spPr>
          <a:xfrm>
            <a:off x="7895303" y="678426"/>
            <a:ext cx="3293807" cy="369332"/>
          </a:xfrm>
          <a:prstGeom prst="rect">
            <a:avLst/>
          </a:prstGeom>
          <a:noFill/>
        </p:spPr>
        <p:txBody>
          <a:bodyPr wrap="square" rtlCol="0">
            <a:spAutoFit/>
          </a:bodyPr>
          <a:lstStyle/>
          <a:p>
            <a:pPr algn="ctr"/>
            <a:r>
              <a:rPr lang="en-IN" b="1" dirty="0"/>
              <a:t>Web Server</a:t>
            </a:r>
            <a:endParaRPr lang="en-US" b="1" dirty="0"/>
          </a:p>
        </p:txBody>
      </p:sp>
      <p:sp>
        <p:nvSpPr>
          <p:cNvPr id="4" name="Flowchart: Multidocument 3">
            <a:extLst>
              <a:ext uri="{FF2B5EF4-FFF2-40B4-BE49-F238E27FC236}">
                <a16:creationId xmlns:a16="http://schemas.microsoft.com/office/drawing/2014/main" id="{07D5F080-75CE-434F-AC4E-32113EB4E18B}"/>
              </a:ext>
            </a:extLst>
          </p:cNvPr>
          <p:cNvSpPr/>
          <p:nvPr/>
        </p:nvSpPr>
        <p:spPr>
          <a:xfrm>
            <a:off x="8627806" y="2438400"/>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4BE9258C-8A6F-4BF7-8A8B-30E9A4F72537}"/>
              </a:ext>
            </a:extLst>
          </p:cNvPr>
          <p:cNvSpPr/>
          <p:nvPr/>
        </p:nvSpPr>
        <p:spPr>
          <a:xfrm>
            <a:off x="8406580" y="2942614"/>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Pages</a:t>
            </a:r>
            <a:endParaRPr lang="en-US" b="1" dirty="0"/>
          </a:p>
        </p:txBody>
      </p:sp>
      <p:graphicFrame>
        <p:nvGraphicFramePr>
          <p:cNvPr id="6" name="Table 6">
            <a:extLst>
              <a:ext uri="{FF2B5EF4-FFF2-40B4-BE49-F238E27FC236}">
                <a16:creationId xmlns:a16="http://schemas.microsoft.com/office/drawing/2014/main" id="{F7E0214A-32CA-4FC6-A265-AE3FB46F69DE}"/>
              </a:ext>
            </a:extLst>
          </p:cNvPr>
          <p:cNvGraphicFramePr>
            <a:graphicFrameLocks noGrp="1"/>
          </p:cNvGraphicFramePr>
          <p:nvPr>
            <p:extLst>
              <p:ext uri="{D42A27DB-BD31-4B8C-83A1-F6EECF244321}">
                <p14:modId xmlns:p14="http://schemas.microsoft.com/office/powerpoint/2010/main" val="3382758502"/>
              </p:ext>
            </p:extLst>
          </p:nvPr>
        </p:nvGraphicFramePr>
        <p:xfrm>
          <a:off x="58994" y="5119083"/>
          <a:ext cx="7551170" cy="889000"/>
        </p:xfrm>
        <a:graphic>
          <a:graphicData uri="http://schemas.openxmlformats.org/drawingml/2006/table">
            <a:tbl>
              <a:tblPr firstRow="1" bandRow="1">
                <a:tableStyleId>{5C22544A-7EE6-4342-B048-85BDC9FD1C3A}</a:tableStyleId>
              </a:tblPr>
              <a:tblGrid>
                <a:gridCol w="1510234">
                  <a:extLst>
                    <a:ext uri="{9D8B030D-6E8A-4147-A177-3AD203B41FA5}">
                      <a16:colId xmlns:a16="http://schemas.microsoft.com/office/drawing/2014/main" val="651027158"/>
                    </a:ext>
                  </a:extLst>
                </a:gridCol>
                <a:gridCol w="1510234">
                  <a:extLst>
                    <a:ext uri="{9D8B030D-6E8A-4147-A177-3AD203B41FA5}">
                      <a16:colId xmlns:a16="http://schemas.microsoft.com/office/drawing/2014/main" val="2543219450"/>
                    </a:ext>
                  </a:extLst>
                </a:gridCol>
                <a:gridCol w="1510234">
                  <a:extLst>
                    <a:ext uri="{9D8B030D-6E8A-4147-A177-3AD203B41FA5}">
                      <a16:colId xmlns:a16="http://schemas.microsoft.com/office/drawing/2014/main" val="3718848658"/>
                    </a:ext>
                  </a:extLst>
                </a:gridCol>
                <a:gridCol w="1510234">
                  <a:extLst>
                    <a:ext uri="{9D8B030D-6E8A-4147-A177-3AD203B41FA5}">
                      <a16:colId xmlns:a16="http://schemas.microsoft.com/office/drawing/2014/main" val="2607757282"/>
                    </a:ext>
                  </a:extLst>
                </a:gridCol>
                <a:gridCol w="1510234">
                  <a:extLst>
                    <a:ext uri="{9D8B030D-6E8A-4147-A177-3AD203B41FA5}">
                      <a16:colId xmlns:a16="http://schemas.microsoft.com/office/drawing/2014/main" val="1552934479"/>
                    </a:ext>
                  </a:extLst>
                </a:gridCol>
              </a:tblGrid>
              <a:tr h="370840">
                <a:tc>
                  <a:txBody>
                    <a:bodyPr/>
                    <a:lstStyle/>
                    <a:p>
                      <a:r>
                        <a:rPr lang="en-IN" sz="1400" dirty="0"/>
                        <a:t>Session Id</a:t>
                      </a:r>
                      <a:endParaRPr lang="en-US" sz="1400" dirty="0"/>
                    </a:p>
                  </a:txBody>
                  <a:tcPr/>
                </a:tc>
                <a:tc>
                  <a:txBody>
                    <a:bodyPr/>
                    <a:lstStyle/>
                    <a:p>
                      <a:r>
                        <a:rPr lang="en-IN" sz="1400" dirty="0"/>
                        <a:t>Is New Session</a:t>
                      </a:r>
                      <a:endParaRPr lang="en-US" sz="1400" dirty="0"/>
                    </a:p>
                  </a:txBody>
                  <a:tcPr/>
                </a:tc>
                <a:tc>
                  <a:txBody>
                    <a:bodyPr/>
                    <a:lstStyle/>
                    <a:p>
                      <a:r>
                        <a:rPr lang="en-IN" sz="1400" dirty="0"/>
                        <a:t>Last Response Time</a:t>
                      </a:r>
                      <a:endParaRPr lang="en-US" sz="1400" dirty="0"/>
                    </a:p>
                  </a:txBody>
                  <a:tcPr/>
                </a:tc>
                <a:tc>
                  <a:txBody>
                    <a:bodyPr/>
                    <a:lstStyle/>
                    <a:p>
                      <a:r>
                        <a:rPr lang="en-IN" sz="1400" dirty="0" err="1"/>
                        <a:t>IsAuthenticated</a:t>
                      </a:r>
                      <a:endParaRPr lang="en-US" sz="1400" dirty="0"/>
                    </a:p>
                  </a:txBody>
                  <a:tcPr/>
                </a:tc>
                <a:tc>
                  <a:txBody>
                    <a:bodyPr/>
                    <a:lstStyle/>
                    <a:p>
                      <a:r>
                        <a:rPr lang="en-IN" sz="1400" dirty="0" err="1"/>
                        <a:t>IsCookieless</a:t>
                      </a:r>
                      <a:endParaRPr lang="en-US" sz="1400" dirty="0"/>
                    </a:p>
                  </a:txBody>
                  <a:tcPr/>
                </a:tc>
                <a:extLst>
                  <a:ext uri="{0D108BD9-81ED-4DB2-BD59-A6C34878D82A}">
                    <a16:rowId xmlns:a16="http://schemas.microsoft.com/office/drawing/2014/main" val="332198691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3379752"/>
                  </a:ext>
                </a:extLst>
              </a:tr>
            </a:tbl>
          </a:graphicData>
        </a:graphic>
      </p:graphicFrame>
      <p:cxnSp>
        <p:nvCxnSpPr>
          <p:cNvPr id="8" name="Connector: Elbow 7">
            <a:extLst>
              <a:ext uri="{FF2B5EF4-FFF2-40B4-BE49-F238E27FC236}">
                <a16:creationId xmlns:a16="http://schemas.microsoft.com/office/drawing/2014/main" id="{A4CFEAB9-2D03-4B27-A4FB-90F31199805C}"/>
              </a:ext>
            </a:extLst>
          </p:cNvPr>
          <p:cNvCxnSpPr>
            <a:cxnSpLocks/>
            <a:stCxn id="6" idx="0"/>
          </p:cNvCxnSpPr>
          <p:nvPr/>
        </p:nvCxnSpPr>
        <p:spPr>
          <a:xfrm rot="5400000" flipH="1" flipV="1">
            <a:off x="5615979" y="3006911"/>
            <a:ext cx="330772" cy="389357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85F4A9-E48E-4D9A-9FD2-D73413F88DDC}"/>
              </a:ext>
            </a:extLst>
          </p:cNvPr>
          <p:cNvSpPr txBox="1"/>
          <p:nvPr/>
        </p:nvSpPr>
        <p:spPr>
          <a:xfrm>
            <a:off x="403123" y="6243484"/>
            <a:ext cx="6597445" cy="369332"/>
          </a:xfrm>
          <a:prstGeom prst="rect">
            <a:avLst/>
          </a:prstGeom>
          <a:noFill/>
        </p:spPr>
        <p:txBody>
          <a:bodyPr wrap="square" rtlCol="0">
            <a:spAutoFit/>
          </a:bodyPr>
          <a:lstStyle/>
          <a:p>
            <a:pPr algn="ctr"/>
            <a:r>
              <a:rPr lang="en-IN" b="1" dirty="0"/>
              <a:t>In-Memory Session Store</a:t>
            </a:r>
            <a:endParaRPr lang="en-US" b="1" dirty="0"/>
          </a:p>
        </p:txBody>
      </p:sp>
      <p:sp>
        <p:nvSpPr>
          <p:cNvPr id="13" name="Arrow: Right 12">
            <a:extLst>
              <a:ext uri="{FF2B5EF4-FFF2-40B4-BE49-F238E27FC236}">
                <a16:creationId xmlns:a16="http://schemas.microsoft.com/office/drawing/2014/main" id="{6FB20210-B9F5-448C-BB5A-EC8471D5165D}"/>
              </a:ext>
            </a:extLst>
          </p:cNvPr>
          <p:cNvSpPr/>
          <p:nvPr/>
        </p:nvSpPr>
        <p:spPr>
          <a:xfrm>
            <a:off x="304800" y="53094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a:t>
            </a:r>
            <a:endParaRPr lang="en-US" b="1" dirty="0"/>
          </a:p>
        </p:txBody>
      </p:sp>
      <p:cxnSp>
        <p:nvCxnSpPr>
          <p:cNvPr id="15" name="Connector: Elbow 14">
            <a:extLst>
              <a:ext uri="{FF2B5EF4-FFF2-40B4-BE49-F238E27FC236}">
                <a16:creationId xmlns:a16="http://schemas.microsoft.com/office/drawing/2014/main" id="{62516550-A3D9-4EDE-AB65-C484C885D75A}"/>
              </a:ext>
            </a:extLst>
          </p:cNvPr>
          <p:cNvCxnSpPr>
            <a:cxnSpLocks/>
            <a:stCxn id="13" idx="3"/>
            <a:endCxn id="4" idx="0"/>
          </p:cNvCxnSpPr>
          <p:nvPr/>
        </p:nvCxnSpPr>
        <p:spPr>
          <a:xfrm>
            <a:off x="7737985" y="1032387"/>
            <a:ext cx="2013924" cy="140601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67CF9C6-2551-4279-B672-9EBDC9EAB0C1}"/>
              </a:ext>
            </a:extLst>
          </p:cNvPr>
          <p:cNvCxnSpPr>
            <a:cxnSpLocks/>
            <a:stCxn id="5" idx="2"/>
            <a:endCxn id="6" idx="3"/>
          </p:cNvCxnSpPr>
          <p:nvPr/>
        </p:nvCxnSpPr>
        <p:spPr>
          <a:xfrm rot="5400000">
            <a:off x="7955718" y="4262004"/>
            <a:ext cx="956026" cy="164713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0E3FD9-08A2-4839-9FE6-C61E62C9E2EC}"/>
              </a:ext>
            </a:extLst>
          </p:cNvPr>
          <p:cNvSpPr txBox="1"/>
          <p:nvPr/>
        </p:nvSpPr>
        <p:spPr>
          <a:xfrm>
            <a:off x="9394722" y="5119083"/>
            <a:ext cx="1794388" cy="1200329"/>
          </a:xfrm>
          <a:prstGeom prst="rect">
            <a:avLst/>
          </a:prstGeom>
          <a:noFill/>
        </p:spPr>
        <p:txBody>
          <a:bodyPr wrap="square" rtlCol="0">
            <a:spAutoFit/>
          </a:bodyPr>
          <a:lstStyle/>
          <a:p>
            <a:r>
              <a:rPr lang="en-IN" b="1" dirty="0"/>
              <a:t>Is Session Initialized</a:t>
            </a:r>
          </a:p>
          <a:p>
            <a:r>
              <a:rPr lang="en-IN" b="1" dirty="0"/>
              <a:t>Assign Session Info</a:t>
            </a:r>
            <a:endParaRPr lang="en-US" b="1" dirty="0"/>
          </a:p>
        </p:txBody>
      </p:sp>
      <p:sp>
        <p:nvSpPr>
          <p:cNvPr id="21" name="Arrow: Right 20">
            <a:extLst>
              <a:ext uri="{FF2B5EF4-FFF2-40B4-BE49-F238E27FC236}">
                <a16:creationId xmlns:a16="http://schemas.microsoft.com/office/drawing/2014/main" id="{D97691C6-1DA2-430A-BCC2-C3024451CF08}"/>
              </a:ext>
            </a:extLst>
          </p:cNvPr>
          <p:cNvSpPr/>
          <p:nvPr/>
        </p:nvSpPr>
        <p:spPr>
          <a:xfrm>
            <a:off x="304800" y="183863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Authenticate</a:t>
            </a:r>
            <a:endParaRPr lang="en-US" b="1" dirty="0"/>
          </a:p>
        </p:txBody>
      </p:sp>
      <p:cxnSp>
        <p:nvCxnSpPr>
          <p:cNvPr id="23" name="Connector: Elbow 22">
            <a:extLst>
              <a:ext uri="{FF2B5EF4-FFF2-40B4-BE49-F238E27FC236}">
                <a16:creationId xmlns:a16="http://schemas.microsoft.com/office/drawing/2014/main" id="{BFAC7C29-24FC-41AF-90B1-57FC01816797}"/>
              </a:ext>
            </a:extLst>
          </p:cNvPr>
          <p:cNvCxnSpPr>
            <a:stCxn id="21" idx="3"/>
            <a:endCxn id="5" idx="1"/>
          </p:cNvCxnSpPr>
          <p:nvPr/>
        </p:nvCxnSpPr>
        <p:spPr>
          <a:xfrm>
            <a:off x="7737985" y="2340077"/>
            <a:ext cx="668595" cy="1467776"/>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9D697E3-E38B-4E94-9419-A73062C5A171}"/>
              </a:ext>
            </a:extLst>
          </p:cNvPr>
          <p:cNvCxnSpPr>
            <a:cxnSpLocks/>
          </p:cNvCxnSpPr>
          <p:nvPr/>
        </p:nvCxnSpPr>
        <p:spPr>
          <a:xfrm flipV="1">
            <a:off x="5211097" y="4103343"/>
            <a:ext cx="3077497" cy="10618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CB5D4B4-E57E-489D-83CA-7DAD63CB9BBB}"/>
              </a:ext>
            </a:extLst>
          </p:cNvPr>
          <p:cNvSpPr/>
          <p:nvPr/>
        </p:nvSpPr>
        <p:spPr>
          <a:xfrm>
            <a:off x="176981" y="2826151"/>
            <a:ext cx="7551172" cy="1073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5ACCCE9-3107-4B8E-99A7-A36F83308EE4}"/>
              </a:ext>
            </a:extLst>
          </p:cNvPr>
          <p:cNvSpPr txBox="1"/>
          <p:nvPr/>
        </p:nvSpPr>
        <p:spPr>
          <a:xfrm>
            <a:off x="235974" y="4016479"/>
            <a:ext cx="6154994" cy="646331"/>
          </a:xfrm>
          <a:prstGeom prst="rect">
            <a:avLst/>
          </a:prstGeom>
          <a:noFill/>
        </p:spPr>
        <p:txBody>
          <a:bodyPr wrap="square" rtlCol="0">
            <a:spAutoFit/>
          </a:bodyPr>
          <a:lstStyle/>
          <a:p>
            <a:r>
              <a:rPr lang="en-IN" b="1" dirty="0"/>
              <a:t>Session Authenticated Channel for HTTP Requests and Reponses for Static Resources + Data</a:t>
            </a:r>
            <a:endParaRPr lang="en-US" b="1" dirty="0"/>
          </a:p>
        </p:txBody>
      </p:sp>
      <p:cxnSp>
        <p:nvCxnSpPr>
          <p:cNvPr id="32" name="Straight Arrow Connector 31">
            <a:extLst>
              <a:ext uri="{FF2B5EF4-FFF2-40B4-BE49-F238E27FC236}">
                <a16:creationId xmlns:a16="http://schemas.microsoft.com/office/drawing/2014/main" id="{E3AEE467-919A-4C8D-A7B5-186F9832E077}"/>
              </a:ext>
            </a:extLst>
          </p:cNvPr>
          <p:cNvCxnSpPr/>
          <p:nvPr/>
        </p:nvCxnSpPr>
        <p:spPr>
          <a:xfrm flipV="1">
            <a:off x="304800" y="302227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6F2807-5E20-4AC1-9D77-4B7C98D71048}"/>
              </a:ext>
            </a:extLst>
          </p:cNvPr>
          <p:cNvCxnSpPr/>
          <p:nvPr/>
        </p:nvCxnSpPr>
        <p:spPr>
          <a:xfrm flipV="1">
            <a:off x="314631" y="340963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06B819-28F6-47B7-A560-89612FF4E740}"/>
              </a:ext>
            </a:extLst>
          </p:cNvPr>
          <p:cNvCxnSpPr/>
          <p:nvPr/>
        </p:nvCxnSpPr>
        <p:spPr>
          <a:xfrm flipV="1">
            <a:off x="304800" y="319521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591ABF9-3844-45F0-A316-B470BAF86E03}"/>
              </a:ext>
            </a:extLst>
          </p:cNvPr>
          <p:cNvCxnSpPr/>
          <p:nvPr/>
        </p:nvCxnSpPr>
        <p:spPr>
          <a:xfrm flipV="1">
            <a:off x="314631" y="358257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ylinder 35">
            <a:extLst>
              <a:ext uri="{FF2B5EF4-FFF2-40B4-BE49-F238E27FC236}">
                <a16:creationId xmlns:a16="http://schemas.microsoft.com/office/drawing/2014/main" id="{64B86A4C-1E4C-4194-B570-E0A6D5D7D569}"/>
              </a:ext>
            </a:extLst>
          </p:cNvPr>
          <p:cNvSpPr/>
          <p:nvPr/>
        </p:nvSpPr>
        <p:spPr>
          <a:xfrm>
            <a:off x="10604090" y="4385187"/>
            <a:ext cx="1410930" cy="780001"/>
          </a:xfrm>
          <a:prstGeom prst="ca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Auth</a:t>
            </a:r>
          </a:p>
          <a:p>
            <a:pPr algn="ctr"/>
            <a:r>
              <a:rPr lang="en-IN" b="1" dirty="0"/>
              <a:t>DB</a:t>
            </a:r>
            <a:endParaRPr lang="en-US" b="1" dirty="0"/>
          </a:p>
        </p:txBody>
      </p:sp>
      <p:cxnSp>
        <p:nvCxnSpPr>
          <p:cNvPr id="38" name="Connector: Elbow 37">
            <a:extLst>
              <a:ext uri="{FF2B5EF4-FFF2-40B4-BE49-F238E27FC236}">
                <a16:creationId xmlns:a16="http://schemas.microsoft.com/office/drawing/2014/main" id="{96300601-FF80-4DE5-860C-38B98A695370}"/>
              </a:ext>
            </a:extLst>
          </p:cNvPr>
          <p:cNvCxnSpPr>
            <a:stCxn id="4" idx="3"/>
            <a:endCxn id="36" idx="1"/>
          </p:cNvCxnSpPr>
          <p:nvPr/>
        </p:nvCxnSpPr>
        <p:spPr>
          <a:xfrm>
            <a:off x="10604090" y="3303639"/>
            <a:ext cx="705465" cy="1081548"/>
          </a:xfrm>
          <a:prstGeom prst="bentConnector2">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0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612</TotalTime>
  <Words>658</Words>
  <Application>Microsoft Office PowerPoint</Application>
  <PresentationFormat>Widescreen</PresentationFormat>
  <Paragraphs>190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69</cp:revision>
  <dcterms:created xsi:type="dcterms:W3CDTF">2022-03-14T09:34:38Z</dcterms:created>
  <dcterms:modified xsi:type="dcterms:W3CDTF">2022-04-20T11:19:17Z</dcterms:modified>
</cp:coreProperties>
</file>