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660"/>
  </p:normalViewPr>
  <p:slideViewPr>
    <p:cSldViewPr snapToGrid="0">
      <p:cViewPr varScale="1">
        <p:scale>
          <a:sx n="78" d="100"/>
          <a:sy n="78" d="100"/>
        </p:scale>
        <p:origin x="90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22AF85D-11A4-42B9-B7D1-A5D0AD529DB2}" type="datetimeFigureOut">
              <a:rPr lang="en-US" smtClean="0"/>
              <a:t>4/12/2022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72004084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2AF85D-11A4-42B9-B7D1-A5D0AD529DB2}"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56529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2AF85D-11A4-42B9-B7D1-A5D0AD529DB2}"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0398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2AF85D-11A4-42B9-B7D1-A5D0AD529DB2}" type="datetimeFigureOut">
              <a:rPr lang="en-US" smtClean="0"/>
              <a:t>4/12/2022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98859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22AF85D-11A4-42B9-B7D1-A5D0AD529DB2}" type="datetimeFigureOut">
              <a:rPr lang="en-US" smtClean="0"/>
              <a:t>4/12/2022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46365646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22AF85D-11A4-42B9-B7D1-A5D0AD529DB2}" type="datetimeFigureOut">
              <a:rPr lang="en-US" smtClean="0"/>
              <a:t>4/12/2022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263334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22AF85D-11A4-42B9-B7D1-A5D0AD529DB2}" type="datetimeFigureOut">
              <a:rPr lang="en-US" smtClean="0"/>
              <a:t>4/12/2022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1815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2AF85D-11A4-42B9-B7D1-A5D0AD529DB2}" type="datetimeFigureOut">
              <a:rPr lang="en-US" smtClean="0"/>
              <a:t>4/12/2022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602850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2AF85D-11A4-42B9-B7D1-A5D0AD529DB2}" type="datetimeFigureOut">
              <a:rPr lang="en-US" smtClean="0"/>
              <a:t>4/12/2022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79507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822AF85D-11A4-42B9-B7D1-A5D0AD529DB2}" type="datetimeFigureOut">
              <a:rPr lang="en-US" smtClean="0"/>
              <a:t>4/12/2022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532348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22AF85D-11A4-42B9-B7D1-A5D0AD529DB2}" type="datetimeFigureOut">
              <a:rPr lang="en-US" smtClean="0"/>
              <a:t>4/12/2022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505978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22AF85D-11A4-42B9-B7D1-A5D0AD529DB2}" type="datetimeFigureOut">
              <a:rPr lang="en-US" smtClean="0"/>
              <a:t>4/12/2022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2DBC96D-49AE-4CCD-8052-E418E3B7959E}" type="slidenum">
              <a:rPr lang="en-US" smtClean="0"/>
              <a:t>‹#›</a:t>
            </a:fld>
            <a:endParaRPr lang="en-US"/>
          </a:p>
        </p:txBody>
      </p:sp>
    </p:spTree>
    <p:extLst>
      <p:ext uri="{BB962C8B-B14F-4D97-AF65-F5344CB8AC3E}">
        <p14:creationId xmlns:p14="http://schemas.microsoft.com/office/powerpoint/2010/main" val="499405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5401-A077-4619-9FB9-09B970C5BAEF}"/>
              </a:ext>
            </a:extLst>
          </p:cNvPr>
          <p:cNvSpPr>
            <a:spLocks noGrp="1"/>
          </p:cNvSpPr>
          <p:nvPr>
            <p:ph type="ctrTitle"/>
          </p:nvPr>
        </p:nvSpPr>
        <p:spPr/>
        <p:txBody>
          <a:bodyPr/>
          <a:lstStyle/>
          <a:p>
            <a:r>
              <a:rPr lang="en-IN" dirty="0"/>
              <a:t>March 2022 MERN</a:t>
            </a:r>
            <a:endParaRPr lang="en-US" dirty="0"/>
          </a:p>
        </p:txBody>
      </p:sp>
      <p:sp>
        <p:nvSpPr>
          <p:cNvPr id="3" name="Subtitle 2">
            <a:extLst>
              <a:ext uri="{FF2B5EF4-FFF2-40B4-BE49-F238E27FC236}">
                <a16:creationId xmlns:a16="http://schemas.microsoft.com/office/drawing/2014/main" id="{E3B9CF2E-39CC-478D-BBBC-967DA6A9F4D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74632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7FC842DB-8BE1-4DBC-8034-49B432E75C5A}"/>
              </a:ext>
            </a:extLst>
          </p:cNvPr>
          <p:cNvSpPr/>
          <p:nvPr/>
        </p:nvSpPr>
        <p:spPr>
          <a:xfrm>
            <a:off x="10125075" y="111442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Relational</a:t>
            </a:r>
          </a:p>
          <a:p>
            <a:pPr algn="ctr"/>
            <a:r>
              <a:rPr lang="en-IN" b="1" dirty="0"/>
              <a:t>Database</a:t>
            </a:r>
            <a:endParaRPr lang="en-US" b="1" dirty="0"/>
          </a:p>
        </p:txBody>
      </p:sp>
      <p:sp>
        <p:nvSpPr>
          <p:cNvPr id="3" name="Cylinder 2">
            <a:extLst>
              <a:ext uri="{FF2B5EF4-FFF2-40B4-BE49-F238E27FC236}">
                <a16:creationId xmlns:a16="http://schemas.microsoft.com/office/drawing/2014/main" id="{3765ADBA-4B50-40A4-AC85-492FEAB281E8}"/>
              </a:ext>
            </a:extLst>
          </p:cNvPr>
          <p:cNvSpPr/>
          <p:nvPr/>
        </p:nvSpPr>
        <p:spPr>
          <a:xfrm>
            <a:off x="10125075" y="425767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NoSQL Database</a:t>
            </a:r>
            <a:endParaRPr lang="en-US" b="1" dirty="0"/>
          </a:p>
        </p:txBody>
      </p:sp>
      <p:sp>
        <p:nvSpPr>
          <p:cNvPr id="4" name="Rectangle 3">
            <a:extLst>
              <a:ext uri="{FF2B5EF4-FFF2-40B4-BE49-F238E27FC236}">
                <a16:creationId xmlns:a16="http://schemas.microsoft.com/office/drawing/2014/main" id="{296B4C32-EDBF-4C07-A9B5-2D823D37B9DB}"/>
              </a:ext>
            </a:extLst>
          </p:cNvPr>
          <p:cNvSpPr/>
          <p:nvPr/>
        </p:nvSpPr>
        <p:spPr>
          <a:xfrm>
            <a:off x="5657850" y="666750"/>
            <a:ext cx="3781425" cy="55245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3EDD59E-A04E-4356-B6AF-F4ACDD49D9C8}"/>
              </a:ext>
            </a:extLst>
          </p:cNvPr>
          <p:cNvSpPr txBox="1"/>
          <p:nvPr/>
        </p:nvSpPr>
        <p:spPr>
          <a:xfrm>
            <a:off x="6410325" y="85725"/>
            <a:ext cx="2819400" cy="369332"/>
          </a:xfrm>
          <a:prstGeom prst="rect">
            <a:avLst/>
          </a:prstGeom>
          <a:noFill/>
        </p:spPr>
        <p:txBody>
          <a:bodyPr wrap="square" rtlCol="0">
            <a:spAutoFit/>
          </a:bodyPr>
          <a:lstStyle/>
          <a:p>
            <a:pPr algn="ctr"/>
            <a:r>
              <a:rPr lang="en-IN" b="1" dirty="0"/>
              <a:t>Application Server</a:t>
            </a:r>
            <a:endParaRPr lang="en-US" b="1" dirty="0"/>
          </a:p>
        </p:txBody>
      </p:sp>
      <p:sp>
        <p:nvSpPr>
          <p:cNvPr id="6" name="TextBox 5">
            <a:extLst>
              <a:ext uri="{FF2B5EF4-FFF2-40B4-BE49-F238E27FC236}">
                <a16:creationId xmlns:a16="http://schemas.microsoft.com/office/drawing/2014/main" id="{EBE60D86-4B30-4C1C-9FF4-A9F65BB6F5F4}"/>
              </a:ext>
            </a:extLst>
          </p:cNvPr>
          <p:cNvSpPr txBox="1"/>
          <p:nvPr/>
        </p:nvSpPr>
        <p:spPr>
          <a:xfrm>
            <a:off x="6410325" y="895350"/>
            <a:ext cx="2819400" cy="369332"/>
          </a:xfrm>
          <a:prstGeom prst="rect">
            <a:avLst/>
          </a:prstGeom>
          <a:noFill/>
        </p:spPr>
        <p:txBody>
          <a:bodyPr wrap="square" rtlCol="0">
            <a:spAutoFit/>
          </a:bodyPr>
          <a:lstStyle/>
          <a:p>
            <a:pPr algn="ctr"/>
            <a:r>
              <a:rPr lang="en-IN" b="1" dirty="0">
                <a:solidFill>
                  <a:srgbClr val="FFFF00"/>
                </a:solidFill>
              </a:rPr>
              <a:t>Node.js</a:t>
            </a:r>
            <a:endParaRPr lang="en-US" b="1" dirty="0">
              <a:solidFill>
                <a:srgbClr val="FFFF00"/>
              </a:solidFill>
            </a:endParaRPr>
          </a:p>
        </p:txBody>
      </p:sp>
      <p:sp>
        <p:nvSpPr>
          <p:cNvPr id="7" name="Rectangle 6">
            <a:extLst>
              <a:ext uri="{FF2B5EF4-FFF2-40B4-BE49-F238E27FC236}">
                <a16:creationId xmlns:a16="http://schemas.microsoft.com/office/drawing/2014/main" id="{8C6D8ADB-84F8-415E-8092-C71D5A497201}"/>
              </a:ext>
            </a:extLst>
          </p:cNvPr>
          <p:cNvSpPr/>
          <p:nvPr/>
        </p:nvSpPr>
        <p:spPr>
          <a:xfrm>
            <a:off x="8429624" y="1585912"/>
            <a:ext cx="923925" cy="3257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Data</a:t>
            </a:r>
          </a:p>
          <a:p>
            <a:pPr algn="ctr"/>
            <a:r>
              <a:rPr lang="en-IN" b="1" dirty="0"/>
              <a:t>Access</a:t>
            </a:r>
            <a:endParaRPr lang="en-US" b="1" dirty="0"/>
          </a:p>
        </p:txBody>
      </p:sp>
      <p:sp>
        <p:nvSpPr>
          <p:cNvPr id="9" name="Arrow: Left-Right 8">
            <a:extLst>
              <a:ext uri="{FF2B5EF4-FFF2-40B4-BE49-F238E27FC236}">
                <a16:creationId xmlns:a16="http://schemas.microsoft.com/office/drawing/2014/main" id="{EB4F33FF-1800-4B2C-B145-F48CA7B57CD3}"/>
              </a:ext>
            </a:extLst>
          </p:cNvPr>
          <p:cNvSpPr/>
          <p:nvPr/>
        </p:nvSpPr>
        <p:spPr>
          <a:xfrm>
            <a:off x="9353549" y="1714500"/>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Arrow: Left-Right 9">
            <a:extLst>
              <a:ext uri="{FF2B5EF4-FFF2-40B4-BE49-F238E27FC236}">
                <a16:creationId xmlns:a16="http://schemas.microsoft.com/office/drawing/2014/main" id="{302F8E2B-AE2C-488B-A0BE-BB097E08E619}"/>
              </a:ext>
            </a:extLst>
          </p:cNvPr>
          <p:cNvSpPr/>
          <p:nvPr/>
        </p:nvSpPr>
        <p:spPr>
          <a:xfrm>
            <a:off x="9353549" y="4410076"/>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139D0C-EDCE-485E-9E9F-A6CC782C7AF8}"/>
              </a:ext>
            </a:extLst>
          </p:cNvPr>
          <p:cNvSpPr/>
          <p:nvPr/>
        </p:nvSpPr>
        <p:spPr>
          <a:xfrm>
            <a:off x="7105650" y="1585912"/>
            <a:ext cx="1176337" cy="32575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Biz</a:t>
            </a:r>
          </a:p>
          <a:p>
            <a:pPr algn="ctr"/>
            <a:r>
              <a:rPr lang="en-IN" b="1" dirty="0"/>
              <a:t>Modules</a:t>
            </a:r>
            <a:endParaRPr lang="en-US" b="1" dirty="0"/>
          </a:p>
        </p:txBody>
      </p:sp>
      <p:sp>
        <p:nvSpPr>
          <p:cNvPr id="12" name="Arrow: Left-Right 11">
            <a:extLst>
              <a:ext uri="{FF2B5EF4-FFF2-40B4-BE49-F238E27FC236}">
                <a16:creationId xmlns:a16="http://schemas.microsoft.com/office/drawing/2014/main" id="{9403DBBC-19A1-4349-9A37-A75F7BC05860}"/>
              </a:ext>
            </a:extLst>
          </p:cNvPr>
          <p:cNvSpPr/>
          <p:nvPr/>
        </p:nvSpPr>
        <p:spPr>
          <a:xfrm>
            <a:off x="8029575" y="228600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Right 12">
            <a:extLst>
              <a:ext uri="{FF2B5EF4-FFF2-40B4-BE49-F238E27FC236}">
                <a16:creationId xmlns:a16="http://schemas.microsoft.com/office/drawing/2014/main" id="{04A02F53-BB19-4F11-B1C7-E305E03889B4}"/>
              </a:ext>
            </a:extLst>
          </p:cNvPr>
          <p:cNvSpPr/>
          <p:nvPr/>
        </p:nvSpPr>
        <p:spPr>
          <a:xfrm>
            <a:off x="8029574" y="3977759"/>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32E018-4C98-421C-933C-549C1CD5249A}"/>
              </a:ext>
            </a:extLst>
          </p:cNvPr>
          <p:cNvSpPr/>
          <p:nvPr/>
        </p:nvSpPr>
        <p:spPr>
          <a:xfrm>
            <a:off x="5803106" y="1561028"/>
            <a:ext cx="1176337" cy="3257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REST</a:t>
            </a:r>
          </a:p>
          <a:p>
            <a:pPr algn="ctr"/>
            <a:r>
              <a:rPr lang="en-IN" b="1" dirty="0"/>
              <a:t>APIs</a:t>
            </a:r>
            <a:endParaRPr lang="en-US" b="1" dirty="0"/>
          </a:p>
        </p:txBody>
      </p:sp>
      <p:sp>
        <p:nvSpPr>
          <p:cNvPr id="15" name="Arrow: Left-Right 14">
            <a:extLst>
              <a:ext uri="{FF2B5EF4-FFF2-40B4-BE49-F238E27FC236}">
                <a16:creationId xmlns:a16="http://schemas.microsoft.com/office/drawing/2014/main" id="{A2484324-7B0B-4B45-B422-527D80CB8170}"/>
              </a:ext>
            </a:extLst>
          </p:cNvPr>
          <p:cNvSpPr/>
          <p:nvPr/>
        </p:nvSpPr>
        <p:spPr>
          <a:xfrm>
            <a:off x="6646068" y="2200751"/>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Right 15">
            <a:extLst>
              <a:ext uri="{FF2B5EF4-FFF2-40B4-BE49-F238E27FC236}">
                <a16:creationId xmlns:a16="http://schemas.microsoft.com/office/drawing/2014/main" id="{9AA1C95C-8F69-4C84-A64A-FDE9622C0B54}"/>
              </a:ext>
            </a:extLst>
          </p:cNvPr>
          <p:cNvSpPr/>
          <p:nvPr/>
        </p:nvSpPr>
        <p:spPr>
          <a:xfrm>
            <a:off x="6646067" y="389251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436CD7F-0187-42A3-8E39-5B11583D7321}"/>
              </a:ext>
            </a:extLst>
          </p:cNvPr>
          <p:cNvSpPr txBox="1"/>
          <p:nvPr/>
        </p:nvSpPr>
        <p:spPr>
          <a:xfrm>
            <a:off x="5803106" y="5019675"/>
            <a:ext cx="3426619" cy="923330"/>
          </a:xfrm>
          <a:prstGeom prst="rect">
            <a:avLst/>
          </a:prstGeom>
          <a:noFill/>
        </p:spPr>
        <p:txBody>
          <a:bodyPr wrap="square" rtlCol="0">
            <a:spAutoFit/>
          </a:bodyPr>
          <a:lstStyle/>
          <a:p>
            <a:pPr algn="ctr"/>
            <a:r>
              <a:rPr lang="en-IN" b="1" dirty="0" err="1">
                <a:solidFill>
                  <a:srgbClr val="FFFF00"/>
                </a:solidFill>
              </a:rPr>
              <a:t>Express.Js</a:t>
            </a:r>
            <a:r>
              <a:rPr lang="en-IN" b="1" dirty="0">
                <a:solidFill>
                  <a:srgbClr val="FFFF00"/>
                </a:solidFill>
              </a:rPr>
              <a:t>, JsonWebToken, Fil-System, Sequelize, Express-Sessions</a:t>
            </a:r>
            <a:endParaRPr lang="en-US" b="1" dirty="0">
              <a:solidFill>
                <a:srgbClr val="FFFF00"/>
              </a:solidFill>
            </a:endParaRPr>
          </a:p>
        </p:txBody>
      </p:sp>
      <p:sp>
        <p:nvSpPr>
          <p:cNvPr id="18" name="Rectangle 17">
            <a:extLst>
              <a:ext uri="{FF2B5EF4-FFF2-40B4-BE49-F238E27FC236}">
                <a16:creationId xmlns:a16="http://schemas.microsoft.com/office/drawing/2014/main" id="{E2BA3531-C250-426A-BAD8-1D10DADCC8F1}"/>
              </a:ext>
            </a:extLst>
          </p:cNvPr>
          <p:cNvSpPr/>
          <p:nvPr/>
        </p:nvSpPr>
        <p:spPr>
          <a:xfrm>
            <a:off x="361950" y="666750"/>
            <a:ext cx="3990975" cy="53911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D996249-FC09-4EB5-9FDD-0607C12723A9}"/>
              </a:ext>
            </a:extLst>
          </p:cNvPr>
          <p:cNvSpPr txBox="1"/>
          <p:nvPr/>
        </p:nvSpPr>
        <p:spPr>
          <a:xfrm>
            <a:off x="685800" y="238125"/>
            <a:ext cx="2819400" cy="369332"/>
          </a:xfrm>
          <a:prstGeom prst="rect">
            <a:avLst/>
          </a:prstGeom>
          <a:noFill/>
        </p:spPr>
        <p:txBody>
          <a:bodyPr wrap="square" rtlCol="0">
            <a:spAutoFit/>
          </a:bodyPr>
          <a:lstStyle/>
          <a:p>
            <a:pPr algn="ctr"/>
            <a:r>
              <a:rPr lang="en-IN" b="1" dirty="0"/>
              <a:t>Front-End Application</a:t>
            </a:r>
            <a:endParaRPr lang="en-US" b="1" dirty="0"/>
          </a:p>
        </p:txBody>
      </p:sp>
      <p:sp>
        <p:nvSpPr>
          <p:cNvPr id="20" name="Rectangle 19">
            <a:extLst>
              <a:ext uri="{FF2B5EF4-FFF2-40B4-BE49-F238E27FC236}">
                <a16:creationId xmlns:a16="http://schemas.microsoft.com/office/drawing/2014/main" id="{706B7908-2C73-400D-82E4-D27D7BA08862}"/>
              </a:ext>
            </a:extLst>
          </p:cNvPr>
          <p:cNvSpPr/>
          <p:nvPr/>
        </p:nvSpPr>
        <p:spPr>
          <a:xfrm>
            <a:off x="533400" y="1114425"/>
            <a:ext cx="3674269" cy="40100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CDAE976-CFCC-4DE6-B1C7-50DA6E21935B}"/>
              </a:ext>
            </a:extLst>
          </p:cNvPr>
          <p:cNvSpPr txBox="1"/>
          <p:nvPr/>
        </p:nvSpPr>
        <p:spPr>
          <a:xfrm>
            <a:off x="619125" y="1264682"/>
            <a:ext cx="3345656" cy="369332"/>
          </a:xfrm>
          <a:prstGeom prst="rect">
            <a:avLst/>
          </a:prstGeom>
          <a:noFill/>
        </p:spPr>
        <p:txBody>
          <a:bodyPr wrap="square" rtlCol="0">
            <a:spAutoFit/>
          </a:bodyPr>
          <a:lstStyle/>
          <a:p>
            <a:pPr algn="ctr"/>
            <a:r>
              <a:rPr lang="en-IN" b="1" dirty="0">
                <a:solidFill>
                  <a:srgbClr val="FFFF00"/>
                </a:solidFill>
              </a:rPr>
              <a:t>Container UI</a:t>
            </a:r>
            <a:endParaRPr lang="en-US" b="1" dirty="0">
              <a:solidFill>
                <a:srgbClr val="FFFF00"/>
              </a:solidFill>
            </a:endParaRPr>
          </a:p>
        </p:txBody>
      </p:sp>
      <p:sp>
        <p:nvSpPr>
          <p:cNvPr id="22" name="Rectangle: Rounded Corners 21">
            <a:extLst>
              <a:ext uri="{FF2B5EF4-FFF2-40B4-BE49-F238E27FC236}">
                <a16:creationId xmlns:a16="http://schemas.microsoft.com/office/drawing/2014/main" id="{64B2AF22-4FD5-4168-ACC3-7ED56F0B8C0F}"/>
              </a:ext>
            </a:extLst>
          </p:cNvPr>
          <p:cNvSpPr/>
          <p:nvPr/>
        </p:nvSpPr>
        <p:spPr>
          <a:xfrm>
            <a:off x="685800"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1</a:t>
            </a:r>
            <a:endParaRPr lang="en-US" b="1" dirty="0"/>
          </a:p>
        </p:txBody>
      </p:sp>
      <p:sp>
        <p:nvSpPr>
          <p:cNvPr id="23" name="Rectangle: Rounded Corners 22">
            <a:extLst>
              <a:ext uri="{FF2B5EF4-FFF2-40B4-BE49-F238E27FC236}">
                <a16:creationId xmlns:a16="http://schemas.microsoft.com/office/drawing/2014/main" id="{188C7ED9-CC04-4222-8BA7-1552F2883BF6}"/>
              </a:ext>
            </a:extLst>
          </p:cNvPr>
          <p:cNvSpPr/>
          <p:nvPr/>
        </p:nvSpPr>
        <p:spPr>
          <a:xfrm>
            <a:off x="2577704"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2</a:t>
            </a:r>
            <a:endParaRPr lang="en-US" b="1" dirty="0"/>
          </a:p>
        </p:txBody>
      </p:sp>
      <p:sp>
        <p:nvSpPr>
          <p:cNvPr id="24" name="Rectangle: Rounded Corners 23">
            <a:extLst>
              <a:ext uri="{FF2B5EF4-FFF2-40B4-BE49-F238E27FC236}">
                <a16:creationId xmlns:a16="http://schemas.microsoft.com/office/drawing/2014/main" id="{D30F0E63-4D80-4888-91E7-4D57E998D8F3}"/>
              </a:ext>
            </a:extLst>
          </p:cNvPr>
          <p:cNvSpPr/>
          <p:nvPr/>
        </p:nvSpPr>
        <p:spPr>
          <a:xfrm>
            <a:off x="732829"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3</a:t>
            </a:r>
            <a:endParaRPr lang="en-US" b="1" dirty="0"/>
          </a:p>
        </p:txBody>
      </p:sp>
      <p:sp>
        <p:nvSpPr>
          <p:cNvPr id="25" name="Rectangle: Rounded Corners 24">
            <a:extLst>
              <a:ext uri="{FF2B5EF4-FFF2-40B4-BE49-F238E27FC236}">
                <a16:creationId xmlns:a16="http://schemas.microsoft.com/office/drawing/2014/main" id="{BE83BDF5-47ED-40D3-ACCF-73E99F66BEB5}"/>
              </a:ext>
            </a:extLst>
          </p:cNvPr>
          <p:cNvSpPr/>
          <p:nvPr/>
        </p:nvSpPr>
        <p:spPr>
          <a:xfrm>
            <a:off x="2624733"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4</a:t>
            </a:r>
            <a:endParaRPr lang="en-US" b="1" dirty="0"/>
          </a:p>
        </p:txBody>
      </p:sp>
      <p:sp>
        <p:nvSpPr>
          <p:cNvPr id="26" name="Arrow: Curved Down 25">
            <a:extLst>
              <a:ext uri="{FF2B5EF4-FFF2-40B4-BE49-F238E27FC236}">
                <a16:creationId xmlns:a16="http://schemas.microsoft.com/office/drawing/2014/main" id="{65C898D3-C6BC-46C1-9989-0D6CDAE5B6B2}"/>
              </a:ext>
            </a:extLst>
          </p:cNvPr>
          <p:cNvSpPr/>
          <p:nvPr/>
        </p:nvSpPr>
        <p:spPr>
          <a:xfrm>
            <a:off x="4232672" y="2200751"/>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7" name="Arrow: Curved Down 26">
            <a:extLst>
              <a:ext uri="{FF2B5EF4-FFF2-40B4-BE49-F238E27FC236}">
                <a16:creationId xmlns:a16="http://schemas.microsoft.com/office/drawing/2014/main" id="{F404BFBF-47D9-4F9F-81BD-3605E5A5D698}"/>
              </a:ext>
            </a:extLst>
          </p:cNvPr>
          <p:cNvSpPr/>
          <p:nvPr/>
        </p:nvSpPr>
        <p:spPr>
          <a:xfrm rot="10800000">
            <a:off x="4090393" y="4445770"/>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8" name="TextBox 27">
            <a:extLst>
              <a:ext uri="{FF2B5EF4-FFF2-40B4-BE49-F238E27FC236}">
                <a16:creationId xmlns:a16="http://schemas.microsoft.com/office/drawing/2014/main" id="{A6905FF4-5DF2-463F-812B-619473DE7976}"/>
              </a:ext>
            </a:extLst>
          </p:cNvPr>
          <p:cNvSpPr txBox="1"/>
          <p:nvPr/>
        </p:nvSpPr>
        <p:spPr>
          <a:xfrm>
            <a:off x="4495800" y="3162300"/>
            <a:ext cx="1076324" cy="923330"/>
          </a:xfrm>
          <a:prstGeom prst="rect">
            <a:avLst/>
          </a:prstGeom>
          <a:noFill/>
        </p:spPr>
        <p:txBody>
          <a:bodyPr wrap="square" rtlCol="0">
            <a:spAutoFit/>
          </a:bodyPr>
          <a:lstStyle/>
          <a:p>
            <a:pPr algn="ctr"/>
            <a:r>
              <a:rPr lang="en-IN" b="1" dirty="0"/>
              <a:t>REST</a:t>
            </a:r>
          </a:p>
          <a:p>
            <a:pPr algn="ctr"/>
            <a:r>
              <a:rPr lang="en-IN" b="1" dirty="0"/>
              <a:t>API</a:t>
            </a:r>
          </a:p>
          <a:p>
            <a:pPr algn="ctr"/>
            <a:r>
              <a:rPr lang="en-IN" b="1" dirty="0"/>
              <a:t>CALL</a:t>
            </a:r>
          </a:p>
        </p:txBody>
      </p:sp>
      <p:sp>
        <p:nvSpPr>
          <p:cNvPr id="8" name="TextBox 7">
            <a:extLst>
              <a:ext uri="{FF2B5EF4-FFF2-40B4-BE49-F238E27FC236}">
                <a16:creationId xmlns:a16="http://schemas.microsoft.com/office/drawing/2014/main" id="{30C7DBEF-AB36-4C8B-927D-7D84FC0B3C35}"/>
              </a:ext>
            </a:extLst>
          </p:cNvPr>
          <p:cNvSpPr txBox="1"/>
          <p:nvPr/>
        </p:nvSpPr>
        <p:spPr>
          <a:xfrm>
            <a:off x="3448050" y="6302930"/>
            <a:ext cx="5295900" cy="369332"/>
          </a:xfrm>
          <a:prstGeom prst="rect">
            <a:avLst/>
          </a:prstGeom>
          <a:noFill/>
        </p:spPr>
        <p:txBody>
          <a:bodyPr wrap="square" rtlCol="0">
            <a:spAutoFit/>
          </a:bodyPr>
          <a:lstStyle/>
          <a:p>
            <a:r>
              <a:rPr lang="en-IN" b="1" dirty="0"/>
              <a:t>Iso-Morphic Applications</a:t>
            </a:r>
            <a:endParaRPr lang="en-US" b="1" dirty="0"/>
          </a:p>
        </p:txBody>
      </p:sp>
      <p:sp>
        <p:nvSpPr>
          <p:cNvPr id="29" name="TextBox 28">
            <a:extLst>
              <a:ext uri="{FF2B5EF4-FFF2-40B4-BE49-F238E27FC236}">
                <a16:creationId xmlns:a16="http://schemas.microsoft.com/office/drawing/2014/main" id="{96E1F5E3-9451-4EBF-B866-FAA8B176269B}"/>
              </a:ext>
            </a:extLst>
          </p:cNvPr>
          <p:cNvSpPr txBox="1"/>
          <p:nvPr/>
        </p:nvSpPr>
        <p:spPr>
          <a:xfrm>
            <a:off x="619125" y="5260258"/>
            <a:ext cx="3471267" cy="369332"/>
          </a:xfrm>
          <a:prstGeom prst="rect">
            <a:avLst/>
          </a:prstGeom>
          <a:noFill/>
        </p:spPr>
        <p:txBody>
          <a:bodyPr wrap="square" rtlCol="0">
            <a:spAutoFit/>
          </a:bodyPr>
          <a:lstStyle/>
          <a:p>
            <a:pPr algn="ctr"/>
            <a:r>
              <a:rPr lang="en-IN" b="1" dirty="0"/>
              <a:t>React/Angular/Vue/Ember, etc</a:t>
            </a:r>
            <a:endParaRPr lang="en-US" b="1" dirty="0"/>
          </a:p>
        </p:txBody>
      </p:sp>
    </p:spTree>
    <p:extLst>
      <p:ext uri="{BB962C8B-B14F-4D97-AF65-F5344CB8AC3E}">
        <p14:creationId xmlns:p14="http://schemas.microsoft.com/office/powerpoint/2010/main" val="905747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37BD91-8843-4F8C-8BEE-D49BC8EF2979}"/>
              </a:ext>
            </a:extLst>
          </p:cNvPr>
          <p:cNvSpPr txBox="1"/>
          <p:nvPr/>
        </p:nvSpPr>
        <p:spPr>
          <a:xfrm>
            <a:off x="219075" y="219075"/>
            <a:ext cx="11610975" cy="369332"/>
          </a:xfrm>
          <a:prstGeom prst="rect">
            <a:avLst/>
          </a:prstGeom>
          <a:noFill/>
        </p:spPr>
        <p:txBody>
          <a:bodyPr wrap="square" rtlCol="0">
            <a:spAutoFit/>
          </a:bodyPr>
          <a:lstStyle/>
          <a:p>
            <a:pPr algn="ctr"/>
            <a:r>
              <a:rPr lang="en-IN" b="1" dirty="0"/>
              <a:t>Modern App</a:t>
            </a:r>
            <a:endParaRPr lang="en-US" b="1" dirty="0"/>
          </a:p>
        </p:txBody>
      </p:sp>
      <p:sp>
        <p:nvSpPr>
          <p:cNvPr id="3" name="TextBox 2">
            <a:extLst>
              <a:ext uri="{FF2B5EF4-FFF2-40B4-BE49-F238E27FC236}">
                <a16:creationId xmlns:a16="http://schemas.microsoft.com/office/drawing/2014/main" id="{805AF902-7D54-44D9-BE7F-0B79A66ABC20}"/>
              </a:ext>
            </a:extLst>
          </p:cNvPr>
          <p:cNvSpPr txBox="1"/>
          <p:nvPr/>
        </p:nvSpPr>
        <p:spPr>
          <a:xfrm>
            <a:off x="219075" y="771525"/>
            <a:ext cx="11725275" cy="3416320"/>
          </a:xfrm>
          <a:prstGeom prst="rect">
            <a:avLst/>
          </a:prstGeom>
          <a:noFill/>
        </p:spPr>
        <p:txBody>
          <a:bodyPr wrap="square" rtlCol="0">
            <a:spAutoFit/>
          </a:bodyPr>
          <a:lstStyle/>
          <a:p>
            <a:pPr marL="342900" indent="-342900">
              <a:buFont typeface="+mj-lt"/>
              <a:buAutoNum type="arabicPeriod"/>
            </a:pPr>
            <a:r>
              <a:rPr lang="en-IN" dirty="0"/>
              <a:t>Application MUST be modular from Server-Side to Front-end</a:t>
            </a:r>
          </a:p>
          <a:p>
            <a:pPr marL="800100" lvl="1" indent="-342900">
              <a:buFont typeface="+mj-lt"/>
              <a:buAutoNum type="arabicPeriod"/>
            </a:pPr>
            <a:r>
              <a:rPr lang="en-IN" dirty="0"/>
              <a:t>Each Layer of the Application MUST be Cohesive e.g. DataAccess MUST have all methods for database programming and MUST not have any logic or domain logic implemented, UI MUST have user-interface code and data to be Written and read to and from UI. </a:t>
            </a:r>
          </a:p>
          <a:p>
            <a:pPr marL="342900" indent="-342900">
              <a:buFont typeface="+mj-lt"/>
              <a:buAutoNum type="arabicPeriod"/>
            </a:pPr>
            <a:r>
              <a:rPr lang="en-IN" dirty="0"/>
              <a:t>The App MUST be open enough to welcome new changes for Customer’s requirements and integrating with Customers’ existing applications</a:t>
            </a:r>
          </a:p>
          <a:p>
            <a:pPr marL="342900" indent="-342900">
              <a:buFont typeface="+mj-lt"/>
              <a:buAutoNum type="arabicPeriod"/>
            </a:pPr>
            <a:r>
              <a:rPr lang="en-IN" dirty="0"/>
              <a:t>Cross-Platform Support</a:t>
            </a:r>
          </a:p>
          <a:p>
            <a:pPr marL="342900" indent="-342900">
              <a:buFont typeface="+mj-lt"/>
              <a:buAutoNum type="arabicPeriod"/>
            </a:pPr>
            <a:r>
              <a:rPr lang="en-IN" dirty="0"/>
              <a:t>Cloud Enabled App</a:t>
            </a:r>
          </a:p>
          <a:p>
            <a:pPr marL="800100" lvl="1" indent="-342900">
              <a:buFont typeface="+mj-lt"/>
              <a:buAutoNum type="arabicPeriod"/>
            </a:pPr>
            <a:r>
              <a:rPr lang="en-IN" dirty="0"/>
              <a:t>Easy to Migrate to Cloud</a:t>
            </a:r>
          </a:p>
          <a:p>
            <a:pPr marL="800100" lvl="1" indent="-342900">
              <a:buFont typeface="+mj-lt"/>
              <a:buAutoNum type="arabicPeriod"/>
            </a:pPr>
            <a:r>
              <a:rPr lang="en-IN" dirty="0"/>
              <a:t>Easy to Deploy on Cloud</a:t>
            </a:r>
          </a:p>
          <a:p>
            <a:pPr marL="342900" indent="-342900">
              <a:buFont typeface="+mj-lt"/>
              <a:buAutoNum type="arabicPeriod"/>
            </a:pPr>
            <a:r>
              <a:rPr lang="en-US" dirty="0"/>
              <a:t>Choose the Cloud Enabled Technology</a:t>
            </a:r>
          </a:p>
          <a:p>
            <a:pPr marL="342900" indent="-342900">
              <a:buFont typeface="+mj-lt"/>
              <a:buAutoNum type="arabicPeriod"/>
            </a:pPr>
            <a:r>
              <a:rPr lang="en-US" dirty="0"/>
              <a:t>Security Measures MUST be used for Preventing un-Authorize Access</a:t>
            </a:r>
          </a:p>
        </p:txBody>
      </p:sp>
    </p:spTree>
    <p:extLst>
      <p:ext uri="{BB962C8B-B14F-4D97-AF65-F5344CB8AC3E}">
        <p14:creationId xmlns:p14="http://schemas.microsoft.com/office/powerpoint/2010/main" val="3606491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6F595C-C672-4062-A05D-83C9D63E70B8}"/>
              </a:ext>
            </a:extLst>
          </p:cNvPr>
          <p:cNvSpPr/>
          <p:nvPr/>
        </p:nvSpPr>
        <p:spPr>
          <a:xfrm>
            <a:off x="7953375" y="714375"/>
            <a:ext cx="4000500" cy="41052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3600" b="1" dirty="0"/>
              <a:t>Server-Side Technology</a:t>
            </a:r>
            <a:endParaRPr lang="en-US" sz="3600" b="1" dirty="0"/>
          </a:p>
        </p:txBody>
      </p:sp>
      <p:sp>
        <p:nvSpPr>
          <p:cNvPr id="3" name="Rectangle 2">
            <a:extLst>
              <a:ext uri="{FF2B5EF4-FFF2-40B4-BE49-F238E27FC236}">
                <a16:creationId xmlns:a16="http://schemas.microsoft.com/office/drawing/2014/main" id="{952EA3D4-3BF5-43E4-B856-5F5C524ADE20}"/>
              </a:ext>
            </a:extLst>
          </p:cNvPr>
          <p:cNvSpPr/>
          <p:nvPr/>
        </p:nvSpPr>
        <p:spPr>
          <a:xfrm>
            <a:off x="314325" y="714374"/>
            <a:ext cx="4000500" cy="41052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3600" b="1" dirty="0"/>
              <a:t>Front-End Technology</a:t>
            </a:r>
            <a:endParaRPr lang="en-US" sz="3600" b="1" dirty="0"/>
          </a:p>
        </p:txBody>
      </p:sp>
      <p:sp>
        <p:nvSpPr>
          <p:cNvPr id="4" name="Rectangle 3">
            <a:extLst>
              <a:ext uri="{FF2B5EF4-FFF2-40B4-BE49-F238E27FC236}">
                <a16:creationId xmlns:a16="http://schemas.microsoft.com/office/drawing/2014/main" id="{9552263C-4E92-4B7B-8679-0F784190B5CE}"/>
              </a:ext>
            </a:extLst>
          </p:cNvPr>
          <p:cNvSpPr/>
          <p:nvPr/>
        </p:nvSpPr>
        <p:spPr>
          <a:xfrm>
            <a:off x="314325" y="5124448"/>
            <a:ext cx="11639550" cy="7429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3600" b="1" dirty="0"/>
              <a:t>Common Shared Code</a:t>
            </a:r>
            <a:endParaRPr lang="en-US" sz="3600" b="1" dirty="0"/>
          </a:p>
        </p:txBody>
      </p:sp>
      <p:sp>
        <p:nvSpPr>
          <p:cNvPr id="5" name="Arrow: Up 4">
            <a:extLst>
              <a:ext uri="{FF2B5EF4-FFF2-40B4-BE49-F238E27FC236}">
                <a16:creationId xmlns:a16="http://schemas.microsoft.com/office/drawing/2014/main" id="{0E82A18C-84B7-4AEF-AEF8-251FF3F57662}"/>
              </a:ext>
            </a:extLst>
          </p:cNvPr>
          <p:cNvSpPr/>
          <p:nvPr/>
        </p:nvSpPr>
        <p:spPr>
          <a:xfrm>
            <a:off x="1438275" y="4410075"/>
            <a:ext cx="609600" cy="10572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Up 5">
            <a:extLst>
              <a:ext uri="{FF2B5EF4-FFF2-40B4-BE49-F238E27FC236}">
                <a16:creationId xmlns:a16="http://schemas.microsoft.com/office/drawing/2014/main" id="{BB5E74D4-3562-4C90-939F-A1851C35A385}"/>
              </a:ext>
            </a:extLst>
          </p:cNvPr>
          <p:cNvSpPr/>
          <p:nvPr/>
        </p:nvSpPr>
        <p:spPr>
          <a:xfrm>
            <a:off x="10296525" y="4291011"/>
            <a:ext cx="609600" cy="10572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1D2BE42-12D6-44EB-A45F-4B3CCB9DFBB2}"/>
              </a:ext>
            </a:extLst>
          </p:cNvPr>
          <p:cNvSpPr txBox="1"/>
          <p:nvPr/>
        </p:nvSpPr>
        <p:spPr>
          <a:xfrm>
            <a:off x="457200" y="6048375"/>
            <a:ext cx="10868025" cy="584775"/>
          </a:xfrm>
          <a:prstGeom prst="rect">
            <a:avLst/>
          </a:prstGeom>
          <a:noFill/>
        </p:spPr>
        <p:txBody>
          <a:bodyPr wrap="square" rtlCol="0">
            <a:spAutoFit/>
          </a:bodyPr>
          <a:lstStyle/>
          <a:p>
            <a:pPr algn="ctr"/>
            <a:r>
              <a:rPr lang="en-IN" sz="3200" b="1" dirty="0"/>
              <a:t>FULL-STACK Applciation</a:t>
            </a:r>
            <a:endParaRPr lang="en-US" sz="3200" b="1" dirty="0"/>
          </a:p>
        </p:txBody>
      </p:sp>
    </p:spTree>
    <p:extLst>
      <p:ext uri="{BB962C8B-B14F-4D97-AF65-F5344CB8AC3E}">
        <p14:creationId xmlns:p14="http://schemas.microsoft.com/office/powerpoint/2010/main" val="356740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0C2D8F-6591-46F8-AA0F-5DE3A51E927D}"/>
              </a:ext>
            </a:extLst>
          </p:cNvPr>
          <p:cNvSpPr txBox="1"/>
          <p:nvPr/>
        </p:nvSpPr>
        <p:spPr>
          <a:xfrm>
            <a:off x="219075" y="219075"/>
            <a:ext cx="11610975" cy="369332"/>
          </a:xfrm>
          <a:prstGeom prst="rect">
            <a:avLst/>
          </a:prstGeom>
          <a:noFill/>
        </p:spPr>
        <p:txBody>
          <a:bodyPr wrap="square" rtlCol="0">
            <a:spAutoFit/>
          </a:bodyPr>
          <a:lstStyle/>
          <a:p>
            <a:pPr algn="ctr"/>
            <a:r>
              <a:rPr lang="en-IN" b="1" dirty="0"/>
              <a:t>Modern App Technologies</a:t>
            </a:r>
            <a:endParaRPr lang="en-US" b="1" dirty="0"/>
          </a:p>
        </p:txBody>
      </p:sp>
      <p:sp>
        <p:nvSpPr>
          <p:cNvPr id="3" name="TextBox 2">
            <a:extLst>
              <a:ext uri="{FF2B5EF4-FFF2-40B4-BE49-F238E27FC236}">
                <a16:creationId xmlns:a16="http://schemas.microsoft.com/office/drawing/2014/main" id="{7B5BD09B-CE54-402D-8CA0-F53E6179E540}"/>
              </a:ext>
            </a:extLst>
          </p:cNvPr>
          <p:cNvSpPr txBox="1"/>
          <p:nvPr/>
        </p:nvSpPr>
        <p:spPr>
          <a:xfrm>
            <a:off x="276225" y="962025"/>
            <a:ext cx="11801475" cy="5909310"/>
          </a:xfrm>
          <a:prstGeom prst="rect">
            <a:avLst/>
          </a:prstGeom>
          <a:noFill/>
        </p:spPr>
        <p:txBody>
          <a:bodyPr wrap="square" rtlCol="0">
            <a:spAutoFit/>
          </a:bodyPr>
          <a:lstStyle/>
          <a:p>
            <a:pPr marL="342900" indent="-342900">
              <a:buFont typeface="+mj-lt"/>
              <a:buAutoNum type="arabicPeriod"/>
            </a:pPr>
            <a:r>
              <a:rPr lang="en-IN" dirty="0"/>
              <a:t>Microsoft</a:t>
            </a:r>
          </a:p>
          <a:p>
            <a:pPr marL="800100" lvl="1" indent="-342900">
              <a:buFont typeface="+mj-lt"/>
              <a:buAutoNum type="arabicPeriod"/>
            </a:pPr>
            <a:r>
              <a:rPr lang="en-IN" dirty="0"/>
              <a:t>ASP.NET Core Eco-System</a:t>
            </a:r>
          </a:p>
          <a:p>
            <a:pPr marL="800100" lvl="1" indent="-342900">
              <a:buFont typeface="+mj-lt"/>
              <a:buAutoNum type="arabicPeriod"/>
            </a:pPr>
            <a:r>
              <a:rPr lang="en-IN" dirty="0"/>
              <a:t>Blazor</a:t>
            </a:r>
          </a:p>
          <a:p>
            <a:pPr marL="800100" lvl="1" indent="-342900">
              <a:buFont typeface="+mj-lt"/>
              <a:buAutoNum type="arabicPeriod"/>
            </a:pPr>
            <a:r>
              <a:rPr lang="en-IN" dirty="0"/>
              <a:t>API</a:t>
            </a:r>
          </a:p>
          <a:p>
            <a:pPr marL="342900" indent="-342900">
              <a:buFont typeface="+mj-lt"/>
              <a:buAutoNum type="arabicPeriod"/>
            </a:pPr>
            <a:r>
              <a:rPr lang="en-IN" dirty="0"/>
              <a:t>JAVA</a:t>
            </a:r>
          </a:p>
          <a:p>
            <a:pPr marL="800100" lvl="1" indent="-342900">
              <a:buFont typeface="+mj-lt"/>
              <a:buAutoNum type="arabicPeriod"/>
            </a:pPr>
            <a:r>
              <a:rPr lang="en-IN" dirty="0"/>
              <a:t>Spring-Boot</a:t>
            </a:r>
          </a:p>
          <a:p>
            <a:pPr marL="342900" indent="-342900">
              <a:buFont typeface="+mj-lt"/>
              <a:buAutoNum type="arabicPeriod"/>
            </a:pPr>
            <a:r>
              <a:rPr lang="en-IN" dirty="0"/>
              <a:t>JavaScript</a:t>
            </a:r>
          </a:p>
          <a:p>
            <a:pPr marL="800100" lvl="1" indent="-342900">
              <a:buFont typeface="+mj-lt"/>
              <a:buAutoNum type="arabicPeriod"/>
            </a:pPr>
            <a:r>
              <a:rPr lang="en-IN" dirty="0"/>
              <a:t>Node.js</a:t>
            </a:r>
          </a:p>
          <a:p>
            <a:pPr marL="1257300" lvl="2" indent="-342900">
              <a:buFont typeface="+mj-lt"/>
              <a:buAutoNum type="arabicPeriod"/>
            </a:pPr>
            <a:r>
              <a:rPr lang="en-IN" dirty="0"/>
              <a:t>Server-Side JavaScript</a:t>
            </a:r>
          </a:p>
          <a:p>
            <a:pPr marL="800100" lvl="1" indent="-342900">
              <a:buFont typeface="+mj-lt"/>
              <a:buAutoNum type="arabicPeriod"/>
            </a:pPr>
            <a:r>
              <a:rPr lang="en-IN" dirty="0"/>
              <a:t>Front-End Dev apps</a:t>
            </a:r>
          </a:p>
          <a:p>
            <a:pPr marL="1257300" lvl="2" indent="-342900">
              <a:buFont typeface="+mj-lt"/>
              <a:buAutoNum type="arabicPeriod"/>
            </a:pPr>
            <a:r>
              <a:rPr lang="en-IN" dirty="0"/>
              <a:t>React</a:t>
            </a:r>
          </a:p>
          <a:p>
            <a:pPr marL="1257300" lvl="2" indent="-342900">
              <a:buFont typeface="+mj-lt"/>
              <a:buAutoNum type="arabicPeriod"/>
            </a:pPr>
            <a:r>
              <a:rPr lang="en-IN" dirty="0"/>
              <a:t>Angular</a:t>
            </a:r>
          </a:p>
          <a:p>
            <a:pPr marL="1257300" lvl="2" indent="-342900">
              <a:buFont typeface="+mj-lt"/>
              <a:buAutoNum type="arabicPeriod"/>
            </a:pPr>
            <a:r>
              <a:rPr lang="en-IN" dirty="0"/>
              <a:t>Vue</a:t>
            </a:r>
          </a:p>
          <a:p>
            <a:pPr marL="1257300" lvl="2" indent="-342900">
              <a:buFont typeface="+mj-lt"/>
              <a:buAutoNum type="arabicPeriod"/>
            </a:pPr>
            <a:r>
              <a:rPr lang="en-IN" dirty="0"/>
              <a:t>ExtJS</a:t>
            </a:r>
          </a:p>
          <a:p>
            <a:pPr marL="1257300" lvl="2" indent="-342900">
              <a:buFont typeface="+mj-lt"/>
              <a:buAutoNum type="arabicPeriod"/>
            </a:pPr>
            <a:r>
              <a:rPr lang="en-IN" dirty="0"/>
              <a:t>Ember</a:t>
            </a:r>
          </a:p>
          <a:p>
            <a:pPr marL="342900" indent="-342900">
              <a:buFont typeface="+mj-lt"/>
              <a:buAutoNum type="arabicPeriod"/>
            </a:pPr>
            <a:r>
              <a:rPr lang="en-IN" dirty="0"/>
              <a:t>Databases</a:t>
            </a:r>
          </a:p>
          <a:p>
            <a:pPr marL="800100" lvl="1" indent="-342900">
              <a:buFont typeface="+mj-lt"/>
              <a:buAutoNum type="arabicPeriod"/>
            </a:pPr>
            <a:r>
              <a:rPr lang="en-IN" dirty="0"/>
              <a:t>MySQL</a:t>
            </a:r>
          </a:p>
          <a:p>
            <a:pPr marL="800100" lvl="1" indent="-342900">
              <a:buFont typeface="+mj-lt"/>
              <a:buAutoNum type="arabicPeriod"/>
            </a:pPr>
            <a:r>
              <a:rPr lang="en-IN" dirty="0"/>
              <a:t>MS-SQL</a:t>
            </a:r>
          </a:p>
          <a:p>
            <a:pPr marL="800100" lvl="1" indent="-342900">
              <a:buFont typeface="+mj-lt"/>
              <a:buAutoNum type="arabicPeriod"/>
            </a:pPr>
            <a:r>
              <a:rPr lang="en-IN" dirty="0"/>
              <a:t>PostgreSQL</a:t>
            </a:r>
          </a:p>
          <a:p>
            <a:pPr marL="800100" lvl="1" indent="-342900">
              <a:buFont typeface="+mj-lt"/>
              <a:buAutoNum type="arabicPeriod"/>
            </a:pPr>
            <a:r>
              <a:rPr lang="en-IN" dirty="0"/>
              <a:t>No-SQL Databases</a:t>
            </a:r>
          </a:p>
          <a:p>
            <a:pPr marL="1257300" lvl="2" indent="-342900">
              <a:buFont typeface="+mj-lt"/>
              <a:buAutoNum type="arabicPeriod"/>
            </a:pPr>
            <a:r>
              <a:rPr lang="en-IN" dirty="0"/>
              <a:t>MongoDB, DynamoDB, etc. </a:t>
            </a:r>
            <a:endParaRPr lang="en-US" dirty="0"/>
          </a:p>
        </p:txBody>
      </p:sp>
    </p:spTree>
    <p:extLst>
      <p:ext uri="{BB962C8B-B14F-4D97-AF65-F5344CB8AC3E}">
        <p14:creationId xmlns:p14="http://schemas.microsoft.com/office/powerpoint/2010/main" val="3684315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7FC842DB-8BE1-4DBC-8034-49B432E75C5A}"/>
              </a:ext>
            </a:extLst>
          </p:cNvPr>
          <p:cNvSpPr/>
          <p:nvPr/>
        </p:nvSpPr>
        <p:spPr>
          <a:xfrm>
            <a:off x="10125075" y="111442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Relational</a:t>
            </a:r>
          </a:p>
          <a:p>
            <a:pPr algn="ctr"/>
            <a:r>
              <a:rPr lang="en-IN" b="1" dirty="0"/>
              <a:t>Database</a:t>
            </a:r>
            <a:endParaRPr lang="en-US" b="1" dirty="0"/>
          </a:p>
        </p:txBody>
      </p:sp>
      <p:sp>
        <p:nvSpPr>
          <p:cNvPr id="3" name="Cylinder 2">
            <a:extLst>
              <a:ext uri="{FF2B5EF4-FFF2-40B4-BE49-F238E27FC236}">
                <a16:creationId xmlns:a16="http://schemas.microsoft.com/office/drawing/2014/main" id="{3765ADBA-4B50-40A4-AC85-492FEAB281E8}"/>
              </a:ext>
            </a:extLst>
          </p:cNvPr>
          <p:cNvSpPr/>
          <p:nvPr/>
        </p:nvSpPr>
        <p:spPr>
          <a:xfrm>
            <a:off x="10125075" y="425767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NoSQL Database</a:t>
            </a:r>
            <a:endParaRPr lang="en-US" b="1" dirty="0"/>
          </a:p>
        </p:txBody>
      </p:sp>
      <p:sp>
        <p:nvSpPr>
          <p:cNvPr id="4" name="Rectangle 3">
            <a:extLst>
              <a:ext uri="{FF2B5EF4-FFF2-40B4-BE49-F238E27FC236}">
                <a16:creationId xmlns:a16="http://schemas.microsoft.com/office/drawing/2014/main" id="{296B4C32-EDBF-4C07-A9B5-2D823D37B9DB}"/>
              </a:ext>
            </a:extLst>
          </p:cNvPr>
          <p:cNvSpPr/>
          <p:nvPr/>
        </p:nvSpPr>
        <p:spPr>
          <a:xfrm>
            <a:off x="5657850" y="666750"/>
            <a:ext cx="3781425" cy="55245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3EDD59E-A04E-4356-B6AF-F4ACDD49D9C8}"/>
              </a:ext>
            </a:extLst>
          </p:cNvPr>
          <p:cNvSpPr txBox="1"/>
          <p:nvPr/>
        </p:nvSpPr>
        <p:spPr>
          <a:xfrm>
            <a:off x="6410325" y="85725"/>
            <a:ext cx="2819400" cy="369332"/>
          </a:xfrm>
          <a:prstGeom prst="rect">
            <a:avLst/>
          </a:prstGeom>
          <a:noFill/>
        </p:spPr>
        <p:txBody>
          <a:bodyPr wrap="square" rtlCol="0">
            <a:spAutoFit/>
          </a:bodyPr>
          <a:lstStyle/>
          <a:p>
            <a:pPr algn="ctr"/>
            <a:r>
              <a:rPr lang="en-IN" b="1" dirty="0"/>
              <a:t>Application Server</a:t>
            </a:r>
            <a:endParaRPr lang="en-US" b="1" dirty="0"/>
          </a:p>
        </p:txBody>
      </p:sp>
      <p:sp>
        <p:nvSpPr>
          <p:cNvPr id="6" name="TextBox 5">
            <a:extLst>
              <a:ext uri="{FF2B5EF4-FFF2-40B4-BE49-F238E27FC236}">
                <a16:creationId xmlns:a16="http://schemas.microsoft.com/office/drawing/2014/main" id="{EBE60D86-4B30-4C1C-9FF4-A9F65BB6F5F4}"/>
              </a:ext>
            </a:extLst>
          </p:cNvPr>
          <p:cNvSpPr txBox="1"/>
          <p:nvPr/>
        </p:nvSpPr>
        <p:spPr>
          <a:xfrm>
            <a:off x="6410325" y="895350"/>
            <a:ext cx="2819400" cy="369332"/>
          </a:xfrm>
          <a:prstGeom prst="rect">
            <a:avLst/>
          </a:prstGeom>
          <a:noFill/>
        </p:spPr>
        <p:txBody>
          <a:bodyPr wrap="square" rtlCol="0">
            <a:spAutoFit/>
          </a:bodyPr>
          <a:lstStyle/>
          <a:p>
            <a:pPr algn="ctr"/>
            <a:r>
              <a:rPr lang="en-IN" b="1" dirty="0">
                <a:solidFill>
                  <a:srgbClr val="FFFF00"/>
                </a:solidFill>
              </a:rPr>
              <a:t>Node.js</a:t>
            </a:r>
            <a:endParaRPr lang="en-US" b="1" dirty="0">
              <a:solidFill>
                <a:srgbClr val="FFFF00"/>
              </a:solidFill>
            </a:endParaRPr>
          </a:p>
        </p:txBody>
      </p:sp>
      <p:sp>
        <p:nvSpPr>
          <p:cNvPr id="7" name="Rectangle 6">
            <a:extLst>
              <a:ext uri="{FF2B5EF4-FFF2-40B4-BE49-F238E27FC236}">
                <a16:creationId xmlns:a16="http://schemas.microsoft.com/office/drawing/2014/main" id="{8C6D8ADB-84F8-415E-8092-C71D5A497201}"/>
              </a:ext>
            </a:extLst>
          </p:cNvPr>
          <p:cNvSpPr/>
          <p:nvPr/>
        </p:nvSpPr>
        <p:spPr>
          <a:xfrm>
            <a:off x="8429624" y="1585912"/>
            <a:ext cx="923925" cy="3257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Data</a:t>
            </a:r>
          </a:p>
          <a:p>
            <a:pPr algn="ctr"/>
            <a:r>
              <a:rPr lang="en-IN" b="1" dirty="0"/>
              <a:t>Access</a:t>
            </a:r>
            <a:endParaRPr lang="en-US" b="1" dirty="0"/>
          </a:p>
        </p:txBody>
      </p:sp>
      <p:sp>
        <p:nvSpPr>
          <p:cNvPr id="9" name="Arrow: Left-Right 8">
            <a:extLst>
              <a:ext uri="{FF2B5EF4-FFF2-40B4-BE49-F238E27FC236}">
                <a16:creationId xmlns:a16="http://schemas.microsoft.com/office/drawing/2014/main" id="{EB4F33FF-1800-4B2C-B145-F48CA7B57CD3}"/>
              </a:ext>
            </a:extLst>
          </p:cNvPr>
          <p:cNvSpPr/>
          <p:nvPr/>
        </p:nvSpPr>
        <p:spPr>
          <a:xfrm>
            <a:off x="9353549" y="1714500"/>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Arrow: Left-Right 9">
            <a:extLst>
              <a:ext uri="{FF2B5EF4-FFF2-40B4-BE49-F238E27FC236}">
                <a16:creationId xmlns:a16="http://schemas.microsoft.com/office/drawing/2014/main" id="{302F8E2B-AE2C-488B-A0BE-BB097E08E619}"/>
              </a:ext>
            </a:extLst>
          </p:cNvPr>
          <p:cNvSpPr/>
          <p:nvPr/>
        </p:nvSpPr>
        <p:spPr>
          <a:xfrm>
            <a:off x="9353549" y="4410076"/>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139D0C-EDCE-485E-9E9F-A6CC782C7AF8}"/>
              </a:ext>
            </a:extLst>
          </p:cNvPr>
          <p:cNvSpPr/>
          <p:nvPr/>
        </p:nvSpPr>
        <p:spPr>
          <a:xfrm>
            <a:off x="7105650" y="1585912"/>
            <a:ext cx="1176337" cy="32575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Biz</a:t>
            </a:r>
          </a:p>
          <a:p>
            <a:pPr algn="ctr"/>
            <a:r>
              <a:rPr lang="en-IN" b="1" dirty="0"/>
              <a:t>Modules</a:t>
            </a:r>
            <a:endParaRPr lang="en-US" b="1" dirty="0"/>
          </a:p>
        </p:txBody>
      </p:sp>
      <p:sp>
        <p:nvSpPr>
          <p:cNvPr id="12" name="Arrow: Left-Right 11">
            <a:extLst>
              <a:ext uri="{FF2B5EF4-FFF2-40B4-BE49-F238E27FC236}">
                <a16:creationId xmlns:a16="http://schemas.microsoft.com/office/drawing/2014/main" id="{9403DBBC-19A1-4349-9A37-A75F7BC05860}"/>
              </a:ext>
            </a:extLst>
          </p:cNvPr>
          <p:cNvSpPr/>
          <p:nvPr/>
        </p:nvSpPr>
        <p:spPr>
          <a:xfrm>
            <a:off x="8029575" y="228600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Right 12">
            <a:extLst>
              <a:ext uri="{FF2B5EF4-FFF2-40B4-BE49-F238E27FC236}">
                <a16:creationId xmlns:a16="http://schemas.microsoft.com/office/drawing/2014/main" id="{04A02F53-BB19-4F11-B1C7-E305E03889B4}"/>
              </a:ext>
            </a:extLst>
          </p:cNvPr>
          <p:cNvSpPr/>
          <p:nvPr/>
        </p:nvSpPr>
        <p:spPr>
          <a:xfrm>
            <a:off x="8029574" y="3977759"/>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32E018-4C98-421C-933C-549C1CD5249A}"/>
              </a:ext>
            </a:extLst>
          </p:cNvPr>
          <p:cNvSpPr/>
          <p:nvPr/>
        </p:nvSpPr>
        <p:spPr>
          <a:xfrm>
            <a:off x="5803106" y="1561028"/>
            <a:ext cx="1176337" cy="3257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REST</a:t>
            </a:r>
          </a:p>
          <a:p>
            <a:pPr algn="ctr"/>
            <a:r>
              <a:rPr lang="en-IN" b="1" dirty="0"/>
              <a:t>APIs</a:t>
            </a:r>
            <a:endParaRPr lang="en-US" b="1" dirty="0"/>
          </a:p>
        </p:txBody>
      </p:sp>
      <p:sp>
        <p:nvSpPr>
          <p:cNvPr id="15" name="Arrow: Left-Right 14">
            <a:extLst>
              <a:ext uri="{FF2B5EF4-FFF2-40B4-BE49-F238E27FC236}">
                <a16:creationId xmlns:a16="http://schemas.microsoft.com/office/drawing/2014/main" id="{A2484324-7B0B-4B45-B422-527D80CB8170}"/>
              </a:ext>
            </a:extLst>
          </p:cNvPr>
          <p:cNvSpPr/>
          <p:nvPr/>
        </p:nvSpPr>
        <p:spPr>
          <a:xfrm>
            <a:off x="6646068" y="2200751"/>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Right 15">
            <a:extLst>
              <a:ext uri="{FF2B5EF4-FFF2-40B4-BE49-F238E27FC236}">
                <a16:creationId xmlns:a16="http://schemas.microsoft.com/office/drawing/2014/main" id="{9AA1C95C-8F69-4C84-A64A-FDE9622C0B54}"/>
              </a:ext>
            </a:extLst>
          </p:cNvPr>
          <p:cNvSpPr/>
          <p:nvPr/>
        </p:nvSpPr>
        <p:spPr>
          <a:xfrm>
            <a:off x="6646067" y="389251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436CD7F-0187-42A3-8E39-5B11583D7321}"/>
              </a:ext>
            </a:extLst>
          </p:cNvPr>
          <p:cNvSpPr txBox="1"/>
          <p:nvPr/>
        </p:nvSpPr>
        <p:spPr>
          <a:xfrm>
            <a:off x="5803106" y="5019675"/>
            <a:ext cx="3426619" cy="923330"/>
          </a:xfrm>
          <a:prstGeom prst="rect">
            <a:avLst/>
          </a:prstGeom>
          <a:noFill/>
        </p:spPr>
        <p:txBody>
          <a:bodyPr wrap="square" rtlCol="0">
            <a:spAutoFit/>
          </a:bodyPr>
          <a:lstStyle/>
          <a:p>
            <a:pPr algn="ctr"/>
            <a:r>
              <a:rPr lang="en-IN" b="1" dirty="0" err="1">
                <a:solidFill>
                  <a:srgbClr val="FFFF00"/>
                </a:solidFill>
              </a:rPr>
              <a:t>Express.Js</a:t>
            </a:r>
            <a:r>
              <a:rPr lang="en-IN" b="1" dirty="0">
                <a:solidFill>
                  <a:srgbClr val="FFFF00"/>
                </a:solidFill>
              </a:rPr>
              <a:t>, JsonWebToken, Fil-System, Sequelize, Express-Sessions</a:t>
            </a:r>
            <a:endParaRPr lang="en-US" b="1" dirty="0">
              <a:solidFill>
                <a:srgbClr val="FFFF00"/>
              </a:solidFill>
            </a:endParaRPr>
          </a:p>
        </p:txBody>
      </p:sp>
      <p:sp>
        <p:nvSpPr>
          <p:cNvPr id="18" name="Rectangle 17">
            <a:extLst>
              <a:ext uri="{FF2B5EF4-FFF2-40B4-BE49-F238E27FC236}">
                <a16:creationId xmlns:a16="http://schemas.microsoft.com/office/drawing/2014/main" id="{E2BA3531-C250-426A-BAD8-1D10DADCC8F1}"/>
              </a:ext>
            </a:extLst>
          </p:cNvPr>
          <p:cNvSpPr/>
          <p:nvPr/>
        </p:nvSpPr>
        <p:spPr>
          <a:xfrm>
            <a:off x="361950" y="666750"/>
            <a:ext cx="3990975" cy="53911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D996249-FC09-4EB5-9FDD-0607C12723A9}"/>
              </a:ext>
            </a:extLst>
          </p:cNvPr>
          <p:cNvSpPr txBox="1"/>
          <p:nvPr/>
        </p:nvSpPr>
        <p:spPr>
          <a:xfrm>
            <a:off x="685800" y="238125"/>
            <a:ext cx="2819400" cy="369332"/>
          </a:xfrm>
          <a:prstGeom prst="rect">
            <a:avLst/>
          </a:prstGeom>
          <a:noFill/>
        </p:spPr>
        <p:txBody>
          <a:bodyPr wrap="square" rtlCol="0">
            <a:spAutoFit/>
          </a:bodyPr>
          <a:lstStyle/>
          <a:p>
            <a:pPr algn="ctr"/>
            <a:r>
              <a:rPr lang="en-IN" b="1" dirty="0"/>
              <a:t>Front-End Application</a:t>
            </a:r>
            <a:endParaRPr lang="en-US" b="1" dirty="0"/>
          </a:p>
        </p:txBody>
      </p:sp>
      <p:sp>
        <p:nvSpPr>
          <p:cNvPr id="20" name="Rectangle 19">
            <a:extLst>
              <a:ext uri="{FF2B5EF4-FFF2-40B4-BE49-F238E27FC236}">
                <a16:creationId xmlns:a16="http://schemas.microsoft.com/office/drawing/2014/main" id="{706B7908-2C73-400D-82E4-D27D7BA08862}"/>
              </a:ext>
            </a:extLst>
          </p:cNvPr>
          <p:cNvSpPr/>
          <p:nvPr/>
        </p:nvSpPr>
        <p:spPr>
          <a:xfrm>
            <a:off x="533400" y="1114425"/>
            <a:ext cx="3674269" cy="40100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CDAE976-CFCC-4DE6-B1C7-50DA6E21935B}"/>
              </a:ext>
            </a:extLst>
          </p:cNvPr>
          <p:cNvSpPr txBox="1"/>
          <p:nvPr/>
        </p:nvSpPr>
        <p:spPr>
          <a:xfrm>
            <a:off x="619125" y="1264682"/>
            <a:ext cx="3345656" cy="369332"/>
          </a:xfrm>
          <a:prstGeom prst="rect">
            <a:avLst/>
          </a:prstGeom>
          <a:noFill/>
        </p:spPr>
        <p:txBody>
          <a:bodyPr wrap="square" rtlCol="0">
            <a:spAutoFit/>
          </a:bodyPr>
          <a:lstStyle/>
          <a:p>
            <a:pPr algn="ctr"/>
            <a:r>
              <a:rPr lang="en-IN" b="1" dirty="0">
                <a:solidFill>
                  <a:srgbClr val="FFFF00"/>
                </a:solidFill>
              </a:rPr>
              <a:t>Container UI</a:t>
            </a:r>
            <a:endParaRPr lang="en-US" b="1" dirty="0">
              <a:solidFill>
                <a:srgbClr val="FFFF00"/>
              </a:solidFill>
            </a:endParaRPr>
          </a:p>
        </p:txBody>
      </p:sp>
      <p:sp>
        <p:nvSpPr>
          <p:cNvPr id="22" name="Rectangle: Rounded Corners 21">
            <a:extLst>
              <a:ext uri="{FF2B5EF4-FFF2-40B4-BE49-F238E27FC236}">
                <a16:creationId xmlns:a16="http://schemas.microsoft.com/office/drawing/2014/main" id="{64B2AF22-4FD5-4168-ACC3-7ED56F0B8C0F}"/>
              </a:ext>
            </a:extLst>
          </p:cNvPr>
          <p:cNvSpPr/>
          <p:nvPr/>
        </p:nvSpPr>
        <p:spPr>
          <a:xfrm>
            <a:off x="685800"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1</a:t>
            </a:r>
            <a:endParaRPr lang="en-US" b="1" dirty="0"/>
          </a:p>
        </p:txBody>
      </p:sp>
      <p:sp>
        <p:nvSpPr>
          <p:cNvPr id="23" name="Rectangle: Rounded Corners 22">
            <a:extLst>
              <a:ext uri="{FF2B5EF4-FFF2-40B4-BE49-F238E27FC236}">
                <a16:creationId xmlns:a16="http://schemas.microsoft.com/office/drawing/2014/main" id="{188C7ED9-CC04-4222-8BA7-1552F2883BF6}"/>
              </a:ext>
            </a:extLst>
          </p:cNvPr>
          <p:cNvSpPr/>
          <p:nvPr/>
        </p:nvSpPr>
        <p:spPr>
          <a:xfrm>
            <a:off x="2577704"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2</a:t>
            </a:r>
            <a:endParaRPr lang="en-US" b="1" dirty="0"/>
          </a:p>
        </p:txBody>
      </p:sp>
      <p:sp>
        <p:nvSpPr>
          <p:cNvPr id="24" name="Rectangle: Rounded Corners 23">
            <a:extLst>
              <a:ext uri="{FF2B5EF4-FFF2-40B4-BE49-F238E27FC236}">
                <a16:creationId xmlns:a16="http://schemas.microsoft.com/office/drawing/2014/main" id="{D30F0E63-4D80-4888-91E7-4D57E998D8F3}"/>
              </a:ext>
            </a:extLst>
          </p:cNvPr>
          <p:cNvSpPr/>
          <p:nvPr/>
        </p:nvSpPr>
        <p:spPr>
          <a:xfrm>
            <a:off x="732829"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3</a:t>
            </a:r>
            <a:endParaRPr lang="en-US" b="1" dirty="0"/>
          </a:p>
        </p:txBody>
      </p:sp>
      <p:sp>
        <p:nvSpPr>
          <p:cNvPr id="25" name="Rectangle: Rounded Corners 24">
            <a:extLst>
              <a:ext uri="{FF2B5EF4-FFF2-40B4-BE49-F238E27FC236}">
                <a16:creationId xmlns:a16="http://schemas.microsoft.com/office/drawing/2014/main" id="{BE83BDF5-47ED-40D3-ACCF-73E99F66BEB5}"/>
              </a:ext>
            </a:extLst>
          </p:cNvPr>
          <p:cNvSpPr/>
          <p:nvPr/>
        </p:nvSpPr>
        <p:spPr>
          <a:xfrm>
            <a:off x="2624733"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4</a:t>
            </a:r>
            <a:endParaRPr lang="en-US" b="1" dirty="0"/>
          </a:p>
        </p:txBody>
      </p:sp>
      <p:sp>
        <p:nvSpPr>
          <p:cNvPr id="26" name="Arrow: Curved Down 25">
            <a:extLst>
              <a:ext uri="{FF2B5EF4-FFF2-40B4-BE49-F238E27FC236}">
                <a16:creationId xmlns:a16="http://schemas.microsoft.com/office/drawing/2014/main" id="{65C898D3-C6BC-46C1-9989-0D6CDAE5B6B2}"/>
              </a:ext>
            </a:extLst>
          </p:cNvPr>
          <p:cNvSpPr/>
          <p:nvPr/>
        </p:nvSpPr>
        <p:spPr>
          <a:xfrm>
            <a:off x="4232672" y="2200751"/>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7" name="Arrow: Curved Down 26">
            <a:extLst>
              <a:ext uri="{FF2B5EF4-FFF2-40B4-BE49-F238E27FC236}">
                <a16:creationId xmlns:a16="http://schemas.microsoft.com/office/drawing/2014/main" id="{F404BFBF-47D9-4F9F-81BD-3605E5A5D698}"/>
              </a:ext>
            </a:extLst>
          </p:cNvPr>
          <p:cNvSpPr/>
          <p:nvPr/>
        </p:nvSpPr>
        <p:spPr>
          <a:xfrm rot="10800000">
            <a:off x="4090393" y="4445770"/>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8" name="TextBox 27">
            <a:extLst>
              <a:ext uri="{FF2B5EF4-FFF2-40B4-BE49-F238E27FC236}">
                <a16:creationId xmlns:a16="http://schemas.microsoft.com/office/drawing/2014/main" id="{A6905FF4-5DF2-463F-812B-619473DE7976}"/>
              </a:ext>
            </a:extLst>
          </p:cNvPr>
          <p:cNvSpPr txBox="1"/>
          <p:nvPr/>
        </p:nvSpPr>
        <p:spPr>
          <a:xfrm>
            <a:off x="4495800" y="3162300"/>
            <a:ext cx="1076324" cy="923330"/>
          </a:xfrm>
          <a:prstGeom prst="rect">
            <a:avLst/>
          </a:prstGeom>
          <a:noFill/>
        </p:spPr>
        <p:txBody>
          <a:bodyPr wrap="square" rtlCol="0">
            <a:spAutoFit/>
          </a:bodyPr>
          <a:lstStyle/>
          <a:p>
            <a:pPr algn="ctr"/>
            <a:r>
              <a:rPr lang="en-IN" b="1" dirty="0"/>
              <a:t>REST</a:t>
            </a:r>
          </a:p>
          <a:p>
            <a:pPr algn="ctr"/>
            <a:r>
              <a:rPr lang="en-IN" b="1" dirty="0"/>
              <a:t>API</a:t>
            </a:r>
          </a:p>
          <a:p>
            <a:pPr algn="ctr"/>
            <a:r>
              <a:rPr lang="en-IN" b="1" dirty="0"/>
              <a:t>CALL</a:t>
            </a:r>
          </a:p>
        </p:txBody>
      </p:sp>
    </p:spTree>
    <p:extLst>
      <p:ext uri="{BB962C8B-B14F-4D97-AF65-F5344CB8AC3E}">
        <p14:creationId xmlns:p14="http://schemas.microsoft.com/office/powerpoint/2010/main" val="466605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62DB27-F43E-4BB4-953F-B22A31D1376E}"/>
              </a:ext>
            </a:extLst>
          </p:cNvPr>
          <p:cNvSpPr txBox="1"/>
          <p:nvPr/>
        </p:nvSpPr>
        <p:spPr>
          <a:xfrm>
            <a:off x="2895600" y="0"/>
            <a:ext cx="6848475" cy="369332"/>
          </a:xfrm>
          <a:prstGeom prst="rect">
            <a:avLst/>
          </a:prstGeom>
          <a:noFill/>
        </p:spPr>
        <p:txBody>
          <a:bodyPr wrap="square" rtlCol="0">
            <a:spAutoFit/>
          </a:bodyPr>
          <a:lstStyle/>
          <a:p>
            <a:pPr algn="ctr"/>
            <a:r>
              <a:rPr lang="en-IN" b="1" dirty="0"/>
              <a:t>Browser</a:t>
            </a:r>
            <a:endParaRPr lang="en-US" b="1" dirty="0"/>
          </a:p>
        </p:txBody>
      </p:sp>
      <p:sp>
        <p:nvSpPr>
          <p:cNvPr id="3" name="Rectangle 2">
            <a:extLst>
              <a:ext uri="{FF2B5EF4-FFF2-40B4-BE49-F238E27FC236}">
                <a16:creationId xmlns:a16="http://schemas.microsoft.com/office/drawing/2014/main" id="{D57FC10F-D3CB-4E95-B300-3D594D608C09}"/>
              </a:ext>
            </a:extLst>
          </p:cNvPr>
          <p:cNvSpPr/>
          <p:nvPr/>
        </p:nvSpPr>
        <p:spPr>
          <a:xfrm>
            <a:off x="180975" y="533400"/>
            <a:ext cx="11658600" cy="5791200"/>
          </a:xfrm>
          <a:prstGeom prst="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5400000" scaled="1"/>
            <a:tileRect/>
          </a:gra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3165B1D-2BC3-451F-AAAE-1B47386F6F27}"/>
              </a:ext>
            </a:extLst>
          </p:cNvPr>
          <p:cNvCxnSpPr>
            <a:cxnSpLocks/>
          </p:cNvCxnSpPr>
          <p:nvPr/>
        </p:nvCxnSpPr>
        <p:spPr>
          <a:xfrm>
            <a:off x="6010275" y="514350"/>
            <a:ext cx="0" cy="579120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F849961-2B4E-402F-AA8D-117C9C0A415D}"/>
              </a:ext>
            </a:extLst>
          </p:cNvPr>
          <p:cNvCxnSpPr>
            <a:stCxn id="3" idx="1"/>
            <a:endCxn id="3" idx="3"/>
          </p:cNvCxnSpPr>
          <p:nvPr/>
        </p:nvCxnSpPr>
        <p:spPr>
          <a:xfrm>
            <a:off x="180975" y="3429000"/>
            <a:ext cx="11658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3D3A90D-E60D-41AF-8B50-3FE767C76482}"/>
              </a:ext>
            </a:extLst>
          </p:cNvPr>
          <p:cNvSpPr txBox="1"/>
          <p:nvPr/>
        </p:nvSpPr>
        <p:spPr>
          <a:xfrm>
            <a:off x="419100" y="638175"/>
            <a:ext cx="5200648" cy="1754326"/>
          </a:xfrm>
          <a:prstGeom prst="rect">
            <a:avLst/>
          </a:prstGeom>
          <a:noFill/>
        </p:spPr>
        <p:txBody>
          <a:bodyPr wrap="square" rtlCol="0">
            <a:spAutoFit/>
          </a:bodyPr>
          <a:lstStyle/>
          <a:p>
            <a:r>
              <a:rPr lang="en-IN" b="1" dirty="0"/>
              <a:t>The Static HTML DOM</a:t>
            </a:r>
          </a:p>
          <a:p>
            <a:endParaRPr lang="en-IN" b="1" dirty="0"/>
          </a:p>
          <a:p>
            <a:r>
              <a:rPr lang="en-IN" b="1" dirty="0"/>
              <a:t>TextBoxes, Buttons, List, Tables, Layout Elements, Radio, </a:t>
            </a:r>
            <a:r>
              <a:rPr lang="en-IN" b="1" dirty="0" err="1"/>
              <a:t>CheckBoxes</a:t>
            </a:r>
            <a:r>
              <a:rPr lang="en-IN" b="1" dirty="0"/>
              <a:t>, etc.</a:t>
            </a:r>
          </a:p>
          <a:p>
            <a:endParaRPr lang="en-IN" b="1" dirty="0"/>
          </a:p>
          <a:p>
            <a:r>
              <a:rPr lang="en-IN" b="1" dirty="0"/>
              <a:t>A UI Interaction Layer </a:t>
            </a:r>
            <a:endParaRPr lang="en-US" b="1" dirty="0"/>
          </a:p>
        </p:txBody>
      </p:sp>
      <p:sp>
        <p:nvSpPr>
          <p:cNvPr id="9" name="TextBox 8">
            <a:extLst>
              <a:ext uri="{FF2B5EF4-FFF2-40B4-BE49-F238E27FC236}">
                <a16:creationId xmlns:a16="http://schemas.microsoft.com/office/drawing/2014/main" id="{AAE3161E-69B1-4835-A53B-0EB9D5BB1638}"/>
              </a:ext>
            </a:extLst>
          </p:cNvPr>
          <p:cNvSpPr txBox="1"/>
          <p:nvPr/>
        </p:nvSpPr>
        <p:spPr>
          <a:xfrm>
            <a:off x="6096000" y="638175"/>
            <a:ext cx="5743572" cy="2554545"/>
          </a:xfrm>
          <a:prstGeom prst="rect">
            <a:avLst/>
          </a:prstGeom>
          <a:noFill/>
        </p:spPr>
        <p:txBody>
          <a:bodyPr wrap="square" rtlCol="0">
            <a:spAutoFit/>
          </a:bodyPr>
          <a:lstStyle/>
          <a:p>
            <a:r>
              <a:rPr lang="en-IN" sz="1600" b="1" dirty="0"/>
              <a:t>A JavaScript Object Model aka JSOM</a:t>
            </a:r>
          </a:p>
          <a:p>
            <a:endParaRPr lang="en-IN" sz="1600" b="1" dirty="0"/>
          </a:p>
          <a:p>
            <a:r>
              <a:rPr lang="en-IN" sz="1600" b="1" dirty="0"/>
              <a:t>Objects with Types</a:t>
            </a:r>
          </a:p>
          <a:p>
            <a:r>
              <a:rPr lang="en-IN" sz="1600" b="1" dirty="0"/>
              <a:t>Functions</a:t>
            </a:r>
          </a:p>
          <a:p>
            <a:r>
              <a:rPr lang="en-IN" sz="1600" b="1" dirty="0"/>
              <a:t>Events and Properties</a:t>
            </a:r>
          </a:p>
          <a:p>
            <a:r>
              <a:rPr lang="en-IN" sz="1600" b="1" dirty="0"/>
              <a:t>Arrays</a:t>
            </a:r>
          </a:p>
          <a:p>
            <a:r>
              <a:rPr lang="en-IN" sz="1600" b="1" dirty="0"/>
              <a:t>Date</a:t>
            </a:r>
          </a:p>
          <a:p>
            <a:r>
              <a:rPr lang="en-IN" sz="1600" b="1" dirty="0"/>
              <a:t>Boolean</a:t>
            </a:r>
          </a:p>
          <a:p>
            <a:r>
              <a:rPr lang="en-IN" sz="1600" b="1" dirty="0"/>
              <a:t>Window and Document objects </a:t>
            </a:r>
          </a:p>
          <a:p>
            <a:r>
              <a:rPr lang="en-IN" sz="1600" b="1" dirty="0"/>
              <a:t>JS Manipulated the Static DOM for Dynamic Execution</a:t>
            </a:r>
            <a:endParaRPr lang="en-US" sz="1600" b="1" dirty="0"/>
          </a:p>
        </p:txBody>
      </p:sp>
      <p:cxnSp>
        <p:nvCxnSpPr>
          <p:cNvPr id="11" name="Straight Arrow Connector 10">
            <a:extLst>
              <a:ext uri="{FF2B5EF4-FFF2-40B4-BE49-F238E27FC236}">
                <a16:creationId xmlns:a16="http://schemas.microsoft.com/office/drawing/2014/main" id="{C6418A28-3343-4B50-B46C-70C5F5007BFB}"/>
              </a:ext>
            </a:extLst>
          </p:cNvPr>
          <p:cNvCxnSpPr>
            <a:cxnSpLocks/>
            <a:stCxn id="9" idx="1"/>
          </p:cNvCxnSpPr>
          <p:nvPr/>
        </p:nvCxnSpPr>
        <p:spPr>
          <a:xfrm flipH="1">
            <a:off x="4833938" y="1915448"/>
            <a:ext cx="1262062" cy="43965"/>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E87B26C-FAD7-4D7A-A9F6-F6D86395397E}"/>
              </a:ext>
            </a:extLst>
          </p:cNvPr>
          <p:cNvSpPr txBox="1"/>
          <p:nvPr/>
        </p:nvSpPr>
        <p:spPr>
          <a:xfrm>
            <a:off x="223839" y="3580478"/>
            <a:ext cx="5662606" cy="2308324"/>
          </a:xfrm>
          <a:prstGeom prst="rect">
            <a:avLst/>
          </a:prstGeom>
          <a:noFill/>
        </p:spPr>
        <p:txBody>
          <a:bodyPr wrap="square" rtlCol="0">
            <a:spAutoFit/>
          </a:bodyPr>
          <a:lstStyle/>
          <a:p>
            <a:r>
              <a:rPr lang="en-IN" sz="1600" b="1" dirty="0"/>
              <a:t>HTML 5 API for Modern Browser Based Application</a:t>
            </a:r>
          </a:p>
          <a:p>
            <a:pPr marL="342900" indent="-342900">
              <a:buAutoNum type="arabicPeriod"/>
            </a:pPr>
            <a:r>
              <a:rPr lang="en-IN" sz="1600" b="1" dirty="0"/>
              <a:t>New UI</a:t>
            </a:r>
          </a:p>
          <a:p>
            <a:pPr marL="342900" indent="-342900">
              <a:buAutoNum type="arabicPeriod"/>
            </a:pPr>
            <a:r>
              <a:rPr lang="en-IN" sz="1600" b="1" dirty="0"/>
              <a:t>Storage</a:t>
            </a:r>
          </a:p>
          <a:p>
            <a:pPr marL="342900" indent="-342900">
              <a:buAutoNum type="arabicPeriod"/>
            </a:pPr>
            <a:r>
              <a:rPr lang="en-IN" sz="1600" b="1" dirty="0"/>
              <a:t>Media</a:t>
            </a:r>
          </a:p>
          <a:p>
            <a:pPr marL="342900" indent="-342900">
              <a:buAutoNum type="arabicPeriod"/>
            </a:pPr>
            <a:r>
              <a:rPr lang="en-IN" sz="1600" b="1" dirty="0"/>
              <a:t>Graphics</a:t>
            </a:r>
          </a:p>
          <a:p>
            <a:pPr marL="342900" indent="-342900">
              <a:buAutoNum type="arabicPeriod"/>
            </a:pPr>
            <a:r>
              <a:rPr lang="en-IN" sz="1600" b="1" dirty="0"/>
              <a:t>File IO</a:t>
            </a:r>
          </a:p>
          <a:p>
            <a:pPr marL="342900" indent="-342900">
              <a:buAutoNum type="arabicPeriod"/>
            </a:pPr>
            <a:r>
              <a:rPr lang="en-IN" sz="1600" b="1" dirty="0"/>
              <a:t>Drag-Drop</a:t>
            </a:r>
          </a:p>
          <a:p>
            <a:pPr marL="342900" indent="-342900">
              <a:buAutoNum type="arabicPeriod"/>
            </a:pPr>
            <a:r>
              <a:rPr lang="en-IN" sz="1600" b="1" dirty="0"/>
              <a:t>Sensors</a:t>
            </a:r>
          </a:p>
          <a:p>
            <a:pPr marL="342900" indent="-342900">
              <a:buAutoNum type="arabicPeriod"/>
            </a:pPr>
            <a:r>
              <a:rPr lang="en-IN" sz="1600" b="1" dirty="0"/>
              <a:t>Devices</a:t>
            </a:r>
            <a:endParaRPr lang="en-US" sz="1600" b="1" dirty="0"/>
          </a:p>
        </p:txBody>
      </p:sp>
      <p:cxnSp>
        <p:nvCxnSpPr>
          <p:cNvPr id="15" name="Straight Arrow Connector 14">
            <a:extLst>
              <a:ext uri="{FF2B5EF4-FFF2-40B4-BE49-F238E27FC236}">
                <a16:creationId xmlns:a16="http://schemas.microsoft.com/office/drawing/2014/main" id="{CD5B6692-225A-4F81-9163-CACA0EF9460D}"/>
              </a:ext>
            </a:extLst>
          </p:cNvPr>
          <p:cNvCxnSpPr/>
          <p:nvPr/>
        </p:nvCxnSpPr>
        <p:spPr>
          <a:xfrm flipH="1">
            <a:off x="4933950" y="3163730"/>
            <a:ext cx="1866900" cy="117967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FF4F75B-63E9-4047-A9C6-E770BBDC3BA0}"/>
              </a:ext>
            </a:extLst>
          </p:cNvPr>
          <p:cNvSpPr txBox="1"/>
          <p:nvPr/>
        </p:nvSpPr>
        <p:spPr>
          <a:xfrm>
            <a:off x="6305550" y="3695700"/>
            <a:ext cx="5029200" cy="1200329"/>
          </a:xfrm>
          <a:prstGeom prst="rect">
            <a:avLst/>
          </a:prstGeom>
          <a:noFill/>
        </p:spPr>
        <p:txBody>
          <a:bodyPr wrap="square" rtlCol="0">
            <a:spAutoFit/>
          </a:bodyPr>
          <a:lstStyle/>
          <a:p>
            <a:r>
              <a:rPr lang="en-IN" b="1" dirty="0"/>
              <a:t>Networking APIs</a:t>
            </a:r>
          </a:p>
          <a:p>
            <a:endParaRPr lang="en-US" b="1" dirty="0"/>
          </a:p>
          <a:p>
            <a:pPr marL="342900" indent="-342900">
              <a:buAutoNum type="arabicPeriod"/>
            </a:pPr>
            <a:r>
              <a:rPr lang="en-US" b="1" dirty="0"/>
              <a:t>HTTP Calls</a:t>
            </a:r>
          </a:p>
          <a:p>
            <a:pPr marL="342900" indent="-342900">
              <a:buAutoNum type="arabicPeriod"/>
            </a:pPr>
            <a:r>
              <a:rPr lang="en-US" b="1" dirty="0"/>
              <a:t>Socker Calls</a:t>
            </a:r>
          </a:p>
        </p:txBody>
      </p:sp>
    </p:spTree>
    <p:extLst>
      <p:ext uri="{BB962C8B-B14F-4D97-AF65-F5344CB8AC3E}">
        <p14:creationId xmlns:p14="http://schemas.microsoft.com/office/powerpoint/2010/main" val="1329700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371D33-0F08-4758-8213-CACCF3A6D1F1}"/>
              </a:ext>
            </a:extLst>
          </p:cNvPr>
          <p:cNvSpPr txBox="1"/>
          <p:nvPr/>
        </p:nvSpPr>
        <p:spPr>
          <a:xfrm>
            <a:off x="438150" y="161925"/>
            <a:ext cx="11496675" cy="369332"/>
          </a:xfrm>
          <a:prstGeom prst="rect">
            <a:avLst/>
          </a:prstGeom>
          <a:noFill/>
        </p:spPr>
        <p:txBody>
          <a:bodyPr wrap="square" rtlCol="0">
            <a:spAutoFit/>
          </a:bodyPr>
          <a:lstStyle/>
          <a:p>
            <a:pPr algn="ctr"/>
            <a:r>
              <a:rPr lang="en-IN" b="1" dirty="0"/>
              <a:t>Open JS Community</a:t>
            </a:r>
            <a:endParaRPr lang="en-US" b="1" dirty="0"/>
          </a:p>
        </p:txBody>
      </p:sp>
      <p:sp>
        <p:nvSpPr>
          <p:cNvPr id="3" name="Oval 2">
            <a:extLst>
              <a:ext uri="{FF2B5EF4-FFF2-40B4-BE49-F238E27FC236}">
                <a16:creationId xmlns:a16="http://schemas.microsoft.com/office/drawing/2014/main" id="{B8D2808D-F3C7-49C4-8A98-5D539EA5053A}"/>
              </a:ext>
            </a:extLst>
          </p:cNvPr>
          <p:cNvSpPr/>
          <p:nvPr/>
        </p:nvSpPr>
        <p:spPr>
          <a:xfrm>
            <a:off x="4686300" y="2324100"/>
            <a:ext cx="2466975" cy="18954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JavaScript</a:t>
            </a:r>
          </a:p>
          <a:p>
            <a:pPr algn="ctr"/>
            <a:r>
              <a:rPr lang="en-IN" b="1" dirty="0"/>
              <a:t>World</a:t>
            </a:r>
            <a:endParaRPr lang="en-US" b="1" dirty="0"/>
          </a:p>
        </p:txBody>
      </p:sp>
      <p:sp>
        <p:nvSpPr>
          <p:cNvPr id="4" name="Oval 3">
            <a:extLst>
              <a:ext uri="{FF2B5EF4-FFF2-40B4-BE49-F238E27FC236}">
                <a16:creationId xmlns:a16="http://schemas.microsoft.com/office/drawing/2014/main" id="{09DAFF77-C07A-43A5-B192-C9233FA4C233}"/>
              </a:ext>
            </a:extLst>
          </p:cNvPr>
          <p:cNvSpPr/>
          <p:nvPr/>
        </p:nvSpPr>
        <p:spPr>
          <a:xfrm>
            <a:off x="600075" y="781050"/>
            <a:ext cx="2466975" cy="18954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JavaScript</a:t>
            </a:r>
          </a:p>
          <a:p>
            <a:pPr algn="ctr"/>
            <a:r>
              <a:rPr lang="en-IN" b="1" dirty="0"/>
              <a:t>Libraries</a:t>
            </a:r>
            <a:endParaRPr lang="en-US" b="1" dirty="0"/>
          </a:p>
        </p:txBody>
      </p:sp>
      <p:sp>
        <p:nvSpPr>
          <p:cNvPr id="5" name="Oval 4">
            <a:extLst>
              <a:ext uri="{FF2B5EF4-FFF2-40B4-BE49-F238E27FC236}">
                <a16:creationId xmlns:a16="http://schemas.microsoft.com/office/drawing/2014/main" id="{014F965D-B730-4534-BA7E-A89F963915C4}"/>
              </a:ext>
            </a:extLst>
          </p:cNvPr>
          <p:cNvSpPr/>
          <p:nvPr/>
        </p:nvSpPr>
        <p:spPr>
          <a:xfrm>
            <a:off x="9172575" y="4476750"/>
            <a:ext cx="2466975" cy="18954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JavaScript</a:t>
            </a:r>
          </a:p>
          <a:p>
            <a:pPr algn="ctr"/>
            <a:r>
              <a:rPr lang="en-IN" b="1" dirty="0"/>
              <a:t>Frameworks</a:t>
            </a:r>
            <a:endParaRPr lang="en-US" b="1" dirty="0"/>
          </a:p>
        </p:txBody>
      </p:sp>
      <p:cxnSp>
        <p:nvCxnSpPr>
          <p:cNvPr id="7" name="Connector: Elbow 6">
            <a:extLst>
              <a:ext uri="{FF2B5EF4-FFF2-40B4-BE49-F238E27FC236}">
                <a16:creationId xmlns:a16="http://schemas.microsoft.com/office/drawing/2014/main" id="{86BF7E90-0BF7-48AD-A38E-27CE59B52025}"/>
              </a:ext>
            </a:extLst>
          </p:cNvPr>
          <p:cNvCxnSpPr>
            <a:stCxn id="3" idx="2"/>
            <a:endCxn id="4" idx="6"/>
          </p:cNvCxnSpPr>
          <p:nvPr/>
        </p:nvCxnSpPr>
        <p:spPr>
          <a:xfrm rot="10800000">
            <a:off x="3067050" y="1728788"/>
            <a:ext cx="1619250" cy="1543050"/>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2EE33CB9-ABC0-46A6-B6C7-4315B7348513}"/>
              </a:ext>
            </a:extLst>
          </p:cNvPr>
          <p:cNvCxnSpPr>
            <a:stCxn id="3" idx="6"/>
            <a:endCxn id="5" idx="2"/>
          </p:cNvCxnSpPr>
          <p:nvPr/>
        </p:nvCxnSpPr>
        <p:spPr>
          <a:xfrm>
            <a:off x="7153275" y="3271838"/>
            <a:ext cx="2019300" cy="2152650"/>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CC2F173-83D3-4153-81F2-3A425A926AEC}"/>
              </a:ext>
            </a:extLst>
          </p:cNvPr>
          <p:cNvSpPr txBox="1"/>
          <p:nvPr/>
        </p:nvSpPr>
        <p:spPr>
          <a:xfrm>
            <a:off x="295275" y="2809875"/>
            <a:ext cx="3133725" cy="2031325"/>
          </a:xfrm>
          <a:prstGeom prst="rect">
            <a:avLst/>
          </a:prstGeom>
          <a:noFill/>
        </p:spPr>
        <p:txBody>
          <a:bodyPr wrap="square" rtlCol="0">
            <a:spAutoFit/>
          </a:bodyPr>
          <a:lstStyle/>
          <a:p>
            <a:r>
              <a:rPr lang="en-IN" dirty="0"/>
              <a:t>Targeted to a specific solution for Browser Based App e.g.</a:t>
            </a:r>
          </a:p>
          <a:p>
            <a:r>
              <a:rPr lang="en-IN" dirty="0"/>
              <a:t>DOM Manipulation: jQuery</a:t>
            </a:r>
          </a:p>
          <a:p>
            <a:r>
              <a:rPr lang="en-IN" dirty="0"/>
              <a:t>MVVM: Knockcout.js</a:t>
            </a:r>
          </a:p>
          <a:p>
            <a:r>
              <a:rPr lang="en-IN" dirty="0" err="1"/>
              <a:t>DateOperations</a:t>
            </a:r>
            <a:r>
              <a:rPr lang="en-IN" dirty="0"/>
              <a:t>: Momemnt.js</a:t>
            </a:r>
          </a:p>
          <a:p>
            <a:r>
              <a:rPr lang="en-IN" dirty="0"/>
              <a:t>Charts: D3js, c3.js, etc.</a:t>
            </a:r>
          </a:p>
          <a:p>
            <a:endParaRPr lang="en-US" dirty="0"/>
          </a:p>
        </p:txBody>
      </p:sp>
      <p:sp>
        <p:nvSpPr>
          <p:cNvPr id="11" name="TextBox 10">
            <a:extLst>
              <a:ext uri="{FF2B5EF4-FFF2-40B4-BE49-F238E27FC236}">
                <a16:creationId xmlns:a16="http://schemas.microsoft.com/office/drawing/2014/main" id="{EC6878A2-9E6C-4B63-8A8C-3A42E5124213}"/>
              </a:ext>
            </a:extLst>
          </p:cNvPr>
          <p:cNvSpPr txBox="1"/>
          <p:nvPr/>
        </p:nvSpPr>
        <p:spPr>
          <a:xfrm>
            <a:off x="8753475" y="2188250"/>
            <a:ext cx="3133725" cy="2585323"/>
          </a:xfrm>
          <a:prstGeom prst="rect">
            <a:avLst/>
          </a:prstGeom>
          <a:noFill/>
        </p:spPr>
        <p:txBody>
          <a:bodyPr wrap="square" rtlCol="0">
            <a:spAutoFit/>
          </a:bodyPr>
          <a:lstStyle/>
          <a:p>
            <a:r>
              <a:rPr lang="en-IN" dirty="0"/>
              <a:t>End-to-End Browser Based App Solution</a:t>
            </a:r>
          </a:p>
          <a:p>
            <a:pPr marL="342900" indent="-342900">
              <a:buAutoNum type="arabicPeriod"/>
            </a:pPr>
            <a:r>
              <a:rPr lang="en-IN" dirty="0"/>
              <a:t>UI Management for User Interaction</a:t>
            </a:r>
          </a:p>
          <a:p>
            <a:pPr marL="342900" indent="-342900">
              <a:buAutoNum type="arabicPeriod"/>
            </a:pPr>
            <a:r>
              <a:rPr lang="en-IN" dirty="0"/>
              <a:t>Dynamic UI Generation</a:t>
            </a:r>
          </a:p>
          <a:p>
            <a:pPr marL="342900" indent="-342900">
              <a:buAutoNum type="arabicPeriod"/>
            </a:pPr>
            <a:r>
              <a:rPr lang="en-IN" dirty="0"/>
              <a:t>Data and Events Binding</a:t>
            </a:r>
          </a:p>
          <a:p>
            <a:pPr marL="342900" indent="-342900">
              <a:buAutoNum type="arabicPeriod"/>
            </a:pPr>
            <a:r>
              <a:rPr lang="en-IN" dirty="0"/>
              <a:t>Reusability</a:t>
            </a:r>
          </a:p>
          <a:p>
            <a:pPr marL="342900" indent="-342900">
              <a:buAutoNum type="arabicPeriod"/>
            </a:pPr>
            <a:r>
              <a:rPr lang="en-IN" dirty="0"/>
              <a:t>HTTP Calls</a:t>
            </a:r>
          </a:p>
          <a:p>
            <a:pPr marL="342900" indent="-342900">
              <a:buAutoNum type="arabicPeriod"/>
            </a:pPr>
            <a:endParaRPr lang="en-US" dirty="0"/>
          </a:p>
        </p:txBody>
      </p:sp>
    </p:spTree>
    <p:extLst>
      <p:ext uri="{BB962C8B-B14F-4D97-AF65-F5344CB8AC3E}">
        <p14:creationId xmlns:p14="http://schemas.microsoft.com/office/powerpoint/2010/main" val="2704615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8A85F3-7850-4928-842E-A073FD3D5C3A}"/>
              </a:ext>
            </a:extLst>
          </p:cNvPr>
          <p:cNvSpPr txBox="1"/>
          <p:nvPr/>
        </p:nvSpPr>
        <p:spPr>
          <a:xfrm>
            <a:off x="314325" y="228600"/>
            <a:ext cx="11591925" cy="2308324"/>
          </a:xfrm>
          <a:prstGeom prst="rect">
            <a:avLst/>
          </a:prstGeom>
          <a:noFill/>
        </p:spPr>
        <p:txBody>
          <a:bodyPr wrap="square" rtlCol="0">
            <a:spAutoFit/>
          </a:bodyPr>
          <a:lstStyle/>
          <a:p>
            <a:r>
              <a:rPr lang="en-IN" dirty="0"/>
              <a:t>JS Object Model for Browser</a:t>
            </a:r>
          </a:p>
          <a:p>
            <a:pPr marL="342900" indent="-342900">
              <a:buFont typeface="+mj-lt"/>
              <a:buAutoNum type="arabicPeriod"/>
            </a:pPr>
            <a:r>
              <a:rPr lang="en-IN" dirty="0"/>
              <a:t>Type Definitions for Declarations</a:t>
            </a:r>
          </a:p>
          <a:p>
            <a:pPr marL="800100" lvl="1" indent="-342900">
              <a:buFont typeface="+mj-lt"/>
              <a:buAutoNum type="arabicPeriod"/>
            </a:pPr>
            <a:r>
              <a:rPr lang="en-IN" dirty="0"/>
              <a:t>Object class</a:t>
            </a:r>
          </a:p>
          <a:p>
            <a:pPr marL="1257300" lvl="2" indent="-342900">
              <a:buFont typeface="+mj-lt"/>
              <a:buAutoNum type="arabicPeriod"/>
            </a:pPr>
            <a:r>
              <a:rPr lang="en-IN" dirty="0"/>
              <a:t>Date</a:t>
            </a:r>
          </a:p>
          <a:p>
            <a:pPr marL="1257300" lvl="2" indent="-342900">
              <a:buFont typeface="+mj-lt"/>
              <a:buAutoNum type="arabicPeriod"/>
            </a:pPr>
            <a:r>
              <a:rPr lang="en-IN" dirty="0"/>
              <a:t>Array</a:t>
            </a:r>
          </a:p>
          <a:p>
            <a:pPr marL="1257300" lvl="2" indent="-342900">
              <a:buFont typeface="+mj-lt"/>
              <a:buAutoNum type="arabicPeriod"/>
            </a:pPr>
            <a:r>
              <a:rPr lang="en-IN" dirty="0"/>
              <a:t>String</a:t>
            </a:r>
          </a:p>
          <a:p>
            <a:pPr marL="1257300" lvl="2" indent="-342900">
              <a:buFont typeface="+mj-lt"/>
              <a:buAutoNum type="arabicPeriod"/>
            </a:pPr>
            <a:r>
              <a:rPr lang="en-IN" dirty="0"/>
              <a:t>Boolean </a:t>
            </a:r>
          </a:p>
          <a:p>
            <a:pPr marL="800100" lvl="1" indent="-342900">
              <a:buFont typeface="+mj-lt"/>
              <a:buAutoNum type="arabicPeriod"/>
            </a:pPr>
            <a:r>
              <a:rPr lang="en-IN" dirty="0"/>
              <a:t>Function Modules</a:t>
            </a:r>
            <a:endParaRPr lang="en-US" dirty="0"/>
          </a:p>
        </p:txBody>
      </p:sp>
      <p:sp>
        <p:nvSpPr>
          <p:cNvPr id="3" name="Rectangle 2">
            <a:extLst>
              <a:ext uri="{FF2B5EF4-FFF2-40B4-BE49-F238E27FC236}">
                <a16:creationId xmlns:a16="http://schemas.microsoft.com/office/drawing/2014/main" id="{E7DE8A61-4660-42DA-8487-6065EF8B7690}"/>
              </a:ext>
            </a:extLst>
          </p:cNvPr>
          <p:cNvSpPr/>
          <p:nvPr/>
        </p:nvSpPr>
        <p:spPr>
          <a:xfrm>
            <a:off x="1257300" y="3429000"/>
            <a:ext cx="1038225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BA0051EA-2CFC-4866-8A48-82FF79E77C99}"/>
              </a:ext>
            </a:extLst>
          </p:cNvPr>
          <p:cNvSpPr/>
          <p:nvPr/>
        </p:nvSpPr>
        <p:spPr>
          <a:xfrm>
            <a:off x="1257300" y="3832324"/>
            <a:ext cx="1619250"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UI</a:t>
            </a:r>
            <a:endParaRPr lang="en-US" b="1" dirty="0"/>
          </a:p>
        </p:txBody>
      </p:sp>
      <p:sp>
        <p:nvSpPr>
          <p:cNvPr id="5" name="Rectangle: Rounded Corners 4">
            <a:extLst>
              <a:ext uri="{FF2B5EF4-FFF2-40B4-BE49-F238E27FC236}">
                <a16:creationId xmlns:a16="http://schemas.microsoft.com/office/drawing/2014/main" id="{88A840C5-FEC1-46FE-AB2C-09F86E4853E2}"/>
              </a:ext>
            </a:extLst>
          </p:cNvPr>
          <p:cNvSpPr/>
          <p:nvPr/>
        </p:nvSpPr>
        <p:spPr>
          <a:xfrm>
            <a:off x="4819652" y="3743325"/>
            <a:ext cx="2733675"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Model</a:t>
            </a:r>
          </a:p>
          <a:p>
            <a:pPr algn="ctr"/>
            <a:r>
              <a:rPr lang="en-IN" b="1" dirty="0"/>
              <a:t>Logic aka Domain Logic</a:t>
            </a:r>
            <a:endParaRPr lang="en-US" b="1" dirty="0"/>
          </a:p>
        </p:txBody>
      </p:sp>
      <p:sp>
        <p:nvSpPr>
          <p:cNvPr id="6" name="Rectangle: Rounded Corners 5">
            <a:extLst>
              <a:ext uri="{FF2B5EF4-FFF2-40B4-BE49-F238E27FC236}">
                <a16:creationId xmlns:a16="http://schemas.microsoft.com/office/drawing/2014/main" id="{42EDD04D-45C7-4634-A03E-731A86DC919E}"/>
              </a:ext>
            </a:extLst>
          </p:cNvPr>
          <p:cNvSpPr/>
          <p:nvPr/>
        </p:nvSpPr>
        <p:spPr>
          <a:xfrm>
            <a:off x="7820027" y="3762375"/>
            <a:ext cx="2733675"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External Calling Layer with Async programming</a:t>
            </a:r>
            <a:endParaRPr lang="en-US" b="1" dirty="0"/>
          </a:p>
        </p:txBody>
      </p:sp>
      <p:cxnSp>
        <p:nvCxnSpPr>
          <p:cNvPr id="8" name="Straight Arrow Connector 7">
            <a:extLst>
              <a:ext uri="{FF2B5EF4-FFF2-40B4-BE49-F238E27FC236}">
                <a16:creationId xmlns:a16="http://schemas.microsoft.com/office/drawing/2014/main" id="{3BA2DBD4-86F4-45B8-8B99-B32C530DA023}"/>
              </a:ext>
            </a:extLst>
          </p:cNvPr>
          <p:cNvCxnSpPr>
            <a:cxnSpLocks/>
            <a:endCxn id="4" idx="0"/>
          </p:cNvCxnSpPr>
          <p:nvPr/>
        </p:nvCxnSpPr>
        <p:spPr>
          <a:xfrm flipH="1">
            <a:off x="2066925" y="2536924"/>
            <a:ext cx="247650" cy="12954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AFE048A-D0B7-468C-8AAC-37A88B6C87B6}"/>
              </a:ext>
            </a:extLst>
          </p:cNvPr>
          <p:cNvCxnSpPr>
            <a:endCxn id="5" idx="0"/>
          </p:cNvCxnSpPr>
          <p:nvPr/>
        </p:nvCxnSpPr>
        <p:spPr>
          <a:xfrm>
            <a:off x="2314575" y="2536924"/>
            <a:ext cx="3871915" cy="120640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D0B7818-706B-4394-BE71-572B70FB23A9}"/>
              </a:ext>
            </a:extLst>
          </p:cNvPr>
          <p:cNvCxnSpPr>
            <a:endCxn id="6" idx="0"/>
          </p:cNvCxnSpPr>
          <p:nvPr/>
        </p:nvCxnSpPr>
        <p:spPr>
          <a:xfrm>
            <a:off x="2438400" y="2536924"/>
            <a:ext cx="6748465" cy="122545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301AB3C-B11F-4919-8A79-DBF1ACEEF821}"/>
              </a:ext>
            </a:extLst>
          </p:cNvPr>
          <p:cNvSpPr txBox="1"/>
          <p:nvPr/>
        </p:nvSpPr>
        <p:spPr>
          <a:xfrm>
            <a:off x="5438775" y="1276350"/>
            <a:ext cx="5886450" cy="369332"/>
          </a:xfrm>
          <a:prstGeom prst="rect">
            <a:avLst/>
          </a:prstGeom>
          <a:noFill/>
        </p:spPr>
        <p:txBody>
          <a:bodyPr wrap="square" rtlCol="0">
            <a:spAutoFit/>
          </a:bodyPr>
          <a:lstStyle/>
          <a:p>
            <a:pPr algn="ctr"/>
            <a:r>
              <a:rPr lang="en-IN" b="1" dirty="0"/>
              <a:t>Object Oriented Approach with JS Functions</a:t>
            </a:r>
            <a:endParaRPr lang="en-US" b="1" dirty="0"/>
          </a:p>
        </p:txBody>
      </p:sp>
      <p:cxnSp>
        <p:nvCxnSpPr>
          <p:cNvPr id="15" name="Straight Arrow Connector 14">
            <a:extLst>
              <a:ext uri="{FF2B5EF4-FFF2-40B4-BE49-F238E27FC236}">
                <a16:creationId xmlns:a16="http://schemas.microsoft.com/office/drawing/2014/main" id="{C7B9710E-64DA-4A53-9D88-9E46CABA7FF8}"/>
              </a:ext>
            </a:extLst>
          </p:cNvPr>
          <p:cNvCxnSpPr/>
          <p:nvPr/>
        </p:nvCxnSpPr>
        <p:spPr>
          <a:xfrm>
            <a:off x="8420100" y="1734681"/>
            <a:ext cx="161925" cy="169348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A1E1CC96-C0DB-4643-9AB9-CD78C9E048CB}"/>
              </a:ext>
            </a:extLst>
          </p:cNvPr>
          <p:cNvSpPr/>
          <p:nvPr/>
        </p:nvSpPr>
        <p:spPr>
          <a:xfrm>
            <a:off x="3038476" y="3832324"/>
            <a:ext cx="1619250"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UI</a:t>
            </a:r>
          </a:p>
          <a:p>
            <a:pPr algn="ctr"/>
            <a:r>
              <a:rPr lang="en-IN" b="1"/>
              <a:t>Generator</a:t>
            </a:r>
            <a:endParaRPr lang="en-US" b="1" dirty="0"/>
          </a:p>
        </p:txBody>
      </p:sp>
    </p:spTree>
    <p:extLst>
      <p:ext uri="{BB962C8B-B14F-4D97-AF65-F5344CB8AC3E}">
        <p14:creationId xmlns:p14="http://schemas.microsoft.com/office/powerpoint/2010/main" val="4264916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gnetic Disk 1">
            <a:extLst>
              <a:ext uri="{FF2B5EF4-FFF2-40B4-BE49-F238E27FC236}">
                <a16:creationId xmlns:a16="http://schemas.microsoft.com/office/drawing/2014/main" id="{4EA866C4-A372-43DA-BA15-E7D98FB13AB8}"/>
              </a:ext>
            </a:extLst>
          </p:cNvPr>
          <p:cNvSpPr/>
          <p:nvPr/>
        </p:nvSpPr>
        <p:spPr>
          <a:xfrm>
            <a:off x="6194324" y="2217174"/>
            <a:ext cx="5437238" cy="295951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3">
            <a:extLst>
              <a:ext uri="{FF2B5EF4-FFF2-40B4-BE49-F238E27FC236}">
                <a16:creationId xmlns:a16="http://schemas.microsoft.com/office/drawing/2014/main" id="{0D9EE20D-CB20-4AC6-85A2-6626686487C7}"/>
              </a:ext>
            </a:extLst>
          </p:cNvPr>
          <p:cNvGraphicFramePr>
            <a:graphicFrameLocks noGrp="1"/>
          </p:cNvGraphicFramePr>
          <p:nvPr>
            <p:extLst>
              <p:ext uri="{D42A27DB-BD31-4B8C-83A1-F6EECF244321}">
                <p14:modId xmlns:p14="http://schemas.microsoft.com/office/powerpoint/2010/main" val="561430325"/>
              </p:ext>
            </p:extLst>
          </p:nvPr>
        </p:nvGraphicFramePr>
        <p:xfrm>
          <a:off x="6554839" y="3429000"/>
          <a:ext cx="2058219" cy="1112520"/>
        </p:xfrm>
        <a:graphic>
          <a:graphicData uri="http://schemas.openxmlformats.org/drawingml/2006/table">
            <a:tbl>
              <a:tblPr firstRow="1" bandRow="1">
                <a:tableStyleId>{5C22544A-7EE6-4342-B048-85BDC9FD1C3A}</a:tableStyleId>
              </a:tblPr>
              <a:tblGrid>
                <a:gridCol w="686073">
                  <a:extLst>
                    <a:ext uri="{9D8B030D-6E8A-4147-A177-3AD203B41FA5}">
                      <a16:colId xmlns:a16="http://schemas.microsoft.com/office/drawing/2014/main" val="4045516865"/>
                    </a:ext>
                  </a:extLst>
                </a:gridCol>
                <a:gridCol w="686073">
                  <a:extLst>
                    <a:ext uri="{9D8B030D-6E8A-4147-A177-3AD203B41FA5}">
                      <a16:colId xmlns:a16="http://schemas.microsoft.com/office/drawing/2014/main" val="426614768"/>
                    </a:ext>
                  </a:extLst>
                </a:gridCol>
                <a:gridCol w="686073">
                  <a:extLst>
                    <a:ext uri="{9D8B030D-6E8A-4147-A177-3AD203B41FA5}">
                      <a16:colId xmlns:a16="http://schemas.microsoft.com/office/drawing/2014/main" val="2383456763"/>
                    </a:ext>
                  </a:extLst>
                </a:gridCol>
              </a:tblGrid>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15145012"/>
                  </a:ext>
                </a:extLst>
              </a:tr>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96168355"/>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14049412"/>
                  </a:ext>
                </a:extLst>
              </a:tr>
            </a:tbl>
          </a:graphicData>
        </a:graphic>
      </p:graphicFrame>
      <p:sp>
        <p:nvSpPr>
          <p:cNvPr id="4" name="Rectangle 3">
            <a:extLst>
              <a:ext uri="{FF2B5EF4-FFF2-40B4-BE49-F238E27FC236}">
                <a16:creationId xmlns:a16="http://schemas.microsoft.com/office/drawing/2014/main" id="{26272118-A7DC-44D0-8CAA-5F6BF7BCD23A}"/>
              </a:ext>
            </a:extLst>
          </p:cNvPr>
          <p:cNvSpPr/>
          <p:nvPr/>
        </p:nvSpPr>
        <p:spPr>
          <a:xfrm>
            <a:off x="324465" y="1081548"/>
            <a:ext cx="2487561" cy="1700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C1</a:t>
            </a:r>
            <a:endParaRPr lang="en-US" dirty="0"/>
          </a:p>
        </p:txBody>
      </p:sp>
      <p:sp>
        <p:nvSpPr>
          <p:cNvPr id="5" name="Rectangle 4">
            <a:extLst>
              <a:ext uri="{FF2B5EF4-FFF2-40B4-BE49-F238E27FC236}">
                <a16:creationId xmlns:a16="http://schemas.microsoft.com/office/drawing/2014/main" id="{C541EFF3-4C05-447F-A738-9D8C0147554A}"/>
              </a:ext>
            </a:extLst>
          </p:cNvPr>
          <p:cNvSpPr/>
          <p:nvPr/>
        </p:nvSpPr>
        <p:spPr>
          <a:xfrm>
            <a:off x="324465" y="3923072"/>
            <a:ext cx="2487561" cy="1700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C2</a:t>
            </a:r>
            <a:endParaRPr lang="en-US" dirty="0"/>
          </a:p>
        </p:txBody>
      </p:sp>
      <p:cxnSp>
        <p:nvCxnSpPr>
          <p:cNvPr id="7" name="Straight Arrow Connector 6">
            <a:extLst>
              <a:ext uri="{FF2B5EF4-FFF2-40B4-BE49-F238E27FC236}">
                <a16:creationId xmlns:a16="http://schemas.microsoft.com/office/drawing/2014/main" id="{ABB37B84-0C9A-421C-AEC9-947956900852}"/>
              </a:ext>
            </a:extLst>
          </p:cNvPr>
          <p:cNvCxnSpPr>
            <a:stCxn id="4" idx="3"/>
            <a:endCxn id="3" idx="1"/>
          </p:cNvCxnSpPr>
          <p:nvPr/>
        </p:nvCxnSpPr>
        <p:spPr>
          <a:xfrm>
            <a:off x="2812026" y="1932039"/>
            <a:ext cx="3742813" cy="20532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8BF04983-5014-48EE-893A-AEC456C45B5E}"/>
              </a:ext>
            </a:extLst>
          </p:cNvPr>
          <p:cNvCxnSpPr>
            <a:stCxn id="5" idx="3"/>
            <a:endCxn id="3" idx="1"/>
          </p:cNvCxnSpPr>
          <p:nvPr/>
        </p:nvCxnSpPr>
        <p:spPr>
          <a:xfrm flipV="1">
            <a:off x="2812026" y="3985260"/>
            <a:ext cx="3742813" cy="7883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9365234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478</TotalTime>
  <Words>434</Words>
  <Application>Microsoft Office PowerPoint</Application>
  <PresentationFormat>Widescreen</PresentationFormat>
  <Paragraphs>145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Parcel</vt:lpstr>
      <vt:lpstr>March 2022 MERN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March 2022 MERN</dc:title>
  <dc:creator>Mahesh Sabnis</dc:creator>
  <cp:lastModifiedBy>Mahesh Sabnis</cp:lastModifiedBy>
  <cp:revision>39</cp:revision>
  <dcterms:created xsi:type="dcterms:W3CDTF">2022-03-14T09:34:38Z</dcterms:created>
  <dcterms:modified xsi:type="dcterms:W3CDTF">2022-04-12T12:30:00Z</dcterms:modified>
</cp:coreProperties>
</file>