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20" autoAdjust="0"/>
    <p:restoredTop sz="94660"/>
  </p:normalViewPr>
  <p:slideViewPr>
    <p:cSldViewPr snapToGrid="0">
      <p:cViewPr varScale="1">
        <p:scale>
          <a:sx n="78" d="100"/>
          <a:sy n="78" d="100"/>
        </p:scale>
        <p:origin x="90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822AF85D-11A4-42B9-B7D1-A5D0AD529DB2}" type="datetimeFigureOut">
              <a:rPr lang="en-US" smtClean="0"/>
              <a:t>4/26/2022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372004084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2AF85D-11A4-42B9-B7D1-A5D0AD529DB2}" type="datetimeFigureOut">
              <a:rPr lang="en-US" smtClean="0"/>
              <a:t>4/26/2022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356529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2AF85D-11A4-42B9-B7D1-A5D0AD529DB2}" type="datetimeFigureOut">
              <a:rPr lang="en-US" smtClean="0"/>
              <a:t>4/26/2022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0398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2AF85D-11A4-42B9-B7D1-A5D0AD529DB2}" type="datetimeFigureOut">
              <a:rPr lang="en-US" smtClean="0"/>
              <a:t>4/26/2022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398859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822AF85D-11A4-42B9-B7D1-A5D0AD529DB2}" type="datetimeFigureOut">
              <a:rPr lang="en-US" smtClean="0"/>
              <a:t>4/26/2022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46365646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822AF85D-11A4-42B9-B7D1-A5D0AD529DB2}" type="datetimeFigureOut">
              <a:rPr lang="en-US" smtClean="0"/>
              <a:t>4/26/2022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3263334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822AF85D-11A4-42B9-B7D1-A5D0AD529DB2}" type="datetimeFigureOut">
              <a:rPr lang="en-US" smtClean="0"/>
              <a:t>4/26/2022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DBC96D-49AE-4CCD-8052-E418E3B7959E}"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818155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2AF85D-11A4-42B9-B7D1-A5D0AD529DB2}" type="datetimeFigureOut">
              <a:rPr lang="en-US" smtClean="0"/>
              <a:t>4/26/2022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3602850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2AF85D-11A4-42B9-B7D1-A5D0AD529DB2}" type="datetimeFigureOut">
              <a:rPr lang="en-US" smtClean="0"/>
              <a:t>4/26/2022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379507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822AF85D-11A4-42B9-B7D1-A5D0AD529DB2}" type="datetimeFigureOut">
              <a:rPr lang="en-US" smtClean="0"/>
              <a:t>4/26/2022</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532348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822AF85D-11A4-42B9-B7D1-A5D0AD529DB2}" type="datetimeFigureOut">
              <a:rPr lang="en-US" smtClean="0"/>
              <a:t>4/26/2022</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505978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822AF85D-11A4-42B9-B7D1-A5D0AD529DB2}" type="datetimeFigureOut">
              <a:rPr lang="en-US" smtClean="0"/>
              <a:t>4/26/2022</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2DBC96D-49AE-4CCD-8052-E418E3B7959E}" type="slidenum">
              <a:rPr lang="en-US" smtClean="0"/>
              <a:t>‹#›</a:t>
            </a:fld>
            <a:endParaRPr lang="en-US"/>
          </a:p>
        </p:txBody>
      </p:sp>
    </p:spTree>
    <p:extLst>
      <p:ext uri="{BB962C8B-B14F-4D97-AF65-F5344CB8AC3E}">
        <p14:creationId xmlns:p14="http://schemas.microsoft.com/office/powerpoint/2010/main" val="4994052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A5401-A077-4619-9FB9-09B970C5BAEF}"/>
              </a:ext>
            </a:extLst>
          </p:cNvPr>
          <p:cNvSpPr>
            <a:spLocks noGrp="1"/>
          </p:cNvSpPr>
          <p:nvPr>
            <p:ph type="ctrTitle"/>
          </p:nvPr>
        </p:nvSpPr>
        <p:spPr/>
        <p:txBody>
          <a:bodyPr/>
          <a:lstStyle/>
          <a:p>
            <a:r>
              <a:rPr lang="en-IN" dirty="0"/>
              <a:t>March 2022 MERN</a:t>
            </a:r>
            <a:endParaRPr lang="en-US" dirty="0"/>
          </a:p>
        </p:txBody>
      </p:sp>
      <p:sp>
        <p:nvSpPr>
          <p:cNvPr id="3" name="Subtitle 2">
            <a:extLst>
              <a:ext uri="{FF2B5EF4-FFF2-40B4-BE49-F238E27FC236}">
                <a16:creationId xmlns:a16="http://schemas.microsoft.com/office/drawing/2014/main" id="{E3B9CF2E-39CC-478D-BBBC-967DA6A9F4D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74632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ylinder 1">
            <a:extLst>
              <a:ext uri="{FF2B5EF4-FFF2-40B4-BE49-F238E27FC236}">
                <a16:creationId xmlns:a16="http://schemas.microsoft.com/office/drawing/2014/main" id="{7FC842DB-8BE1-4DBC-8034-49B432E75C5A}"/>
              </a:ext>
            </a:extLst>
          </p:cNvPr>
          <p:cNvSpPr/>
          <p:nvPr/>
        </p:nvSpPr>
        <p:spPr>
          <a:xfrm>
            <a:off x="10125075" y="1114425"/>
            <a:ext cx="1838325" cy="11715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Relational</a:t>
            </a:r>
          </a:p>
          <a:p>
            <a:pPr algn="ctr"/>
            <a:r>
              <a:rPr lang="en-IN" b="1" dirty="0"/>
              <a:t>Database</a:t>
            </a:r>
            <a:endParaRPr lang="en-US" b="1" dirty="0"/>
          </a:p>
        </p:txBody>
      </p:sp>
      <p:sp>
        <p:nvSpPr>
          <p:cNvPr id="3" name="Cylinder 2">
            <a:extLst>
              <a:ext uri="{FF2B5EF4-FFF2-40B4-BE49-F238E27FC236}">
                <a16:creationId xmlns:a16="http://schemas.microsoft.com/office/drawing/2014/main" id="{3765ADBA-4B50-40A4-AC85-492FEAB281E8}"/>
              </a:ext>
            </a:extLst>
          </p:cNvPr>
          <p:cNvSpPr/>
          <p:nvPr/>
        </p:nvSpPr>
        <p:spPr>
          <a:xfrm>
            <a:off x="10125075" y="4257675"/>
            <a:ext cx="1838325" cy="11715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NoSQL Database</a:t>
            </a:r>
            <a:endParaRPr lang="en-US" b="1" dirty="0"/>
          </a:p>
        </p:txBody>
      </p:sp>
      <p:sp>
        <p:nvSpPr>
          <p:cNvPr id="4" name="Rectangle 3">
            <a:extLst>
              <a:ext uri="{FF2B5EF4-FFF2-40B4-BE49-F238E27FC236}">
                <a16:creationId xmlns:a16="http://schemas.microsoft.com/office/drawing/2014/main" id="{296B4C32-EDBF-4C07-A9B5-2D823D37B9DB}"/>
              </a:ext>
            </a:extLst>
          </p:cNvPr>
          <p:cNvSpPr/>
          <p:nvPr/>
        </p:nvSpPr>
        <p:spPr>
          <a:xfrm>
            <a:off x="5657850" y="666750"/>
            <a:ext cx="3781425" cy="55245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3EDD59E-A04E-4356-B6AF-F4ACDD49D9C8}"/>
              </a:ext>
            </a:extLst>
          </p:cNvPr>
          <p:cNvSpPr txBox="1"/>
          <p:nvPr/>
        </p:nvSpPr>
        <p:spPr>
          <a:xfrm>
            <a:off x="6410325" y="85725"/>
            <a:ext cx="2819400" cy="369332"/>
          </a:xfrm>
          <a:prstGeom prst="rect">
            <a:avLst/>
          </a:prstGeom>
          <a:noFill/>
        </p:spPr>
        <p:txBody>
          <a:bodyPr wrap="square" rtlCol="0">
            <a:spAutoFit/>
          </a:bodyPr>
          <a:lstStyle/>
          <a:p>
            <a:pPr algn="ctr"/>
            <a:r>
              <a:rPr lang="en-IN" b="1" dirty="0"/>
              <a:t>Application Server</a:t>
            </a:r>
            <a:endParaRPr lang="en-US" b="1" dirty="0"/>
          </a:p>
        </p:txBody>
      </p:sp>
      <p:sp>
        <p:nvSpPr>
          <p:cNvPr id="6" name="TextBox 5">
            <a:extLst>
              <a:ext uri="{FF2B5EF4-FFF2-40B4-BE49-F238E27FC236}">
                <a16:creationId xmlns:a16="http://schemas.microsoft.com/office/drawing/2014/main" id="{EBE60D86-4B30-4C1C-9FF4-A9F65BB6F5F4}"/>
              </a:ext>
            </a:extLst>
          </p:cNvPr>
          <p:cNvSpPr txBox="1"/>
          <p:nvPr/>
        </p:nvSpPr>
        <p:spPr>
          <a:xfrm>
            <a:off x="6410325" y="895350"/>
            <a:ext cx="2819400" cy="369332"/>
          </a:xfrm>
          <a:prstGeom prst="rect">
            <a:avLst/>
          </a:prstGeom>
          <a:noFill/>
        </p:spPr>
        <p:txBody>
          <a:bodyPr wrap="square" rtlCol="0">
            <a:spAutoFit/>
          </a:bodyPr>
          <a:lstStyle/>
          <a:p>
            <a:pPr algn="ctr"/>
            <a:r>
              <a:rPr lang="en-IN" b="1" dirty="0">
                <a:solidFill>
                  <a:srgbClr val="FFFF00"/>
                </a:solidFill>
              </a:rPr>
              <a:t>Node.js</a:t>
            </a:r>
            <a:endParaRPr lang="en-US" b="1" dirty="0">
              <a:solidFill>
                <a:srgbClr val="FFFF00"/>
              </a:solidFill>
            </a:endParaRPr>
          </a:p>
        </p:txBody>
      </p:sp>
      <p:sp>
        <p:nvSpPr>
          <p:cNvPr id="7" name="Rectangle 6">
            <a:extLst>
              <a:ext uri="{FF2B5EF4-FFF2-40B4-BE49-F238E27FC236}">
                <a16:creationId xmlns:a16="http://schemas.microsoft.com/office/drawing/2014/main" id="{8C6D8ADB-84F8-415E-8092-C71D5A497201}"/>
              </a:ext>
            </a:extLst>
          </p:cNvPr>
          <p:cNvSpPr/>
          <p:nvPr/>
        </p:nvSpPr>
        <p:spPr>
          <a:xfrm>
            <a:off x="8429624" y="1585912"/>
            <a:ext cx="923925" cy="3257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Data</a:t>
            </a:r>
          </a:p>
          <a:p>
            <a:pPr algn="ctr"/>
            <a:r>
              <a:rPr lang="en-IN" b="1" dirty="0"/>
              <a:t>Access</a:t>
            </a:r>
            <a:endParaRPr lang="en-US" b="1" dirty="0"/>
          </a:p>
        </p:txBody>
      </p:sp>
      <p:sp>
        <p:nvSpPr>
          <p:cNvPr id="9" name="Arrow: Left-Right 8">
            <a:extLst>
              <a:ext uri="{FF2B5EF4-FFF2-40B4-BE49-F238E27FC236}">
                <a16:creationId xmlns:a16="http://schemas.microsoft.com/office/drawing/2014/main" id="{EB4F33FF-1800-4B2C-B145-F48CA7B57CD3}"/>
              </a:ext>
            </a:extLst>
          </p:cNvPr>
          <p:cNvSpPr/>
          <p:nvPr/>
        </p:nvSpPr>
        <p:spPr>
          <a:xfrm>
            <a:off x="9353549" y="1714500"/>
            <a:ext cx="771526" cy="32385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Arrow: Left-Right 9">
            <a:extLst>
              <a:ext uri="{FF2B5EF4-FFF2-40B4-BE49-F238E27FC236}">
                <a16:creationId xmlns:a16="http://schemas.microsoft.com/office/drawing/2014/main" id="{302F8E2B-AE2C-488B-A0BE-BB097E08E619}"/>
              </a:ext>
            </a:extLst>
          </p:cNvPr>
          <p:cNvSpPr/>
          <p:nvPr/>
        </p:nvSpPr>
        <p:spPr>
          <a:xfrm>
            <a:off x="9353549" y="4410076"/>
            <a:ext cx="771526" cy="32385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B139D0C-EDCE-485E-9E9F-A6CC782C7AF8}"/>
              </a:ext>
            </a:extLst>
          </p:cNvPr>
          <p:cNvSpPr/>
          <p:nvPr/>
        </p:nvSpPr>
        <p:spPr>
          <a:xfrm>
            <a:off x="7105650" y="1585912"/>
            <a:ext cx="1176337" cy="32575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b="1" dirty="0"/>
              <a:t>Biz</a:t>
            </a:r>
          </a:p>
          <a:p>
            <a:pPr algn="ctr"/>
            <a:r>
              <a:rPr lang="en-IN" b="1" dirty="0"/>
              <a:t>Modules</a:t>
            </a:r>
            <a:endParaRPr lang="en-US" b="1" dirty="0"/>
          </a:p>
        </p:txBody>
      </p:sp>
      <p:sp>
        <p:nvSpPr>
          <p:cNvPr id="12" name="Arrow: Left-Right 11">
            <a:extLst>
              <a:ext uri="{FF2B5EF4-FFF2-40B4-BE49-F238E27FC236}">
                <a16:creationId xmlns:a16="http://schemas.microsoft.com/office/drawing/2014/main" id="{9403DBBC-19A1-4349-9A37-A75F7BC05860}"/>
              </a:ext>
            </a:extLst>
          </p:cNvPr>
          <p:cNvSpPr/>
          <p:nvPr/>
        </p:nvSpPr>
        <p:spPr>
          <a:xfrm>
            <a:off x="8029575" y="2286000"/>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Left-Right 12">
            <a:extLst>
              <a:ext uri="{FF2B5EF4-FFF2-40B4-BE49-F238E27FC236}">
                <a16:creationId xmlns:a16="http://schemas.microsoft.com/office/drawing/2014/main" id="{04A02F53-BB19-4F11-B1C7-E305E03889B4}"/>
              </a:ext>
            </a:extLst>
          </p:cNvPr>
          <p:cNvSpPr/>
          <p:nvPr/>
        </p:nvSpPr>
        <p:spPr>
          <a:xfrm>
            <a:off x="8029574" y="3977759"/>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F32E018-4C98-421C-933C-549C1CD5249A}"/>
              </a:ext>
            </a:extLst>
          </p:cNvPr>
          <p:cNvSpPr/>
          <p:nvPr/>
        </p:nvSpPr>
        <p:spPr>
          <a:xfrm>
            <a:off x="5803106" y="1561028"/>
            <a:ext cx="1176337" cy="32575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t>REST</a:t>
            </a:r>
          </a:p>
          <a:p>
            <a:pPr algn="ctr"/>
            <a:r>
              <a:rPr lang="en-IN" b="1" dirty="0"/>
              <a:t>APIs</a:t>
            </a:r>
            <a:endParaRPr lang="en-US" b="1" dirty="0"/>
          </a:p>
        </p:txBody>
      </p:sp>
      <p:sp>
        <p:nvSpPr>
          <p:cNvPr id="15" name="Arrow: Left-Right 14">
            <a:extLst>
              <a:ext uri="{FF2B5EF4-FFF2-40B4-BE49-F238E27FC236}">
                <a16:creationId xmlns:a16="http://schemas.microsoft.com/office/drawing/2014/main" id="{A2484324-7B0B-4B45-B422-527D80CB8170}"/>
              </a:ext>
            </a:extLst>
          </p:cNvPr>
          <p:cNvSpPr/>
          <p:nvPr/>
        </p:nvSpPr>
        <p:spPr>
          <a:xfrm>
            <a:off x="6646068" y="2200751"/>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Left-Right 15">
            <a:extLst>
              <a:ext uri="{FF2B5EF4-FFF2-40B4-BE49-F238E27FC236}">
                <a16:creationId xmlns:a16="http://schemas.microsoft.com/office/drawing/2014/main" id="{9AA1C95C-8F69-4C84-A64A-FDE9622C0B54}"/>
              </a:ext>
            </a:extLst>
          </p:cNvPr>
          <p:cNvSpPr/>
          <p:nvPr/>
        </p:nvSpPr>
        <p:spPr>
          <a:xfrm>
            <a:off x="6646067" y="3892510"/>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436CD7F-0187-42A3-8E39-5B11583D7321}"/>
              </a:ext>
            </a:extLst>
          </p:cNvPr>
          <p:cNvSpPr txBox="1"/>
          <p:nvPr/>
        </p:nvSpPr>
        <p:spPr>
          <a:xfrm>
            <a:off x="5803106" y="5019675"/>
            <a:ext cx="3426619" cy="923330"/>
          </a:xfrm>
          <a:prstGeom prst="rect">
            <a:avLst/>
          </a:prstGeom>
          <a:noFill/>
        </p:spPr>
        <p:txBody>
          <a:bodyPr wrap="square" rtlCol="0">
            <a:spAutoFit/>
          </a:bodyPr>
          <a:lstStyle/>
          <a:p>
            <a:pPr algn="ctr"/>
            <a:r>
              <a:rPr lang="en-IN" b="1" dirty="0" err="1">
                <a:solidFill>
                  <a:srgbClr val="FFFF00"/>
                </a:solidFill>
              </a:rPr>
              <a:t>Express.Js</a:t>
            </a:r>
            <a:r>
              <a:rPr lang="en-IN" b="1" dirty="0">
                <a:solidFill>
                  <a:srgbClr val="FFFF00"/>
                </a:solidFill>
              </a:rPr>
              <a:t>, JsonWebToken, Fil-System, Sequelize, Express-Sessions</a:t>
            </a:r>
            <a:endParaRPr lang="en-US" b="1" dirty="0">
              <a:solidFill>
                <a:srgbClr val="FFFF00"/>
              </a:solidFill>
            </a:endParaRPr>
          </a:p>
        </p:txBody>
      </p:sp>
      <p:sp>
        <p:nvSpPr>
          <p:cNvPr id="18" name="Rectangle 17">
            <a:extLst>
              <a:ext uri="{FF2B5EF4-FFF2-40B4-BE49-F238E27FC236}">
                <a16:creationId xmlns:a16="http://schemas.microsoft.com/office/drawing/2014/main" id="{E2BA3531-C250-426A-BAD8-1D10DADCC8F1}"/>
              </a:ext>
            </a:extLst>
          </p:cNvPr>
          <p:cNvSpPr/>
          <p:nvPr/>
        </p:nvSpPr>
        <p:spPr>
          <a:xfrm>
            <a:off x="361950" y="666750"/>
            <a:ext cx="3990975" cy="53911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D996249-FC09-4EB5-9FDD-0607C12723A9}"/>
              </a:ext>
            </a:extLst>
          </p:cNvPr>
          <p:cNvSpPr txBox="1"/>
          <p:nvPr/>
        </p:nvSpPr>
        <p:spPr>
          <a:xfrm>
            <a:off x="685800" y="238125"/>
            <a:ext cx="2819400" cy="369332"/>
          </a:xfrm>
          <a:prstGeom prst="rect">
            <a:avLst/>
          </a:prstGeom>
          <a:noFill/>
        </p:spPr>
        <p:txBody>
          <a:bodyPr wrap="square" rtlCol="0">
            <a:spAutoFit/>
          </a:bodyPr>
          <a:lstStyle/>
          <a:p>
            <a:pPr algn="ctr"/>
            <a:r>
              <a:rPr lang="en-IN" b="1" dirty="0"/>
              <a:t>Front-End Application</a:t>
            </a:r>
            <a:endParaRPr lang="en-US" b="1" dirty="0"/>
          </a:p>
        </p:txBody>
      </p:sp>
      <p:sp>
        <p:nvSpPr>
          <p:cNvPr id="20" name="Rectangle 19">
            <a:extLst>
              <a:ext uri="{FF2B5EF4-FFF2-40B4-BE49-F238E27FC236}">
                <a16:creationId xmlns:a16="http://schemas.microsoft.com/office/drawing/2014/main" id="{706B7908-2C73-400D-82E4-D27D7BA08862}"/>
              </a:ext>
            </a:extLst>
          </p:cNvPr>
          <p:cNvSpPr/>
          <p:nvPr/>
        </p:nvSpPr>
        <p:spPr>
          <a:xfrm>
            <a:off x="533400" y="1114425"/>
            <a:ext cx="3674269" cy="40100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ACDAE976-CFCC-4DE6-B1C7-50DA6E21935B}"/>
              </a:ext>
            </a:extLst>
          </p:cNvPr>
          <p:cNvSpPr txBox="1"/>
          <p:nvPr/>
        </p:nvSpPr>
        <p:spPr>
          <a:xfrm>
            <a:off x="619125" y="1264682"/>
            <a:ext cx="3345656" cy="369332"/>
          </a:xfrm>
          <a:prstGeom prst="rect">
            <a:avLst/>
          </a:prstGeom>
          <a:noFill/>
        </p:spPr>
        <p:txBody>
          <a:bodyPr wrap="square" rtlCol="0">
            <a:spAutoFit/>
          </a:bodyPr>
          <a:lstStyle/>
          <a:p>
            <a:pPr algn="ctr"/>
            <a:r>
              <a:rPr lang="en-IN" b="1" dirty="0">
                <a:solidFill>
                  <a:srgbClr val="FFFF00"/>
                </a:solidFill>
              </a:rPr>
              <a:t>Container UI</a:t>
            </a:r>
            <a:endParaRPr lang="en-US" b="1" dirty="0">
              <a:solidFill>
                <a:srgbClr val="FFFF00"/>
              </a:solidFill>
            </a:endParaRPr>
          </a:p>
        </p:txBody>
      </p:sp>
      <p:sp>
        <p:nvSpPr>
          <p:cNvPr id="22" name="Rectangle: Rounded Corners 21">
            <a:extLst>
              <a:ext uri="{FF2B5EF4-FFF2-40B4-BE49-F238E27FC236}">
                <a16:creationId xmlns:a16="http://schemas.microsoft.com/office/drawing/2014/main" id="{64B2AF22-4FD5-4168-ACC3-7ED56F0B8C0F}"/>
              </a:ext>
            </a:extLst>
          </p:cNvPr>
          <p:cNvSpPr/>
          <p:nvPr/>
        </p:nvSpPr>
        <p:spPr>
          <a:xfrm>
            <a:off x="685800" y="210502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1</a:t>
            </a:r>
            <a:endParaRPr lang="en-US" b="1" dirty="0"/>
          </a:p>
        </p:txBody>
      </p:sp>
      <p:sp>
        <p:nvSpPr>
          <p:cNvPr id="23" name="Rectangle: Rounded Corners 22">
            <a:extLst>
              <a:ext uri="{FF2B5EF4-FFF2-40B4-BE49-F238E27FC236}">
                <a16:creationId xmlns:a16="http://schemas.microsoft.com/office/drawing/2014/main" id="{188C7ED9-CC04-4222-8BA7-1552F2883BF6}"/>
              </a:ext>
            </a:extLst>
          </p:cNvPr>
          <p:cNvSpPr/>
          <p:nvPr/>
        </p:nvSpPr>
        <p:spPr>
          <a:xfrm>
            <a:off x="2577704" y="210502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2</a:t>
            </a:r>
            <a:endParaRPr lang="en-US" b="1" dirty="0"/>
          </a:p>
        </p:txBody>
      </p:sp>
      <p:sp>
        <p:nvSpPr>
          <p:cNvPr id="24" name="Rectangle: Rounded Corners 23">
            <a:extLst>
              <a:ext uri="{FF2B5EF4-FFF2-40B4-BE49-F238E27FC236}">
                <a16:creationId xmlns:a16="http://schemas.microsoft.com/office/drawing/2014/main" id="{D30F0E63-4D80-4888-91E7-4D57E998D8F3}"/>
              </a:ext>
            </a:extLst>
          </p:cNvPr>
          <p:cNvSpPr/>
          <p:nvPr/>
        </p:nvSpPr>
        <p:spPr>
          <a:xfrm>
            <a:off x="732829" y="360997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3</a:t>
            </a:r>
            <a:endParaRPr lang="en-US" b="1" dirty="0"/>
          </a:p>
        </p:txBody>
      </p:sp>
      <p:sp>
        <p:nvSpPr>
          <p:cNvPr id="25" name="Rectangle: Rounded Corners 24">
            <a:extLst>
              <a:ext uri="{FF2B5EF4-FFF2-40B4-BE49-F238E27FC236}">
                <a16:creationId xmlns:a16="http://schemas.microsoft.com/office/drawing/2014/main" id="{BE83BDF5-47ED-40D3-ACCF-73E99F66BEB5}"/>
              </a:ext>
            </a:extLst>
          </p:cNvPr>
          <p:cNvSpPr/>
          <p:nvPr/>
        </p:nvSpPr>
        <p:spPr>
          <a:xfrm>
            <a:off x="2624733" y="360997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4</a:t>
            </a:r>
            <a:endParaRPr lang="en-US" b="1" dirty="0"/>
          </a:p>
        </p:txBody>
      </p:sp>
      <p:sp>
        <p:nvSpPr>
          <p:cNvPr id="26" name="Arrow: Curved Down 25">
            <a:extLst>
              <a:ext uri="{FF2B5EF4-FFF2-40B4-BE49-F238E27FC236}">
                <a16:creationId xmlns:a16="http://schemas.microsoft.com/office/drawing/2014/main" id="{65C898D3-C6BC-46C1-9989-0D6CDAE5B6B2}"/>
              </a:ext>
            </a:extLst>
          </p:cNvPr>
          <p:cNvSpPr/>
          <p:nvPr/>
        </p:nvSpPr>
        <p:spPr>
          <a:xfrm>
            <a:off x="4232672" y="2200751"/>
            <a:ext cx="1763314" cy="609124"/>
          </a:xfrm>
          <a:prstGeom prst="curved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27" name="Arrow: Curved Down 26">
            <a:extLst>
              <a:ext uri="{FF2B5EF4-FFF2-40B4-BE49-F238E27FC236}">
                <a16:creationId xmlns:a16="http://schemas.microsoft.com/office/drawing/2014/main" id="{F404BFBF-47D9-4F9F-81BD-3605E5A5D698}"/>
              </a:ext>
            </a:extLst>
          </p:cNvPr>
          <p:cNvSpPr/>
          <p:nvPr/>
        </p:nvSpPr>
        <p:spPr>
          <a:xfrm rot="10800000">
            <a:off x="4090393" y="4445770"/>
            <a:ext cx="1763314" cy="609124"/>
          </a:xfrm>
          <a:prstGeom prst="curved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28" name="TextBox 27">
            <a:extLst>
              <a:ext uri="{FF2B5EF4-FFF2-40B4-BE49-F238E27FC236}">
                <a16:creationId xmlns:a16="http://schemas.microsoft.com/office/drawing/2014/main" id="{A6905FF4-5DF2-463F-812B-619473DE7976}"/>
              </a:ext>
            </a:extLst>
          </p:cNvPr>
          <p:cNvSpPr txBox="1"/>
          <p:nvPr/>
        </p:nvSpPr>
        <p:spPr>
          <a:xfrm>
            <a:off x="4495800" y="3162300"/>
            <a:ext cx="1076324" cy="923330"/>
          </a:xfrm>
          <a:prstGeom prst="rect">
            <a:avLst/>
          </a:prstGeom>
          <a:noFill/>
        </p:spPr>
        <p:txBody>
          <a:bodyPr wrap="square" rtlCol="0">
            <a:spAutoFit/>
          </a:bodyPr>
          <a:lstStyle/>
          <a:p>
            <a:pPr algn="ctr"/>
            <a:r>
              <a:rPr lang="en-IN" b="1" dirty="0"/>
              <a:t>REST</a:t>
            </a:r>
          </a:p>
          <a:p>
            <a:pPr algn="ctr"/>
            <a:r>
              <a:rPr lang="en-IN" b="1" dirty="0"/>
              <a:t>API</a:t>
            </a:r>
          </a:p>
          <a:p>
            <a:pPr algn="ctr"/>
            <a:r>
              <a:rPr lang="en-IN" b="1" dirty="0"/>
              <a:t>CALL</a:t>
            </a:r>
          </a:p>
        </p:txBody>
      </p:sp>
      <p:sp>
        <p:nvSpPr>
          <p:cNvPr id="8" name="TextBox 7">
            <a:extLst>
              <a:ext uri="{FF2B5EF4-FFF2-40B4-BE49-F238E27FC236}">
                <a16:creationId xmlns:a16="http://schemas.microsoft.com/office/drawing/2014/main" id="{30C7DBEF-AB36-4C8B-927D-7D84FC0B3C35}"/>
              </a:ext>
            </a:extLst>
          </p:cNvPr>
          <p:cNvSpPr txBox="1"/>
          <p:nvPr/>
        </p:nvSpPr>
        <p:spPr>
          <a:xfrm>
            <a:off x="3448050" y="6302930"/>
            <a:ext cx="5295900" cy="369332"/>
          </a:xfrm>
          <a:prstGeom prst="rect">
            <a:avLst/>
          </a:prstGeom>
          <a:noFill/>
        </p:spPr>
        <p:txBody>
          <a:bodyPr wrap="square" rtlCol="0">
            <a:spAutoFit/>
          </a:bodyPr>
          <a:lstStyle/>
          <a:p>
            <a:r>
              <a:rPr lang="en-IN" b="1" dirty="0"/>
              <a:t>Iso-Morphic Applications</a:t>
            </a:r>
            <a:endParaRPr lang="en-US" b="1" dirty="0"/>
          </a:p>
        </p:txBody>
      </p:sp>
      <p:sp>
        <p:nvSpPr>
          <p:cNvPr id="29" name="TextBox 28">
            <a:extLst>
              <a:ext uri="{FF2B5EF4-FFF2-40B4-BE49-F238E27FC236}">
                <a16:creationId xmlns:a16="http://schemas.microsoft.com/office/drawing/2014/main" id="{96E1F5E3-9451-4EBF-B866-FAA8B176269B}"/>
              </a:ext>
            </a:extLst>
          </p:cNvPr>
          <p:cNvSpPr txBox="1"/>
          <p:nvPr/>
        </p:nvSpPr>
        <p:spPr>
          <a:xfrm>
            <a:off x="619125" y="5260258"/>
            <a:ext cx="3471267" cy="369332"/>
          </a:xfrm>
          <a:prstGeom prst="rect">
            <a:avLst/>
          </a:prstGeom>
          <a:noFill/>
        </p:spPr>
        <p:txBody>
          <a:bodyPr wrap="square" rtlCol="0">
            <a:spAutoFit/>
          </a:bodyPr>
          <a:lstStyle/>
          <a:p>
            <a:pPr algn="ctr"/>
            <a:r>
              <a:rPr lang="en-IN" b="1" dirty="0"/>
              <a:t>React/Angular/Vue/Ember, etc</a:t>
            </a:r>
            <a:endParaRPr lang="en-US" b="1" dirty="0"/>
          </a:p>
        </p:txBody>
      </p:sp>
    </p:spTree>
    <p:extLst>
      <p:ext uri="{BB962C8B-B14F-4D97-AF65-F5344CB8AC3E}">
        <p14:creationId xmlns:p14="http://schemas.microsoft.com/office/powerpoint/2010/main" val="905747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8AF219-AA73-4C29-9C95-5C5D1A3BC15C}"/>
              </a:ext>
            </a:extLst>
          </p:cNvPr>
          <p:cNvSpPr/>
          <p:nvPr/>
        </p:nvSpPr>
        <p:spPr>
          <a:xfrm>
            <a:off x="7187380" y="422787"/>
            <a:ext cx="4041058" cy="264487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6CE2FFD-5F7C-422F-BCE4-AFF2A97DC01C}"/>
              </a:ext>
            </a:extLst>
          </p:cNvPr>
          <p:cNvSpPr/>
          <p:nvPr/>
        </p:nvSpPr>
        <p:spPr>
          <a:xfrm>
            <a:off x="7433187" y="1995948"/>
            <a:ext cx="3588774" cy="825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Application Runtime</a:t>
            </a:r>
            <a:endParaRPr lang="en-US" b="1" dirty="0"/>
          </a:p>
        </p:txBody>
      </p:sp>
      <p:sp>
        <p:nvSpPr>
          <p:cNvPr id="4" name="Rectangle 3">
            <a:extLst>
              <a:ext uri="{FF2B5EF4-FFF2-40B4-BE49-F238E27FC236}">
                <a16:creationId xmlns:a16="http://schemas.microsoft.com/office/drawing/2014/main" id="{8B14A7D1-77EF-4AB0-8071-1776F369F5CE}"/>
              </a:ext>
            </a:extLst>
          </p:cNvPr>
          <p:cNvSpPr/>
          <p:nvPr/>
        </p:nvSpPr>
        <p:spPr>
          <a:xfrm>
            <a:off x="7413522" y="1017638"/>
            <a:ext cx="3588774" cy="825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Static Pages</a:t>
            </a:r>
          </a:p>
          <a:p>
            <a:pPr algn="ctr"/>
            <a:r>
              <a:rPr lang="en-IN" b="1" dirty="0"/>
              <a:t>Html, js, css</a:t>
            </a:r>
            <a:endParaRPr lang="en-US" b="1" dirty="0"/>
          </a:p>
        </p:txBody>
      </p:sp>
      <p:sp>
        <p:nvSpPr>
          <p:cNvPr id="5" name="TextBox 4">
            <a:extLst>
              <a:ext uri="{FF2B5EF4-FFF2-40B4-BE49-F238E27FC236}">
                <a16:creationId xmlns:a16="http://schemas.microsoft.com/office/drawing/2014/main" id="{B7FF4261-11F6-48DC-B79F-CFF058D0F7D1}"/>
              </a:ext>
            </a:extLst>
          </p:cNvPr>
          <p:cNvSpPr txBox="1"/>
          <p:nvPr/>
        </p:nvSpPr>
        <p:spPr>
          <a:xfrm>
            <a:off x="3146321" y="-26898"/>
            <a:ext cx="4041058" cy="646331"/>
          </a:xfrm>
          <a:prstGeom prst="rect">
            <a:avLst/>
          </a:prstGeom>
          <a:noFill/>
        </p:spPr>
        <p:txBody>
          <a:bodyPr wrap="square" rtlCol="0">
            <a:spAutoFit/>
          </a:bodyPr>
          <a:lstStyle/>
          <a:p>
            <a:pPr algn="ctr"/>
            <a:r>
              <a:rPr lang="en-IN" b="1" dirty="0"/>
              <a:t>Web Server with Static Resources aka Web Application or Web Site</a:t>
            </a:r>
            <a:endParaRPr lang="en-US" b="1" dirty="0"/>
          </a:p>
        </p:txBody>
      </p:sp>
      <p:sp>
        <p:nvSpPr>
          <p:cNvPr id="6" name="Arrow: Right 5">
            <a:extLst>
              <a:ext uri="{FF2B5EF4-FFF2-40B4-BE49-F238E27FC236}">
                <a16:creationId xmlns:a16="http://schemas.microsoft.com/office/drawing/2014/main" id="{6379E63B-43BD-467B-9D0B-068E58262BA0}"/>
              </a:ext>
            </a:extLst>
          </p:cNvPr>
          <p:cNvSpPr/>
          <p:nvPr/>
        </p:nvSpPr>
        <p:spPr>
          <a:xfrm>
            <a:off x="403123" y="639096"/>
            <a:ext cx="6784257" cy="7374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HTTP Request to Static Resource or Page</a:t>
            </a:r>
            <a:endParaRPr lang="en-US" b="1" dirty="0"/>
          </a:p>
        </p:txBody>
      </p:sp>
      <p:sp>
        <p:nvSpPr>
          <p:cNvPr id="7" name="Arrow: Left 6">
            <a:extLst>
              <a:ext uri="{FF2B5EF4-FFF2-40B4-BE49-F238E27FC236}">
                <a16:creationId xmlns:a16="http://schemas.microsoft.com/office/drawing/2014/main" id="{F3F93463-7186-4246-B518-FDAAF6868E54}"/>
              </a:ext>
            </a:extLst>
          </p:cNvPr>
          <p:cNvSpPr/>
          <p:nvPr/>
        </p:nvSpPr>
        <p:spPr>
          <a:xfrm>
            <a:off x="403122" y="2072007"/>
            <a:ext cx="6784257" cy="7374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HTTP Response with </a:t>
            </a:r>
            <a:r>
              <a:rPr lang="en-IN" sz="1600" b="1" dirty="0" err="1"/>
              <a:t>HTMl</a:t>
            </a:r>
            <a:r>
              <a:rPr lang="en-IN" sz="1600" b="1" dirty="0"/>
              <a:t> Stream based on Requested page</a:t>
            </a:r>
            <a:endParaRPr lang="en-US" sz="1600" b="1" dirty="0"/>
          </a:p>
        </p:txBody>
      </p:sp>
      <p:sp>
        <p:nvSpPr>
          <p:cNvPr id="8" name="Rectangle 7">
            <a:extLst>
              <a:ext uri="{FF2B5EF4-FFF2-40B4-BE49-F238E27FC236}">
                <a16:creationId xmlns:a16="http://schemas.microsoft.com/office/drawing/2014/main" id="{A23A5360-1B68-4CBF-AB9D-625B5C090B46}"/>
              </a:ext>
            </a:extLst>
          </p:cNvPr>
          <p:cNvSpPr/>
          <p:nvPr/>
        </p:nvSpPr>
        <p:spPr>
          <a:xfrm>
            <a:off x="7207044" y="4043659"/>
            <a:ext cx="4041058" cy="264487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FBA8BC5-CF9A-45E9-80E9-554A16BA4206}"/>
              </a:ext>
            </a:extLst>
          </p:cNvPr>
          <p:cNvSpPr/>
          <p:nvPr/>
        </p:nvSpPr>
        <p:spPr>
          <a:xfrm>
            <a:off x="7452851" y="5616820"/>
            <a:ext cx="3588774" cy="825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Application Runtime</a:t>
            </a:r>
            <a:endParaRPr lang="en-US" b="1" dirty="0"/>
          </a:p>
        </p:txBody>
      </p:sp>
      <p:sp>
        <p:nvSpPr>
          <p:cNvPr id="10" name="Rectangle 9">
            <a:extLst>
              <a:ext uri="{FF2B5EF4-FFF2-40B4-BE49-F238E27FC236}">
                <a16:creationId xmlns:a16="http://schemas.microsoft.com/office/drawing/2014/main" id="{E5258277-E02E-4032-A989-8CDC27628361}"/>
              </a:ext>
            </a:extLst>
          </p:cNvPr>
          <p:cNvSpPr/>
          <p:nvPr/>
        </p:nvSpPr>
        <p:spPr>
          <a:xfrm>
            <a:off x="7433186" y="4638510"/>
            <a:ext cx="3588774" cy="825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REST EndPoints or API</a:t>
            </a:r>
            <a:endParaRPr lang="en-US" b="1" dirty="0"/>
          </a:p>
        </p:txBody>
      </p:sp>
      <p:sp>
        <p:nvSpPr>
          <p:cNvPr id="11" name="Arrow: Right 10">
            <a:extLst>
              <a:ext uri="{FF2B5EF4-FFF2-40B4-BE49-F238E27FC236}">
                <a16:creationId xmlns:a16="http://schemas.microsoft.com/office/drawing/2014/main" id="{5DCEC380-5A98-4CA4-87EA-6EF11E6FF41C}"/>
              </a:ext>
            </a:extLst>
          </p:cNvPr>
          <p:cNvSpPr/>
          <p:nvPr/>
        </p:nvSpPr>
        <p:spPr>
          <a:xfrm>
            <a:off x="422788" y="4200973"/>
            <a:ext cx="6784257" cy="7374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HTTP Request to API Endpoint</a:t>
            </a:r>
            <a:endParaRPr lang="en-US" b="1" dirty="0"/>
          </a:p>
        </p:txBody>
      </p:sp>
      <p:sp>
        <p:nvSpPr>
          <p:cNvPr id="12" name="Arrow: Left 11">
            <a:extLst>
              <a:ext uri="{FF2B5EF4-FFF2-40B4-BE49-F238E27FC236}">
                <a16:creationId xmlns:a16="http://schemas.microsoft.com/office/drawing/2014/main" id="{DE234C72-9175-4BCF-B4F2-1F3149629F9C}"/>
              </a:ext>
            </a:extLst>
          </p:cNvPr>
          <p:cNvSpPr/>
          <p:nvPr/>
        </p:nvSpPr>
        <p:spPr>
          <a:xfrm>
            <a:off x="422787" y="5633884"/>
            <a:ext cx="6784257" cy="7374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JSON Data</a:t>
            </a:r>
            <a:endParaRPr lang="en-US" sz="1600" b="1" dirty="0"/>
          </a:p>
        </p:txBody>
      </p:sp>
      <p:sp>
        <p:nvSpPr>
          <p:cNvPr id="13" name="TextBox 12">
            <a:extLst>
              <a:ext uri="{FF2B5EF4-FFF2-40B4-BE49-F238E27FC236}">
                <a16:creationId xmlns:a16="http://schemas.microsoft.com/office/drawing/2014/main" id="{BA25EF3D-8076-49A2-854C-0ADB62AE5EFC}"/>
              </a:ext>
            </a:extLst>
          </p:cNvPr>
          <p:cNvSpPr txBox="1"/>
          <p:nvPr/>
        </p:nvSpPr>
        <p:spPr>
          <a:xfrm>
            <a:off x="2541638" y="3619568"/>
            <a:ext cx="4041058" cy="646331"/>
          </a:xfrm>
          <a:prstGeom prst="rect">
            <a:avLst/>
          </a:prstGeom>
          <a:noFill/>
        </p:spPr>
        <p:txBody>
          <a:bodyPr wrap="square" rtlCol="0">
            <a:spAutoFit/>
          </a:bodyPr>
          <a:lstStyle/>
          <a:p>
            <a:pPr algn="ctr"/>
            <a:r>
              <a:rPr lang="en-IN" b="1"/>
              <a:t>Web Server </a:t>
            </a:r>
            <a:r>
              <a:rPr lang="en-IN" b="1" dirty="0"/>
              <a:t>Hosting Public EndPoints</a:t>
            </a:r>
            <a:endParaRPr lang="en-US" b="1" dirty="0"/>
          </a:p>
        </p:txBody>
      </p:sp>
    </p:spTree>
    <p:extLst>
      <p:ext uri="{BB962C8B-B14F-4D97-AF65-F5344CB8AC3E}">
        <p14:creationId xmlns:p14="http://schemas.microsoft.com/office/powerpoint/2010/main" val="2370068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960095D-1394-408A-97EB-3CF036C9FB6D}"/>
              </a:ext>
            </a:extLst>
          </p:cNvPr>
          <p:cNvSpPr/>
          <p:nvPr/>
        </p:nvSpPr>
        <p:spPr>
          <a:xfrm>
            <a:off x="353961" y="914400"/>
            <a:ext cx="11484078" cy="1661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404E4F5-9CF7-49D4-99CE-849111F0ECA5}"/>
              </a:ext>
            </a:extLst>
          </p:cNvPr>
          <p:cNvSpPr txBox="1"/>
          <p:nvPr/>
        </p:nvSpPr>
        <p:spPr>
          <a:xfrm>
            <a:off x="2635045" y="0"/>
            <a:ext cx="6862916" cy="369332"/>
          </a:xfrm>
          <a:prstGeom prst="rect">
            <a:avLst/>
          </a:prstGeom>
          <a:noFill/>
        </p:spPr>
        <p:txBody>
          <a:bodyPr wrap="square" rtlCol="0">
            <a:spAutoFit/>
          </a:bodyPr>
          <a:lstStyle/>
          <a:p>
            <a:pPr algn="ctr"/>
            <a:r>
              <a:rPr lang="en-IN" b="1" dirty="0"/>
              <a:t>HTTP REQUEST MESSAGE</a:t>
            </a:r>
            <a:endParaRPr lang="en-US" b="1" dirty="0"/>
          </a:p>
        </p:txBody>
      </p:sp>
      <p:sp>
        <p:nvSpPr>
          <p:cNvPr id="4" name="Rectangle 3">
            <a:extLst>
              <a:ext uri="{FF2B5EF4-FFF2-40B4-BE49-F238E27FC236}">
                <a16:creationId xmlns:a16="http://schemas.microsoft.com/office/drawing/2014/main" id="{2ECC6179-0A04-45AB-9C31-61718287DC7B}"/>
              </a:ext>
            </a:extLst>
          </p:cNvPr>
          <p:cNvSpPr/>
          <p:nvPr/>
        </p:nvSpPr>
        <p:spPr>
          <a:xfrm>
            <a:off x="3519948" y="914400"/>
            <a:ext cx="442452" cy="1661652"/>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CFBB0F7-108A-490A-95C0-C68AACB0B80B}"/>
              </a:ext>
            </a:extLst>
          </p:cNvPr>
          <p:cNvSpPr/>
          <p:nvPr/>
        </p:nvSpPr>
        <p:spPr>
          <a:xfrm>
            <a:off x="8077202" y="914400"/>
            <a:ext cx="442452" cy="1661652"/>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3D9F81A-ABCF-4FE0-87C9-04B38CFFFC91}"/>
              </a:ext>
            </a:extLst>
          </p:cNvPr>
          <p:cNvSpPr txBox="1"/>
          <p:nvPr/>
        </p:nvSpPr>
        <p:spPr>
          <a:xfrm>
            <a:off x="501445" y="1032387"/>
            <a:ext cx="2812026" cy="369332"/>
          </a:xfrm>
          <a:prstGeom prst="rect">
            <a:avLst/>
          </a:prstGeom>
          <a:noFill/>
        </p:spPr>
        <p:txBody>
          <a:bodyPr wrap="square" rtlCol="0">
            <a:spAutoFit/>
          </a:bodyPr>
          <a:lstStyle/>
          <a:p>
            <a:r>
              <a:rPr lang="en-IN" b="1" dirty="0"/>
              <a:t>Header</a:t>
            </a:r>
            <a:endParaRPr lang="en-US" b="1" dirty="0"/>
          </a:p>
        </p:txBody>
      </p:sp>
      <p:sp>
        <p:nvSpPr>
          <p:cNvPr id="7" name="TextBox 6">
            <a:extLst>
              <a:ext uri="{FF2B5EF4-FFF2-40B4-BE49-F238E27FC236}">
                <a16:creationId xmlns:a16="http://schemas.microsoft.com/office/drawing/2014/main" id="{57CB5AF2-9C9E-45E9-98D2-DB7C1E9B5AE1}"/>
              </a:ext>
            </a:extLst>
          </p:cNvPr>
          <p:cNvSpPr txBox="1"/>
          <p:nvPr/>
        </p:nvSpPr>
        <p:spPr>
          <a:xfrm>
            <a:off x="4119716" y="1032387"/>
            <a:ext cx="3873910" cy="369332"/>
          </a:xfrm>
          <a:prstGeom prst="rect">
            <a:avLst/>
          </a:prstGeom>
          <a:noFill/>
        </p:spPr>
        <p:txBody>
          <a:bodyPr wrap="square" rtlCol="0">
            <a:spAutoFit/>
          </a:bodyPr>
          <a:lstStyle/>
          <a:p>
            <a:r>
              <a:rPr lang="en-IN" b="1" dirty="0"/>
              <a:t>Body</a:t>
            </a:r>
            <a:endParaRPr lang="en-US" b="1" dirty="0"/>
          </a:p>
        </p:txBody>
      </p:sp>
      <p:sp>
        <p:nvSpPr>
          <p:cNvPr id="8" name="TextBox 7">
            <a:extLst>
              <a:ext uri="{FF2B5EF4-FFF2-40B4-BE49-F238E27FC236}">
                <a16:creationId xmlns:a16="http://schemas.microsoft.com/office/drawing/2014/main" id="{348BAEED-2A7B-4636-BE30-C4B34367407E}"/>
              </a:ext>
            </a:extLst>
          </p:cNvPr>
          <p:cNvSpPr txBox="1"/>
          <p:nvPr/>
        </p:nvSpPr>
        <p:spPr>
          <a:xfrm>
            <a:off x="8691716" y="1032387"/>
            <a:ext cx="2871019" cy="369332"/>
          </a:xfrm>
          <a:prstGeom prst="rect">
            <a:avLst/>
          </a:prstGeom>
          <a:noFill/>
        </p:spPr>
        <p:txBody>
          <a:bodyPr wrap="square" rtlCol="0">
            <a:spAutoFit/>
          </a:bodyPr>
          <a:lstStyle/>
          <a:p>
            <a:r>
              <a:rPr lang="en-IN" b="1" dirty="0"/>
              <a:t>Error</a:t>
            </a:r>
            <a:endParaRPr lang="en-US" b="1" dirty="0"/>
          </a:p>
        </p:txBody>
      </p:sp>
      <p:cxnSp>
        <p:nvCxnSpPr>
          <p:cNvPr id="10" name="Straight Arrow Connector 9">
            <a:extLst>
              <a:ext uri="{FF2B5EF4-FFF2-40B4-BE49-F238E27FC236}">
                <a16:creationId xmlns:a16="http://schemas.microsoft.com/office/drawing/2014/main" id="{DDB9AACF-AF23-4CCF-89A2-CC1B04334AB2}"/>
              </a:ext>
            </a:extLst>
          </p:cNvPr>
          <p:cNvCxnSpPr>
            <a:stCxn id="2" idx="2"/>
          </p:cNvCxnSpPr>
          <p:nvPr/>
        </p:nvCxnSpPr>
        <p:spPr>
          <a:xfrm>
            <a:off x="6096000" y="2576052"/>
            <a:ext cx="78658" cy="1563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093FE38-2829-425C-B2BF-078297015205}"/>
              </a:ext>
            </a:extLst>
          </p:cNvPr>
          <p:cNvSpPr txBox="1"/>
          <p:nvPr/>
        </p:nvSpPr>
        <p:spPr>
          <a:xfrm>
            <a:off x="4045976" y="4139381"/>
            <a:ext cx="4645740" cy="1200329"/>
          </a:xfrm>
          <a:prstGeom prst="rect">
            <a:avLst/>
          </a:prstGeom>
          <a:noFill/>
        </p:spPr>
        <p:txBody>
          <a:bodyPr wrap="square" rtlCol="0">
            <a:spAutoFit/>
          </a:bodyPr>
          <a:lstStyle/>
          <a:p>
            <a:r>
              <a:rPr lang="en-IN" dirty="0"/>
              <a:t>For Node.js and Express the Body is Received as Stream. The Express post and put methods will fail to read stream.  We MUST configure the JSON  middleware foe Express HTTP Pipeline </a:t>
            </a:r>
            <a:endParaRPr lang="en-US" dirty="0"/>
          </a:p>
        </p:txBody>
      </p:sp>
      <p:cxnSp>
        <p:nvCxnSpPr>
          <p:cNvPr id="12" name="Straight Arrow Connector 11">
            <a:extLst>
              <a:ext uri="{FF2B5EF4-FFF2-40B4-BE49-F238E27FC236}">
                <a16:creationId xmlns:a16="http://schemas.microsoft.com/office/drawing/2014/main" id="{61D02102-8EDE-4106-AB22-5D77A9E365C8}"/>
              </a:ext>
            </a:extLst>
          </p:cNvPr>
          <p:cNvCxnSpPr/>
          <p:nvPr/>
        </p:nvCxnSpPr>
        <p:spPr>
          <a:xfrm flipH="1">
            <a:off x="1288026" y="2576052"/>
            <a:ext cx="157316" cy="1858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1B8CA4E-6E71-4805-BEC9-600ECB578903}"/>
              </a:ext>
            </a:extLst>
          </p:cNvPr>
          <p:cNvSpPr txBox="1"/>
          <p:nvPr/>
        </p:nvSpPr>
        <p:spPr>
          <a:xfrm>
            <a:off x="235974" y="4572000"/>
            <a:ext cx="3401961" cy="1200329"/>
          </a:xfrm>
          <a:prstGeom prst="rect">
            <a:avLst/>
          </a:prstGeom>
          <a:noFill/>
        </p:spPr>
        <p:txBody>
          <a:bodyPr wrap="square" rtlCol="0">
            <a:spAutoFit/>
          </a:bodyPr>
          <a:lstStyle/>
          <a:p>
            <a:r>
              <a:rPr lang="en-IN" dirty="0"/>
              <a:t>URL, Authorization Headers, Request Method, MIME Type (aka Content-type), Version</a:t>
            </a:r>
            <a:r>
              <a:rPr lang="en-IN"/>
              <a:t>, Custom Info, etc.</a:t>
            </a:r>
            <a:endParaRPr lang="en-US" dirty="0"/>
          </a:p>
        </p:txBody>
      </p:sp>
    </p:spTree>
    <p:extLst>
      <p:ext uri="{BB962C8B-B14F-4D97-AF65-F5344CB8AC3E}">
        <p14:creationId xmlns:p14="http://schemas.microsoft.com/office/powerpoint/2010/main" val="158761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1C6BD5-60EF-46CA-8D4E-D8FD4E40D9B8}"/>
              </a:ext>
            </a:extLst>
          </p:cNvPr>
          <p:cNvSpPr txBox="1"/>
          <p:nvPr/>
        </p:nvSpPr>
        <p:spPr>
          <a:xfrm>
            <a:off x="1347019" y="127819"/>
            <a:ext cx="9655278" cy="369332"/>
          </a:xfrm>
          <a:prstGeom prst="rect">
            <a:avLst/>
          </a:prstGeom>
          <a:noFill/>
        </p:spPr>
        <p:txBody>
          <a:bodyPr wrap="square" rtlCol="0">
            <a:spAutoFit/>
          </a:bodyPr>
          <a:lstStyle/>
          <a:p>
            <a:pPr algn="ctr"/>
            <a:r>
              <a:rPr lang="en-IN" b="1" dirty="0"/>
              <a:t>Node.js + Express App</a:t>
            </a:r>
            <a:endParaRPr lang="en-US" b="1" dirty="0"/>
          </a:p>
        </p:txBody>
      </p:sp>
      <p:sp>
        <p:nvSpPr>
          <p:cNvPr id="3" name="Rectangle 2">
            <a:extLst>
              <a:ext uri="{FF2B5EF4-FFF2-40B4-BE49-F238E27FC236}">
                <a16:creationId xmlns:a16="http://schemas.microsoft.com/office/drawing/2014/main" id="{0E644258-ADAB-4BB2-B860-3BA0E7698038}"/>
              </a:ext>
            </a:extLst>
          </p:cNvPr>
          <p:cNvSpPr/>
          <p:nvPr/>
        </p:nvSpPr>
        <p:spPr>
          <a:xfrm>
            <a:off x="6764594" y="1317523"/>
            <a:ext cx="4699819" cy="52897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9945DCC-6854-44B4-85D1-1342883D0DDE}"/>
              </a:ext>
            </a:extLst>
          </p:cNvPr>
          <p:cNvSpPr txBox="1"/>
          <p:nvPr/>
        </p:nvSpPr>
        <p:spPr>
          <a:xfrm>
            <a:off x="7039897" y="1455174"/>
            <a:ext cx="3962400" cy="369332"/>
          </a:xfrm>
          <a:prstGeom prst="rect">
            <a:avLst/>
          </a:prstGeom>
          <a:noFill/>
        </p:spPr>
        <p:txBody>
          <a:bodyPr wrap="square" rtlCol="0">
            <a:spAutoFit/>
          </a:bodyPr>
          <a:lstStyle/>
          <a:p>
            <a:pPr algn="ctr"/>
            <a:r>
              <a:rPr lang="en-IN" b="1" dirty="0"/>
              <a:t>Node.js Server</a:t>
            </a:r>
            <a:endParaRPr lang="en-US" b="1" dirty="0"/>
          </a:p>
        </p:txBody>
      </p:sp>
      <p:sp>
        <p:nvSpPr>
          <p:cNvPr id="5" name="Rectangle 4">
            <a:extLst>
              <a:ext uri="{FF2B5EF4-FFF2-40B4-BE49-F238E27FC236}">
                <a16:creationId xmlns:a16="http://schemas.microsoft.com/office/drawing/2014/main" id="{00CAB484-6B5A-412C-8114-25B8FC08593B}"/>
              </a:ext>
            </a:extLst>
          </p:cNvPr>
          <p:cNvSpPr/>
          <p:nvPr/>
        </p:nvSpPr>
        <p:spPr>
          <a:xfrm>
            <a:off x="7054645" y="1789470"/>
            <a:ext cx="4119716" cy="121674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Express.js  Web UI App</a:t>
            </a:r>
          </a:p>
          <a:p>
            <a:pPr algn="ctr"/>
            <a:r>
              <a:rPr lang="en-IN" b="1" dirty="0"/>
              <a:t>HTML + jQuery + Bootstrap</a:t>
            </a:r>
          </a:p>
          <a:p>
            <a:pPr algn="ctr"/>
            <a:r>
              <a:rPr lang="en-IN" b="1" dirty="0"/>
              <a:t>http://server:7010</a:t>
            </a:r>
            <a:endParaRPr lang="en-US" b="1" dirty="0"/>
          </a:p>
        </p:txBody>
      </p:sp>
      <p:sp>
        <p:nvSpPr>
          <p:cNvPr id="6" name="Rectangle 5">
            <a:extLst>
              <a:ext uri="{FF2B5EF4-FFF2-40B4-BE49-F238E27FC236}">
                <a16:creationId xmlns:a16="http://schemas.microsoft.com/office/drawing/2014/main" id="{B55BE3BC-FEAD-406F-8696-8DFCF1DA4FA2}"/>
              </a:ext>
            </a:extLst>
          </p:cNvPr>
          <p:cNvSpPr/>
          <p:nvPr/>
        </p:nvSpPr>
        <p:spPr>
          <a:xfrm>
            <a:off x="7054645" y="4333567"/>
            <a:ext cx="4119716" cy="121674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Express.js  REST API</a:t>
            </a:r>
          </a:p>
          <a:p>
            <a:pPr algn="ctr"/>
            <a:r>
              <a:rPr lang="en-IN" b="1" dirty="0"/>
              <a:t>http://server:7011</a:t>
            </a:r>
            <a:endParaRPr lang="en-US" b="1" dirty="0"/>
          </a:p>
        </p:txBody>
      </p:sp>
      <p:sp>
        <p:nvSpPr>
          <p:cNvPr id="7" name="Rectangle 6">
            <a:extLst>
              <a:ext uri="{FF2B5EF4-FFF2-40B4-BE49-F238E27FC236}">
                <a16:creationId xmlns:a16="http://schemas.microsoft.com/office/drawing/2014/main" id="{686BA703-A9EE-4051-AFF0-16E1C6C42A0E}"/>
              </a:ext>
            </a:extLst>
          </p:cNvPr>
          <p:cNvSpPr/>
          <p:nvPr/>
        </p:nvSpPr>
        <p:spPr>
          <a:xfrm>
            <a:off x="412955" y="1455174"/>
            <a:ext cx="2231922" cy="26645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Browser</a:t>
            </a:r>
            <a:endParaRPr lang="en-US" b="1" dirty="0"/>
          </a:p>
        </p:txBody>
      </p:sp>
      <p:sp>
        <p:nvSpPr>
          <p:cNvPr id="8" name="Arrow: Right 7">
            <a:extLst>
              <a:ext uri="{FF2B5EF4-FFF2-40B4-BE49-F238E27FC236}">
                <a16:creationId xmlns:a16="http://schemas.microsoft.com/office/drawing/2014/main" id="{9A8329F2-4145-4C29-85D2-4E328936DE0B}"/>
              </a:ext>
            </a:extLst>
          </p:cNvPr>
          <p:cNvSpPr/>
          <p:nvPr/>
        </p:nvSpPr>
        <p:spPr>
          <a:xfrm>
            <a:off x="2507226" y="1671484"/>
            <a:ext cx="4532671" cy="58179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http://server:7010/home</a:t>
            </a:r>
            <a:endParaRPr lang="en-US" dirty="0"/>
          </a:p>
        </p:txBody>
      </p:sp>
      <p:sp>
        <p:nvSpPr>
          <p:cNvPr id="9" name="Arrow: Left 8">
            <a:extLst>
              <a:ext uri="{FF2B5EF4-FFF2-40B4-BE49-F238E27FC236}">
                <a16:creationId xmlns:a16="http://schemas.microsoft.com/office/drawing/2014/main" id="{EB089346-4A24-40A4-8B65-9EE0F84C679D}"/>
              </a:ext>
            </a:extLst>
          </p:cNvPr>
          <p:cNvSpPr/>
          <p:nvPr/>
        </p:nvSpPr>
        <p:spPr>
          <a:xfrm>
            <a:off x="2644877" y="2477729"/>
            <a:ext cx="4409768" cy="521110"/>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Response for Home.html</a:t>
            </a:r>
            <a:endParaRPr lang="en-US" dirty="0"/>
          </a:p>
        </p:txBody>
      </p:sp>
      <p:sp>
        <p:nvSpPr>
          <p:cNvPr id="10" name="TextBox 9">
            <a:extLst>
              <a:ext uri="{FF2B5EF4-FFF2-40B4-BE49-F238E27FC236}">
                <a16:creationId xmlns:a16="http://schemas.microsoft.com/office/drawing/2014/main" id="{D524397A-11CE-497A-8F5B-952EAD12AD90}"/>
              </a:ext>
            </a:extLst>
          </p:cNvPr>
          <p:cNvSpPr txBox="1"/>
          <p:nvPr/>
        </p:nvSpPr>
        <p:spPr>
          <a:xfrm>
            <a:off x="727587" y="2074675"/>
            <a:ext cx="1735393" cy="646331"/>
          </a:xfrm>
          <a:prstGeom prst="rect">
            <a:avLst/>
          </a:prstGeom>
          <a:noFill/>
        </p:spPr>
        <p:txBody>
          <a:bodyPr wrap="square" rtlCol="0">
            <a:spAutoFit/>
          </a:bodyPr>
          <a:lstStyle/>
          <a:p>
            <a:pPr algn="ctr"/>
            <a:r>
              <a:rPr lang="en-IN" dirty="0"/>
              <a:t>Html + jQuery + CSS	</a:t>
            </a:r>
            <a:endParaRPr lang="en-US" dirty="0"/>
          </a:p>
        </p:txBody>
      </p:sp>
      <p:cxnSp>
        <p:nvCxnSpPr>
          <p:cNvPr id="12" name="Connector: Elbow 11">
            <a:extLst>
              <a:ext uri="{FF2B5EF4-FFF2-40B4-BE49-F238E27FC236}">
                <a16:creationId xmlns:a16="http://schemas.microsoft.com/office/drawing/2014/main" id="{8D5FACEF-A974-43A6-9BB7-F7FEBA3D7D7B}"/>
              </a:ext>
            </a:extLst>
          </p:cNvPr>
          <p:cNvCxnSpPr/>
          <p:nvPr/>
        </p:nvCxnSpPr>
        <p:spPr>
          <a:xfrm>
            <a:off x="2644877" y="3529781"/>
            <a:ext cx="4395020" cy="1199535"/>
          </a:xfrm>
          <a:prstGeom prst="bentConnector3">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549F92E-CC51-4684-BEBF-A7D0D378CE68}"/>
              </a:ext>
            </a:extLst>
          </p:cNvPr>
          <p:cNvSpPr txBox="1"/>
          <p:nvPr/>
        </p:nvSpPr>
        <p:spPr>
          <a:xfrm>
            <a:off x="2224549" y="5422491"/>
            <a:ext cx="4395019" cy="369332"/>
          </a:xfrm>
          <a:prstGeom prst="rect">
            <a:avLst/>
          </a:prstGeom>
          <a:noFill/>
        </p:spPr>
        <p:txBody>
          <a:bodyPr wrap="square" rtlCol="0">
            <a:spAutoFit/>
          </a:bodyPr>
          <a:lstStyle/>
          <a:p>
            <a:r>
              <a:rPr lang="en-IN"/>
              <a:t>JSON response</a:t>
            </a:r>
            <a:endParaRPr lang="en-US" dirty="0"/>
          </a:p>
        </p:txBody>
      </p:sp>
      <p:cxnSp>
        <p:nvCxnSpPr>
          <p:cNvPr id="15" name="Connector: Elbow 14">
            <a:extLst>
              <a:ext uri="{FF2B5EF4-FFF2-40B4-BE49-F238E27FC236}">
                <a16:creationId xmlns:a16="http://schemas.microsoft.com/office/drawing/2014/main" id="{08D3D840-0B70-4ED2-BB30-5CC3435846A9}"/>
              </a:ext>
            </a:extLst>
          </p:cNvPr>
          <p:cNvCxnSpPr>
            <a:endCxn id="7" idx="2"/>
          </p:cNvCxnSpPr>
          <p:nvPr/>
        </p:nvCxnSpPr>
        <p:spPr>
          <a:xfrm rot="10800000">
            <a:off x="1528917" y="4119716"/>
            <a:ext cx="5510981" cy="1140542"/>
          </a:xfrm>
          <a:prstGeom prst="bentConnector2">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419D853-E137-44F3-9DA7-58DB9A573CF1}"/>
              </a:ext>
            </a:extLst>
          </p:cNvPr>
          <p:cNvSpPr txBox="1"/>
          <p:nvPr/>
        </p:nvSpPr>
        <p:spPr>
          <a:xfrm>
            <a:off x="2949677" y="4281948"/>
            <a:ext cx="4395019" cy="369332"/>
          </a:xfrm>
          <a:prstGeom prst="rect">
            <a:avLst/>
          </a:prstGeom>
          <a:noFill/>
        </p:spPr>
        <p:txBody>
          <a:bodyPr wrap="square" rtlCol="0">
            <a:spAutoFit/>
          </a:bodyPr>
          <a:lstStyle/>
          <a:p>
            <a:r>
              <a:rPr lang="en-IN" dirty="0"/>
              <a:t>http://server:7011/api/employees</a:t>
            </a:r>
            <a:endParaRPr lang="en-US" dirty="0"/>
          </a:p>
        </p:txBody>
      </p:sp>
    </p:spTree>
    <p:extLst>
      <p:ext uri="{BB962C8B-B14F-4D97-AF65-F5344CB8AC3E}">
        <p14:creationId xmlns:p14="http://schemas.microsoft.com/office/powerpoint/2010/main" val="2881490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4AAECF8-725E-467F-9EEC-8C952071C44C}"/>
              </a:ext>
            </a:extLst>
          </p:cNvPr>
          <p:cNvSpPr/>
          <p:nvPr/>
        </p:nvSpPr>
        <p:spPr>
          <a:xfrm>
            <a:off x="7728155" y="530942"/>
            <a:ext cx="3775587" cy="6037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562F60F-AE1D-4733-A34D-6843AF9F6EF8}"/>
              </a:ext>
            </a:extLst>
          </p:cNvPr>
          <p:cNvSpPr txBox="1"/>
          <p:nvPr/>
        </p:nvSpPr>
        <p:spPr>
          <a:xfrm>
            <a:off x="7895303" y="678426"/>
            <a:ext cx="3293807" cy="369332"/>
          </a:xfrm>
          <a:prstGeom prst="rect">
            <a:avLst/>
          </a:prstGeom>
          <a:noFill/>
        </p:spPr>
        <p:txBody>
          <a:bodyPr wrap="square" rtlCol="0">
            <a:spAutoFit/>
          </a:bodyPr>
          <a:lstStyle/>
          <a:p>
            <a:pPr algn="ctr"/>
            <a:r>
              <a:rPr lang="en-IN" b="1" dirty="0"/>
              <a:t>Web Server</a:t>
            </a:r>
            <a:endParaRPr lang="en-US" b="1" dirty="0"/>
          </a:p>
        </p:txBody>
      </p:sp>
      <p:sp>
        <p:nvSpPr>
          <p:cNvPr id="4" name="Flowchart: Multidocument 3">
            <a:extLst>
              <a:ext uri="{FF2B5EF4-FFF2-40B4-BE49-F238E27FC236}">
                <a16:creationId xmlns:a16="http://schemas.microsoft.com/office/drawing/2014/main" id="{07D5F080-75CE-434F-AC4E-32113EB4E18B}"/>
              </a:ext>
            </a:extLst>
          </p:cNvPr>
          <p:cNvSpPr/>
          <p:nvPr/>
        </p:nvSpPr>
        <p:spPr>
          <a:xfrm>
            <a:off x="8627806" y="2438400"/>
            <a:ext cx="1976284" cy="1730477"/>
          </a:xfrm>
          <a:prstGeom prst="flowChartMultidocumen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Multidocument 4">
            <a:extLst>
              <a:ext uri="{FF2B5EF4-FFF2-40B4-BE49-F238E27FC236}">
                <a16:creationId xmlns:a16="http://schemas.microsoft.com/office/drawing/2014/main" id="{4BE9258C-8A6F-4BF7-8A8B-30E9A4F72537}"/>
              </a:ext>
            </a:extLst>
          </p:cNvPr>
          <p:cNvSpPr/>
          <p:nvPr/>
        </p:nvSpPr>
        <p:spPr>
          <a:xfrm>
            <a:off x="8406580" y="2942614"/>
            <a:ext cx="1976284" cy="1730477"/>
          </a:xfrm>
          <a:prstGeom prst="flowChartMultidocumen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Web Pages</a:t>
            </a:r>
            <a:endParaRPr lang="en-US" b="1" dirty="0"/>
          </a:p>
        </p:txBody>
      </p:sp>
      <p:graphicFrame>
        <p:nvGraphicFramePr>
          <p:cNvPr id="6" name="Table 6">
            <a:extLst>
              <a:ext uri="{FF2B5EF4-FFF2-40B4-BE49-F238E27FC236}">
                <a16:creationId xmlns:a16="http://schemas.microsoft.com/office/drawing/2014/main" id="{F7E0214A-32CA-4FC6-A265-AE3FB46F69DE}"/>
              </a:ext>
            </a:extLst>
          </p:cNvPr>
          <p:cNvGraphicFramePr>
            <a:graphicFrameLocks noGrp="1"/>
          </p:cNvGraphicFramePr>
          <p:nvPr>
            <p:extLst>
              <p:ext uri="{D42A27DB-BD31-4B8C-83A1-F6EECF244321}">
                <p14:modId xmlns:p14="http://schemas.microsoft.com/office/powerpoint/2010/main" val="3382758502"/>
              </p:ext>
            </p:extLst>
          </p:nvPr>
        </p:nvGraphicFramePr>
        <p:xfrm>
          <a:off x="58994" y="5119083"/>
          <a:ext cx="7551170" cy="889000"/>
        </p:xfrm>
        <a:graphic>
          <a:graphicData uri="http://schemas.openxmlformats.org/drawingml/2006/table">
            <a:tbl>
              <a:tblPr firstRow="1" bandRow="1">
                <a:tableStyleId>{5C22544A-7EE6-4342-B048-85BDC9FD1C3A}</a:tableStyleId>
              </a:tblPr>
              <a:tblGrid>
                <a:gridCol w="1510234">
                  <a:extLst>
                    <a:ext uri="{9D8B030D-6E8A-4147-A177-3AD203B41FA5}">
                      <a16:colId xmlns:a16="http://schemas.microsoft.com/office/drawing/2014/main" val="651027158"/>
                    </a:ext>
                  </a:extLst>
                </a:gridCol>
                <a:gridCol w="1510234">
                  <a:extLst>
                    <a:ext uri="{9D8B030D-6E8A-4147-A177-3AD203B41FA5}">
                      <a16:colId xmlns:a16="http://schemas.microsoft.com/office/drawing/2014/main" val="2543219450"/>
                    </a:ext>
                  </a:extLst>
                </a:gridCol>
                <a:gridCol w="1510234">
                  <a:extLst>
                    <a:ext uri="{9D8B030D-6E8A-4147-A177-3AD203B41FA5}">
                      <a16:colId xmlns:a16="http://schemas.microsoft.com/office/drawing/2014/main" val="3718848658"/>
                    </a:ext>
                  </a:extLst>
                </a:gridCol>
                <a:gridCol w="1510234">
                  <a:extLst>
                    <a:ext uri="{9D8B030D-6E8A-4147-A177-3AD203B41FA5}">
                      <a16:colId xmlns:a16="http://schemas.microsoft.com/office/drawing/2014/main" val="2607757282"/>
                    </a:ext>
                  </a:extLst>
                </a:gridCol>
                <a:gridCol w="1510234">
                  <a:extLst>
                    <a:ext uri="{9D8B030D-6E8A-4147-A177-3AD203B41FA5}">
                      <a16:colId xmlns:a16="http://schemas.microsoft.com/office/drawing/2014/main" val="1552934479"/>
                    </a:ext>
                  </a:extLst>
                </a:gridCol>
              </a:tblGrid>
              <a:tr h="370840">
                <a:tc>
                  <a:txBody>
                    <a:bodyPr/>
                    <a:lstStyle/>
                    <a:p>
                      <a:r>
                        <a:rPr lang="en-IN" sz="1400" dirty="0"/>
                        <a:t>Session Id</a:t>
                      </a:r>
                      <a:endParaRPr lang="en-US" sz="1400" dirty="0"/>
                    </a:p>
                  </a:txBody>
                  <a:tcPr/>
                </a:tc>
                <a:tc>
                  <a:txBody>
                    <a:bodyPr/>
                    <a:lstStyle/>
                    <a:p>
                      <a:r>
                        <a:rPr lang="en-IN" sz="1400" dirty="0"/>
                        <a:t>Is New Session</a:t>
                      </a:r>
                      <a:endParaRPr lang="en-US" sz="1400" dirty="0"/>
                    </a:p>
                  </a:txBody>
                  <a:tcPr/>
                </a:tc>
                <a:tc>
                  <a:txBody>
                    <a:bodyPr/>
                    <a:lstStyle/>
                    <a:p>
                      <a:r>
                        <a:rPr lang="en-IN" sz="1400" dirty="0"/>
                        <a:t>Last Response Time</a:t>
                      </a:r>
                      <a:endParaRPr lang="en-US" sz="1400" dirty="0"/>
                    </a:p>
                  </a:txBody>
                  <a:tcPr/>
                </a:tc>
                <a:tc>
                  <a:txBody>
                    <a:bodyPr/>
                    <a:lstStyle/>
                    <a:p>
                      <a:r>
                        <a:rPr lang="en-IN" sz="1400" dirty="0" err="1"/>
                        <a:t>IsAuthenticated</a:t>
                      </a:r>
                      <a:endParaRPr lang="en-US" sz="1400" dirty="0"/>
                    </a:p>
                  </a:txBody>
                  <a:tcPr/>
                </a:tc>
                <a:tc>
                  <a:txBody>
                    <a:bodyPr/>
                    <a:lstStyle/>
                    <a:p>
                      <a:r>
                        <a:rPr lang="en-IN" sz="1400" dirty="0" err="1"/>
                        <a:t>IsCookieless</a:t>
                      </a:r>
                      <a:endParaRPr lang="en-US" sz="1400" dirty="0"/>
                    </a:p>
                  </a:txBody>
                  <a:tcPr/>
                </a:tc>
                <a:extLst>
                  <a:ext uri="{0D108BD9-81ED-4DB2-BD59-A6C34878D82A}">
                    <a16:rowId xmlns:a16="http://schemas.microsoft.com/office/drawing/2014/main" val="3321986912"/>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13379752"/>
                  </a:ext>
                </a:extLst>
              </a:tr>
            </a:tbl>
          </a:graphicData>
        </a:graphic>
      </p:graphicFrame>
      <p:cxnSp>
        <p:nvCxnSpPr>
          <p:cNvPr id="8" name="Connector: Elbow 7">
            <a:extLst>
              <a:ext uri="{FF2B5EF4-FFF2-40B4-BE49-F238E27FC236}">
                <a16:creationId xmlns:a16="http://schemas.microsoft.com/office/drawing/2014/main" id="{A4CFEAB9-2D03-4B27-A4FB-90F31199805C}"/>
              </a:ext>
            </a:extLst>
          </p:cNvPr>
          <p:cNvCxnSpPr>
            <a:cxnSpLocks/>
            <a:stCxn id="6" idx="0"/>
          </p:cNvCxnSpPr>
          <p:nvPr/>
        </p:nvCxnSpPr>
        <p:spPr>
          <a:xfrm rot="5400000" flipH="1" flipV="1">
            <a:off x="5615979" y="3006911"/>
            <a:ext cx="330772" cy="3893573"/>
          </a:xfrm>
          <a:prstGeom prst="bentConnector2">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785F4A9-E48E-4D9A-9FD2-D73413F88DDC}"/>
              </a:ext>
            </a:extLst>
          </p:cNvPr>
          <p:cNvSpPr txBox="1"/>
          <p:nvPr/>
        </p:nvSpPr>
        <p:spPr>
          <a:xfrm>
            <a:off x="403123" y="6243484"/>
            <a:ext cx="6597445" cy="369332"/>
          </a:xfrm>
          <a:prstGeom prst="rect">
            <a:avLst/>
          </a:prstGeom>
          <a:noFill/>
        </p:spPr>
        <p:txBody>
          <a:bodyPr wrap="square" rtlCol="0">
            <a:spAutoFit/>
          </a:bodyPr>
          <a:lstStyle/>
          <a:p>
            <a:pPr algn="ctr"/>
            <a:r>
              <a:rPr lang="en-IN" b="1" dirty="0"/>
              <a:t>In-Memory Session Store</a:t>
            </a:r>
            <a:endParaRPr lang="en-US" b="1" dirty="0"/>
          </a:p>
        </p:txBody>
      </p:sp>
      <p:sp>
        <p:nvSpPr>
          <p:cNvPr id="13" name="Arrow: Right 12">
            <a:extLst>
              <a:ext uri="{FF2B5EF4-FFF2-40B4-BE49-F238E27FC236}">
                <a16:creationId xmlns:a16="http://schemas.microsoft.com/office/drawing/2014/main" id="{6FB20210-B9F5-448C-BB5A-EC8471D5165D}"/>
              </a:ext>
            </a:extLst>
          </p:cNvPr>
          <p:cNvSpPr/>
          <p:nvPr/>
        </p:nvSpPr>
        <p:spPr>
          <a:xfrm>
            <a:off x="304800" y="530942"/>
            <a:ext cx="7433185" cy="10028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Request</a:t>
            </a:r>
            <a:endParaRPr lang="en-US" b="1" dirty="0"/>
          </a:p>
        </p:txBody>
      </p:sp>
      <p:cxnSp>
        <p:nvCxnSpPr>
          <p:cNvPr id="15" name="Connector: Elbow 14">
            <a:extLst>
              <a:ext uri="{FF2B5EF4-FFF2-40B4-BE49-F238E27FC236}">
                <a16:creationId xmlns:a16="http://schemas.microsoft.com/office/drawing/2014/main" id="{62516550-A3D9-4EDE-AB65-C484C885D75A}"/>
              </a:ext>
            </a:extLst>
          </p:cNvPr>
          <p:cNvCxnSpPr>
            <a:cxnSpLocks/>
            <a:stCxn id="13" idx="3"/>
            <a:endCxn id="4" idx="0"/>
          </p:cNvCxnSpPr>
          <p:nvPr/>
        </p:nvCxnSpPr>
        <p:spPr>
          <a:xfrm>
            <a:off x="7737985" y="1032387"/>
            <a:ext cx="2013924" cy="1406013"/>
          </a:xfrm>
          <a:prstGeom prst="bent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867CF9C6-2551-4279-B672-9EBDC9EAB0C1}"/>
              </a:ext>
            </a:extLst>
          </p:cNvPr>
          <p:cNvCxnSpPr>
            <a:cxnSpLocks/>
            <a:stCxn id="5" idx="2"/>
            <a:endCxn id="6" idx="3"/>
          </p:cNvCxnSpPr>
          <p:nvPr/>
        </p:nvCxnSpPr>
        <p:spPr>
          <a:xfrm rot="5400000">
            <a:off x="7955718" y="4262004"/>
            <a:ext cx="956026" cy="1647133"/>
          </a:xfrm>
          <a:prstGeom prst="bent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10E3FD9-08A2-4839-9FE6-C61E62C9E2EC}"/>
              </a:ext>
            </a:extLst>
          </p:cNvPr>
          <p:cNvSpPr txBox="1"/>
          <p:nvPr/>
        </p:nvSpPr>
        <p:spPr>
          <a:xfrm>
            <a:off x="9394722" y="5119083"/>
            <a:ext cx="1794388" cy="1200329"/>
          </a:xfrm>
          <a:prstGeom prst="rect">
            <a:avLst/>
          </a:prstGeom>
          <a:noFill/>
        </p:spPr>
        <p:txBody>
          <a:bodyPr wrap="square" rtlCol="0">
            <a:spAutoFit/>
          </a:bodyPr>
          <a:lstStyle/>
          <a:p>
            <a:r>
              <a:rPr lang="en-IN" b="1" dirty="0"/>
              <a:t>Is Session Initialized</a:t>
            </a:r>
          </a:p>
          <a:p>
            <a:r>
              <a:rPr lang="en-IN" b="1" dirty="0"/>
              <a:t>Assign Session Info</a:t>
            </a:r>
            <a:endParaRPr lang="en-US" b="1" dirty="0"/>
          </a:p>
        </p:txBody>
      </p:sp>
      <p:sp>
        <p:nvSpPr>
          <p:cNvPr id="21" name="Arrow: Right 20">
            <a:extLst>
              <a:ext uri="{FF2B5EF4-FFF2-40B4-BE49-F238E27FC236}">
                <a16:creationId xmlns:a16="http://schemas.microsoft.com/office/drawing/2014/main" id="{D97691C6-1DA2-430A-BCC2-C3024451CF08}"/>
              </a:ext>
            </a:extLst>
          </p:cNvPr>
          <p:cNvSpPr/>
          <p:nvPr/>
        </p:nvSpPr>
        <p:spPr>
          <a:xfrm>
            <a:off x="304800" y="1838632"/>
            <a:ext cx="7433185" cy="10028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Request with Authenticate</a:t>
            </a:r>
            <a:endParaRPr lang="en-US" b="1" dirty="0"/>
          </a:p>
        </p:txBody>
      </p:sp>
      <p:cxnSp>
        <p:nvCxnSpPr>
          <p:cNvPr id="23" name="Connector: Elbow 22">
            <a:extLst>
              <a:ext uri="{FF2B5EF4-FFF2-40B4-BE49-F238E27FC236}">
                <a16:creationId xmlns:a16="http://schemas.microsoft.com/office/drawing/2014/main" id="{BFAC7C29-24FC-41AF-90B1-57FC01816797}"/>
              </a:ext>
            </a:extLst>
          </p:cNvPr>
          <p:cNvCxnSpPr>
            <a:stCxn id="21" idx="3"/>
            <a:endCxn id="5" idx="1"/>
          </p:cNvCxnSpPr>
          <p:nvPr/>
        </p:nvCxnSpPr>
        <p:spPr>
          <a:xfrm>
            <a:off x="7737985" y="2340077"/>
            <a:ext cx="668595" cy="1467776"/>
          </a:xfrm>
          <a:prstGeom prst="bentConnector3">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09D697E3-E38B-4E94-9419-A73062C5A171}"/>
              </a:ext>
            </a:extLst>
          </p:cNvPr>
          <p:cNvCxnSpPr>
            <a:cxnSpLocks/>
          </p:cNvCxnSpPr>
          <p:nvPr/>
        </p:nvCxnSpPr>
        <p:spPr>
          <a:xfrm flipV="1">
            <a:off x="5211097" y="4103343"/>
            <a:ext cx="3077497" cy="1061845"/>
          </a:xfrm>
          <a:prstGeom prst="bent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5CB5D4B4-E57E-489D-83CA-7DAD63CB9BBB}"/>
              </a:ext>
            </a:extLst>
          </p:cNvPr>
          <p:cNvSpPr/>
          <p:nvPr/>
        </p:nvSpPr>
        <p:spPr>
          <a:xfrm>
            <a:off x="176981" y="2826151"/>
            <a:ext cx="7551172" cy="107316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75ACCCE9-3107-4B8E-99A7-A36F83308EE4}"/>
              </a:ext>
            </a:extLst>
          </p:cNvPr>
          <p:cNvSpPr txBox="1"/>
          <p:nvPr/>
        </p:nvSpPr>
        <p:spPr>
          <a:xfrm>
            <a:off x="235974" y="4016479"/>
            <a:ext cx="6154994" cy="646331"/>
          </a:xfrm>
          <a:prstGeom prst="rect">
            <a:avLst/>
          </a:prstGeom>
          <a:noFill/>
        </p:spPr>
        <p:txBody>
          <a:bodyPr wrap="square" rtlCol="0">
            <a:spAutoFit/>
          </a:bodyPr>
          <a:lstStyle/>
          <a:p>
            <a:r>
              <a:rPr lang="en-IN" b="1" dirty="0"/>
              <a:t>Session Authenticated Channel for HTTP Requests and Reponses for Static Resources + Data</a:t>
            </a:r>
            <a:endParaRPr lang="en-US" b="1" dirty="0"/>
          </a:p>
        </p:txBody>
      </p:sp>
      <p:cxnSp>
        <p:nvCxnSpPr>
          <p:cNvPr id="32" name="Straight Arrow Connector 31">
            <a:extLst>
              <a:ext uri="{FF2B5EF4-FFF2-40B4-BE49-F238E27FC236}">
                <a16:creationId xmlns:a16="http://schemas.microsoft.com/office/drawing/2014/main" id="{E3AEE467-919A-4C8D-A7B5-186F9832E077}"/>
              </a:ext>
            </a:extLst>
          </p:cNvPr>
          <p:cNvCxnSpPr/>
          <p:nvPr/>
        </p:nvCxnSpPr>
        <p:spPr>
          <a:xfrm flipV="1">
            <a:off x="304800" y="3022276"/>
            <a:ext cx="7423352" cy="54647"/>
          </a:xfrm>
          <a:prstGeom prst="straightConnector1">
            <a:avLst/>
          </a:prstGeom>
          <a:ln w="762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A6F2807-5E20-4AC1-9D77-4B7C98D71048}"/>
              </a:ext>
            </a:extLst>
          </p:cNvPr>
          <p:cNvCxnSpPr/>
          <p:nvPr/>
        </p:nvCxnSpPr>
        <p:spPr>
          <a:xfrm flipV="1">
            <a:off x="314631" y="3409636"/>
            <a:ext cx="7423352" cy="54647"/>
          </a:xfrm>
          <a:prstGeom prst="straightConnector1">
            <a:avLst/>
          </a:prstGeom>
          <a:ln w="762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206B819-28F6-47B7-A560-89612FF4E740}"/>
              </a:ext>
            </a:extLst>
          </p:cNvPr>
          <p:cNvCxnSpPr/>
          <p:nvPr/>
        </p:nvCxnSpPr>
        <p:spPr>
          <a:xfrm flipV="1">
            <a:off x="304800" y="3195218"/>
            <a:ext cx="7423352" cy="54647"/>
          </a:xfrm>
          <a:prstGeom prst="straightConnector1">
            <a:avLst/>
          </a:prstGeom>
          <a:ln w="762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591ABF9-3844-45F0-A316-B470BAF86E03}"/>
              </a:ext>
            </a:extLst>
          </p:cNvPr>
          <p:cNvCxnSpPr/>
          <p:nvPr/>
        </p:nvCxnSpPr>
        <p:spPr>
          <a:xfrm flipV="1">
            <a:off x="314631" y="3582578"/>
            <a:ext cx="7423352" cy="54647"/>
          </a:xfrm>
          <a:prstGeom prst="straightConnector1">
            <a:avLst/>
          </a:prstGeom>
          <a:ln w="762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Cylinder 35">
            <a:extLst>
              <a:ext uri="{FF2B5EF4-FFF2-40B4-BE49-F238E27FC236}">
                <a16:creationId xmlns:a16="http://schemas.microsoft.com/office/drawing/2014/main" id="{64B86A4C-1E4C-4194-B570-E0A6D5D7D569}"/>
              </a:ext>
            </a:extLst>
          </p:cNvPr>
          <p:cNvSpPr/>
          <p:nvPr/>
        </p:nvSpPr>
        <p:spPr>
          <a:xfrm>
            <a:off x="10604090" y="4385187"/>
            <a:ext cx="1410930" cy="780001"/>
          </a:xfrm>
          <a:prstGeom prst="can">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Auth</a:t>
            </a:r>
          </a:p>
          <a:p>
            <a:pPr algn="ctr"/>
            <a:r>
              <a:rPr lang="en-IN" b="1" dirty="0"/>
              <a:t>DB</a:t>
            </a:r>
            <a:endParaRPr lang="en-US" b="1" dirty="0"/>
          </a:p>
        </p:txBody>
      </p:sp>
      <p:cxnSp>
        <p:nvCxnSpPr>
          <p:cNvPr id="38" name="Connector: Elbow 37">
            <a:extLst>
              <a:ext uri="{FF2B5EF4-FFF2-40B4-BE49-F238E27FC236}">
                <a16:creationId xmlns:a16="http://schemas.microsoft.com/office/drawing/2014/main" id="{96300601-FF80-4DE5-860C-38B98A695370}"/>
              </a:ext>
            </a:extLst>
          </p:cNvPr>
          <p:cNvCxnSpPr>
            <a:stCxn id="4" idx="3"/>
            <a:endCxn id="36" idx="1"/>
          </p:cNvCxnSpPr>
          <p:nvPr/>
        </p:nvCxnSpPr>
        <p:spPr>
          <a:xfrm>
            <a:off x="10604090" y="3303639"/>
            <a:ext cx="705465" cy="1081548"/>
          </a:xfrm>
          <a:prstGeom prst="bentConnector2">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4308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438A07-C493-49FC-B8EA-E809CC412B72}"/>
              </a:ext>
            </a:extLst>
          </p:cNvPr>
          <p:cNvSpPr/>
          <p:nvPr/>
        </p:nvSpPr>
        <p:spPr>
          <a:xfrm>
            <a:off x="8337755" y="226142"/>
            <a:ext cx="2753032" cy="2428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Node.js + Express</a:t>
            </a:r>
          </a:p>
          <a:p>
            <a:pPr algn="ctr"/>
            <a:r>
              <a:rPr lang="en-US" b="1" dirty="0"/>
              <a:t>REST API</a:t>
            </a:r>
          </a:p>
          <a:p>
            <a:pPr algn="ctr"/>
            <a:r>
              <a:rPr lang="en-US" b="1" dirty="0"/>
              <a:t>Back-End Service</a:t>
            </a:r>
          </a:p>
          <a:p>
            <a:pPr algn="ctr"/>
            <a:r>
              <a:rPr lang="en-US" b="1" dirty="0"/>
              <a:t>http://localhost:7011/api/departments</a:t>
            </a:r>
          </a:p>
        </p:txBody>
      </p:sp>
      <p:sp>
        <p:nvSpPr>
          <p:cNvPr id="3" name="Cylinder 2">
            <a:extLst>
              <a:ext uri="{FF2B5EF4-FFF2-40B4-BE49-F238E27FC236}">
                <a16:creationId xmlns:a16="http://schemas.microsoft.com/office/drawing/2014/main" id="{A080A4CA-EA34-4A80-897D-AA16C8FA2A61}"/>
              </a:ext>
            </a:extLst>
          </p:cNvPr>
          <p:cNvSpPr/>
          <p:nvPr/>
        </p:nvSpPr>
        <p:spPr>
          <a:xfrm>
            <a:off x="8888361" y="3303639"/>
            <a:ext cx="1543665" cy="138634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Up-Down 3">
            <a:extLst>
              <a:ext uri="{FF2B5EF4-FFF2-40B4-BE49-F238E27FC236}">
                <a16:creationId xmlns:a16="http://schemas.microsoft.com/office/drawing/2014/main" id="{AF4117E4-CAFF-492F-97C3-9546D977E40B}"/>
              </a:ext>
            </a:extLst>
          </p:cNvPr>
          <p:cNvSpPr/>
          <p:nvPr/>
        </p:nvSpPr>
        <p:spPr>
          <a:xfrm>
            <a:off x="9409470" y="2654710"/>
            <a:ext cx="501445" cy="84557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E3F5FB97-C9D0-489F-9FEB-6027E80469B0}"/>
              </a:ext>
            </a:extLst>
          </p:cNvPr>
          <p:cNvSpPr/>
          <p:nvPr/>
        </p:nvSpPr>
        <p:spPr>
          <a:xfrm>
            <a:off x="3372464" y="393290"/>
            <a:ext cx="3283975" cy="1976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Gateway Service</a:t>
            </a:r>
          </a:p>
          <a:p>
            <a:pPr algn="ctr"/>
            <a:r>
              <a:rPr lang="en-US" b="1" dirty="0"/>
              <a:t>Facing to Outside world</a:t>
            </a:r>
          </a:p>
          <a:p>
            <a:pPr algn="ctr"/>
            <a:r>
              <a:rPr lang="en-US" b="1" dirty="0"/>
              <a:t>http://localhost:7010 </a:t>
            </a:r>
          </a:p>
        </p:txBody>
      </p:sp>
      <p:cxnSp>
        <p:nvCxnSpPr>
          <p:cNvPr id="9" name="Straight Arrow Connector 8">
            <a:extLst>
              <a:ext uri="{FF2B5EF4-FFF2-40B4-BE49-F238E27FC236}">
                <a16:creationId xmlns:a16="http://schemas.microsoft.com/office/drawing/2014/main" id="{8C7A497C-42ED-4E43-96BF-86121CDD2B8B}"/>
              </a:ext>
            </a:extLst>
          </p:cNvPr>
          <p:cNvCxnSpPr>
            <a:stCxn id="5" idx="2"/>
          </p:cNvCxnSpPr>
          <p:nvPr/>
        </p:nvCxnSpPr>
        <p:spPr>
          <a:xfrm flipH="1">
            <a:off x="3628103" y="2369574"/>
            <a:ext cx="1386349" cy="1465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4BBB950-6DCC-494F-BAA2-F9ADA88F7B2D}"/>
              </a:ext>
            </a:extLst>
          </p:cNvPr>
          <p:cNvSpPr txBox="1"/>
          <p:nvPr/>
        </p:nvSpPr>
        <p:spPr>
          <a:xfrm>
            <a:off x="2300748" y="3834581"/>
            <a:ext cx="3283975" cy="923330"/>
          </a:xfrm>
          <a:prstGeom prst="rect">
            <a:avLst/>
          </a:prstGeom>
          <a:noFill/>
        </p:spPr>
        <p:txBody>
          <a:bodyPr wrap="square" rtlCol="0">
            <a:spAutoFit/>
          </a:bodyPr>
          <a:lstStyle/>
          <a:p>
            <a:r>
              <a:rPr lang="en-US" dirty="0"/>
              <a:t>Either Other Express App or the Http module that accepts requests from outside</a:t>
            </a:r>
          </a:p>
        </p:txBody>
      </p:sp>
      <p:sp>
        <p:nvSpPr>
          <p:cNvPr id="11" name="Arrow: Curved Up 10">
            <a:extLst>
              <a:ext uri="{FF2B5EF4-FFF2-40B4-BE49-F238E27FC236}">
                <a16:creationId xmlns:a16="http://schemas.microsoft.com/office/drawing/2014/main" id="{109FE4B4-13DF-4FC9-AA07-CC9C0943CFEB}"/>
              </a:ext>
            </a:extLst>
          </p:cNvPr>
          <p:cNvSpPr/>
          <p:nvPr/>
        </p:nvSpPr>
        <p:spPr>
          <a:xfrm flipV="1">
            <a:off x="639097" y="412955"/>
            <a:ext cx="2989006" cy="717755"/>
          </a:xfrm>
          <a:prstGeom prst="curved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Arrow: Curved Up 11">
            <a:extLst>
              <a:ext uri="{FF2B5EF4-FFF2-40B4-BE49-F238E27FC236}">
                <a16:creationId xmlns:a16="http://schemas.microsoft.com/office/drawing/2014/main" id="{7C687C32-74F8-4A4D-A8C4-7A6D67F35C01}"/>
              </a:ext>
            </a:extLst>
          </p:cNvPr>
          <p:cNvSpPr/>
          <p:nvPr/>
        </p:nvSpPr>
        <p:spPr>
          <a:xfrm rot="10800000" flipV="1">
            <a:off x="511278" y="1866223"/>
            <a:ext cx="2989006" cy="717755"/>
          </a:xfrm>
          <a:prstGeom prst="curved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a:extLst>
              <a:ext uri="{FF2B5EF4-FFF2-40B4-BE49-F238E27FC236}">
                <a16:creationId xmlns:a16="http://schemas.microsoft.com/office/drawing/2014/main" id="{C3422EB6-5515-4590-9278-1091A4E974C5}"/>
              </a:ext>
            </a:extLst>
          </p:cNvPr>
          <p:cNvSpPr txBox="1"/>
          <p:nvPr/>
        </p:nvSpPr>
        <p:spPr>
          <a:xfrm>
            <a:off x="1061884" y="1209368"/>
            <a:ext cx="2035277" cy="646331"/>
          </a:xfrm>
          <a:prstGeom prst="rect">
            <a:avLst/>
          </a:prstGeom>
          <a:noFill/>
        </p:spPr>
        <p:txBody>
          <a:bodyPr wrap="square" rtlCol="0">
            <a:spAutoFit/>
          </a:bodyPr>
          <a:lstStyle/>
          <a:p>
            <a:r>
              <a:rPr lang="en-US" b="1" dirty="0"/>
              <a:t>Async Request and Response</a:t>
            </a:r>
          </a:p>
        </p:txBody>
      </p:sp>
      <p:sp>
        <p:nvSpPr>
          <p:cNvPr id="14" name="Arrow: Curved Up 13">
            <a:extLst>
              <a:ext uri="{FF2B5EF4-FFF2-40B4-BE49-F238E27FC236}">
                <a16:creationId xmlns:a16="http://schemas.microsoft.com/office/drawing/2014/main" id="{003D3692-5B78-4447-A4FD-EFBE1D3D9E96}"/>
              </a:ext>
            </a:extLst>
          </p:cNvPr>
          <p:cNvSpPr/>
          <p:nvPr/>
        </p:nvSpPr>
        <p:spPr>
          <a:xfrm flipV="1">
            <a:off x="6312309" y="402430"/>
            <a:ext cx="2458066" cy="717754"/>
          </a:xfrm>
          <a:prstGeom prst="curved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Arrow: Curved Up 14">
            <a:extLst>
              <a:ext uri="{FF2B5EF4-FFF2-40B4-BE49-F238E27FC236}">
                <a16:creationId xmlns:a16="http://schemas.microsoft.com/office/drawing/2014/main" id="{0F5C0B28-AB2D-459E-9D45-854EECBDF183}"/>
              </a:ext>
            </a:extLst>
          </p:cNvPr>
          <p:cNvSpPr/>
          <p:nvPr/>
        </p:nvSpPr>
        <p:spPr>
          <a:xfrm rot="10800000" flipV="1">
            <a:off x="6184490" y="1855699"/>
            <a:ext cx="2458066" cy="717754"/>
          </a:xfrm>
          <a:prstGeom prst="curved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22148BD3-9482-4A43-80BD-CB2E25DD9CA4}"/>
              </a:ext>
            </a:extLst>
          </p:cNvPr>
          <p:cNvSpPr txBox="1"/>
          <p:nvPr/>
        </p:nvSpPr>
        <p:spPr>
          <a:xfrm>
            <a:off x="6754761" y="1120184"/>
            <a:ext cx="1445342" cy="369332"/>
          </a:xfrm>
          <a:prstGeom prst="rect">
            <a:avLst/>
          </a:prstGeom>
          <a:noFill/>
        </p:spPr>
        <p:txBody>
          <a:bodyPr wrap="square" rtlCol="0">
            <a:spAutoFit/>
          </a:bodyPr>
          <a:lstStyle/>
          <a:p>
            <a:r>
              <a:rPr lang="en-US" b="1" dirty="0"/>
              <a:t>Async Call</a:t>
            </a:r>
          </a:p>
        </p:txBody>
      </p:sp>
      <p:cxnSp>
        <p:nvCxnSpPr>
          <p:cNvPr id="18" name="Straight Arrow Connector 17">
            <a:extLst>
              <a:ext uri="{FF2B5EF4-FFF2-40B4-BE49-F238E27FC236}">
                <a16:creationId xmlns:a16="http://schemas.microsoft.com/office/drawing/2014/main" id="{AA23EAF1-4A94-4461-9A43-DA10462CF42C}"/>
              </a:ext>
            </a:extLst>
          </p:cNvPr>
          <p:cNvCxnSpPr>
            <a:cxnSpLocks/>
          </p:cNvCxnSpPr>
          <p:nvPr/>
        </p:nvCxnSpPr>
        <p:spPr>
          <a:xfrm>
            <a:off x="540775" y="5397910"/>
            <a:ext cx="10245212" cy="12431"/>
          </a:xfrm>
          <a:prstGeom prst="straightConnector1">
            <a:avLst/>
          </a:prstGeom>
          <a:ln w="76200">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14B9690-D4D9-4703-9390-EE289F0F2146}"/>
              </a:ext>
            </a:extLst>
          </p:cNvPr>
          <p:cNvSpPr txBox="1"/>
          <p:nvPr/>
        </p:nvSpPr>
        <p:spPr>
          <a:xfrm>
            <a:off x="1995948" y="5594555"/>
            <a:ext cx="7914967" cy="369332"/>
          </a:xfrm>
          <a:prstGeom prst="rect">
            <a:avLst/>
          </a:prstGeom>
          <a:noFill/>
        </p:spPr>
        <p:txBody>
          <a:bodyPr wrap="square" rtlCol="0">
            <a:spAutoFit/>
          </a:bodyPr>
          <a:lstStyle/>
          <a:p>
            <a:pPr algn="ctr"/>
            <a:r>
              <a:rPr lang="en-US" b="1" dirty="0"/>
              <a:t>Chain of Async Calls</a:t>
            </a:r>
          </a:p>
        </p:txBody>
      </p:sp>
      <p:sp>
        <p:nvSpPr>
          <p:cNvPr id="21" name="TextBox 20">
            <a:extLst>
              <a:ext uri="{FF2B5EF4-FFF2-40B4-BE49-F238E27FC236}">
                <a16:creationId xmlns:a16="http://schemas.microsoft.com/office/drawing/2014/main" id="{8021B5E9-8F88-4D87-A4C1-5885ACBE420B}"/>
              </a:ext>
            </a:extLst>
          </p:cNvPr>
          <p:cNvSpPr txBox="1"/>
          <p:nvPr/>
        </p:nvSpPr>
        <p:spPr>
          <a:xfrm>
            <a:off x="3628103" y="6066503"/>
            <a:ext cx="3972232" cy="646331"/>
          </a:xfrm>
          <a:prstGeom prst="rect">
            <a:avLst/>
          </a:prstGeom>
          <a:noFill/>
        </p:spPr>
        <p:txBody>
          <a:bodyPr wrap="square" rtlCol="0">
            <a:spAutoFit/>
          </a:bodyPr>
          <a:lstStyle/>
          <a:p>
            <a:pPr algn="ctr"/>
            <a:r>
              <a:rPr lang="en-US" b="1" dirty="0"/>
              <a:t>Deferrer</a:t>
            </a:r>
          </a:p>
          <a:p>
            <a:pPr algn="ctr"/>
            <a:r>
              <a:rPr lang="en-US" b="1" dirty="0"/>
              <a:t>The Object That tracks all </a:t>
            </a:r>
            <a:r>
              <a:rPr lang="en-US" b="1" dirty="0" err="1"/>
              <a:t>Promies</a:t>
            </a:r>
            <a:endParaRPr lang="en-US" b="1" dirty="0"/>
          </a:p>
        </p:txBody>
      </p:sp>
    </p:spTree>
    <p:extLst>
      <p:ext uri="{BB962C8B-B14F-4D97-AF65-F5344CB8AC3E}">
        <p14:creationId xmlns:p14="http://schemas.microsoft.com/office/powerpoint/2010/main" val="2974691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4BA5B5-2B7C-49EA-8017-46A84BD4444D}"/>
              </a:ext>
            </a:extLst>
          </p:cNvPr>
          <p:cNvSpPr txBox="1"/>
          <p:nvPr/>
        </p:nvSpPr>
        <p:spPr>
          <a:xfrm>
            <a:off x="157316" y="127819"/>
            <a:ext cx="11700387" cy="3693319"/>
          </a:xfrm>
          <a:prstGeom prst="rect">
            <a:avLst/>
          </a:prstGeom>
          <a:noFill/>
        </p:spPr>
        <p:txBody>
          <a:bodyPr wrap="square" rtlCol="0">
            <a:spAutoFit/>
          </a:bodyPr>
          <a:lstStyle/>
          <a:p>
            <a:r>
              <a:rPr lang="en-IN" b="1" dirty="0"/>
              <a:t>React Facts</a:t>
            </a:r>
          </a:p>
          <a:p>
            <a:pPr marL="342900" indent="-342900">
              <a:buFont typeface="+mj-lt"/>
              <a:buAutoNum type="arabicPeriod"/>
            </a:pPr>
            <a:r>
              <a:rPr lang="en-IN" b="1" dirty="0"/>
              <a:t>Used for Building Composable UI</a:t>
            </a:r>
          </a:p>
          <a:p>
            <a:pPr marL="800100" lvl="1" indent="-342900">
              <a:buFont typeface="+mj-lt"/>
              <a:buAutoNum type="arabicPeriod"/>
            </a:pPr>
            <a:r>
              <a:rPr lang="en-IN" b="1" dirty="0"/>
              <a:t>UI Consist of Multiple Components	</a:t>
            </a:r>
          </a:p>
          <a:p>
            <a:pPr marL="1257300" lvl="2" indent="-342900">
              <a:buFont typeface="+mj-lt"/>
              <a:buAutoNum type="arabicPeriod"/>
            </a:pPr>
            <a:r>
              <a:rPr lang="en-IN" b="1" dirty="0"/>
              <a:t>Components  are data driven</a:t>
            </a:r>
          </a:p>
          <a:p>
            <a:pPr marL="800100" lvl="1" indent="-342900">
              <a:buFont typeface="+mj-lt"/>
              <a:buAutoNum type="arabicPeriod"/>
            </a:pPr>
            <a:r>
              <a:rPr lang="en-IN" b="1" dirty="0"/>
              <a:t>There exists Parent-Child Relationship</a:t>
            </a:r>
          </a:p>
          <a:p>
            <a:pPr marL="1257300" lvl="2" indent="-342900">
              <a:buFont typeface="+mj-lt"/>
              <a:buAutoNum type="arabicPeriod"/>
            </a:pPr>
            <a:r>
              <a:rPr lang="en-IN" b="1" dirty="0"/>
              <a:t>Parent Pass Data to Child and Child Emit Data to Parent</a:t>
            </a:r>
          </a:p>
          <a:p>
            <a:pPr marL="1257300" lvl="2" indent="-342900">
              <a:buFont typeface="+mj-lt"/>
              <a:buAutoNum type="arabicPeriod"/>
            </a:pPr>
            <a:r>
              <a:rPr lang="en-IN" b="1" dirty="0"/>
              <a:t>The Parent has to subscribe to the data received from the child</a:t>
            </a:r>
          </a:p>
          <a:p>
            <a:pPr marL="800100" lvl="1" indent="-342900">
              <a:buFont typeface="+mj-lt"/>
              <a:buAutoNum type="arabicPeriod"/>
            </a:pPr>
            <a:r>
              <a:rPr lang="en-IN" b="1" dirty="0"/>
              <a:t>There might be components reused with Same or similar UI with different in Data Representation  </a:t>
            </a:r>
          </a:p>
          <a:p>
            <a:pPr marL="800100" lvl="1" indent="-342900">
              <a:buFont typeface="+mj-lt"/>
              <a:buAutoNum type="arabicPeriod"/>
            </a:pPr>
            <a:r>
              <a:rPr lang="en-IN" b="1" dirty="0"/>
              <a:t>There Many be Multiple Components loaded at a time w/o any Parent-Child Relationship, independent components</a:t>
            </a:r>
          </a:p>
          <a:p>
            <a:pPr marL="800100" lvl="1" indent="-342900">
              <a:buFont typeface="+mj-lt"/>
              <a:buAutoNum type="arabicPeriod"/>
            </a:pPr>
            <a:r>
              <a:rPr lang="en-IN" b="1" dirty="0"/>
              <a:t>Multiple Components can subscribe to the same data source</a:t>
            </a:r>
          </a:p>
          <a:p>
            <a:pPr marL="1257300" lvl="2" indent="-342900">
              <a:buFont typeface="+mj-lt"/>
              <a:buAutoNum type="arabicPeriod"/>
            </a:pPr>
            <a:r>
              <a:rPr lang="en-IN" b="1" dirty="0"/>
              <a:t>AJAX Calls</a:t>
            </a:r>
          </a:p>
          <a:p>
            <a:pPr marL="1257300" lvl="2" indent="-342900">
              <a:buFont typeface="+mj-lt"/>
              <a:buAutoNum type="arabicPeriod"/>
            </a:pPr>
            <a:r>
              <a:rPr lang="en-IN" b="1"/>
              <a:t>Application State Management  </a:t>
            </a:r>
            <a:endParaRPr lang="en-US" b="1" dirty="0"/>
          </a:p>
        </p:txBody>
      </p:sp>
    </p:spTree>
    <p:extLst>
      <p:ext uri="{BB962C8B-B14F-4D97-AF65-F5344CB8AC3E}">
        <p14:creationId xmlns:p14="http://schemas.microsoft.com/office/powerpoint/2010/main" val="442493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A45188-426E-4C3A-8B70-9168ADB0DB76}"/>
              </a:ext>
            </a:extLst>
          </p:cNvPr>
          <p:cNvSpPr/>
          <p:nvPr/>
        </p:nvSpPr>
        <p:spPr>
          <a:xfrm>
            <a:off x="383459" y="442452"/>
            <a:ext cx="5712541" cy="6204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12028DC-9AB0-425C-8CDC-0A3A6AEEAB0B}"/>
              </a:ext>
            </a:extLst>
          </p:cNvPr>
          <p:cNvSpPr txBox="1"/>
          <p:nvPr/>
        </p:nvSpPr>
        <p:spPr>
          <a:xfrm>
            <a:off x="550606" y="442452"/>
            <a:ext cx="3519949" cy="369332"/>
          </a:xfrm>
          <a:prstGeom prst="rect">
            <a:avLst/>
          </a:prstGeom>
          <a:noFill/>
        </p:spPr>
        <p:txBody>
          <a:bodyPr wrap="square" rtlCol="0">
            <a:spAutoFit/>
          </a:bodyPr>
          <a:lstStyle/>
          <a:p>
            <a:r>
              <a:rPr lang="en-IN" b="1" dirty="0"/>
              <a:t>The Parent Component</a:t>
            </a:r>
            <a:endParaRPr lang="en-US" b="1" dirty="0"/>
          </a:p>
        </p:txBody>
      </p:sp>
      <p:sp>
        <p:nvSpPr>
          <p:cNvPr id="4" name="Rectangle: Rounded Corners 3">
            <a:extLst>
              <a:ext uri="{FF2B5EF4-FFF2-40B4-BE49-F238E27FC236}">
                <a16:creationId xmlns:a16="http://schemas.microsoft.com/office/drawing/2014/main" id="{C3BA28BB-510F-43CC-A5E7-F10165E7775B}"/>
              </a:ext>
            </a:extLst>
          </p:cNvPr>
          <p:cNvSpPr/>
          <p:nvPr/>
        </p:nvSpPr>
        <p:spPr>
          <a:xfrm>
            <a:off x="727587" y="1533832"/>
            <a:ext cx="4758813" cy="218276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Child Component 1</a:t>
            </a:r>
          </a:p>
          <a:p>
            <a:pPr algn="ctr"/>
            <a:endParaRPr lang="en-IN" b="1" dirty="0"/>
          </a:p>
          <a:p>
            <a:pPr algn="ctr"/>
            <a:endParaRPr lang="en-IN" b="1" dirty="0"/>
          </a:p>
          <a:p>
            <a:pPr algn="ctr"/>
            <a:endParaRPr lang="en-IN" b="1" dirty="0"/>
          </a:p>
          <a:p>
            <a:pPr algn="ctr"/>
            <a:endParaRPr lang="en-IN" b="1" dirty="0"/>
          </a:p>
          <a:p>
            <a:pPr algn="ctr"/>
            <a:endParaRPr lang="en-US" b="1" dirty="0"/>
          </a:p>
        </p:txBody>
      </p:sp>
      <p:sp>
        <p:nvSpPr>
          <p:cNvPr id="5" name="Oval 4">
            <a:extLst>
              <a:ext uri="{FF2B5EF4-FFF2-40B4-BE49-F238E27FC236}">
                <a16:creationId xmlns:a16="http://schemas.microsoft.com/office/drawing/2014/main" id="{F46AF274-5DDD-494F-84E4-D7255DB7181D}"/>
              </a:ext>
            </a:extLst>
          </p:cNvPr>
          <p:cNvSpPr/>
          <p:nvPr/>
        </p:nvSpPr>
        <p:spPr>
          <a:xfrm>
            <a:off x="1917290" y="2281084"/>
            <a:ext cx="2477729" cy="10790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Grand</a:t>
            </a:r>
          </a:p>
          <a:p>
            <a:pPr algn="ctr"/>
            <a:r>
              <a:rPr lang="en-IN" b="1" dirty="0"/>
              <a:t>Child</a:t>
            </a:r>
          </a:p>
          <a:p>
            <a:pPr algn="ctr"/>
            <a:r>
              <a:rPr lang="en-IN" b="1" dirty="0"/>
              <a:t>Component</a:t>
            </a:r>
            <a:endParaRPr lang="en-US" b="1" dirty="0"/>
          </a:p>
        </p:txBody>
      </p:sp>
      <p:sp>
        <p:nvSpPr>
          <p:cNvPr id="6" name="Arrow: Down 5">
            <a:extLst>
              <a:ext uri="{FF2B5EF4-FFF2-40B4-BE49-F238E27FC236}">
                <a16:creationId xmlns:a16="http://schemas.microsoft.com/office/drawing/2014/main" id="{E5C3EB97-0FDC-4F04-90AF-373D3D52F233}"/>
              </a:ext>
            </a:extLst>
          </p:cNvPr>
          <p:cNvSpPr/>
          <p:nvPr/>
        </p:nvSpPr>
        <p:spPr>
          <a:xfrm>
            <a:off x="4267200" y="811784"/>
            <a:ext cx="521110" cy="1079090"/>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0E5A67C-E114-4F01-8E7D-240FB1DC880C}"/>
              </a:ext>
            </a:extLst>
          </p:cNvPr>
          <p:cNvSpPr txBox="1"/>
          <p:nvPr/>
        </p:nvSpPr>
        <p:spPr>
          <a:xfrm>
            <a:off x="4916130" y="627118"/>
            <a:ext cx="993058" cy="369332"/>
          </a:xfrm>
          <a:prstGeom prst="rect">
            <a:avLst/>
          </a:prstGeom>
          <a:noFill/>
        </p:spPr>
        <p:txBody>
          <a:bodyPr wrap="square" rtlCol="0">
            <a:spAutoFit/>
          </a:bodyPr>
          <a:lstStyle/>
          <a:p>
            <a:r>
              <a:rPr lang="en-IN" dirty="0" err="1"/>
              <a:t>Props.x</a:t>
            </a:r>
            <a:endParaRPr lang="en-US" dirty="0"/>
          </a:p>
        </p:txBody>
      </p:sp>
      <p:sp>
        <p:nvSpPr>
          <p:cNvPr id="8" name="TextBox 7">
            <a:extLst>
              <a:ext uri="{FF2B5EF4-FFF2-40B4-BE49-F238E27FC236}">
                <a16:creationId xmlns:a16="http://schemas.microsoft.com/office/drawing/2014/main" id="{ED4FBEAD-2814-47FE-8D0F-8A7453AD14D2}"/>
              </a:ext>
            </a:extLst>
          </p:cNvPr>
          <p:cNvSpPr txBox="1"/>
          <p:nvPr/>
        </p:nvSpPr>
        <p:spPr>
          <a:xfrm>
            <a:off x="4395019" y="2005781"/>
            <a:ext cx="953729" cy="369332"/>
          </a:xfrm>
          <a:prstGeom prst="rect">
            <a:avLst/>
          </a:prstGeom>
          <a:noFill/>
        </p:spPr>
        <p:txBody>
          <a:bodyPr wrap="square" rtlCol="0">
            <a:spAutoFit/>
          </a:bodyPr>
          <a:lstStyle/>
          <a:p>
            <a:r>
              <a:rPr lang="en-IN" dirty="0">
                <a:highlight>
                  <a:srgbClr val="FFFF00"/>
                </a:highlight>
              </a:rPr>
              <a:t>x</a:t>
            </a:r>
            <a:endParaRPr lang="en-US" dirty="0">
              <a:highlight>
                <a:srgbClr val="FFFF00"/>
              </a:highlight>
            </a:endParaRPr>
          </a:p>
        </p:txBody>
      </p:sp>
      <p:sp>
        <p:nvSpPr>
          <p:cNvPr id="17" name="TextBox 16">
            <a:extLst>
              <a:ext uri="{FF2B5EF4-FFF2-40B4-BE49-F238E27FC236}">
                <a16:creationId xmlns:a16="http://schemas.microsoft.com/office/drawing/2014/main" id="{7C53C6D4-0BC8-4B9B-92C1-E8E7CA638F4A}"/>
              </a:ext>
            </a:extLst>
          </p:cNvPr>
          <p:cNvSpPr txBox="1"/>
          <p:nvPr/>
        </p:nvSpPr>
        <p:spPr>
          <a:xfrm>
            <a:off x="6567948" y="2281084"/>
            <a:ext cx="4316362" cy="830997"/>
          </a:xfrm>
          <a:prstGeom prst="rect">
            <a:avLst/>
          </a:prstGeom>
          <a:noFill/>
        </p:spPr>
        <p:txBody>
          <a:bodyPr wrap="square" rtlCol="0">
            <a:spAutoFit/>
          </a:bodyPr>
          <a:lstStyle/>
          <a:p>
            <a:pPr algn="ctr"/>
            <a:r>
              <a:rPr lang="en-IN" sz="4800" b="1" dirty="0"/>
              <a:t>PROPS</a:t>
            </a:r>
            <a:endParaRPr lang="en-US" sz="4800" b="1" dirty="0"/>
          </a:p>
        </p:txBody>
      </p:sp>
    </p:spTree>
    <p:extLst>
      <p:ext uri="{BB962C8B-B14F-4D97-AF65-F5344CB8AC3E}">
        <p14:creationId xmlns:p14="http://schemas.microsoft.com/office/powerpoint/2010/main" val="3166811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A45188-426E-4C3A-8B70-9168ADB0DB76}"/>
              </a:ext>
            </a:extLst>
          </p:cNvPr>
          <p:cNvSpPr/>
          <p:nvPr/>
        </p:nvSpPr>
        <p:spPr>
          <a:xfrm>
            <a:off x="383459" y="442452"/>
            <a:ext cx="5712541" cy="6204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12028DC-9AB0-425C-8CDC-0A3A6AEEAB0B}"/>
              </a:ext>
            </a:extLst>
          </p:cNvPr>
          <p:cNvSpPr txBox="1"/>
          <p:nvPr/>
        </p:nvSpPr>
        <p:spPr>
          <a:xfrm>
            <a:off x="550606" y="442452"/>
            <a:ext cx="3519949" cy="369332"/>
          </a:xfrm>
          <a:prstGeom prst="rect">
            <a:avLst/>
          </a:prstGeom>
          <a:noFill/>
        </p:spPr>
        <p:txBody>
          <a:bodyPr wrap="square" rtlCol="0">
            <a:spAutoFit/>
          </a:bodyPr>
          <a:lstStyle/>
          <a:p>
            <a:r>
              <a:rPr lang="en-IN" b="1" dirty="0"/>
              <a:t>The Parent Component</a:t>
            </a:r>
            <a:endParaRPr lang="en-US" b="1" dirty="0"/>
          </a:p>
        </p:txBody>
      </p:sp>
      <p:sp>
        <p:nvSpPr>
          <p:cNvPr id="4" name="Rectangle: Rounded Corners 3">
            <a:extLst>
              <a:ext uri="{FF2B5EF4-FFF2-40B4-BE49-F238E27FC236}">
                <a16:creationId xmlns:a16="http://schemas.microsoft.com/office/drawing/2014/main" id="{C3BA28BB-510F-43CC-A5E7-F10165E7775B}"/>
              </a:ext>
            </a:extLst>
          </p:cNvPr>
          <p:cNvSpPr/>
          <p:nvPr/>
        </p:nvSpPr>
        <p:spPr>
          <a:xfrm>
            <a:off x="550606" y="3165987"/>
            <a:ext cx="4758813" cy="218276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Child Component 1</a:t>
            </a:r>
          </a:p>
          <a:p>
            <a:pPr algn="ctr"/>
            <a:endParaRPr lang="en-IN" b="1" dirty="0"/>
          </a:p>
          <a:p>
            <a:pPr algn="ctr"/>
            <a:endParaRPr lang="en-IN" b="1" dirty="0"/>
          </a:p>
          <a:p>
            <a:pPr algn="ctr"/>
            <a:endParaRPr lang="en-IN" b="1" dirty="0"/>
          </a:p>
          <a:p>
            <a:pPr algn="ctr"/>
            <a:endParaRPr lang="en-IN" b="1" dirty="0"/>
          </a:p>
          <a:p>
            <a:pPr algn="ctr"/>
            <a:endParaRPr lang="en-US" b="1" dirty="0"/>
          </a:p>
        </p:txBody>
      </p:sp>
      <p:sp>
        <p:nvSpPr>
          <p:cNvPr id="17" name="TextBox 16">
            <a:extLst>
              <a:ext uri="{FF2B5EF4-FFF2-40B4-BE49-F238E27FC236}">
                <a16:creationId xmlns:a16="http://schemas.microsoft.com/office/drawing/2014/main" id="{7C53C6D4-0BC8-4B9B-92C1-E8E7CA638F4A}"/>
              </a:ext>
            </a:extLst>
          </p:cNvPr>
          <p:cNvSpPr txBox="1"/>
          <p:nvPr/>
        </p:nvSpPr>
        <p:spPr>
          <a:xfrm>
            <a:off x="6263147" y="2668273"/>
            <a:ext cx="5240593" cy="646331"/>
          </a:xfrm>
          <a:prstGeom prst="rect">
            <a:avLst/>
          </a:prstGeom>
          <a:noFill/>
        </p:spPr>
        <p:txBody>
          <a:bodyPr wrap="square" rtlCol="0">
            <a:spAutoFit/>
          </a:bodyPr>
          <a:lstStyle/>
          <a:p>
            <a:pPr algn="ctr"/>
            <a:r>
              <a:rPr lang="en-IN" sz="3600" b="1" dirty="0"/>
              <a:t>Context Object = {}</a:t>
            </a:r>
            <a:endParaRPr lang="en-US" sz="3600" b="1" dirty="0"/>
          </a:p>
        </p:txBody>
      </p:sp>
      <p:sp>
        <p:nvSpPr>
          <p:cNvPr id="9" name="Arrow: Bent-Up 8">
            <a:extLst>
              <a:ext uri="{FF2B5EF4-FFF2-40B4-BE49-F238E27FC236}">
                <a16:creationId xmlns:a16="http://schemas.microsoft.com/office/drawing/2014/main" id="{2CBC43E3-93D7-471C-BD4A-30CA28881CCE}"/>
              </a:ext>
            </a:extLst>
          </p:cNvPr>
          <p:cNvSpPr/>
          <p:nvPr/>
        </p:nvSpPr>
        <p:spPr>
          <a:xfrm flipV="1">
            <a:off x="3569110" y="627117"/>
            <a:ext cx="4758814" cy="2182762"/>
          </a:xfrm>
          <a:prstGeom prst="ben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5A517F9-CDDE-434B-B054-5D1BB57946FD}"/>
              </a:ext>
            </a:extLst>
          </p:cNvPr>
          <p:cNvSpPr txBox="1"/>
          <p:nvPr/>
        </p:nvSpPr>
        <p:spPr>
          <a:xfrm>
            <a:off x="9045676" y="442452"/>
            <a:ext cx="2762864" cy="2031325"/>
          </a:xfrm>
          <a:prstGeom prst="rect">
            <a:avLst/>
          </a:prstGeom>
          <a:noFill/>
        </p:spPr>
        <p:txBody>
          <a:bodyPr wrap="square" rtlCol="0">
            <a:spAutoFit/>
          </a:bodyPr>
          <a:lstStyle/>
          <a:p>
            <a:r>
              <a:rPr lang="en-IN" dirty="0"/>
              <a:t>The Parent will pass that data to Context Object</a:t>
            </a:r>
          </a:p>
          <a:p>
            <a:endParaRPr lang="en-IN" dirty="0"/>
          </a:p>
          <a:p>
            <a:r>
              <a:rPr lang="en-IN" dirty="0" err="1"/>
              <a:t>Context.Provider</a:t>
            </a:r>
            <a:endParaRPr lang="en-IN" dirty="0"/>
          </a:p>
          <a:p>
            <a:r>
              <a:rPr lang="en-IN" dirty="0"/>
              <a:t>- Object that holds data and </a:t>
            </a:r>
            <a:r>
              <a:rPr lang="en-IN" dirty="0" err="1"/>
              <a:t>callback</a:t>
            </a:r>
            <a:r>
              <a:rPr lang="en-IN" dirty="0"/>
              <a:t> to be passed to child </a:t>
            </a:r>
            <a:endParaRPr lang="en-US" dirty="0"/>
          </a:p>
        </p:txBody>
      </p:sp>
      <p:sp>
        <p:nvSpPr>
          <p:cNvPr id="12" name="Arrow: Bent-Up 11">
            <a:extLst>
              <a:ext uri="{FF2B5EF4-FFF2-40B4-BE49-F238E27FC236}">
                <a16:creationId xmlns:a16="http://schemas.microsoft.com/office/drawing/2014/main" id="{A530C317-1B7D-4EF8-905C-B484017DD35E}"/>
              </a:ext>
            </a:extLst>
          </p:cNvPr>
          <p:cNvSpPr/>
          <p:nvPr/>
        </p:nvSpPr>
        <p:spPr>
          <a:xfrm>
            <a:off x="4124629" y="3301582"/>
            <a:ext cx="6897332" cy="1334755"/>
          </a:xfrm>
          <a:prstGeom prst="ben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9BD0B5C5-5741-4F40-A640-61D630A63895}"/>
              </a:ext>
            </a:extLst>
          </p:cNvPr>
          <p:cNvSpPr txBox="1"/>
          <p:nvPr/>
        </p:nvSpPr>
        <p:spPr>
          <a:xfrm>
            <a:off x="6892413" y="4758813"/>
            <a:ext cx="4336026" cy="923330"/>
          </a:xfrm>
          <a:prstGeom prst="rect">
            <a:avLst/>
          </a:prstGeom>
          <a:noFill/>
        </p:spPr>
        <p:txBody>
          <a:bodyPr wrap="square" rtlCol="0">
            <a:spAutoFit/>
          </a:bodyPr>
          <a:lstStyle/>
          <a:p>
            <a:r>
              <a:rPr lang="en-IN" dirty="0"/>
              <a:t>Child Component will Subscribe to the context using ’</a:t>
            </a:r>
            <a:r>
              <a:rPr lang="en-IN" dirty="0" err="1"/>
              <a:t>useContext</a:t>
            </a:r>
            <a:r>
              <a:rPr lang="en-IN" dirty="0"/>
              <a:t>()’ hook to Read data from the </a:t>
            </a:r>
            <a:r>
              <a:rPr lang="en-IN"/>
              <a:t>Context Object </a:t>
            </a:r>
            <a:endParaRPr lang="en-US" dirty="0"/>
          </a:p>
        </p:txBody>
      </p:sp>
    </p:spTree>
    <p:extLst>
      <p:ext uri="{BB962C8B-B14F-4D97-AF65-F5344CB8AC3E}">
        <p14:creationId xmlns:p14="http://schemas.microsoft.com/office/powerpoint/2010/main" val="3434439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37BD91-8843-4F8C-8BEE-D49BC8EF2979}"/>
              </a:ext>
            </a:extLst>
          </p:cNvPr>
          <p:cNvSpPr txBox="1"/>
          <p:nvPr/>
        </p:nvSpPr>
        <p:spPr>
          <a:xfrm>
            <a:off x="219075" y="219075"/>
            <a:ext cx="11610975" cy="369332"/>
          </a:xfrm>
          <a:prstGeom prst="rect">
            <a:avLst/>
          </a:prstGeom>
          <a:noFill/>
        </p:spPr>
        <p:txBody>
          <a:bodyPr wrap="square" rtlCol="0">
            <a:spAutoFit/>
          </a:bodyPr>
          <a:lstStyle/>
          <a:p>
            <a:pPr algn="ctr"/>
            <a:r>
              <a:rPr lang="en-IN" b="1" dirty="0"/>
              <a:t>Modern App</a:t>
            </a:r>
            <a:endParaRPr lang="en-US" b="1" dirty="0"/>
          </a:p>
        </p:txBody>
      </p:sp>
      <p:sp>
        <p:nvSpPr>
          <p:cNvPr id="3" name="TextBox 2">
            <a:extLst>
              <a:ext uri="{FF2B5EF4-FFF2-40B4-BE49-F238E27FC236}">
                <a16:creationId xmlns:a16="http://schemas.microsoft.com/office/drawing/2014/main" id="{805AF902-7D54-44D9-BE7F-0B79A66ABC20}"/>
              </a:ext>
            </a:extLst>
          </p:cNvPr>
          <p:cNvSpPr txBox="1"/>
          <p:nvPr/>
        </p:nvSpPr>
        <p:spPr>
          <a:xfrm>
            <a:off x="219075" y="771525"/>
            <a:ext cx="11725275" cy="3416320"/>
          </a:xfrm>
          <a:prstGeom prst="rect">
            <a:avLst/>
          </a:prstGeom>
          <a:noFill/>
        </p:spPr>
        <p:txBody>
          <a:bodyPr wrap="square" rtlCol="0">
            <a:spAutoFit/>
          </a:bodyPr>
          <a:lstStyle/>
          <a:p>
            <a:pPr marL="342900" indent="-342900">
              <a:buFont typeface="+mj-lt"/>
              <a:buAutoNum type="arabicPeriod"/>
            </a:pPr>
            <a:r>
              <a:rPr lang="en-IN" dirty="0"/>
              <a:t>Application MUST be modular from Server-Side to Front-end</a:t>
            </a:r>
          </a:p>
          <a:p>
            <a:pPr marL="800100" lvl="1" indent="-342900">
              <a:buFont typeface="+mj-lt"/>
              <a:buAutoNum type="arabicPeriod"/>
            </a:pPr>
            <a:r>
              <a:rPr lang="en-IN" dirty="0"/>
              <a:t>Each Layer of the Application MUST be Cohesive e.g. DataAccess MUST have all methods for database programming and MUST not have any logic or domain logic implemented, UI MUST have user-interface code and data to be Written and read to and from UI. </a:t>
            </a:r>
          </a:p>
          <a:p>
            <a:pPr marL="342900" indent="-342900">
              <a:buFont typeface="+mj-lt"/>
              <a:buAutoNum type="arabicPeriod"/>
            </a:pPr>
            <a:r>
              <a:rPr lang="en-IN" dirty="0"/>
              <a:t>The App MUST be open enough to welcome new changes for Customer’s requirements and integrating with Customers’ existing applications</a:t>
            </a:r>
          </a:p>
          <a:p>
            <a:pPr marL="342900" indent="-342900">
              <a:buFont typeface="+mj-lt"/>
              <a:buAutoNum type="arabicPeriod"/>
            </a:pPr>
            <a:r>
              <a:rPr lang="en-IN" dirty="0"/>
              <a:t>Cross-Platform Support</a:t>
            </a:r>
          </a:p>
          <a:p>
            <a:pPr marL="342900" indent="-342900">
              <a:buFont typeface="+mj-lt"/>
              <a:buAutoNum type="arabicPeriod"/>
            </a:pPr>
            <a:r>
              <a:rPr lang="en-IN" dirty="0"/>
              <a:t>Cloud Enabled App</a:t>
            </a:r>
          </a:p>
          <a:p>
            <a:pPr marL="800100" lvl="1" indent="-342900">
              <a:buFont typeface="+mj-lt"/>
              <a:buAutoNum type="arabicPeriod"/>
            </a:pPr>
            <a:r>
              <a:rPr lang="en-IN" dirty="0"/>
              <a:t>Easy to Migrate to Cloud</a:t>
            </a:r>
          </a:p>
          <a:p>
            <a:pPr marL="800100" lvl="1" indent="-342900">
              <a:buFont typeface="+mj-lt"/>
              <a:buAutoNum type="arabicPeriod"/>
            </a:pPr>
            <a:r>
              <a:rPr lang="en-IN" dirty="0"/>
              <a:t>Easy to Deploy on Cloud</a:t>
            </a:r>
          </a:p>
          <a:p>
            <a:pPr marL="342900" indent="-342900">
              <a:buFont typeface="+mj-lt"/>
              <a:buAutoNum type="arabicPeriod"/>
            </a:pPr>
            <a:r>
              <a:rPr lang="en-US" dirty="0"/>
              <a:t>Choose the Cloud Enabled Technology</a:t>
            </a:r>
          </a:p>
          <a:p>
            <a:pPr marL="342900" indent="-342900">
              <a:buFont typeface="+mj-lt"/>
              <a:buAutoNum type="arabicPeriod"/>
            </a:pPr>
            <a:r>
              <a:rPr lang="en-US" dirty="0"/>
              <a:t>Security Measures MUST be used for Preventing un-Authorize Access</a:t>
            </a:r>
          </a:p>
        </p:txBody>
      </p:sp>
    </p:spTree>
    <p:extLst>
      <p:ext uri="{BB962C8B-B14F-4D97-AF65-F5344CB8AC3E}">
        <p14:creationId xmlns:p14="http://schemas.microsoft.com/office/powerpoint/2010/main" val="3606491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D6F595C-C672-4062-A05D-83C9D63E70B8}"/>
              </a:ext>
            </a:extLst>
          </p:cNvPr>
          <p:cNvSpPr/>
          <p:nvPr/>
        </p:nvSpPr>
        <p:spPr>
          <a:xfrm>
            <a:off x="7953375" y="714375"/>
            <a:ext cx="4000500" cy="41052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3600" b="1" dirty="0"/>
              <a:t>Server-Side Technology</a:t>
            </a:r>
            <a:endParaRPr lang="en-US" sz="3600" b="1" dirty="0"/>
          </a:p>
        </p:txBody>
      </p:sp>
      <p:sp>
        <p:nvSpPr>
          <p:cNvPr id="3" name="Rectangle 2">
            <a:extLst>
              <a:ext uri="{FF2B5EF4-FFF2-40B4-BE49-F238E27FC236}">
                <a16:creationId xmlns:a16="http://schemas.microsoft.com/office/drawing/2014/main" id="{952EA3D4-3BF5-43E4-B856-5F5C524ADE20}"/>
              </a:ext>
            </a:extLst>
          </p:cNvPr>
          <p:cNvSpPr/>
          <p:nvPr/>
        </p:nvSpPr>
        <p:spPr>
          <a:xfrm>
            <a:off x="314325" y="714374"/>
            <a:ext cx="4000500" cy="41052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3600" b="1" dirty="0"/>
              <a:t>Front-End Technology</a:t>
            </a:r>
            <a:endParaRPr lang="en-US" sz="3600" b="1" dirty="0"/>
          </a:p>
        </p:txBody>
      </p:sp>
      <p:sp>
        <p:nvSpPr>
          <p:cNvPr id="4" name="Rectangle 3">
            <a:extLst>
              <a:ext uri="{FF2B5EF4-FFF2-40B4-BE49-F238E27FC236}">
                <a16:creationId xmlns:a16="http://schemas.microsoft.com/office/drawing/2014/main" id="{9552263C-4E92-4B7B-8679-0F784190B5CE}"/>
              </a:ext>
            </a:extLst>
          </p:cNvPr>
          <p:cNvSpPr/>
          <p:nvPr/>
        </p:nvSpPr>
        <p:spPr>
          <a:xfrm>
            <a:off x="314325" y="5124448"/>
            <a:ext cx="11639550" cy="7429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3600" b="1" dirty="0"/>
              <a:t>Common Shared Code</a:t>
            </a:r>
            <a:endParaRPr lang="en-US" sz="3600" b="1" dirty="0"/>
          </a:p>
        </p:txBody>
      </p:sp>
      <p:sp>
        <p:nvSpPr>
          <p:cNvPr id="5" name="Arrow: Up 4">
            <a:extLst>
              <a:ext uri="{FF2B5EF4-FFF2-40B4-BE49-F238E27FC236}">
                <a16:creationId xmlns:a16="http://schemas.microsoft.com/office/drawing/2014/main" id="{0E82A18C-84B7-4AEF-AEF8-251FF3F57662}"/>
              </a:ext>
            </a:extLst>
          </p:cNvPr>
          <p:cNvSpPr/>
          <p:nvPr/>
        </p:nvSpPr>
        <p:spPr>
          <a:xfrm>
            <a:off x="1438275" y="4410075"/>
            <a:ext cx="609600" cy="105727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Up 5">
            <a:extLst>
              <a:ext uri="{FF2B5EF4-FFF2-40B4-BE49-F238E27FC236}">
                <a16:creationId xmlns:a16="http://schemas.microsoft.com/office/drawing/2014/main" id="{BB5E74D4-3562-4C90-939F-A1851C35A385}"/>
              </a:ext>
            </a:extLst>
          </p:cNvPr>
          <p:cNvSpPr/>
          <p:nvPr/>
        </p:nvSpPr>
        <p:spPr>
          <a:xfrm>
            <a:off x="10296525" y="4291011"/>
            <a:ext cx="609600" cy="105727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1D2BE42-12D6-44EB-A45F-4B3CCB9DFBB2}"/>
              </a:ext>
            </a:extLst>
          </p:cNvPr>
          <p:cNvSpPr txBox="1"/>
          <p:nvPr/>
        </p:nvSpPr>
        <p:spPr>
          <a:xfrm>
            <a:off x="457200" y="6048375"/>
            <a:ext cx="10868025" cy="584775"/>
          </a:xfrm>
          <a:prstGeom prst="rect">
            <a:avLst/>
          </a:prstGeom>
          <a:noFill/>
        </p:spPr>
        <p:txBody>
          <a:bodyPr wrap="square" rtlCol="0">
            <a:spAutoFit/>
          </a:bodyPr>
          <a:lstStyle/>
          <a:p>
            <a:pPr algn="ctr"/>
            <a:r>
              <a:rPr lang="en-IN" sz="3200" b="1" dirty="0"/>
              <a:t>FULL-STACK Applciation</a:t>
            </a:r>
            <a:endParaRPr lang="en-US" sz="3200" b="1" dirty="0"/>
          </a:p>
        </p:txBody>
      </p:sp>
    </p:spTree>
    <p:extLst>
      <p:ext uri="{BB962C8B-B14F-4D97-AF65-F5344CB8AC3E}">
        <p14:creationId xmlns:p14="http://schemas.microsoft.com/office/powerpoint/2010/main" val="356740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0C2D8F-6591-46F8-AA0F-5DE3A51E927D}"/>
              </a:ext>
            </a:extLst>
          </p:cNvPr>
          <p:cNvSpPr txBox="1"/>
          <p:nvPr/>
        </p:nvSpPr>
        <p:spPr>
          <a:xfrm>
            <a:off x="219075" y="219075"/>
            <a:ext cx="11610975" cy="369332"/>
          </a:xfrm>
          <a:prstGeom prst="rect">
            <a:avLst/>
          </a:prstGeom>
          <a:noFill/>
        </p:spPr>
        <p:txBody>
          <a:bodyPr wrap="square" rtlCol="0">
            <a:spAutoFit/>
          </a:bodyPr>
          <a:lstStyle/>
          <a:p>
            <a:pPr algn="ctr"/>
            <a:r>
              <a:rPr lang="en-IN" b="1" dirty="0"/>
              <a:t>Modern App Technologies</a:t>
            </a:r>
            <a:endParaRPr lang="en-US" b="1" dirty="0"/>
          </a:p>
        </p:txBody>
      </p:sp>
      <p:sp>
        <p:nvSpPr>
          <p:cNvPr id="3" name="TextBox 2">
            <a:extLst>
              <a:ext uri="{FF2B5EF4-FFF2-40B4-BE49-F238E27FC236}">
                <a16:creationId xmlns:a16="http://schemas.microsoft.com/office/drawing/2014/main" id="{7B5BD09B-CE54-402D-8CA0-F53E6179E540}"/>
              </a:ext>
            </a:extLst>
          </p:cNvPr>
          <p:cNvSpPr txBox="1"/>
          <p:nvPr/>
        </p:nvSpPr>
        <p:spPr>
          <a:xfrm>
            <a:off x="276225" y="962025"/>
            <a:ext cx="11801475" cy="5909310"/>
          </a:xfrm>
          <a:prstGeom prst="rect">
            <a:avLst/>
          </a:prstGeom>
          <a:noFill/>
        </p:spPr>
        <p:txBody>
          <a:bodyPr wrap="square" rtlCol="0">
            <a:spAutoFit/>
          </a:bodyPr>
          <a:lstStyle/>
          <a:p>
            <a:pPr marL="342900" indent="-342900">
              <a:buFont typeface="+mj-lt"/>
              <a:buAutoNum type="arabicPeriod"/>
            </a:pPr>
            <a:r>
              <a:rPr lang="en-IN" dirty="0"/>
              <a:t>Microsoft</a:t>
            </a:r>
          </a:p>
          <a:p>
            <a:pPr marL="800100" lvl="1" indent="-342900">
              <a:buFont typeface="+mj-lt"/>
              <a:buAutoNum type="arabicPeriod"/>
            </a:pPr>
            <a:r>
              <a:rPr lang="en-IN" dirty="0"/>
              <a:t>ASP.NET Core Eco-System</a:t>
            </a:r>
          </a:p>
          <a:p>
            <a:pPr marL="800100" lvl="1" indent="-342900">
              <a:buFont typeface="+mj-lt"/>
              <a:buAutoNum type="arabicPeriod"/>
            </a:pPr>
            <a:r>
              <a:rPr lang="en-IN" dirty="0"/>
              <a:t>Blazor</a:t>
            </a:r>
          </a:p>
          <a:p>
            <a:pPr marL="800100" lvl="1" indent="-342900">
              <a:buFont typeface="+mj-lt"/>
              <a:buAutoNum type="arabicPeriod"/>
            </a:pPr>
            <a:r>
              <a:rPr lang="en-IN" dirty="0"/>
              <a:t>API</a:t>
            </a:r>
          </a:p>
          <a:p>
            <a:pPr marL="342900" indent="-342900">
              <a:buFont typeface="+mj-lt"/>
              <a:buAutoNum type="arabicPeriod"/>
            </a:pPr>
            <a:r>
              <a:rPr lang="en-IN" dirty="0"/>
              <a:t>JAVA</a:t>
            </a:r>
          </a:p>
          <a:p>
            <a:pPr marL="800100" lvl="1" indent="-342900">
              <a:buFont typeface="+mj-lt"/>
              <a:buAutoNum type="arabicPeriod"/>
            </a:pPr>
            <a:r>
              <a:rPr lang="en-IN" dirty="0"/>
              <a:t>Spring-Boot</a:t>
            </a:r>
          </a:p>
          <a:p>
            <a:pPr marL="342900" indent="-342900">
              <a:buFont typeface="+mj-lt"/>
              <a:buAutoNum type="arabicPeriod"/>
            </a:pPr>
            <a:r>
              <a:rPr lang="en-IN" dirty="0"/>
              <a:t>JavaScript</a:t>
            </a:r>
          </a:p>
          <a:p>
            <a:pPr marL="800100" lvl="1" indent="-342900">
              <a:buFont typeface="+mj-lt"/>
              <a:buAutoNum type="arabicPeriod"/>
            </a:pPr>
            <a:r>
              <a:rPr lang="en-IN" dirty="0"/>
              <a:t>Node.js</a:t>
            </a:r>
          </a:p>
          <a:p>
            <a:pPr marL="1257300" lvl="2" indent="-342900">
              <a:buFont typeface="+mj-lt"/>
              <a:buAutoNum type="arabicPeriod"/>
            </a:pPr>
            <a:r>
              <a:rPr lang="en-IN" dirty="0"/>
              <a:t>Server-Side JavaScript</a:t>
            </a:r>
          </a:p>
          <a:p>
            <a:pPr marL="800100" lvl="1" indent="-342900">
              <a:buFont typeface="+mj-lt"/>
              <a:buAutoNum type="arabicPeriod"/>
            </a:pPr>
            <a:r>
              <a:rPr lang="en-IN" dirty="0"/>
              <a:t>Front-End Dev apps</a:t>
            </a:r>
          </a:p>
          <a:p>
            <a:pPr marL="1257300" lvl="2" indent="-342900">
              <a:buFont typeface="+mj-lt"/>
              <a:buAutoNum type="arabicPeriod"/>
            </a:pPr>
            <a:r>
              <a:rPr lang="en-IN" dirty="0"/>
              <a:t>React</a:t>
            </a:r>
          </a:p>
          <a:p>
            <a:pPr marL="1257300" lvl="2" indent="-342900">
              <a:buFont typeface="+mj-lt"/>
              <a:buAutoNum type="arabicPeriod"/>
            </a:pPr>
            <a:r>
              <a:rPr lang="en-IN" dirty="0"/>
              <a:t>Angular</a:t>
            </a:r>
          </a:p>
          <a:p>
            <a:pPr marL="1257300" lvl="2" indent="-342900">
              <a:buFont typeface="+mj-lt"/>
              <a:buAutoNum type="arabicPeriod"/>
            </a:pPr>
            <a:r>
              <a:rPr lang="en-IN" dirty="0"/>
              <a:t>Vue</a:t>
            </a:r>
          </a:p>
          <a:p>
            <a:pPr marL="1257300" lvl="2" indent="-342900">
              <a:buFont typeface="+mj-lt"/>
              <a:buAutoNum type="arabicPeriod"/>
            </a:pPr>
            <a:r>
              <a:rPr lang="en-IN" dirty="0"/>
              <a:t>ExtJS</a:t>
            </a:r>
          </a:p>
          <a:p>
            <a:pPr marL="1257300" lvl="2" indent="-342900">
              <a:buFont typeface="+mj-lt"/>
              <a:buAutoNum type="arabicPeriod"/>
            </a:pPr>
            <a:r>
              <a:rPr lang="en-IN" dirty="0"/>
              <a:t>Ember</a:t>
            </a:r>
          </a:p>
          <a:p>
            <a:pPr marL="342900" indent="-342900">
              <a:buFont typeface="+mj-lt"/>
              <a:buAutoNum type="arabicPeriod"/>
            </a:pPr>
            <a:r>
              <a:rPr lang="en-IN" dirty="0"/>
              <a:t>Databases</a:t>
            </a:r>
          </a:p>
          <a:p>
            <a:pPr marL="800100" lvl="1" indent="-342900">
              <a:buFont typeface="+mj-lt"/>
              <a:buAutoNum type="arabicPeriod"/>
            </a:pPr>
            <a:r>
              <a:rPr lang="en-IN" dirty="0"/>
              <a:t>MySQL</a:t>
            </a:r>
          </a:p>
          <a:p>
            <a:pPr marL="800100" lvl="1" indent="-342900">
              <a:buFont typeface="+mj-lt"/>
              <a:buAutoNum type="arabicPeriod"/>
            </a:pPr>
            <a:r>
              <a:rPr lang="en-IN" dirty="0"/>
              <a:t>MS-SQL</a:t>
            </a:r>
          </a:p>
          <a:p>
            <a:pPr marL="800100" lvl="1" indent="-342900">
              <a:buFont typeface="+mj-lt"/>
              <a:buAutoNum type="arabicPeriod"/>
            </a:pPr>
            <a:r>
              <a:rPr lang="en-IN" dirty="0"/>
              <a:t>PostgreSQL</a:t>
            </a:r>
          </a:p>
          <a:p>
            <a:pPr marL="800100" lvl="1" indent="-342900">
              <a:buFont typeface="+mj-lt"/>
              <a:buAutoNum type="arabicPeriod"/>
            </a:pPr>
            <a:r>
              <a:rPr lang="en-IN" dirty="0"/>
              <a:t>No-SQL Databases</a:t>
            </a:r>
          </a:p>
          <a:p>
            <a:pPr marL="1257300" lvl="2" indent="-342900">
              <a:buFont typeface="+mj-lt"/>
              <a:buAutoNum type="arabicPeriod"/>
            </a:pPr>
            <a:r>
              <a:rPr lang="en-IN" dirty="0"/>
              <a:t>MongoDB, DynamoDB, etc. </a:t>
            </a:r>
            <a:endParaRPr lang="en-US" dirty="0"/>
          </a:p>
        </p:txBody>
      </p:sp>
    </p:spTree>
    <p:extLst>
      <p:ext uri="{BB962C8B-B14F-4D97-AF65-F5344CB8AC3E}">
        <p14:creationId xmlns:p14="http://schemas.microsoft.com/office/powerpoint/2010/main" val="3684315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ylinder 1">
            <a:extLst>
              <a:ext uri="{FF2B5EF4-FFF2-40B4-BE49-F238E27FC236}">
                <a16:creationId xmlns:a16="http://schemas.microsoft.com/office/drawing/2014/main" id="{7FC842DB-8BE1-4DBC-8034-49B432E75C5A}"/>
              </a:ext>
            </a:extLst>
          </p:cNvPr>
          <p:cNvSpPr/>
          <p:nvPr/>
        </p:nvSpPr>
        <p:spPr>
          <a:xfrm>
            <a:off x="10125075" y="1114425"/>
            <a:ext cx="1838325" cy="11715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Relational</a:t>
            </a:r>
          </a:p>
          <a:p>
            <a:pPr algn="ctr"/>
            <a:r>
              <a:rPr lang="en-IN" b="1" dirty="0"/>
              <a:t>Database</a:t>
            </a:r>
            <a:endParaRPr lang="en-US" b="1" dirty="0"/>
          </a:p>
        </p:txBody>
      </p:sp>
      <p:sp>
        <p:nvSpPr>
          <p:cNvPr id="3" name="Cylinder 2">
            <a:extLst>
              <a:ext uri="{FF2B5EF4-FFF2-40B4-BE49-F238E27FC236}">
                <a16:creationId xmlns:a16="http://schemas.microsoft.com/office/drawing/2014/main" id="{3765ADBA-4B50-40A4-AC85-492FEAB281E8}"/>
              </a:ext>
            </a:extLst>
          </p:cNvPr>
          <p:cNvSpPr/>
          <p:nvPr/>
        </p:nvSpPr>
        <p:spPr>
          <a:xfrm>
            <a:off x="10125075" y="4257675"/>
            <a:ext cx="1838325" cy="11715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NoSQL Database</a:t>
            </a:r>
            <a:endParaRPr lang="en-US" b="1" dirty="0"/>
          </a:p>
        </p:txBody>
      </p:sp>
      <p:sp>
        <p:nvSpPr>
          <p:cNvPr id="4" name="Rectangle 3">
            <a:extLst>
              <a:ext uri="{FF2B5EF4-FFF2-40B4-BE49-F238E27FC236}">
                <a16:creationId xmlns:a16="http://schemas.microsoft.com/office/drawing/2014/main" id="{296B4C32-EDBF-4C07-A9B5-2D823D37B9DB}"/>
              </a:ext>
            </a:extLst>
          </p:cNvPr>
          <p:cNvSpPr/>
          <p:nvPr/>
        </p:nvSpPr>
        <p:spPr>
          <a:xfrm>
            <a:off x="5657850" y="666750"/>
            <a:ext cx="3781425" cy="55245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3EDD59E-A04E-4356-B6AF-F4ACDD49D9C8}"/>
              </a:ext>
            </a:extLst>
          </p:cNvPr>
          <p:cNvSpPr txBox="1"/>
          <p:nvPr/>
        </p:nvSpPr>
        <p:spPr>
          <a:xfrm>
            <a:off x="6410325" y="85725"/>
            <a:ext cx="2819400" cy="369332"/>
          </a:xfrm>
          <a:prstGeom prst="rect">
            <a:avLst/>
          </a:prstGeom>
          <a:noFill/>
        </p:spPr>
        <p:txBody>
          <a:bodyPr wrap="square" rtlCol="0">
            <a:spAutoFit/>
          </a:bodyPr>
          <a:lstStyle/>
          <a:p>
            <a:pPr algn="ctr"/>
            <a:r>
              <a:rPr lang="en-IN" b="1" dirty="0"/>
              <a:t>Application Server</a:t>
            </a:r>
            <a:endParaRPr lang="en-US" b="1" dirty="0"/>
          </a:p>
        </p:txBody>
      </p:sp>
      <p:sp>
        <p:nvSpPr>
          <p:cNvPr id="6" name="TextBox 5">
            <a:extLst>
              <a:ext uri="{FF2B5EF4-FFF2-40B4-BE49-F238E27FC236}">
                <a16:creationId xmlns:a16="http://schemas.microsoft.com/office/drawing/2014/main" id="{EBE60D86-4B30-4C1C-9FF4-A9F65BB6F5F4}"/>
              </a:ext>
            </a:extLst>
          </p:cNvPr>
          <p:cNvSpPr txBox="1"/>
          <p:nvPr/>
        </p:nvSpPr>
        <p:spPr>
          <a:xfrm>
            <a:off x="6410325" y="895350"/>
            <a:ext cx="2819400" cy="369332"/>
          </a:xfrm>
          <a:prstGeom prst="rect">
            <a:avLst/>
          </a:prstGeom>
          <a:noFill/>
        </p:spPr>
        <p:txBody>
          <a:bodyPr wrap="square" rtlCol="0">
            <a:spAutoFit/>
          </a:bodyPr>
          <a:lstStyle/>
          <a:p>
            <a:pPr algn="ctr"/>
            <a:r>
              <a:rPr lang="en-IN" b="1" dirty="0">
                <a:solidFill>
                  <a:srgbClr val="FFFF00"/>
                </a:solidFill>
              </a:rPr>
              <a:t>Node.js</a:t>
            </a:r>
            <a:endParaRPr lang="en-US" b="1" dirty="0">
              <a:solidFill>
                <a:srgbClr val="FFFF00"/>
              </a:solidFill>
            </a:endParaRPr>
          </a:p>
        </p:txBody>
      </p:sp>
      <p:sp>
        <p:nvSpPr>
          <p:cNvPr id="7" name="Rectangle 6">
            <a:extLst>
              <a:ext uri="{FF2B5EF4-FFF2-40B4-BE49-F238E27FC236}">
                <a16:creationId xmlns:a16="http://schemas.microsoft.com/office/drawing/2014/main" id="{8C6D8ADB-84F8-415E-8092-C71D5A497201}"/>
              </a:ext>
            </a:extLst>
          </p:cNvPr>
          <p:cNvSpPr/>
          <p:nvPr/>
        </p:nvSpPr>
        <p:spPr>
          <a:xfrm>
            <a:off x="8429624" y="1585912"/>
            <a:ext cx="923925" cy="3257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Data</a:t>
            </a:r>
          </a:p>
          <a:p>
            <a:pPr algn="ctr"/>
            <a:r>
              <a:rPr lang="en-IN" b="1" dirty="0"/>
              <a:t>Access</a:t>
            </a:r>
            <a:endParaRPr lang="en-US" b="1" dirty="0"/>
          </a:p>
        </p:txBody>
      </p:sp>
      <p:sp>
        <p:nvSpPr>
          <p:cNvPr id="9" name="Arrow: Left-Right 8">
            <a:extLst>
              <a:ext uri="{FF2B5EF4-FFF2-40B4-BE49-F238E27FC236}">
                <a16:creationId xmlns:a16="http://schemas.microsoft.com/office/drawing/2014/main" id="{EB4F33FF-1800-4B2C-B145-F48CA7B57CD3}"/>
              </a:ext>
            </a:extLst>
          </p:cNvPr>
          <p:cNvSpPr/>
          <p:nvPr/>
        </p:nvSpPr>
        <p:spPr>
          <a:xfrm>
            <a:off x="9353549" y="1714500"/>
            <a:ext cx="771526" cy="32385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Arrow: Left-Right 9">
            <a:extLst>
              <a:ext uri="{FF2B5EF4-FFF2-40B4-BE49-F238E27FC236}">
                <a16:creationId xmlns:a16="http://schemas.microsoft.com/office/drawing/2014/main" id="{302F8E2B-AE2C-488B-A0BE-BB097E08E619}"/>
              </a:ext>
            </a:extLst>
          </p:cNvPr>
          <p:cNvSpPr/>
          <p:nvPr/>
        </p:nvSpPr>
        <p:spPr>
          <a:xfrm>
            <a:off x="9353549" y="4410076"/>
            <a:ext cx="771526" cy="32385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B139D0C-EDCE-485E-9E9F-A6CC782C7AF8}"/>
              </a:ext>
            </a:extLst>
          </p:cNvPr>
          <p:cNvSpPr/>
          <p:nvPr/>
        </p:nvSpPr>
        <p:spPr>
          <a:xfrm>
            <a:off x="7105650" y="1585912"/>
            <a:ext cx="1176337" cy="32575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b="1" dirty="0"/>
              <a:t>Biz</a:t>
            </a:r>
          </a:p>
          <a:p>
            <a:pPr algn="ctr"/>
            <a:r>
              <a:rPr lang="en-IN" b="1" dirty="0"/>
              <a:t>Modules</a:t>
            </a:r>
            <a:endParaRPr lang="en-US" b="1" dirty="0"/>
          </a:p>
        </p:txBody>
      </p:sp>
      <p:sp>
        <p:nvSpPr>
          <p:cNvPr id="12" name="Arrow: Left-Right 11">
            <a:extLst>
              <a:ext uri="{FF2B5EF4-FFF2-40B4-BE49-F238E27FC236}">
                <a16:creationId xmlns:a16="http://schemas.microsoft.com/office/drawing/2014/main" id="{9403DBBC-19A1-4349-9A37-A75F7BC05860}"/>
              </a:ext>
            </a:extLst>
          </p:cNvPr>
          <p:cNvSpPr/>
          <p:nvPr/>
        </p:nvSpPr>
        <p:spPr>
          <a:xfrm>
            <a:off x="8029575" y="2286000"/>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Left-Right 12">
            <a:extLst>
              <a:ext uri="{FF2B5EF4-FFF2-40B4-BE49-F238E27FC236}">
                <a16:creationId xmlns:a16="http://schemas.microsoft.com/office/drawing/2014/main" id="{04A02F53-BB19-4F11-B1C7-E305E03889B4}"/>
              </a:ext>
            </a:extLst>
          </p:cNvPr>
          <p:cNvSpPr/>
          <p:nvPr/>
        </p:nvSpPr>
        <p:spPr>
          <a:xfrm>
            <a:off x="8029574" y="3977759"/>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F32E018-4C98-421C-933C-549C1CD5249A}"/>
              </a:ext>
            </a:extLst>
          </p:cNvPr>
          <p:cNvSpPr/>
          <p:nvPr/>
        </p:nvSpPr>
        <p:spPr>
          <a:xfrm>
            <a:off x="5803106" y="1561028"/>
            <a:ext cx="1176337" cy="32575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t>REST</a:t>
            </a:r>
          </a:p>
          <a:p>
            <a:pPr algn="ctr"/>
            <a:r>
              <a:rPr lang="en-IN" b="1" dirty="0"/>
              <a:t>APIs</a:t>
            </a:r>
            <a:endParaRPr lang="en-US" b="1" dirty="0"/>
          </a:p>
        </p:txBody>
      </p:sp>
      <p:sp>
        <p:nvSpPr>
          <p:cNvPr id="15" name="Arrow: Left-Right 14">
            <a:extLst>
              <a:ext uri="{FF2B5EF4-FFF2-40B4-BE49-F238E27FC236}">
                <a16:creationId xmlns:a16="http://schemas.microsoft.com/office/drawing/2014/main" id="{A2484324-7B0B-4B45-B422-527D80CB8170}"/>
              </a:ext>
            </a:extLst>
          </p:cNvPr>
          <p:cNvSpPr/>
          <p:nvPr/>
        </p:nvSpPr>
        <p:spPr>
          <a:xfrm>
            <a:off x="6646068" y="2200751"/>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Left-Right 15">
            <a:extLst>
              <a:ext uri="{FF2B5EF4-FFF2-40B4-BE49-F238E27FC236}">
                <a16:creationId xmlns:a16="http://schemas.microsoft.com/office/drawing/2014/main" id="{9AA1C95C-8F69-4C84-A64A-FDE9622C0B54}"/>
              </a:ext>
            </a:extLst>
          </p:cNvPr>
          <p:cNvSpPr/>
          <p:nvPr/>
        </p:nvSpPr>
        <p:spPr>
          <a:xfrm>
            <a:off x="6646067" y="3892510"/>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436CD7F-0187-42A3-8E39-5B11583D7321}"/>
              </a:ext>
            </a:extLst>
          </p:cNvPr>
          <p:cNvSpPr txBox="1"/>
          <p:nvPr/>
        </p:nvSpPr>
        <p:spPr>
          <a:xfrm>
            <a:off x="5803106" y="5019675"/>
            <a:ext cx="3426619" cy="923330"/>
          </a:xfrm>
          <a:prstGeom prst="rect">
            <a:avLst/>
          </a:prstGeom>
          <a:noFill/>
        </p:spPr>
        <p:txBody>
          <a:bodyPr wrap="square" rtlCol="0">
            <a:spAutoFit/>
          </a:bodyPr>
          <a:lstStyle/>
          <a:p>
            <a:pPr algn="ctr"/>
            <a:r>
              <a:rPr lang="en-IN" b="1" dirty="0" err="1">
                <a:solidFill>
                  <a:srgbClr val="FFFF00"/>
                </a:solidFill>
              </a:rPr>
              <a:t>Express.Js</a:t>
            </a:r>
            <a:r>
              <a:rPr lang="en-IN" b="1" dirty="0">
                <a:solidFill>
                  <a:srgbClr val="FFFF00"/>
                </a:solidFill>
              </a:rPr>
              <a:t>, JsonWebToken, Fil-System, Sequelize, Express-Sessions</a:t>
            </a:r>
            <a:endParaRPr lang="en-US" b="1" dirty="0">
              <a:solidFill>
                <a:srgbClr val="FFFF00"/>
              </a:solidFill>
            </a:endParaRPr>
          </a:p>
        </p:txBody>
      </p:sp>
      <p:sp>
        <p:nvSpPr>
          <p:cNvPr id="18" name="Rectangle 17">
            <a:extLst>
              <a:ext uri="{FF2B5EF4-FFF2-40B4-BE49-F238E27FC236}">
                <a16:creationId xmlns:a16="http://schemas.microsoft.com/office/drawing/2014/main" id="{E2BA3531-C250-426A-BAD8-1D10DADCC8F1}"/>
              </a:ext>
            </a:extLst>
          </p:cNvPr>
          <p:cNvSpPr/>
          <p:nvPr/>
        </p:nvSpPr>
        <p:spPr>
          <a:xfrm>
            <a:off x="361950" y="666750"/>
            <a:ext cx="3990975" cy="53911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D996249-FC09-4EB5-9FDD-0607C12723A9}"/>
              </a:ext>
            </a:extLst>
          </p:cNvPr>
          <p:cNvSpPr txBox="1"/>
          <p:nvPr/>
        </p:nvSpPr>
        <p:spPr>
          <a:xfrm>
            <a:off x="685800" y="238125"/>
            <a:ext cx="2819400" cy="369332"/>
          </a:xfrm>
          <a:prstGeom prst="rect">
            <a:avLst/>
          </a:prstGeom>
          <a:noFill/>
        </p:spPr>
        <p:txBody>
          <a:bodyPr wrap="square" rtlCol="0">
            <a:spAutoFit/>
          </a:bodyPr>
          <a:lstStyle/>
          <a:p>
            <a:pPr algn="ctr"/>
            <a:r>
              <a:rPr lang="en-IN" b="1" dirty="0"/>
              <a:t>Front-End Application</a:t>
            </a:r>
            <a:endParaRPr lang="en-US" b="1" dirty="0"/>
          </a:p>
        </p:txBody>
      </p:sp>
      <p:sp>
        <p:nvSpPr>
          <p:cNvPr id="20" name="Rectangle 19">
            <a:extLst>
              <a:ext uri="{FF2B5EF4-FFF2-40B4-BE49-F238E27FC236}">
                <a16:creationId xmlns:a16="http://schemas.microsoft.com/office/drawing/2014/main" id="{706B7908-2C73-400D-82E4-D27D7BA08862}"/>
              </a:ext>
            </a:extLst>
          </p:cNvPr>
          <p:cNvSpPr/>
          <p:nvPr/>
        </p:nvSpPr>
        <p:spPr>
          <a:xfrm>
            <a:off x="533400" y="1114425"/>
            <a:ext cx="3674269" cy="40100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ACDAE976-CFCC-4DE6-B1C7-50DA6E21935B}"/>
              </a:ext>
            </a:extLst>
          </p:cNvPr>
          <p:cNvSpPr txBox="1"/>
          <p:nvPr/>
        </p:nvSpPr>
        <p:spPr>
          <a:xfrm>
            <a:off x="619125" y="1264682"/>
            <a:ext cx="3345656" cy="369332"/>
          </a:xfrm>
          <a:prstGeom prst="rect">
            <a:avLst/>
          </a:prstGeom>
          <a:noFill/>
        </p:spPr>
        <p:txBody>
          <a:bodyPr wrap="square" rtlCol="0">
            <a:spAutoFit/>
          </a:bodyPr>
          <a:lstStyle/>
          <a:p>
            <a:pPr algn="ctr"/>
            <a:r>
              <a:rPr lang="en-IN" b="1" dirty="0">
                <a:solidFill>
                  <a:srgbClr val="FFFF00"/>
                </a:solidFill>
              </a:rPr>
              <a:t>Container UI</a:t>
            </a:r>
            <a:endParaRPr lang="en-US" b="1" dirty="0">
              <a:solidFill>
                <a:srgbClr val="FFFF00"/>
              </a:solidFill>
            </a:endParaRPr>
          </a:p>
        </p:txBody>
      </p:sp>
      <p:sp>
        <p:nvSpPr>
          <p:cNvPr id="22" name="Rectangle: Rounded Corners 21">
            <a:extLst>
              <a:ext uri="{FF2B5EF4-FFF2-40B4-BE49-F238E27FC236}">
                <a16:creationId xmlns:a16="http://schemas.microsoft.com/office/drawing/2014/main" id="{64B2AF22-4FD5-4168-ACC3-7ED56F0B8C0F}"/>
              </a:ext>
            </a:extLst>
          </p:cNvPr>
          <p:cNvSpPr/>
          <p:nvPr/>
        </p:nvSpPr>
        <p:spPr>
          <a:xfrm>
            <a:off x="685800" y="210502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1</a:t>
            </a:r>
            <a:endParaRPr lang="en-US" b="1" dirty="0"/>
          </a:p>
        </p:txBody>
      </p:sp>
      <p:sp>
        <p:nvSpPr>
          <p:cNvPr id="23" name="Rectangle: Rounded Corners 22">
            <a:extLst>
              <a:ext uri="{FF2B5EF4-FFF2-40B4-BE49-F238E27FC236}">
                <a16:creationId xmlns:a16="http://schemas.microsoft.com/office/drawing/2014/main" id="{188C7ED9-CC04-4222-8BA7-1552F2883BF6}"/>
              </a:ext>
            </a:extLst>
          </p:cNvPr>
          <p:cNvSpPr/>
          <p:nvPr/>
        </p:nvSpPr>
        <p:spPr>
          <a:xfrm>
            <a:off x="2577704" y="210502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2</a:t>
            </a:r>
            <a:endParaRPr lang="en-US" b="1" dirty="0"/>
          </a:p>
        </p:txBody>
      </p:sp>
      <p:sp>
        <p:nvSpPr>
          <p:cNvPr id="24" name="Rectangle: Rounded Corners 23">
            <a:extLst>
              <a:ext uri="{FF2B5EF4-FFF2-40B4-BE49-F238E27FC236}">
                <a16:creationId xmlns:a16="http://schemas.microsoft.com/office/drawing/2014/main" id="{D30F0E63-4D80-4888-91E7-4D57E998D8F3}"/>
              </a:ext>
            </a:extLst>
          </p:cNvPr>
          <p:cNvSpPr/>
          <p:nvPr/>
        </p:nvSpPr>
        <p:spPr>
          <a:xfrm>
            <a:off x="732829" y="360997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3</a:t>
            </a:r>
            <a:endParaRPr lang="en-US" b="1" dirty="0"/>
          </a:p>
        </p:txBody>
      </p:sp>
      <p:sp>
        <p:nvSpPr>
          <p:cNvPr id="25" name="Rectangle: Rounded Corners 24">
            <a:extLst>
              <a:ext uri="{FF2B5EF4-FFF2-40B4-BE49-F238E27FC236}">
                <a16:creationId xmlns:a16="http://schemas.microsoft.com/office/drawing/2014/main" id="{BE83BDF5-47ED-40D3-ACCF-73E99F66BEB5}"/>
              </a:ext>
            </a:extLst>
          </p:cNvPr>
          <p:cNvSpPr/>
          <p:nvPr/>
        </p:nvSpPr>
        <p:spPr>
          <a:xfrm>
            <a:off x="2624733" y="360997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4</a:t>
            </a:r>
            <a:endParaRPr lang="en-US" b="1" dirty="0"/>
          </a:p>
        </p:txBody>
      </p:sp>
      <p:sp>
        <p:nvSpPr>
          <p:cNvPr id="26" name="Arrow: Curved Down 25">
            <a:extLst>
              <a:ext uri="{FF2B5EF4-FFF2-40B4-BE49-F238E27FC236}">
                <a16:creationId xmlns:a16="http://schemas.microsoft.com/office/drawing/2014/main" id="{65C898D3-C6BC-46C1-9989-0D6CDAE5B6B2}"/>
              </a:ext>
            </a:extLst>
          </p:cNvPr>
          <p:cNvSpPr/>
          <p:nvPr/>
        </p:nvSpPr>
        <p:spPr>
          <a:xfrm>
            <a:off x="4232672" y="2200751"/>
            <a:ext cx="1763314" cy="609124"/>
          </a:xfrm>
          <a:prstGeom prst="curved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27" name="Arrow: Curved Down 26">
            <a:extLst>
              <a:ext uri="{FF2B5EF4-FFF2-40B4-BE49-F238E27FC236}">
                <a16:creationId xmlns:a16="http://schemas.microsoft.com/office/drawing/2014/main" id="{F404BFBF-47D9-4F9F-81BD-3605E5A5D698}"/>
              </a:ext>
            </a:extLst>
          </p:cNvPr>
          <p:cNvSpPr/>
          <p:nvPr/>
        </p:nvSpPr>
        <p:spPr>
          <a:xfrm rot="10800000">
            <a:off x="4090393" y="4445770"/>
            <a:ext cx="1763314" cy="609124"/>
          </a:xfrm>
          <a:prstGeom prst="curved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28" name="TextBox 27">
            <a:extLst>
              <a:ext uri="{FF2B5EF4-FFF2-40B4-BE49-F238E27FC236}">
                <a16:creationId xmlns:a16="http://schemas.microsoft.com/office/drawing/2014/main" id="{A6905FF4-5DF2-463F-812B-619473DE7976}"/>
              </a:ext>
            </a:extLst>
          </p:cNvPr>
          <p:cNvSpPr txBox="1"/>
          <p:nvPr/>
        </p:nvSpPr>
        <p:spPr>
          <a:xfrm>
            <a:off x="4495800" y="3162300"/>
            <a:ext cx="1076324" cy="923330"/>
          </a:xfrm>
          <a:prstGeom prst="rect">
            <a:avLst/>
          </a:prstGeom>
          <a:noFill/>
        </p:spPr>
        <p:txBody>
          <a:bodyPr wrap="square" rtlCol="0">
            <a:spAutoFit/>
          </a:bodyPr>
          <a:lstStyle/>
          <a:p>
            <a:pPr algn="ctr"/>
            <a:r>
              <a:rPr lang="en-IN" b="1" dirty="0"/>
              <a:t>REST</a:t>
            </a:r>
          </a:p>
          <a:p>
            <a:pPr algn="ctr"/>
            <a:r>
              <a:rPr lang="en-IN" b="1" dirty="0"/>
              <a:t>API</a:t>
            </a:r>
          </a:p>
          <a:p>
            <a:pPr algn="ctr"/>
            <a:r>
              <a:rPr lang="en-IN" b="1" dirty="0"/>
              <a:t>CALL</a:t>
            </a:r>
          </a:p>
        </p:txBody>
      </p:sp>
    </p:spTree>
    <p:extLst>
      <p:ext uri="{BB962C8B-B14F-4D97-AF65-F5344CB8AC3E}">
        <p14:creationId xmlns:p14="http://schemas.microsoft.com/office/powerpoint/2010/main" val="466605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62DB27-F43E-4BB4-953F-B22A31D1376E}"/>
              </a:ext>
            </a:extLst>
          </p:cNvPr>
          <p:cNvSpPr txBox="1"/>
          <p:nvPr/>
        </p:nvSpPr>
        <p:spPr>
          <a:xfrm>
            <a:off x="2895600" y="0"/>
            <a:ext cx="6848475" cy="369332"/>
          </a:xfrm>
          <a:prstGeom prst="rect">
            <a:avLst/>
          </a:prstGeom>
          <a:noFill/>
        </p:spPr>
        <p:txBody>
          <a:bodyPr wrap="square" rtlCol="0">
            <a:spAutoFit/>
          </a:bodyPr>
          <a:lstStyle/>
          <a:p>
            <a:pPr algn="ctr"/>
            <a:r>
              <a:rPr lang="en-IN" b="1" dirty="0"/>
              <a:t>Browser</a:t>
            </a:r>
            <a:endParaRPr lang="en-US" b="1" dirty="0"/>
          </a:p>
        </p:txBody>
      </p:sp>
      <p:sp>
        <p:nvSpPr>
          <p:cNvPr id="3" name="Rectangle 2">
            <a:extLst>
              <a:ext uri="{FF2B5EF4-FFF2-40B4-BE49-F238E27FC236}">
                <a16:creationId xmlns:a16="http://schemas.microsoft.com/office/drawing/2014/main" id="{D57FC10F-D3CB-4E95-B300-3D594D608C09}"/>
              </a:ext>
            </a:extLst>
          </p:cNvPr>
          <p:cNvSpPr/>
          <p:nvPr/>
        </p:nvSpPr>
        <p:spPr>
          <a:xfrm>
            <a:off x="180975" y="533400"/>
            <a:ext cx="11658600" cy="5791200"/>
          </a:xfrm>
          <a:prstGeom prst="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5400000" scaled="1"/>
            <a:tileRect/>
          </a:gra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3165B1D-2BC3-451F-AAAE-1B47386F6F27}"/>
              </a:ext>
            </a:extLst>
          </p:cNvPr>
          <p:cNvCxnSpPr>
            <a:cxnSpLocks/>
          </p:cNvCxnSpPr>
          <p:nvPr/>
        </p:nvCxnSpPr>
        <p:spPr>
          <a:xfrm>
            <a:off x="6010275" y="514350"/>
            <a:ext cx="0" cy="579120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6F849961-2B4E-402F-AA8D-117C9C0A415D}"/>
              </a:ext>
            </a:extLst>
          </p:cNvPr>
          <p:cNvCxnSpPr>
            <a:stCxn id="3" idx="1"/>
            <a:endCxn id="3" idx="3"/>
          </p:cNvCxnSpPr>
          <p:nvPr/>
        </p:nvCxnSpPr>
        <p:spPr>
          <a:xfrm>
            <a:off x="180975" y="3429000"/>
            <a:ext cx="116586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3D3A90D-E60D-41AF-8B50-3FE767C76482}"/>
              </a:ext>
            </a:extLst>
          </p:cNvPr>
          <p:cNvSpPr txBox="1"/>
          <p:nvPr/>
        </p:nvSpPr>
        <p:spPr>
          <a:xfrm>
            <a:off x="419100" y="638175"/>
            <a:ext cx="5200648" cy="1754326"/>
          </a:xfrm>
          <a:prstGeom prst="rect">
            <a:avLst/>
          </a:prstGeom>
          <a:noFill/>
        </p:spPr>
        <p:txBody>
          <a:bodyPr wrap="square" rtlCol="0">
            <a:spAutoFit/>
          </a:bodyPr>
          <a:lstStyle/>
          <a:p>
            <a:r>
              <a:rPr lang="en-IN" b="1" dirty="0"/>
              <a:t>The Static HTML DOM</a:t>
            </a:r>
          </a:p>
          <a:p>
            <a:endParaRPr lang="en-IN" b="1" dirty="0"/>
          </a:p>
          <a:p>
            <a:r>
              <a:rPr lang="en-IN" b="1" dirty="0"/>
              <a:t>TextBoxes, Buttons, List, Tables, Layout Elements, Radio, </a:t>
            </a:r>
            <a:r>
              <a:rPr lang="en-IN" b="1" dirty="0" err="1"/>
              <a:t>CheckBoxes</a:t>
            </a:r>
            <a:r>
              <a:rPr lang="en-IN" b="1" dirty="0"/>
              <a:t>, etc.</a:t>
            </a:r>
          </a:p>
          <a:p>
            <a:endParaRPr lang="en-IN" b="1" dirty="0"/>
          </a:p>
          <a:p>
            <a:r>
              <a:rPr lang="en-IN" b="1" dirty="0"/>
              <a:t>A UI Interaction Layer </a:t>
            </a:r>
            <a:endParaRPr lang="en-US" b="1" dirty="0"/>
          </a:p>
        </p:txBody>
      </p:sp>
      <p:sp>
        <p:nvSpPr>
          <p:cNvPr id="9" name="TextBox 8">
            <a:extLst>
              <a:ext uri="{FF2B5EF4-FFF2-40B4-BE49-F238E27FC236}">
                <a16:creationId xmlns:a16="http://schemas.microsoft.com/office/drawing/2014/main" id="{AAE3161E-69B1-4835-A53B-0EB9D5BB1638}"/>
              </a:ext>
            </a:extLst>
          </p:cNvPr>
          <p:cNvSpPr txBox="1"/>
          <p:nvPr/>
        </p:nvSpPr>
        <p:spPr>
          <a:xfrm>
            <a:off x="6096000" y="638175"/>
            <a:ext cx="5743572" cy="2554545"/>
          </a:xfrm>
          <a:prstGeom prst="rect">
            <a:avLst/>
          </a:prstGeom>
          <a:noFill/>
        </p:spPr>
        <p:txBody>
          <a:bodyPr wrap="square" rtlCol="0">
            <a:spAutoFit/>
          </a:bodyPr>
          <a:lstStyle/>
          <a:p>
            <a:r>
              <a:rPr lang="en-IN" sz="1600" b="1" dirty="0"/>
              <a:t>A JavaScript Object Model aka JSOM</a:t>
            </a:r>
          </a:p>
          <a:p>
            <a:endParaRPr lang="en-IN" sz="1600" b="1" dirty="0"/>
          </a:p>
          <a:p>
            <a:r>
              <a:rPr lang="en-IN" sz="1600" b="1" dirty="0"/>
              <a:t>Objects with Types</a:t>
            </a:r>
          </a:p>
          <a:p>
            <a:r>
              <a:rPr lang="en-IN" sz="1600" b="1" dirty="0"/>
              <a:t>Functions</a:t>
            </a:r>
          </a:p>
          <a:p>
            <a:r>
              <a:rPr lang="en-IN" sz="1600" b="1" dirty="0"/>
              <a:t>Events and Properties</a:t>
            </a:r>
          </a:p>
          <a:p>
            <a:r>
              <a:rPr lang="en-IN" sz="1600" b="1" dirty="0"/>
              <a:t>Arrays</a:t>
            </a:r>
          </a:p>
          <a:p>
            <a:r>
              <a:rPr lang="en-IN" sz="1600" b="1" dirty="0"/>
              <a:t>Date</a:t>
            </a:r>
          </a:p>
          <a:p>
            <a:r>
              <a:rPr lang="en-IN" sz="1600" b="1" dirty="0"/>
              <a:t>Boolean</a:t>
            </a:r>
          </a:p>
          <a:p>
            <a:r>
              <a:rPr lang="en-IN" sz="1600" b="1" dirty="0"/>
              <a:t>Window and Document objects </a:t>
            </a:r>
          </a:p>
          <a:p>
            <a:r>
              <a:rPr lang="en-IN" sz="1600" b="1" dirty="0"/>
              <a:t>JS Manipulated the Static DOM for Dynamic Execution</a:t>
            </a:r>
            <a:endParaRPr lang="en-US" sz="1600" b="1" dirty="0"/>
          </a:p>
        </p:txBody>
      </p:sp>
      <p:cxnSp>
        <p:nvCxnSpPr>
          <p:cNvPr id="11" name="Straight Arrow Connector 10">
            <a:extLst>
              <a:ext uri="{FF2B5EF4-FFF2-40B4-BE49-F238E27FC236}">
                <a16:creationId xmlns:a16="http://schemas.microsoft.com/office/drawing/2014/main" id="{C6418A28-3343-4B50-B46C-70C5F5007BFB}"/>
              </a:ext>
            </a:extLst>
          </p:cNvPr>
          <p:cNvCxnSpPr>
            <a:cxnSpLocks/>
            <a:stCxn id="9" idx="1"/>
          </p:cNvCxnSpPr>
          <p:nvPr/>
        </p:nvCxnSpPr>
        <p:spPr>
          <a:xfrm flipH="1">
            <a:off x="4833938" y="1915448"/>
            <a:ext cx="1262062" cy="43965"/>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E87B26C-FAD7-4D7A-A9F6-F6D86395397E}"/>
              </a:ext>
            </a:extLst>
          </p:cNvPr>
          <p:cNvSpPr txBox="1"/>
          <p:nvPr/>
        </p:nvSpPr>
        <p:spPr>
          <a:xfrm>
            <a:off x="223839" y="3580478"/>
            <a:ext cx="5662606" cy="2308324"/>
          </a:xfrm>
          <a:prstGeom prst="rect">
            <a:avLst/>
          </a:prstGeom>
          <a:noFill/>
        </p:spPr>
        <p:txBody>
          <a:bodyPr wrap="square" rtlCol="0">
            <a:spAutoFit/>
          </a:bodyPr>
          <a:lstStyle/>
          <a:p>
            <a:r>
              <a:rPr lang="en-IN" sz="1600" b="1" dirty="0"/>
              <a:t>HTML 5 API for Modern Browser Based Application</a:t>
            </a:r>
          </a:p>
          <a:p>
            <a:pPr marL="342900" indent="-342900">
              <a:buAutoNum type="arabicPeriod"/>
            </a:pPr>
            <a:r>
              <a:rPr lang="en-IN" sz="1600" b="1" dirty="0"/>
              <a:t>New UI</a:t>
            </a:r>
          </a:p>
          <a:p>
            <a:pPr marL="342900" indent="-342900">
              <a:buAutoNum type="arabicPeriod"/>
            </a:pPr>
            <a:r>
              <a:rPr lang="en-IN" sz="1600" b="1" dirty="0"/>
              <a:t>Storage</a:t>
            </a:r>
          </a:p>
          <a:p>
            <a:pPr marL="342900" indent="-342900">
              <a:buAutoNum type="arabicPeriod"/>
            </a:pPr>
            <a:r>
              <a:rPr lang="en-IN" sz="1600" b="1" dirty="0"/>
              <a:t>Media</a:t>
            </a:r>
          </a:p>
          <a:p>
            <a:pPr marL="342900" indent="-342900">
              <a:buAutoNum type="arabicPeriod"/>
            </a:pPr>
            <a:r>
              <a:rPr lang="en-IN" sz="1600" b="1" dirty="0"/>
              <a:t>Graphics</a:t>
            </a:r>
          </a:p>
          <a:p>
            <a:pPr marL="342900" indent="-342900">
              <a:buAutoNum type="arabicPeriod"/>
            </a:pPr>
            <a:r>
              <a:rPr lang="en-IN" sz="1600" b="1" dirty="0"/>
              <a:t>File IO</a:t>
            </a:r>
          </a:p>
          <a:p>
            <a:pPr marL="342900" indent="-342900">
              <a:buAutoNum type="arabicPeriod"/>
            </a:pPr>
            <a:r>
              <a:rPr lang="en-IN" sz="1600" b="1" dirty="0"/>
              <a:t>Drag-Drop</a:t>
            </a:r>
          </a:p>
          <a:p>
            <a:pPr marL="342900" indent="-342900">
              <a:buAutoNum type="arabicPeriod"/>
            </a:pPr>
            <a:r>
              <a:rPr lang="en-IN" sz="1600" b="1" dirty="0"/>
              <a:t>Sensors</a:t>
            </a:r>
          </a:p>
          <a:p>
            <a:pPr marL="342900" indent="-342900">
              <a:buAutoNum type="arabicPeriod"/>
            </a:pPr>
            <a:r>
              <a:rPr lang="en-IN" sz="1600" b="1" dirty="0"/>
              <a:t>Devices</a:t>
            </a:r>
            <a:endParaRPr lang="en-US" sz="1600" b="1" dirty="0"/>
          </a:p>
        </p:txBody>
      </p:sp>
      <p:cxnSp>
        <p:nvCxnSpPr>
          <p:cNvPr id="15" name="Straight Arrow Connector 14">
            <a:extLst>
              <a:ext uri="{FF2B5EF4-FFF2-40B4-BE49-F238E27FC236}">
                <a16:creationId xmlns:a16="http://schemas.microsoft.com/office/drawing/2014/main" id="{CD5B6692-225A-4F81-9163-CACA0EF9460D}"/>
              </a:ext>
            </a:extLst>
          </p:cNvPr>
          <p:cNvCxnSpPr/>
          <p:nvPr/>
        </p:nvCxnSpPr>
        <p:spPr>
          <a:xfrm flipH="1">
            <a:off x="4933950" y="3163730"/>
            <a:ext cx="1866900" cy="1179670"/>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FF4F75B-63E9-4047-A9C6-E770BBDC3BA0}"/>
              </a:ext>
            </a:extLst>
          </p:cNvPr>
          <p:cNvSpPr txBox="1"/>
          <p:nvPr/>
        </p:nvSpPr>
        <p:spPr>
          <a:xfrm>
            <a:off x="6305550" y="3695700"/>
            <a:ext cx="5029200" cy="1200329"/>
          </a:xfrm>
          <a:prstGeom prst="rect">
            <a:avLst/>
          </a:prstGeom>
          <a:noFill/>
        </p:spPr>
        <p:txBody>
          <a:bodyPr wrap="square" rtlCol="0">
            <a:spAutoFit/>
          </a:bodyPr>
          <a:lstStyle/>
          <a:p>
            <a:r>
              <a:rPr lang="en-IN" b="1" dirty="0"/>
              <a:t>Networking APIs</a:t>
            </a:r>
          </a:p>
          <a:p>
            <a:endParaRPr lang="en-US" b="1" dirty="0"/>
          </a:p>
          <a:p>
            <a:pPr marL="342900" indent="-342900">
              <a:buAutoNum type="arabicPeriod"/>
            </a:pPr>
            <a:r>
              <a:rPr lang="en-US" b="1" dirty="0"/>
              <a:t>HTTP Calls</a:t>
            </a:r>
          </a:p>
          <a:p>
            <a:pPr marL="342900" indent="-342900">
              <a:buAutoNum type="arabicPeriod"/>
            </a:pPr>
            <a:r>
              <a:rPr lang="en-US" b="1" dirty="0"/>
              <a:t>Socker Calls</a:t>
            </a:r>
          </a:p>
        </p:txBody>
      </p:sp>
    </p:spTree>
    <p:extLst>
      <p:ext uri="{BB962C8B-B14F-4D97-AF65-F5344CB8AC3E}">
        <p14:creationId xmlns:p14="http://schemas.microsoft.com/office/powerpoint/2010/main" val="1329700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371D33-0F08-4758-8213-CACCF3A6D1F1}"/>
              </a:ext>
            </a:extLst>
          </p:cNvPr>
          <p:cNvSpPr txBox="1"/>
          <p:nvPr/>
        </p:nvSpPr>
        <p:spPr>
          <a:xfrm>
            <a:off x="438150" y="161925"/>
            <a:ext cx="11496675" cy="369332"/>
          </a:xfrm>
          <a:prstGeom prst="rect">
            <a:avLst/>
          </a:prstGeom>
          <a:noFill/>
        </p:spPr>
        <p:txBody>
          <a:bodyPr wrap="square" rtlCol="0">
            <a:spAutoFit/>
          </a:bodyPr>
          <a:lstStyle/>
          <a:p>
            <a:pPr algn="ctr"/>
            <a:r>
              <a:rPr lang="en-IN" b="1" dirty="0"/>
              <a:t>Open JS Community</a:t>
            </a:r>
            <a:endParaRPr lang="en-US" b="1" dirty="0"/>
          </a:p>
        </p:txBody>
      </p:sp>
      <p:sp>
        <p:nvSpPr>
          <p:cNvPr id="3" name="Oval 2">
            <a:extLst>
              <a:ext uri="{FF2B5EF4-FFF2-40B4-BE49-F238E27FC236}">
                <a16:creationId xmlns:a16="http://schemas.microsoft.com/office/drawing/2014/main" id="{B8D2808D-F3C7-49C4-8A98-5D539EA5053A}"/>
              </a:ext>
            </a:extLst>
          </p:cNvPr>
          <p:cNvSpPr/>
          <p:nvPr/>
        </p:nvSpPr>
        <p:spPr>
          <a:xfrm>
            <a:off x="4686300" y="2324100"/>
            <a:ext cx="2466975" cy="18954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JavaScript</a:t>
            </a:r>
          </a:p>
          <a:p>
            <a:pPr algn="ctr"/>
            <a:r>
              <a:rPr lang="en-IN" b="1" dirty="0"/>
              <a:t>World</a:t>
            </a:r>
            <a:endParaRPr lang="en-US" b="1" dirty="0"/>
          </a:p>
        </p:txBody>
      </p:sp>
      <p:sp>
        <p:nvSpPr>
          <p:cNvPr id="4" name="Oval 3">
            <a:extLst>
              <a:ext uri="{FF2B5EF4-FFF2-40B4-BE49-F238E27FC236}">
                <a16:creationId xmlns:a16="http://schemas.microsoft.com/office/drawing/2014/main" id="{09DAFF77-C07A-43A5-B192-C9233FA4C233}"/>
              </a:ext>
            </a:extLst>
          </p:cNvPr>
          <p:cNvSpPr/>
          <p:nvPr/>
        </p:nvSpPr>
        <p:spPr>
          <a:xfrm>
            <a:off x="600075" y="781050"/>
            <a:ext cx="2466975" cy="189547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t>JavaScript</a:t>
            </a:r>
          </a:p>
          <a:p>
            <a:pPr algn="ctr"/>
            <a:r>
              <a:rPr lang="en-IN" b="1" dirty="0"/>
              <a:t>Libraries</a:t>
            </a:r>
            <a:endParaRPr lang="en-US" b="1" dirty="0"/>
          </a:p>
        </p:txBody>
      </p:sp>
      <p:sp>
        <p:nvSpPr>
          <p:cNvPr id="5" name="Oval 4">
            <a:extLst>
              <a:ext uri="{FF2B5EF4-FFF2-40B4-BE49-F238E27FC236}">
                <a16:creationId xmlns:a16="http://schemas.microsoft.com/office/drawing/2014/main" id="{014F965D-B730-4534-BA7E-A89F963915C4}"/>
              </a:ext>
            </a:extLst>
          </p:cNvPr>
          <p:cNvSpPr/>
          <p:nvPr/>
        </p:nvSpPr>
        <p:spPr>
          <a:xfrm>
            <a:off x="9172575" y="4476750"/>
            <a:ext cx="2466975" cy="189547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t>JavaScript</a:t>
            </a:r>
          </a:p>
          <a:p>
            <a:pPr algn="ctr"/>
            <a:r>
              <a:rPr lang="en-IN" b="1" dirty="0"/>
              <a:t>Frameworks</a:t>
            </a:r>
            <a:endParaRPr lang="en-US" b="1" dirty="0"/>
          </a:p>
        </p:txBody>
      </p:sp>
      <p:cxnSp>
        <p:nvCxnSpPr>
          <p:cNvPr id="7" name="Connector: Elbow 6">
            <a:extLst>
              <a:ext uri="{FF2B5EF4-FFF2-40B4-BE49-F238E27FC236}">
                <a16:creationId xmlns:a16="http://schemas.microsoft.com/office/drawing/2014/main" id="{86BF7E90-0BF7-48AD-A38E-27CE59B52025}"/>
              </a:ext>
            </a:extLst>
          </p:cNvPr>
          <p:cNvCxnSpPr>
            <a:stCxn id="3" idx="2"/>
            <a:endCxn id="4" idx="6"/>
          </p:cNvCxnSpPr>
          <p:nvPr/>
        </p:nvCxnSpPr>
        <p:spPr>
          <a:xfrm rot="10800000">
            <a:off x="3067050" y="1728788"/>
            <a:ext cx="1619250" cy="1543050"/>
          </a:xfrm>
          <a:prstGeom prst="bentConnector3">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2EE33CB9-ABC0-46A6-B6C7-4315B7348513}"/>
              </a:ext>
            </a:extLst>
          </p:cNvPr>
          <p:cNvCxnSpPr>
            <a:stCxn id="3" idx="6"/>
            <a:endCxn id="5" idx="2"/>
          </p:cNvCxnSpPr>
          <p:nvPr/>
        </p:nvCxnSpPr>
        <p:spPr>
          <a:xfrm>
            <a:off x="7153275" y="3271838"/>
            <a:ext cx="2019300" cy="2152650"/>
          </a:xfrm>
          <a:prstGeom prst="bentConnector3">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CC2F173-83D3-4153-81F2-3A425A926AEC}"/>
              </a:ext>
            </a:extLst>
          </p:cNvPr>
          <p:cNvSpPr txBox="1"/>
          <p:nvPr/>
        </p:nvSpPr>
        <p:spPr>
          <a:xfrm>
            <a:off x="295275" y="2809875"/>
            <a:ext cx="3133725" cy="2031325"/>
          </a:xfrm>
          <a:prstGeom prst="rect">
            <a:avLst/>
          </a:prstGeom>
          <a:noFill/>
        </p:spPr>
        <p:txBody>
          <a:bodyPr wrap="square" rtlCol="0">
            <a:spAutoFit/>
          </a:bodyPr>
          <a:lstStyle/>
          <a:p>
            <a:r>
              <a:rPr lang="en-IN" dirty="0"/>
              <a:t>Targeted to a specific solution for Browser Based App e.g.</a:t>
            </a:r>
          </a:p>
          <a:p>
            <a:r>
              <a:rPr lang="en-IN" dirty="0"/>
              <a:t>DOM Manipulation: jQuery</a:t>
            </a:r>
          </a:p>
          <a:p>
            <a:r>
              <a:rPr lang="en-IN" dirty="0"/>
              <a:t>MVVM: Knockcout.js</a:t>
            </a:r>
          </a:p>
          <a:p>
            <a:r>
              <a:rPr lang="en-IN" dirty="0" err="1"/>
              <a:t>DateOperations</a:t>
            </a:r>
            <a:r>
              <a:rPr lang="en-IN" dirty="0"/>
              <a:t>: Momemnt.js</a:t>
            </a:r>
          </a:p>
          <a:p>
            <a:r>
              <a:rPr lang="en-IN" dirty="0"/>
              <a:t>Charts: D3js, c3.js, etc.</a:t>
            </a:r>
          </a:p>
          <a:p>
            <a:endParaRPr lang="en-US" dirty="0"/>
          </a:p>
        </p:txBody>
      </p:sp>
      <p:sp>
        <p:nvSpPr>
          <p:cNvPr id="11" name="TextBox 10">
            <a:extLst>
              <a:ext uri="{FF2B5EF4-FFF2-40B4-BE49-F238E27FC236}">
                <a16:creationId xmlns:a16="http://schemas.microsoft.com/office/drawing/2014/main" id="{EC6878A2-9E6C-4B63-8A8C-3A42E5124213}"/>
              </a:ext>
            </a:extLst>
          </p:cNvPr>
          <p:cNvSpPr txBox="1"/>
          <p:nvPr/>
        </p:nvSpPr>
        <p:spPr>
          <a:xfrm>
            <a:off x="8753475" y="2188250"/>
            <a:ext cx="3133725" cy="2585323"/>
          </a:xfrm>
          <a:prstGeom prst="rect">
            <a:avLst/>
          </a:prstGeom>
          <a:noFill/>
        </p:spPr>
        <p:txBody>
          <a:bodyPr wrap="square" rtlCol="0">
            <a:spAutoFit/>
          </a:bodyPr>
          <a:lstStyle/>
          <a:p>
            <a:r>
              <a:rPr lang="en-IN" dirty="0"/>
              <a:t>End-to-End Browser Based App Solution</a:t>
            </a:r>
          </a:p>
          <a:p>
            <a:pPr marL="342900" indent="-342900">
              <a:buAutoNum type="arabicPeriod"/>
            </a:pPr>
            <a:r>
              <a:rPr lang="en-IN" dirty="0"/>
              <a:t>UI Management for User Interaction</a:t>
            </a:r>
          </a:p>
          <a:p>
            <a:pPr marL="342900" indent="-342900">
              <a:buAutoNum type="arabicPeriod"/>
            </a:pPr>
            <a:r>
              <a:rPr lang="en-IN" dirty="0"/>
              <a:t>Dynamic UI Generation</a:t>
            </a:r>
          </a:p>
          <a:p>
            <a:pPr marL="342900" indent="-342900">
              <a:buAutoNum type="arabicPeriod"/>
            </a:pPr>
            <a:r>
              <a:rPr lang="en-IN" dirty="0"/>
              <a:t>Data and Events Binding</a:t>
            </a:r>
          </a:p>
          <a:p>
            <a:pPr marL="342900" indent="-342900">
              <a:buAutoNum type="arabicPeriod"/>
            </a:pPr>
            <a:r>
              <a:rPr lang="en-IN" dirty="0"/>
              <a:t>Reusability</a:t>
            </a:r>
          </a:p>
          <a:p>
            <a:pPr marL="342900" indent="-342900">
              <a:buAutoNum type="arabicPeriod"/>
            </a:pPr>
            <a:r>
              <a:rPr lang="en-IN" dirty="0"/>
              <a:t>HTTP Calls</a:t>
            </a:r>
          </a:p>
          <a:p>
            <a:pPr marL="342900" indent="-342900">
              <a:buAutoNum type="arabicPeriod"/>
            </a:pPr>
            <a:endParaRPr lang="en-US" dirty="0"/>
          </a:p>
        </p:txBody>
      </p:sp>
    </p:spTree>
    <p:extLst>
      <p:ext uri="{BB962C8B-B14F-4D97-AF65-F5344CB8AC3E}">
        <p14:creationId xmlns:p14="http://schemas.microsoft.com/office/powerpoint/2010/main" val="2704615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8A85F3-7850-4928-842E-A073FD3D5C3A}"/>
              </a:ext>
            </a:extLst>
          </p:cNvPr>
          <p:cNvSpPr txBox="1"/>
          <p:nvPr/>
        </p:nvSpPr>
        <p:spPr>
          <a:xfrm>
            <a:off x="314325" y="228600"/>
            <a:ext cx="11591925" cy="2308324"/>
          </a:xfrm>
          <a:prstGeom prst="rect">
            <a:avLst/>
          </a:prstGeom>
          <a:noFill/>
        </p:spPr>
        <p:txBody>
          <a:bodyPr wrap="square" rtlCol="0">
            <a:spAutoFit/>
          </a:bodyPr>
          <a:lstStyle/>
          <a:p>
            <a:r>
              <a:rPr lang="en-IN" dirty="0"/>
              <a:t>JS Object Model for Browser</a:t>
            </a:r>
          </a:p>
          <a:p>
            <a:pPr marL="342900" indent="-342900">
              <a:buFont typeface="+mj-lt"/>
              <a:buAutoNum type="arabicPeriod"/>
            </a:pPr>
            <a:r>
              <a:rPr lang="en-IN" dirty="0"/>
              <a:t>Type Definitions for Declarations</a:t>
            </a:r>
          </a:p>
          <a:p>
            <a:pPr marL="800100" lvl="1" indent="-342900">
              <a:buFont typeface="+mj-lt"/>
              <a:buAutoNum type="arabicPeriod"/>
            </a:pPr>
            <a:r>
              <a:rPr lang="en-IN" dirty="0"/>
              <a:t>Object class</a:t>
            </a:r>
          </a:p>
          <a:p>
            <a:pPr marL="1257300" lvl="2" indent="-342900">
              <a:buFont typeface="+mj-lt"/>
              <a:buAutoNum type="arabicPeriod"/>
            </a:pPr>
            <a:r>
              <a:rPr lang="en-IN" dirty="0"/>
              <a:t>Date</a:t>
            </a:r>
          </a:p>
          <a:p>
            <a:pPr marL="1257300" lvl="2" indent="-342900">
              <a:buFont typeface="+mj-lt"/>
              <a:buAutoNum type="arabicPeriod"/>
            </a:pPr>
            <a:r>
              <a:rPr lang="en-IN" dirty="0"/>
              <a:t>Array</a:t>
            </a:r>
          </a:p>
          <a:p>
            <a:pPr marL="1257300" lvl="2" indent="-342900">
              <a:buFont typeface="+mj-lt"/>
              <a:buAutoNum type="arabicPeriod"/>
            </a:pPr>
            <a:r>
              <a:rPr lang="en-IN" dirty="0"/>
              <a:t>String</a:t>
            </a:r>
          </a:p>
          <a:p>
            <a:pPr marL="1257300" lvl="2" indent="-342900">
              <a:buFont typeface="+mj-lt"/>
              <a:buAutoNum type="arabicPeriod"/>
            </a:pPr>
            <a:r>
              <a:rPr lang="en-IN" dirty="0"/>
              <a:t>Boolean </a:t>
            </a:r>
          </a:p>
          <a:p>
            <a:pPr marL="800100" lvl="1" indent="-342900">
              <a:buFont typeface="+mj-lt"/>
              <a:buAutoNum type="arabicPeriod"/>
            </a:pPr>
            <a:r>
              <a:rPr lang="en-IN" dirty="0"/>
              <a:t>Function Modules</a:t>
            </a:r>
            <a:endParaRPr lang="en-US" dirty="0"/>
          </a:p>
        </p:txBody>
      </p:sp>
      <p:sp>
        <p:nvSpPr>
          <p:cNvPr id="3" name="Rectangle 2">
            <a:extLst>
              <a:ext uri="{FF2B5EF4-FFF2-40B4-BE49-F238E27FC236}">
                <a16:creationId xmlns:a16="http://schemas.microsoft.com/office/drawing/2014/main" id="{E7DE8A61-4660-42DA-8487-6065EF8B7690}"/>
              </a:ext>
            </a:extLst>
          </p:cNvPr>
          <p:cNvSpPr/>
          <p:nvPr/>
        </p:nvSpPr>
        <p:spPr>
          <a:xfrm>
            <a:off x="1257300" y="3429000"/>
            <a:ext cx="10382250" cy="289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BA0051EA-2CFC-4866-8A48-82FF79E77C99}"/>
              </a:ext>
            </a:extLst>
          </p:cNvPr>
          <p:cNvSpPr/>
          <p:nvPr/>
        </p:nvSpPr>
        <p:spPr>
          <a:xfrm>
            <a:off x="1257300" y="3832324"/>
            <a:ext cx="1619250" cy="222885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b="1" dirty="0"/>
              <a:t>UI</a:t>
            </a:r>
            <a:endParaRPr lang="en-US" b="1" dirty="0"/>
          </a:p>
        </p:txBody>
      </p:sp>
      <p:sp>
        <p:nvSpPr>
          <p:cNvPr id="5" name="Rectangle: Rounded Corners 4">
            <a:extLst>
              <a:ext uri="{FF2B5EF4-FFF2-40B4-BE49-F238E27FC236}">
                <a16:creationId xmlns:a16="http://schemas.microsoft.com/office/drawing/2014/main" id="{88A840C5-FEC1-46FE-AB2C-09F86E4853E2}"/>
              </a:ext>
            </a:extLst>
          </p:cNvPr>
          <p:cNvSpPr/>
          <p:nvPr/>
        </p:nvSpPr>
        <p:spPr>
          <a:xfrm>
            <a:off x="4819652" y="3743325"/>
            <a:ext cx="2733675" cy="222885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b="1" dirty="0"/>
              <a:t>Model</a:t>
            </a:r>
          </a:p>
          <a:p>
            <a:pPr algn="ctr"/>
            <a:r>
              <a:rPr lang="en-IN" b="1" dirty="0"/>
              <a:t>Logic aka Domain Logic</a:t>
            </a:r>
            <a:endParaRPr lang="en-US" b="1" dirty="0"/>
          </a:p>
        </p:txBody>
      </p:sp>
      <p:sp>
        <p:nvSpPr>
          <p:cNvPr id="6" name="Rectangle: Rounded Corners 5">
            <a:extLst>
              <a:ext uri="{FF2B5EF4-FFF2-40B4-BE49-F238E27FC236}">
                <a16:creationId xmlns:a16="http://schemas.microsoft.com/office/drawing/2014/main" id="{42EDD04D-45C7-4634-A03E-731A86DC919E}"/>
              </a:ext>
            </a:extLst>
          </p:cNvPr>
          <p:cNvSpPr/>
          <p:nvPr/>
        </p:nvSpPr>
        <p:spPr>
          <a:xfrm>
            <a:off x="7820027" y="3762375"/>
            <a:ext cx="2733675" cy="222885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b="1" dirty="0"/>
              <a:t>External Calling Layer with Async programming</a:t>
            </a:r>
            <a:endParaRPr lang="en-US" b="1" dirty="0"/>
          </a:p>
        </p:txBody>
      </p:sp>
      <p:cxnSp>
        <p:nvCxnSpPr>
          <p:cNvPr id="8" name="Straight Arrow Connector 7">
            <a:extLst>
              <a:ext uri="{FF2B5EF4-FFF2-40B4-BE49-F238E27FC236}">
                <a16:creationId xmlns:a16="http://schemas.microsoft.com/office/drawing/2014/main" id="{3BA2DBD4-86F4-45B8-8B99-B32C530DA023}"/>
              </a:ext>
            </a:extLst>
          </p:cNvPr>
          <p:cNvCxnSpPr>
            <a:cxnSpLocks/>
            <a:endCxn id="4" idx="0"/>
          </p:cNvCxnSpPr>
          <p:nvPr/>
        </p:nvCxnSpPr>
        <p:spPr>
          <a:xfrm flipH="1">
            <a:off x="2066925" y="2536924"/>
            <a:ext cx="247650" cy="129540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AFE048A-D0B7-468C-8AAC-37A88B6C87B6}"/>
              </a:ext>
            </a:extLst>
          </p:cNvPr>
          <p:cNvCxnSpPr>
            <a:endCxn id="5" idx="0"/>
          </p:cNvCxnSpPr>
          <p:nvPr/>
        </p:nvCxnSpPr>
        <p:spPr>
          <a:xfrm>
            <a:off x="2314575" y="2536924"/>
            <a:ext cx="3871915" cy="120640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D0B7818-706B-4394-BE71-572B70FB23A9}"/>
              </a:ext>
            </a:extLst>
          </p:cNvPr>
          <p:cNvCxnSpPr>
            <a:endCxn id="6" idx="0"/>
          </p:cNvCxnSpPr>
          <p:nvPr/>
        </p:nvCxnSpPr>
        <p:spPr>
          <a:xfrm>
            <a:off x="2438400" y="2536924"/>
            <a:ext cx="6748465" cy="122545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301AB3C-B11F-4919-8A79-DBF1ACEEF821}"/>
              </a:ext>
            </a:extLst>
          </p:cNvPr>
          <p:cNvSpPr txBox="1"/>
          <p:nvPr/>
        </p:nvSpPr>
        <p:spPr>
          <a:xfrm>
            <a:off x="5438775" y="1276350"/>
            <a:ext cx="5886450" cy="369332"/>
          </a:xfrm>
          <a:prstGeom prst="rect">
            <a:avLst/>
          </a:prstGeom>
          <a:noFill/>
        </p:spPr>
        <p:txBody>
          <a:bodyPr wrap="square" rtlCol="0">
            <a:spAutoFit/>
          </a:bodyPr>
          <a:lstStyle/>
          <a:p>
            <a:pPr algn="ctr"/>
            <a:r>
              <a:rPr lang="en-IN" b="1" dirty="0"/>
              <a:t>Object Oriented Approach with JS Functions</a:t>
            </a:r>
            <a:endParaRPr lang="en-US" b="1" dirty="0"/>
          </a:p>
        </p:txBody>
      </p:sp>
      <p:cxnSp>
        <p:nvCxnSpPr>
          <p:cNvPr id="15" name="Straight Arrow Connector 14">
            <a:extLst>
              <a:ext uri="{FF2B5EF4-FFF2-40B4-BE49-F238E27FC236}">
                <a16:creationId xmlns:a16="http://schemas.microsoft.com/office/drawing/2014/main" id="{C7B9710E-64DA-4A53-9D88-9E46CABA7FF8}"/>
              </a:ext>
            </a:extLst>
          </p:cNvPr>
          <p:cNvCxnSpPr/>
          <p:nvPr/>
        </p:nvCxnSpPr>
        <p:spPr>
          <a:xfrm>
            <a:off x="8420100" y="1734681"/>
            <a:ext cx="161925" cy="169348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A1E1CC96-C0DB-4643-9AB9-CD78C9E048CB}"/>
              </a:ext>
            </a:extLst>
          </p:cNvPr>
          <p:cNvSpPr/>
          <p:nvPr/>
        </p:nvSpPr>
        <p:spPr>
          <a:xfrm>
            <a:off x="3038476" y="3832324"/>
            <a:ext cx="1619250" cy="222885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b="1" dirty="0"/>
              <a:t>UI</a:t>
            </a:r>
          </a:p>
          <a:p>
            <a:pPr algn="ctr"/>
            <a:r>
              <a:rPr lang="en-IN" b="1"/>
              <a:t>Generator</a:t>
            </a:r>
            <a:endParaRPr lang="en-US" b="1" dirty="0"/>
          </a:p>
        </p:txBody>
      </p:sp>
    </p:spTree>
    <p:extLst>
      <p:ext uri="{BB962C8B-B14F-4D97-AF65-F5344CB8AC3E}">
        <p14:creationId xmlns:p14="http://schemas.microsoft.com/office/powerpoint/2010/main" val="4264916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agnetic Disk 1">
            <a:extLst>
              <a:ext uri="{FF2B5EF4-FFF2-40B4-BE49-F238E27FC236}">
                <a16:creationId xmlns:a16="http://schemas.microsoft.com/office/drawing/2014/main" id="{4EA866C4-A372-43DA-BA15-E7D98FB13AB8}"/>
              </a:ext>
            </a:extLst>
          </p:cNvPr>
          <p:cNvSpPr/>
          <p:nvPr/>
        </p:nvSpPr>
        <p:spPr>
          <a:xfrm>
            <a:off x="6194324" y="2217174"/>
            <a:ext cx="5437238" cy="295951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3">
            <a:extLst>
              <a:ext uri="{FF2B5EF4-FFF2-40B4-BE49-F238E27FC236}">
                <a16:creationId xmlns:a16="http://schemas.microsoft.com/office/drawing/2014/main" id="{0D9EE20D-CB20-4AC6-85A2-6626686487C7}"/>
              </a:ext>
            </a:extLst>
          </p:cNvPr>
          <p:cNvGraphicFramePr>
            <a:graphicFrameLocks noGrp="1"/>
          </p:cNvGraphicFramePr>
          <p:nvPr>
            <p:extLst>
              <p:ext uri="{D42A27DB-BD31-4B8C-83A1-F6EECF244321}">
                <p14:modId xmlns:p14="http://schemas.microsoft.com/office/powerpoint/2010/main" val="561430325"/>
              </p:ext>
            </p:extLst>
          </p:nvPr>
        </p:nvGraphicFramePr>
        <p:xfrm>
          <a:off x="6554839" y="3429000"/>
          <a:ext cx="2058219" cy="1112520"/>
        </p:xfrm>
        <a:graphic>
          <a:graphicData uri="http://schemas.openxmlformats.org/drawingml/2006/table">
            <a:tbl>
              <a:tblPr firstRow="1" bandRow="1">
                <a:tableStyleId>{5C22544A-7EE6-4342-B048-85BDC9FD1C3A}</a:tableStyleId>
              </a:tblPr>
              <a:tblGrid>
                <a:gridCol w="686073">
                  <a:extLst>
                    <a:ext uri="{9D8B030D-6E8A-4147-A177-3AD203B41FA5}">
                      <a16:colId xmlns:a16="http://schemas.microsoft.com/office/drawing/2014/main" val="4045516865"/>
                    </a:ext>
                  </a:extLst>
                </a:gridCol>
                <a:gridCol w="686073">
                  <a:extLst>
                    <a:ext uri="{9D8B030D-6E8A-4147-A177-3AD203B41FA5}">
                      <a16:colId xmlns:a16="http://schemas.microsoft.com/office/drawing/2014/main" val="426614768"/>
                    </a:ext>
                  </a:extLst>
                </a:gridCol>
                <a:gridCol w="686073">
                  <a:extLst>
                    <a:ext uri="{9D8B030D-6E8A-4147-A177-3AD203B41FA5}">
                      <a16:colId xmlns:a16="http://schemas.microsoft.com/office/drawing/2014/main" val="2383456763"/>
                    </a:ext>
                  </a:extLst>
                </a:gridCol>
              </a:tblGrid>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215145012"/>
                  </a:ext>
                </a:extLst>
              </a:tr>
              <a:tr h="370840">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296168355"/>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14049412"/>
                  </a:ext>
                </a:extLst>
              </a:tr>
            </a:tbl>
          </a:graphicData>
        </a:graphic>
      </p:graphicFrame>
      <p:sp>
        <p:nvSpPr>
          <p:cNvPr id="4" name="Rectangle 3">
            <a:extLst>
              <a:ext uri="{FF2B5EF4-FFF2-40B4-BE49-F238E27FC236}">
                <a16:creationId xmlns:a16="http://schemas.microsoft.com/office/drawing/2014/main" id="{26272118-A7DC-44D0-8CAA-5F6BF7BCD23A}"/>
              </a:ext>
            </a:extLst>
          </p:cNvPr>
          <p:cNvSpPr/>
          <p:nvPr/>
        </p:nvSpPr>
        <p:spPr>
          <a:xfrm>
            <a:off x="324465" y="1081548"/>
            <a:ext cx="2487561" cy="17009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C1</a:t>
            </a:r>
            <a:endParaRPr lang="en-US" dirty="0"/>
          </a:p>
        </p:txBody>
      </p:sp>
      <p:sp>
        <p:nvSpPr>
          <p:cNvPr id="5" name="Rectangle 4">
            <a:extLst>
              <a:ext uri="{FF2B5EF4-FFF2-40B4-BE49-F238E27FC236}">
                <a16:creationId xmlns:a16="http://schemas.microsoft.com/office/drawing/2014/main" id="{C541EFF3-4C05-447F-A738-9D8C0147554A}"/>
              </a:ext>
            </a:extLst>
          </p:cNvPr>
          <p:cNvSpPr/>
          <p:nvPr/>
        </p:nvSpPr>
        <p:spPr>
          <a:xfrm>
            <a:off x="324465" y="3923072"/>
            <a:ext cx="2487561" cy="17009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C2</a:t>
            </a:r>
            <a:endParaRPr lang="en-US" dirty="0"/>
          </a:p>
        </p:txBody>
      </p:sp>
      <p:cxnSp>
        <p:nvCxnSpPr>
          <p:cNvPr id="7" name="Straight Arrow Connector 6">
            <a:extLst>
              <a:ext uri="{FF2B5EF4-FFF2-40B4-BE49-F238E27FC236}">
                <a16:creationId xmlns:a16="http://schemas.microsoft.com/office/drawing/2014/main" id="{ABB37B84-0C9A-421C-AEC9-947956900852}"/>
              </a:ext>
            </a:extLst>
          </p:cNvPr>
          <p:cNvCxnSpPr>
            <a:stCxn id="4" idx="3"/>
            <a:endCxn id="3" idx="1"/>
          </p:cNvCxnSpPr>
          <p:nvPr/>
        </p:nvCxnSpPr>
        <p:spPr>
          <a:xfrm>
            <a:off x="2812026" y="1932039"/>
            <a:ext cx="3742813" cy="205322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8BF04983-5014-48EE-893A-AEC456C45B5E}"/>
              </a:ext>
            </a:extLst>
          </p:cNvPr>
          <p:cNvCxnSpPr>
            <a:stCxn id="5" idx="3"/>
            <a:endCxn id="3" idx="1"/>
          </p:cNvCxnSpPr>
          <p:nvPr/>
        </p:nvCxnSpPr>
        <p:spPr>
          <a:xfrm flipV="1">
            <a:off x="2812026" y="3985260"/>
            <a:ext cx="3742813" cy="7883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9365234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868</TotalTime>
  <Words>874</Words>
  <Application>Microsoft Office PowerPoint</Application>
  <PresentationFormat>Widescreen</PresentationFormat>
  <Paragraphs>237</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Gill Sans MT</vt:lpstr>
      <vt:lpstr>Parcel</vt:lpstr>
      <vt:lpstr>March 2022 MERN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March 2022 MERN</dc:title>
  <dc:creator>Mahesh Sabnis</dc:creator>
  <cp:lastModifiedBy>Mahesh Sabnis</cp:lastModifiedBy>
  <cp:revision>91</cp:revision>
  <dcterms:created xsi:type="dcterms:W3CDTF">2022-03-14T09:34:38Z</dcterms:created>
  <dcterms:modified xsi:type="dcterms:W3CDTF">2022-04-26T10:13:31Z</dcterms:modified>
</cp:coreProperties>
</file>