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Lexend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52FB1-C0BD-4224-AEBA-00B1DDD59878}" v="2" dt="2024-04-23T18:30:53.023"/>
    <p1510:client id="{F3BBC27B-4226-4950-9399-7BA526706F3D}" v="2" dt="2024-04-23T21:22:00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>
        <p:scale>
          <a:sx n="62" d="100"/>
          <a:sy n="62" d="100"/>
        </p:scale>
        <p:origin x="3080" y="1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caec597a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caec597a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Our strategy is our 1-2 year roadmap, where we prioritized our MVP features highlighted in dark pink, completing them in the first year. These essentials set the stage for further enhancements, accelerating our DEI initiatives.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caec597a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caec597a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Introducing our MVP DEI Dashboard with 8 prioritized features that can transform the workplace through equal gender representation, fostering a cultural shift. boosting employee satisfaction and giving orgs a competitive edge. 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caec597a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caec597a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" dirty="0"/>
              <a:t>Small tweaks, big changes. Our MVP model shifts from bias to inclusion, fueled by real-time data. Departments unite, driving meaningful change. Saying Hello equity and goodbye disparities!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87ec0a7ef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87ec0a7ef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Thank you for joining us today! Our commitment to DEI drives our mission forward continuing this journey towards a more equitable future. Stay connected for more updates!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caec597a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caec597a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https://www.ted.com/talks/sara_sanford_how_to_design_gender_bias_out_of_your_workplace/transcript?language=en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d673f5b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d673f5b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AutoNum type="arabicPeriod"/>
            </a:pPr>
            <a:r>
              <a:rPr lang="en" sz="1200">
                <a:solidFill>
                  <a:srgbClr val="121212"/>
                </a:solidFill>
                <a:highlight>
                  <a:schemeClr val="lt1"/>
                </a:highlight>
              </a:rPr>
              <a:t>Many businesses think they're addressing the problem, because they provide training. Eight billion dollars worth of training a year, </a:t>
            </a:r>
            <a:r>
              <a:rPr lang="en" sz="1200">
                <a:solidFill>
                  <a:srgbClr val="121212"/>
                </a:solidFill>
              </a:rPr>
              <a:t>according to studies from the "Harvard Business Review." 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</a:rPr>
              <a:t> These same studies also conclude that these trainings don't work </a:t>
            </a:r>
            <a:r>
              <a:rPr lang="en" sz="1200">
                <a:solidFill>
                  <a:srgbClr val="121212"/>
                </a:solidFill>
              </a:rPr>
              <a:t>and often backfire.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aec597a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aec597a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d673f5b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d673f5b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21212"/>
                </a:solidFill>
                <a:highlight>
                  <a:srgbClr val="FFFFFF"/>
                </a:highlight>
              </a:rPr>
              <a:t>Why isn't it working? </a:t>
            </a:r>
            <a:endParaRPr sz="17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21212"/>
                </a:solidFill>
                <a:highlight>
                  <a:srgbClr val="FFFFFF"/>
                </a:highlight>
              </a:rPr>
              <a:t>Well,</a:t>
            </a:r>
            <a:endParaRPr sz="17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21212"/>
                </a:solidFill>
                <a:highlight>
                  <a:schemeClr val="lt1"/>
                </a:highlight>
              </a:rPr>
              <a:t>“These approaches fail to address the key systemic problem: Unconscious bias.</a:t>
            </a:r>
            <a:r>
              <a:rPr lang="en" sz="1900" b="1" i="1">
                <a:solidFill>
                  <a:srgbClr val="121212"/>
                </a:solidFill>
                <a:highlight>
                  <a:schemeClr val="lt1"/>
                </a:highlight>
              </a:rPr>
              <a:t>”</a:t>
            </a:r>
            <a:r>
              <a:rPr lang="en" sz="1900" i="1">
                <a:solidFill>
                  <a:srgbClr val="121212"/>
                </a:solidFill>
                <a:highlight>
                  <a:schemeClr val="lt1"/>
                </a:highlight>
              </a:rPr>
              <a:t> – Sara Sanford</a:t>
            </a:r>
            <a:endParaRPr sz="1900" i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21212"/>
                </a:solidFill>
                <a:highlight>
                  <a:srgbClr val="FFFFFF"/>
                </a:highlight>
              </a:rPr>
              <a:t>Partnered with the University of Washington and created …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caec597a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caec597a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certification process however is currently very manual, the opportunity our team has is to create a data dashboard for organizations to track their progress in completing the GEN certification.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caec597a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caec597a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caec597a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caec597a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da8c25a17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da8c25a17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 advClick="0" advTm="1500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 advClick="0" advTm="15000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ng223@uw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24142" y="3344000"/>
            <a:ext cx="3895716" cy="13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Team Trailblazers: </a:t>
            </a:r>
            <a:br>
              <a:rPr lang="en" sz="2000" dirty="0">
                <a:solidFill>
                  <a:schemeClr val="dk2"/>
                </a:solidFill>
              </a:rPr>
            </a:br>
            <a:r>
              <a:rPr lang="en" sz="2000" dirty="0">
                <a:solidFill>
                  <a:schemeClr val="dk2"/>
                </a:solidFill>
              </a:rPr>
              <a:t>Emma, Gauri, </a:t>
            </a:r>
            <a:r>
              <a:rPr lang="en" sz="2000" dirty="0" err="1">
                <a:solidFill>
                  <a:schemeClr val="dk2"/>
                </a:solidFill>
              </a:rPr>
              <a:t>Vanshika</a:t>
            </a: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887" y="2084050"/>
            <a:ext cx="3142075" cy="15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3575" y="568150"/>
            <a:ext cx="89067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Transforming Workplace Culture</a:t>
            </a:r>
            <a:endParaRPr sz="2400" b="1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 advClick="0" advTm="15000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94001" cy="8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311700" y="37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The Strategy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 t="4752" r="487"/>
          <a:stretch/>
        </p:blipFill>
        <p:spPr>
          <a:xfrm>
            <a:off x="152400" y="1421300"/>
            <a:ext cx="8796150" cy="261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2"/>
          <p:cNvCxnSpPr/>
          <p:nvPr/>
        </p:nvCxnSpPr>
        <p:spPr>
          <a:xfrm>
            <a:off x="8939175" y="1458900"/>
            <a:ext cx="19500" cy="255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 advClick="0" advTm="150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344775" y="3352700"/>
            <a:ext cx="164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8 prioritized features in MVP Dashboard model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94001" cy="8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311700" y="37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latin typeface="Georgia"/>
                <a:ea typeface="Georgia"/>
                <a:cs typeface="Georgia"/>
                <a:sym typeface="Georgia"/>
              </a:rPr>
              <a:t>The Outcome</a:t>
            </a:r>
            <a:endParaRPr sz="25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287" y="1398813"/>
            <a:ext cx="1563475" cy="15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5">
            <a:alphaModFix/>
          </a:blip>
          <a:srcRect t="-6270" b="6270"/>
          <a:stretch/>
        </p:blipFill>
        <p:spPr>
          <a:xfrm>
            <a:off x="5860900" y="1484725"/>
            <a:ext cx="1225675" cy="13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000" y="1322975"/>
            <a:ext cx="1877550" cy="18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6500" y="1178349"/>
            <a:ext cx="1743400" cy="17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2259350" y="3352675"/>
            <a:ext cx="174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Increased Gender Representation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4149987" y="3352675"/>
            <a:ext cx="156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Cultural Shift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5626000" y="3342800"/>
            <a:ext cx="18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Improved Employee Satisfaction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7503400" y="3342800"/>
            <a:ext cx="127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Competitive Advantage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8">
            <a:alphaModFix/>
          </a:blip>
          <a:srcRect l="24480" r="25933"/>
          <a:stretch/>
        </p:blipFill>
        <p:spPr>
          <a:xfrm>
            <a:off x="2259350" y="1543325"/>
            <a:ext cx="1275899" cy="121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15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94001" cy="8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357950" y="695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latin typeface="Georgia"/>
                <a:ea typeface="Georgia"/>
                <a:cs typeface="Georgia"/>
                <a:sym typeface="Georgia"/>
              </a:rPr>
              <a:t>The Impact</a:t>
            </a:r>
            <a:endParaRPr sz="25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46" y="1026475"/>
            <a:ext cx="1436900" cy="14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700" y="3327075"/>
            <a:ext cx="1436900" cy="14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 rotWithShape="1">
          <a:blip r:embed="rId6">
            <a:alphaModFix/>
          </a:blip>
          <a:srcRect l="25820" t="15909" r="27401"/>
          <a:stretch/>
        </p:blipFill>
        <p:spPr>
          <a:xfrm>
            <a:off x="7246363" y="864926"/>
            <a:ext cx="1741900" cy="175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6050" y="3284275"/>
            <a:ext cx="1522500" cy="15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8250" y="1021650"/>
            <a:ext cx="1522500" cy="15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9">
            <a:alphaModFix/>
          </a:blip>
          <a:srcRect b="20038"/>
          <a:stretch/>
        </p:blipFill>
        <p:spPr>
          <a:xfrm>
            <a:off x="5118650" y="3468250"/>
            <a:ext cx="1741875" cy="1392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74150" y="1009248"/>
            <a:ext cx="1436900" cy="143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55900" y="3394900"/>
            <a:ext cx="1673400" cy="129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/>
          <p:nvPr/>
        </p:nvSpPr>
        <p:spPr>
          <a:xfrm rot="5400000">
            <a:off x="694538" y="2649500"/>
            <a:ext cx="762000" cy="572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 rot="5400000">
            <a:off x="3211600" y="2634163"/>
            <a:ext cx="762000" cy="572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 rot="5400000">
            <a:off x="5608575" y="2621175"/>
            <a:ext cx="762000" cy="572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 rot="5400000">
            <a:off x="7736313" y="2649500"/>
            <a:ext cx="762000" cy="572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462175" y="712025"/>
            <a:ext cx="160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Unconscious Bias</a:t>
            </a:r>
            <a:endParaRPr sz="1200" b="1"/>
          </a:p>
        </p:txBody>
      </p:sp>
      <p:sp>
        <p:nvSpPr>
          <p:cNvPr id="220" name="Google Shape;220;p24"/>
          <p:cNvSpPr txBox="1"/>
          <p:nvPr/>
        </p:nvSpPr>
        <p:spPr>
          <a:xfrm>
            <a:off x="277963" y="4709425"/>
            <a:ext cx="222541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Conscious Inclusion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7314975" y="712025"/>
            <a:ext cx="160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Reactive Approach</a:t>
            </a:r>
            <a:endParaRPr sz="1200" b="1"/>
          </a:p>
        </p:txBody>
      </p:sp>
      <p:sp>
        <p:nvSpPr>
          <p:cNvPr id="222" name="Google Shape;222;p24"/>
          <p:cNvSpPr txBox="1"/>
          <p:nvPr/>
        </p:nvSpPr>
        <p:spPr>
          <a:xfrm>
            <a:off x="7246413" y="4709425"/>
            <a:ext cx="174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 Proactive Approach</a:t>
            </a:r>
            <a:endParaRPr sz="1200" b="1"/>
          </a:p>
        </p:txBody>
      </p:sp>
      <p:sp>
        <p:nvSpPr>
          <p:cNvPr id="223" name="Google Shape;223;p24"/>
          <p:cNvSpPr txBox="1"/>
          <p:nvPr/>
        </p:nvSpPr>
        <p:spPr>
          <a:xfrm>
            <a:off x="5348450" y="712025"/>
            <a:ext cx="13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Isolated Efforts</a:t>
            </a:r>
            <a:endParaRPr sz="1200" b="1"/>
          </a:p>
        </p:txBody>
      </p:sp>
      <p:sp>
        <p:nvSpPr>
          <p:cNvPr id="224" name="Google Shape;224;p24"/>
          <p:cNvSpPr txBox="1"/>
          <p:nvPr/>
        </p:nvSpPr>
        <p:spPr>
          <a:xfrm>
            <a:off x="5309413" y="4733750"/>
            <a:ext cx="152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Holistic Solutions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865200" y="712025"/>
            <a:ext cx="160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Gender Disparities</a:t>
            </a:r>
            <a:endParaRPr sz="1200" b="1"/>
          </a:p>
        </p:txBody>
      </p:sp>
      <p:sp>
        <p:nvSpPr>
          <p:cNvPr id="226" name="Google Shape;226;p24"/>
          <p:cNvSpPr txBox="1"/>
          <p:nvPr/>
        </p:nvSpPr>
        <p:spPr>
          <a:xfrm>
            <a:off x="2998900" y="4709425"/>
            <a:ext cx="126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Gender Equity</a:t>
            </a:r>
            <a:endParaRPr sz="1200" b="1"/>
          </a:p>
        </p:txBody>
      </p:sp>
    </p:spTree>
  </p:cSld>
  <p:clrMapOvr>
    <a:masterClrMapping/>
  </p:clrMapOvr>
  <p:transition spd="med" advClick="0" advTm="150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ctrTitle"/>
          </p:nvPr>
        </p:nvSpPr>
        <p:spPr>
          <a:xfrm>
            <a:off x="311700" y="2045150"/>
            <a:ext cx="8520600" cy="12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THANK</a:t>
            </a:r>
            <a:r>
              <a:rPr lang="en">
                <a:solidFill>
                  <a:srgbClr val="E69138"/>
                </a:solidFill>
                <a:latin typeface="Lexend"/>
                <a:ea typeface="Lexend"/>
                <a:cs typeface="Lexend"/>
                <a:sym typeface="Lexend"/>
              </a:rPr>
              <a:t> YOU!</a:t>
            </a:r>
            <a:endParaRPr>
              <a:solidFill>
                <a:srgbClr val="E6913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1"/>
          </p:nvPr>
        </p:nvSpPr>
        <p:spPr>
          <a:xfrm>
            <a:off x="311700" y="1516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Questions?</a:t>
            </a:r>
            <a:endParaRPr sz="1500" b="1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" name="Google Shape;233;p25"/>
          <p:cNvSpPr txBox="1">
            <a:spLocks noGrp="1"/>
          </p:cNvSpPr>
          <p:nvPr>
            <p:ph type="subTitle" idx="1"/>
          </p:nvPr>
        </p:nvSpPr>
        <p:spPr>
          <a:xfrm>
            <a:off x="311700" y="3371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Feel free to email additional questions/ comments to</a:t>
            </a:r>
            <a:endParaRPr sz="15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eng223@uw.edu</a:t>
            </a:r>
            <a:endParaRPr sz="15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med" advClick="0" advTm="15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01550" y="3800824"/>
            <a:ext cx="8340900" cy="1065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29850"/>
            <a:ext cx="8520600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i="1" dirty="0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Women are still underrepresented in leadership, receive less access to senior leaders and are leaving the fastest-growing sectors, such as tech, at 45 percent higher rates than men”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</a:rPr>
              <a:t>Sara Sanford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dirty="0">
                <a:solidFill>
                  <a:schemeClr val="dk1"/>
                </a:solidFill>
                <a:highlight>
                  <a:schemeClr val="accent4"/>
                </a:highlight>
              </a:rPr>
              <a:t>What have businesses been doing to address gender inequality?</a:t>
            </a:r>
            <a:r>
              <a:rPr lang="en" sz="21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21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94001" cy="8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-36625" y="892575"/>
            <a:ext cx="1323000" cy="22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0">
                <a:solidFill>
                  <a:schemeClr val="dk1"/>
                </a:solidFill>
              </a:rPr>
              <a:t>[</a:t>
            </a:r>
            <a:endParaRPr sz="112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 rot="10800000">
            <a:off x="7821000" y="807600"/>
            <a:ext cx="1323000" cy="22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0">
                <a:solidFill>
                  <a:schemeClr val="dk1"/>
                </a:solidFill>
              </a:rPr>
              <a:t>[</a:t>
            </a:r>
            <a:endParaRPr sz="112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91350" y="2835008"/>
            <a:ext cx="26265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“How to design gender bias out of your workplace”</a:t>
            </a:r>
            <a:endParaRPr sz="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91350" y="2969050"/>
            <a:ext cx="16005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2018</a:t>
            </a:r>
            <a:endParaRPr sz="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ransition spd="med" advClick="0" advTm="15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44" y="0"/>
            <a:ext cx="80105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3250" y="3778600"/>
            <a:ext cx="1060200" cy="29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Sara Sanford</a:t>
            </a:r>
            <a:endParaRPr sz="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“How to design gender bias out of your workplace”</a:t>
            </a:r>
            <a:endParaRPr sz="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2018</a:t>
            </a:r>
            <a:endParaRPr sz="8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ransition spd="med" advClick="0" advTm="150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794000" y="3424775"/>
            <a:ext cx="3090300" cy="695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21212"/>
                </a:solidFill>
                <a:highlight>
                  <a:srgbClr val="FFFFFF"/>
                </a:highlight>
              </a:rPr>
              <a:t>Why isn't it working? </a:t>
            </a:r>
            <a:endParaRPr sz="17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21212"/>
                </a:solidFill>
                <a:highlight>
                  <a:srgbClr val="FFFFFF"/>
                </a:highlight>
              </a:rPr>
              <a:t>Well,</a:t>
            </a:r>
            <a:endParaRPr sz="17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i="1">
                <a:solidFill>
                  <a:srgbClr val="121212"/>
                </a:solidFill>
                <a:highlight>
                  <a:srgbClr val="FFFFFF"/>
                </a:highlight>
              </a:rPr>
              <a:t>“These approaches fail to address the key systemic problem:</a:t>
            </a:r>
            <a:r>
              <a:rPr lang="en" sz="2800" i="1">
                <a:solidFill>
                  <a:srgbClr val="121212"/>
                </a:solidFill>
                <a:highlight>
                  <a:schemeClr val="accent4"/>
                </a:highlight>
              </a:rPr>
              <a:t> Unconscious bias.</a:t>
            </a:r>
            <a:r>
              <a:rPr lang="en" sz="1900" b="1" i="1">
                <a:solidFill>
                  <a:srgbClr val="121212"/>
                </a:solidFill>
                <a:highlight>
                  <a:schemeClr val="accent4"/>
                </a:highlight>
              </a:rPr>
              <a:t>”</a:t>
            </a:r>
            <a:r>
              <a:rPr lang="en" sz="1900" i="1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endParaRPr sz="1900" i="1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5029200" lvl="0" indent="-279400" algn="l" rtl="0">
              <a:spcBef>
                <a:spcPts val="1200"/>
              </a:spcBef>
              <a:spcAft>
                <a:spcPts val="0"/>
              </a:spcAft>
              <a:buClr>
                <a:srgbClr val="121212"/>
              </a:buClr>
              <a:buSzPts val="800"/>
              <a:buChar char="-"/>
            </a:pPr>
            <a:r>
              <a:rPr lang="en" sz="800">
                <a:solidFill>
                  <a:srgbClr val="121212"/>
                </a:solidFill>
                <a:highlight>
                  <a:srgbClr val="FFFFFF"/>
                </a:highlight>
              </a:rPr>
              <a:t>Sara Sanford</a:t>
            </a:r>
            <a:endParaRPr sz="800">
              <a:solidFill>
                <a:srgbClr val="121212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94001" cy="8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-18325" y="2465900"/>
            <a:ext cx="1323000" cy="22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0">
                <a:solidFill>
                  <a:schemeClr val="dk1"/>
                </a:solidFill>
              </a:rPr>
              <a:t>[</a:t>
            </a:r>
            <a:endParaRPr sz="112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 rot="10800000">
            <a:off x="7712300" y="2285675"/>
            <a:ext cx="1323000" cy="22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0">
                <a:solidFill>
                  <a:schemeClr val="dk1"/>
                </a:solidFill>
              </a:rPr>
              <a:t>[</a:t>
            </a:r>
            <a:endParaRPr sz="112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341600" y="4223050"/>
            <a:ext cx="26265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“How to design gender bias out of your workplace”</a:t>
            </a:r>
            <a:endParaRPr sz="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371400" y="4363100"/>
            <a:ext cx="16005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2018</a:t>
            </a:r>
            <a:endParaRPr sz="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ransition spd="med" advClick="0" advTm="15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413" y="861501"/>
            <a:ext cx="4747175" cy="22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987300" y="3209013"/>
            <a:ext cx="71694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 dirty="0">
                <a:solidFill>
                  <a:srgbClr val="121212"/>
                </a:solidFill>
                <a:highlight>
                  <a:srgbClr val="FFFFFF"/>
                </a:highlight>
              </a:rPr>
              <a:t>“Created the first standardized certification for gender equity in US businesses” </a:t>
            </a:r>
            <a:br>
              <a:rPr lang="en" sz="2200" dirty="0">
                <a:solidFill>
                  <a:srgbClr val="121212"/>
                </a:solidFill>
                <a:highlight>
                  <a:srgbClr val="FFFFFF"/>
                </a:highlight>
              </a:rPr>
            </a:br>
            <a:r>
              <a:rPr lang="en" sz="2200" dirty="0">
                <a:solidFill>
                  <a:srgbClr val="121212"/>
                </a:solidFill>
                <a:highlight>
                  <a:srgbClr val="FFFFFF"/>
                </a:highlight>
              </a:rPr>
              <a:t>											</a:t>
            </a:r>
            <a:endParaRPr sz="800" dirty="0">
              <a:solidFill>
                <a:schemeClr val="dk2"/>
              </a:solidFill>
            </a:endParaRPr>
          </a:p>
        </p:txBody>
      </p:sp>
      <p:sp>
        <p:nvSpPr>
          <p:cNvPr id="2" name="Google Shape;73;p15">
            <a:extLst>
              <a:ext uri="{FF2B5EF4-FFF2-40B4-BE49-F238E27FC236}">
                <a16:creationId xmlns:a16="http://schemas.microsoft.com/office/drawing/2014/main" id="{8A8DC7A2-4BD6-3FAC-55B1-4426470581E7}"/>
              </a:ext>
            </a:extLst>
          </p:cNvPr>
          <p:cNvSpPr txBox="1"/>
          <p:nvPr/>
        </p:nvSpPr>
        <p:spPr>
          <a:xfrm>
            <a:off x="6194407" y="4020971"/>
            <a:ext cx="2349174" cy="29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- Sara Sanford</a:t>
            </a:r>
            <a:endParaRPr sz="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“How to design gender bias out of your workplace”</a:t>
            </a:r>
            <a:endParaRPr sz="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highlight>
                  <a:schemeClr val="lt1"/>
                </a:highlight>
              </a:rPr>
              <a:t>2018</a:t>
            </a:r>
            <a:endParaRPr sz="8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ransition spd="med" advClick="0" advTm="15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Working with GEN, we aim to create a data-driven design framework and prototype for a            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100" b="1">
                <a:solidFill>
                  <a:schemeClr val="accent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DEI Dashboard</a:t>
            </a:r>
            <a:endParaRPr sz="3100" b="1"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94001" cy="8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7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The Opportunity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75" y="3129650"/>
            <a:ext cx="711575" cy="7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5">
            <a:alphaModFix/>
          </a:blip>
          <a:srcRect b="6085"/>
          <a:stretch/>
        </p:blipFill>
        <p:spPr>
          <a:xfrm>
            <a:off x="3055900" y="3125025"/>
            <a:ext cx="711575" cy="72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3449" y="3168599"/>
            <a:ext cx="633700" cy="6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7">
            <a:alphaModFix/>
          </a:blip>
          <a:srcRect l="22176" t="20853" r="21835" b="20847"/>
          <a:stretch/>
        </p:blipFill>
        <p:spPr>
          <a:xfrm>
            <a:off x="7670050" y="3155525"/>
            <a:ext cx="633700" cy="65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14788" y="3962725"/>
            <a:ext cx="17526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Project Assignments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528613" y="3954325"/>
            <a:ext cx="1752600" cy="1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21212"/>
                </a:solidFill>
              </a:rPr>
              <a:t>Dynamic progress tracking </a:t>
            </a:r>
            <a:endParaRPr sz="1500">
              <a:solidFill>
                <a:srgbClr val="12121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842438" y="3962725"/>
            <a:ext cx="1752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Document Upload center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149525" y="3962725"/>
            <a:ext cx="17526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Easy Task Management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 advClick="0" advTm="150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94001" cy="8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37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The Action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942696" y="1132994"/>
            <a:ext cx="1438018" cy="1173036"/>
            <a:chOff x="536625" y="1695421"/>
            <a:chExt cx="1582500" cy="1594449"/>
          </a:xfrm>
        </p:grpSpPr>
        <p:cxnSp>
          <p:nvCxnSpPr>
            <p:cNvPr id="115" name="Google Shape;115;p19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6" name="Google Shape;116;p19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536625" y="2843470"/>
              <a:ext cx="1582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Competitive Analysis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9"/>
          <p:cNvGrpSpPr/>
          <p:nvPr/>
        </p:nvGrpSpPr>
        <p:grpSpPr>
          <a:xfrm>
            <a:off x="2197109" y="1131666"/>
            <a:ext cx="1288840" cy="1174353"/>
            <a:chOff x="1917073" y="1695421"/>
            <a:chExt cx="1418334" cy="1596239"/>
          </a:xfrm>
        </p:grpSpPr>
        <p:cxnSp>
          <p:nvCxnSpPr>
            <p:cNvPr id="120" name="Google Shape;120;p19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21;p19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2119145" y="284526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Literature review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9"/>
          <p:cNvGrpSpPr/>
          <p:nvPr/>
        </p:nvGrpSpPr>
        <p:grpSpPr>
          <a:xfrm>
            <a:off x="3375734" y="1131666"/>
            <a:ext cx="1288840" cy="1174353"/>
            <a:chOff x="3214118" y="1695421"/>
            <a:chExt cx="1418334" cy="1596239"/>
          </a:xfrm>
        </p:grpSpPr>
        <p:cxnSp>
          <p:nvCxnSpPr>
            <p:cNvPr id="125" name="Google Shape;125;p19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" name="Google Shape;126;p19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 txBox="1"/>
            <p:nvPr/>
          </p:nvSpPr>
          <p:spPr>
            <a:xfrm>
              <a:off x="3380301" y="284526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User Interviews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4554705" y="1131666"/>
            <a:ext cx="1288840" cy="1144590"/>
            <a:chOff x="4511544" y="1695421"/>
            <a:chExt cx="1418334" cy="1555784"/>
          </a:xfrm>
        </p:grpSpPr>
        <p:cxnSp>
          <p:nvCxnSpPr>
            <p:cNvPr id="130" name="Google Shape;130;p19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1" name="Google Shape;131;p19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4702450" y="2804805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Feature Prioritization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9"/>
          <p:cNvGrpSpPr/>
          <p:nvPr/>
        </p:nvGrpSpPr>
        <p:grpSpPr>
          <a:xfrm>
            <a:off x="5733496" y="1131666"/>
            <a:ext cx="1288840" cy="1065153"/>
            <a:chOff x="3214118" y="1695421"/>
            <a:chExt cx="1418334" cy="1447809"/>
          </a:xfrm>
        </p:grpSpPr>
        <p:cxnSp>
          <p:nvCxnSpPr>
            <p:cNvPr id="135" name="Google Shape;135;p19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p19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Roadmapping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9"/>
          <p:cNvGrpSpPr/>
          <p:nvPr/>
        </p:nvGrpSpPr>
        <p:grpSpPr>
          <a:xfrm>
            <a:off x="6912467" y="1131666"/>
            <a:ext cx="1288840" cy="1065153"/>
            <a:chOff x="4511544" y="1695421"/>
            <a:chExt cx="1418334" cy="1447809"/>
          </a:xfrm>
        </p:grpSpPr>
        <p:cxnSp>
          <p:nvCxnSpPr>
            <p:cNvPr id="140" name="Google Shape;140;p19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19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Create!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475" y="2696775"/>
            <a:ext cx="731600" cy="75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71" y="4136204"/>
            <a:ext cx="665626" cy="65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4938" y="4098663"/>
            <a:ext cx="731600" cy="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7935" y="2741825"/>
            <a:ext cx="665625" cy="6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1442075" y="2817388"/>
            <a:ext cx="2921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Competitive analysis + Lit review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442075" y="4098663"/>
            <a:ext cx="2921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User interviews-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People who have gone through the process and product experts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992875" y="2757075"/>
            <a:ext cx="2921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RICE method to prioritize dashboard features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992875" y="4146900"/>
            <a:ext cx="2921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Roadmap for the development of the Dashboard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 advClick="0" advTm="150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94001" cy="8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311700" y="37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Insights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4875"/>
            <a:ext cx="9144002" cy="36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150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94001" cy="8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311700" y="37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latin typeface="Georgia"/>
                <a:ea typeface="Georgia"/>
                <a:cs typeface="Georgia"/>
                <a:sym typeface="Georgia"/>
              </a:rPr>
              <a:t>Features</a:t>
            </a:r>
            <a:endParaRPr sz="25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446875" y="1430975"/>
            <a:ext cx="27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Progress Indicators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446875" y="257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Task Management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1446875" y="3776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Assignments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6096300" y="1470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Chat Integration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144000" y="25717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 Alerts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6144000" y="3776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communication Feature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38" y="1302175"/>
            <a:ext cx="903913" cy="8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250" y="2339418"/>
            <a:ext cx="903900" cy="86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6800" y="1307875"/>
            <a:ext cx="869925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3000" y="3565925"/>
            <a:ext cx="821950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300" y="2339425"/>
            <a:ext cx="903900" cy="8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550" y="3518354"/>
            <a:ext cx="903900" cy="91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Click="0" advTm="15000">
    <p:pull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 Team Trailblazers:  Emma, Gauri, Vanshika</vt:lpstr>
      <vt:lpstr>PowerPoint Presentation</vt:lpstr>
      <vt:lpstr>PowerPoint Presentation</vt:lpstr>
      <vt:lpstr>PowerPoint Presentation</vt:lpstr>
      <vt:lpstr>PowerPoint Presentation</vt:lpstr>
      <vt:lpstr>The Opportunity</vt:lpstr>
      <vt:lpstr>The Action</vt:lpstr>
      <vt:lpstr>Insights</vt:lpstr>
      <vt:lpstr>Features</vt:lpstr>
      <vt:lpstr>The Strategy</vt:lpstr>
      <vt:lpstr>The Outcome</vt:lpstr>
      <vt:lpstr>The Impact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Team Trailblazers:  Emma, Gauri, Vanshika</dc:title>
  <cp:lastModifiedBy>Emma Grothaus</cp:lastModifiedBy>
  <cp:revision>50</cp:revision>
  <dcterms:modified xsi:type="dcterms:W3CDTF">2024-04-23T21:24:01Z</dcterms:modified>
</cp:coreProperties>
</file>