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5" r:id="rId1"/>
  </p:sldMasterIdLst>
  <p:sldIdLst>
    <p:sldId id="256" r:id="rId2"/>
    <p:sldId id="257" r:id="rId3"/>
    <p:sldId id="258" r:id="rId4"/>
    <p:sldId id="259" r:id="rId5"/>
    <p:sldId id="260" r:id="rId6"/>
    <p:sldId id="261" r:id="rId7"/>
    <p:sldId id="289" r:id="rId8"/>
    <p:sldId id="262" r:id="rId9"/>
    <p:sldId id="279" r:id="rId10"/>
    <p:sldId id="290" r:id="rId11"/>
    <p:sldId id="264" r:id="rId12"/>
    <p:sldId id="281" r:id="rId13"/>
    <p:sldId id="266" r:id="rId14"/>
    <p:sldId id="267" r:id="rId15"/>
    <p:sldId id="268" r:id="rId16"/>
    <p:sldId id="270" r:id="rId17"/>
    <p:sldId id="282" r:id="rId18"/>
    <p:sldId id="271" r:id="rId19"/>
    <p:sldId id="274" r:id="rId20"/>
    <p:sldId id="275" r:id="rId21"/>
    <p:sldId id="283" r:id="rId22"/>
    <p:sldId id="284" r:id="rId23"/>
    <p:sldId id="291" r:id="rId24"/>
    <p:sldId id="292" r:id="rId25"/>
    <p:sldId id="285" r:id="rId26"/>
    <p:sldId id="287" r:id="rId27"/>
    <p:sldId id="286" r:id="rId28"/>
    <p:sldId id="276" r:id="rId29"/>
    <p:sldId id="277"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660"/>
  </p:normalViewPr>
  <p:slideViewPr>
    <p:cSldViewPr snapToGrid="0">
      <p:cViewPr varScale="1">
        <p:scale>
          <a:sx n="71" d="100"/>
          <a:sy n="71" d="100"/>
        </p:scale>
        <p:origin x="6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AE1AF-8CCA-4CBF-BE0D-33550A576CE7}"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980061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6AE1AF-8CCA-4CBF-BE0D-33550A576CE7}"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369108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6AE1AF-8CCA-4CBF-BE0D-33550A576CE7}"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3857870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6AE1AF-8CCA-4CBF-BE0D-33550A576CE7}"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EA7D11-2BF1-4705-B10A-6D8423065C7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8662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6AE1AF-8CCA-4CBF-BE0D-33550A576CE7}"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258526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A6AE1AF-8CCA-4CBF-BE0D-33550A576CE7}" type="datetimeFigureOut">
              <a:rPr lang="en-IN" smtClean="0"/>
              <a:t>18-12-2024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706430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A6AE1AF-8CCA-4CBF-BE0D-33550A576CE7}" type="datetimeFigureOut">
              <a:rPr lang="en-IN" smtClean="0"/>
              <a:t>18-12-2024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122778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AE1AF-8CCA-4CBF-BE0D-33550A576CE7}"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3890668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AE1AF-8CCA-4CBF-BE0D-33550A576CE7}"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2755567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AE1AF-8CCA-4CBF-BE0D-33550A576CE7}"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2953723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6AE1AF-8CCA-4CBF-BE0D-33550A576CE7}"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1904456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6AE1AF-8CCA-4CBF-BE0D-33550A576CE7}"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699518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AE1AF-8CCA-4CBF-BE0D-33550A576CE7}" type="datetimeFigureOut">
              <a:rPr lang="en-IN" smtClean="0"/>
              <a:t>18-12-2024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3988547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AE1AF-8CCA-4CBF-BE0D-33550A576CE7}" type="datetimeFigureOut">
              <a:rPr lang="en-IN" smtClean="0"/>
              <a:t>18-12-2024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3242315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AE1AF-8CCA-4CBF-BE0D-33550A576CE7}" type="datetimeFigureOut">
              <a:rPr lang="en-IN" smtClean="0"/>
              <a:t>18-12-2024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3485795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6AE1AF-8CCA-4CBF-BE0D-33550A576CE7}"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1614093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6AE1AF-8CCA-4CBF-BE0D-33550A576CE7}"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EA7D11-2BF1-4705-B10A-6D8423065C7B}" type="slidenum">
              <a:rPr lang="en-IN" smtClean="0"/>
              <a:t>‹#›</a:t>
            </a:fld>
            <a:endParaRPr lang="en-IN"/>
          </a:p>
        </p:txBody>
      </p:sp>
    </p:spTree>
    <p:extLst>
      <p:ext uri="{BB962C8B-B14F-4D97-AF65-F5344CB8AC3E}">
        <p14:creationId xmlns:p14="http://schemas.microsoft.com/office/powerpoint/2010/main" val="40354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6AE1AF-8CCA-4CBF-BE0D-33550A576CE7}" type="datetimeFigureOut">
              <a:rPr lang="en-IN" smtClean="0"/>
              <a:t>18-12-2024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EA7D11-2BF1-4705-B10A-6D8423065C7B}" type="slidenum">
              <a:rPr lang="en-IN" smtClean="0"/>
              <a:t>‹#›</a:t>
            </a:fld>
            <a:endParaRPr lang="en-IN"/>
          </a:p>
        </p:txBody>
      </p:sp>
    </p:spTree>
    <p:extLst>
      <p:ext uri="{BB962C8B-B14F-4D97-AF65-F5344CB8AC3E}">
        <p14:creationId xmlns:p14="http://schemas.microsoft.com/office/powerpoint/2010/main" val="1677033762"/>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244D-2306-43B1-8056-3B2B27EC4DDB}"/>
              </a:ext>
            </a:extLst>
          </p:cNvPr>
          <p:cNvSpPr>
            <a:spLocks noGrp="1"/>
          </p:cNvSpPr>
          <p:nvPr>
            <p:ph type="ctrTitle"/>
          </p:nvPr>
        </p:nvSpPr>
        <p:spPr>
          <a:xfrm>
            <a:off x="297650" y="420062"/>
            <a:ext cx="11253373" cy="1441512"/>
          </a:xfrm>
        </p:spPr>
        <p:txBody>
          <a:bodyPr>
            <a:normAutofit/>
          </a:bodyPr>
          <a:lstStyle/>
          <a:p>
            <a:pPr>
              <a:lnSpc>
                <a:spcPct val="100000"/>
              </a:lnSpc>
            </a:pPr>
            <a:r>
              <a:rPr lang="en-US" sz="3800" i="1" cap="none" dirty="0">
                <a:effectLst>
                  <a:outerShdw blurRad="38100" dist="38100" dir="2700000" algn="tl">
                    <a:srgbClr val="000000">
                      <a:alpha val="43137"/>
                    </a:srgbClr>
                  </a:outerShdw>
                </a:effectLst>
              </a:rPr>
              <a:t>Project Report:-</a:t>
            </a:r>
            <a:br>
              <a:rPr lang="en-US" sz="4400" i="1" cap="none" dirty="0">
                <a:effectLst>
                  <a:outerShdw blurRad="38100" dist="38100" dir="2700000" algn="tl">
                    <a:srgbClr val="000000">
                      <a:alpha val="43137"/>
                    </a:srgbClr>
                  </a:outerShdw>
                </a:effectLst>
              </a:rPr>
            </a:br>
            <a:r>
              <a:rPr lang="en-US" sz="4400" i="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SECURE PASS VAULT</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67ABC86-946E-48D2-9097-B3A9DCD8700E}"/>
              </a:ext>
            </a:extLst>
          </p:cNvPr>
          <p:cNvSpPr>
            <a:spLocks noGrp="1"/>
          </p:cNvSpPr>
          <p:nvPr>
            <p:ph type="subTitle" idx="1"/>
          </p:nvPr>
        </p:nvSpPr>
        <p:spPr>
          <a:xfrm>
            <a:off x="761147" y="4576482"/>
            <a:ext cx="6185647" cy="1441512"/>
          </a:xfrm>
        </p:spPr>
        <p:txBody>
          <a:bodyPr>
            <a:normAutofit lnSpcReduction="10000"/>
          </a:bodyPr>
          <a:lstStyle/>
          <a:p>
            <a:pPr algn="l"/>
            <a:r>
              <a:rPr lang="en-US" sz="2000" dirty="0">
                <a:solidFill>
                  <a:schemeClr val="tx1"/>
                </a:solidFill>
                <a:latin typeface="Times New Roman" panose="02020603050405020304" pitchFamily="18" charset="0"/>
                <a:cs typeface="Times New Roman" panose="02020603050405020304" pitchFamily="18" charset="0"/>
              </a:rPr>
              <a:t>Vanshika Rani</a:t>
            </a:r>
          </a:p>
          <a:p>
            <a:pPr algn="l"/>
            <a:r>
              <a:rPr lang="en-US" sz="2000" dirty="0">
                <a:latin typeface="Times New Roman" panose="02020603050405020304" pitchFamily="18" charset="0"/>
                <a:cs typeface="Times New Roman" panose="02020603050405020304" pitchFamily="18" charset="0"/>
              </a:rPr>
              <a:t>2021220307</a:t>
            </a: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Yamuna Group Of Institutions</a:t>
            </a:r>
          </a:p>
          <a:p>
            <a:endParaRPr lang="en-IN" dirty="0"/>
          </a:p>
        </p:txBody>
      </p:sp>
      <p:pic>
        <p:nvPicPr>
          <p:cNvPr id="1044" name="Picture 20" descr="The Importance of a Strong and Secure Password - Grace Hill">
            <a:extLst>
              <a:ext uri="{FF2B5EF4-FFF2-40B4-BE49-F238E27FC236}">
                <a16:creationId xmlns:a16="http://schemas.microsoft.com/office/drawing/2014/main" id="{5D97CF0B-BC5D-408B-9AE7-A37CDBDB6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15025"/>
            <a:ext cx="5721670" cy="37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315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E688-6228-4EE4-849D-76E175AB2A35}"/>
              </a:ext>
            </a:extLst>
          </p:cNvPr>
          <p:cNvSpPr>
            <a:spLocks noGrp="1"/>
          </p:cNvSpPr>
          <p:nvPr>
            <p:ph type="title"/>
          </p:nvPr>
        </p:nvSpPr>
        <p:spPr>
          <a:xfrm>
            <a:off x="632048" y="192314"/>
            <a:ext cx="10353761" cy="1138945"/>
          </a:xfrm>
        </p:spPr>
        <p:txBody>
          <a:bodyPr/>
          <a:lstStyle/>
          <a:p>
            <a:r>
              <a:rPr lang="en-IN" dirty="0">
                <a:latin typeface="Times New Roman" panose="02020603050405020304" pitchFamily="18" charset="0"/>
                <a:cs typeface="Times New Roman" panose="02020603050405020304" pitchFamily="18" charset="0"/>
              </a:rPr>
              <a:t>USES OF XML:-</a:t>
            </a:r>
          </a:p>
        </p:txBody>
      </p:sp>
      <p:sp>
        <p:nvSpPr>
          <p:cNvPr id="3" name="Content Placeholder 2">
            <a:extLst>
              <a:ext uri="{FF2B5EF4-FFF2-40B4-BE49-F238E27FC236}">
                <a16:creationId xmlns:a16="http://schemas.microsoft.com/office/drawing/2014/main" id="{C8662716-0898-4A8E-BA35-14746555F72C}"/>
              </a:ext>
            </a:extLst>
          </p:cNvPr>
          <p:cNvSpPr>
            <a:spLocks noGrp="1"/>
          </p:cNvSpPr>
          <p:nvPr>
            <p:ph idx="1"/>
          </p:nvPr>
        </p:nvSpPr>
        <p:spPr>
          <a:xfrm>
            <a:off x="919119" y="1331259"/>
            <a:ext cx="10353762" cy="5009776"/>
          </a:xfrm>
        </p:spPr>
        <p:txBody>
          <a:bodyPr>
            <a:normAutofit fontScale="85000" lnSpcReduction="10000"/>
          </a:bodyPr>
          <a:lstStyle/>
          <a:p>
            <a:r>
              <a:rPr lang="en-US" b="1" dirty="0"/>
              <a:t>Mobile App Development</a:t>
            </a:r>
            <a:r>
              <a:rPr lang="en-US" dirty="0"/>
              <a:t>:</a:t>
            </a:r>
          </a:p>
          <a:p>
            <a:pPr lvl="1">
              <a:buFont typeface="Courier New" panose="02070309020205020404" pitchFamily="49" charset="0"/>
              <a:buChar char="o"/>
            </a:pPr>
            <a:r>
              <a:rPr lang="en-US" dirty="0"/>
              <a:t>XML is used to define layouts and user interfaces in Android apps, making it easy to organize UI components. It allows developers to separate design from code for better maintainability.</a:t>
            </a:r>
          </a:p>
          <a:p>
            <a:r>
              <a:rPr lang="en-US" b="1" dirty="0"/>
              <a:t>Web Development</a:t>
            </a:r>
            <a:r>
              <a:rPr lang="en-US" dirty="0"/>
              <a:t>:</a:t>
            </a:r>
          </a:p>
          <a:p>
            <a:pPr lvl="1">
              <a:buFont typeface="Courier New" panose="02070309020205020404" pitchFamily="49" charset="0"/>
              <a:buChar char="o"/>
            </a:pPr>
            <a:r>
              <a:rPr lang="en-US" dirty="0"/>
              <a:t>XML structures data for web services and APIs, enabling seamless data exchange between applications. It is widely used in SOAP and RESTful web services for platform-independent communication.</a:t>
            </a:r>
          </a:p>
          <a:p>
            <a:r>
              <a:rPr lang="en-US" b="1" dirty="0"/>
              <a:t>Data Storage</a:t>
            </a:r>
            <a:r>
              <a:rPr lang="en-US" dirty="0"/>
              <a:t>:</a:t>
            </a:r>
          </a:p>
          <a:p>
            <a:pPr lvl="1">
              <a:buFont typeface="Courier New" panose="02070309020205020404" pitchFamily="49" charset="0"/>
              <a:buChar char="o"/>
            </a:pPr>
            <a:r>
              <a:rPr lang="en-US" dirty="0"/>
              <a:t>XML is used to store configuration and preference files, providing a standardized format. It allows easy access, modification, and transfer of settings across different platforms.</a:t>
            </a:r>
          </a:p>
          <a:p>
            <a:r>
              <a:rPr lang="en-US" b="1" dirty="0"/>
              <a:t>Enterprise Applications</a:t>
            </a:r>
            <a:r>
              <a:rPr lang="en-US" dirty="0"/>
              <a:t>:</a:t>
            </a:r>
          </a:p>
          <a:p>
            <a:pPr lvl="1">
              <a:buFont typeface="Courier New" panose="02070309020205020404" pitchFamily="49" charset="0"/>
              <a:buChar char="o"/>
            </a:pPr>
            <a:r>
              <a:rPr lang="en-US" dirty="0"/>
              <a:t>XML facilitates data exchange and integration between systems in large enterprises. It ensures interoperability and smooth communication between various software applications.</a:t>
            </a:r>
          </a:p>
          <a:p>
            <a:r>
              <a:rPr lang="en-US" b="1" dirty="0"/>
              <a:t>Document Formatting</a:t>
            </a:r>
            <a:r>
              <a:rPr lang="en-US" dirty="0"/>
              <a:t>:</a:t>
            </a:r>
          </a:p>
          <a:p>
            <a:pPr lvl="1">
              <a:buFont typeface="Courier New" panose="02070309020205020404" pitchFamily="49" charset="0"/>
              <a:buChar char="o"/>
            </a:pPr>
            <a:r>
              <a:rPr lang="en-US" dirty="0"/>
              <a:t>XML is used in creating formats like XHTML and RSS for consistent web content presentation. It ensures compatibility and structure, making it easier to share and display content across devices.</a:t>
            </a:r>
          </a:p>
        </p:txBody>
      </p:sp>
    </p:spTree>
    <p:extLst>
      <p:ext uri="{BB962C8B-B14F-4D97-AF65-F5344CB8AC3E}">
        <p14:creationId xmlns:p14="http://schemas.microsoft.com/office/powerpoint/2010/main" val="1621728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E688-6228-4EE4-849D-76E175AB2A35}"/>
              </a:ext>
            </a:extLst>
          </p:cNvPr>
          <p:cNvSpPr>
            <a:spLocks noGrp="1"/>
          </p:cNvSpPr>
          <p:nvPr>
            <p:ph type="title"/>
          </p:nvPr>
        </p:nvSpPr>
        <p:spPr>
          <a:xfrm>
            <a:off x="632048" y="192314"/>
            <a:ext cx="10353761" cy="1138945"/>
          </a:xfrm>
        </p:spPr>
        <p:txBody>
          <a:bodyPr/>
          <a:lstStyle/>
          <a:p>
            <a:r>
              <a:rPr lang="en-IN" dirty="0">
                <a:latin typeface="Times New Roman" panose="02020603050405020304" pitchFamily="18" charset="0"/>
                <a:cs typeface="Times New Roman" panose="02020603050405020304" pitchFamily="18" charset="0"/>
              </a:rPr>
              <a:t>USES OF JAVA:-</a:t>
            </a:r>
          </a:p>
        </p:txBody>
      </p:sp>
      <p:sp>
        <p:nvSpPr>
          <p:cNvPr id="3" name="Content Placeholder 2">
            <a:extLst>
              <a:ext uri="{FF2B5EF4-FFF2-40B4-BE49-F238E27FC236}">
                <a16:creationId xmlns:a16="http://schemas.microsoft.com/office/drawing/2014/main" id="{C8662716-0898-4A8E-BA35-14746555F72C}"/>
              </a:ext>
            </a:extLst>
          </p:cNvPr>
          <p:cNvSpPr>
            <a:spLocks noGrp="1"/>
          </p:cNvSpPr>
          <p:nvPr>
            <p:ph idx="1"/>
          </p:nvPr>
        </p:nvSpPr>
        <p:spPr>
          <a:xfrm>
            <a:off x="919119" y="1331259"/>
            <a:ext cx="10353762" cy="5009776"/>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Mobile App Development:</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Android, one of the world's leading mobile platforms, is primarily built using Java, making it a go-to language for Android app development.</a:t>
            </a:r>
          </a:p>
          <a:p>
            <a:pPr algn="just"/>
            <a:r>
              <a:rPr lang="en-US" b="1" dirty="0">
                <a:latin typeface="Times New Roman" panose="02020603050405020304" pitchFamily="18" charset="0"/>
                <a:cs typeface="Times New Roman" panose="02020603050405020304" pitchFamily="18" charset="0"/>
              </a:rPr>
              <a:t>Desktop application:</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Java is used for creating  desktop applications. It enables the development of GUI applications through libraries like Swing, AWT, ,providing a consistent user experience across different operating systems.</a:t>
            </a:r>
          </a:p>
          <a:p>
            <a:pPr algn="just"/>
            <a:r>
              <a:rPr lang="en-US" b="1" dirty="0">
                <a:latin typeface="Times New Roman" panose="02020603050405020304" pitchFamily="18" charset="0"/>
                <a:cs typeface="Times New Roman" panose="02020603050405020304" pitchFamily="18" charset="0"/>
              </a:rPr>
              <a:t>Web Development:</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Java is widely used for creating dynamic and interactive web applications, leveraging frameworks like Spring and Java Server Faces (JSF).</a:t>
            </a:r>
          </a:p>
          <a:p>
            <a:pPr algn="just"/>
            <a:r>
              <a:rPr lang="en-US" b="1" dirty="0">
                <a:latin typeface="Times New Roman" panose="02020603050405020304" pitchFamily="18" charset="0"/>
                <a:cs typeface="Times New Roman" panose="02020603050405020304" pitchFamily="18" charset="0"/>
              </a:rPr>
              <a:t>Enterprise Applications:</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Many large-scale enterprise applications, including customer relationship management (CRM) systems and financial software, are developed using Java.</a:t>
            </a:r>
          </a:p>
          <a:p>
            <a:pPr algn="just"/>
            <a:r>
              <a:rPr lang="en-US" b="1" dirty="0">
                <a:latin typeface="Times New Roman" panose="02020603050405020304" pitchFamily="18" charset="0"/>
                <a:cs typeface="Times New Roman" panose="02020603050405020304" pitchFamily="18" charset="0"/>
              </a:rPr>
              <a:t>Big Data and Cloud Computing:</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Java is a preferred language for developing applications in big data processing and cloud computing, because of its scalability and performance.</a:t>
            </a:r>
          </a:p>
          <a:p>
            <a:endParaRPr lang="en-IN" dirty="0"/>
          </a:p>
        </p:txBody>
      </p:sp>
    </p:spTree>
    <p:extLst>
      <p:ext uri="{BB962C8B-B14F-4D97-AF65-F5344CB8AC3E}">
        <p14:creationId xmlns:p14="http://schemas.microsoft.com/office/powerpoint/2010/main" val="119440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E688-6228-4EE4-849D-76E175AB2A35}"/>
              </a:ext>
            </a:extLst>
          </p:cNvPr>
          <p:cNvSpPr>
            <a:spLocks noGrp="1"/>
          </p:cNvSpPr>
          <p:nvPr>
            <p:ph type="title"/>
          </p:nvPr>
        </p:nvSpPr>
        <p:spPr>
          <a:xfrm>
            <a:off x="779965" y="165420"/>
            <a:ext cx="10353761" cy="1138945"/>
          </a:xfrm>
        </p:spPr>
        <p:txBody>
          <a:bodyPr/>
          <a:lstStyle/>
          <a:p>
            <a:r>
              <a:rPr lang="en-IN" dirty="0">
                <a:latin typeface="Times New Roman" panose="02020603050405020304" pitchFamily="18" charset="0"/>
                <a:cs typeface="Times New Roman" panose="02020603050405020304" pitchFamily="18" charset="0"/>
              </a:rPr>
              <a:t>USES OF MySQL:-</a:t>
            </a:r>
          </a:p>
        </p:txBody>
      </p:sp>
      <p:sp>
        <p:nvSpPr>
          <p:cNvPr id="3" name="Content Placeholder 2">
            <a:extLst>
              <a:ext uri="{FF2B5EF4-FFF2-40B4-BE49-F238E27FC236}">
                <a16:creationId xmlns:a16="http://schemas.microsoft.com/office/drawing/2014/main" id="{C8662716-0898-4A8E-BA35-14746555F72C}"/>
              </a:ext>
            </a:extLst>
          </p:cNvPr>
          <p:cNvSpPr>
            <a:spLocks noGrp="1"/>
          </p:cNvSpPr>
          <p:nvPr>
            <p:ph idx="1"/>
          </p:nvPr>
        </p:nvSpPr>
        <p:spPr>
          <a:xfrm>
            <a:off x="919119" y="1467651"/>
            <a:ext cx="10353762" cy="5198035"/>
          </a:xfrm>
        </p:spPr>
        <p:txBody>
          <a:bodyPr>
            <a:normAutofit/>
          </a:bodyPr>
          <a:lstStyle/>
          <a:p>
            <a:pPr lvl="0"/>
            <a:r>
              <a:rPr lang="en-IN" dirty="0">
                <a:effectLst/>
                <a:latin typeface="Times New Roman" panose="02020603050405020304" pitchFamily="18" charset="0"/>
                <a:cs typeface="Times New Roman" panose="02020603050405020304" pitchFamily="18" charset="0"/>
              </a:rPr>
              <a:t>Real-Time Database:</a:t>
            </a:r>
          </a:p>
          <a:p>
            <a:pPr lvl="1">
              <a:buFont typeface="Courier New" panose="02070309020205020404" pitchFamily="49" charset="0"/>
              <a:buChar char="o"/>
            </a:pPr>
            <a:r>
              <a:rPr lang="en-IN" dirty="0">
                <a:effectLst/>
                <a:latin typeface="Times New Roman" panose="02020603050405020304" pitchFamily="18" charset="0"/>
                <a:cs typeface="Times New Roman" panose="02020603050405020304" pitchFamily="18" charset="0"/>
              </a:rPr>
              <a:t>Enables real-time data synchronization across devices for seamless and dynamic app experiences.</a:t>
            </a:r>
          </a:p>
          <a:p>
            <a:pPr lvl="0"/>
            <a:r>
              <a:rPr lang="en-IN" dirty="0">
                <a:effectLst/>
                <a:latin typeface="Times New Roman" panose="02020603050405020304" pitchFamily="18" charset="0"/>
                <a:cs typeface="Times New Roman" panose="02020603050405020304" pitchFamily="18" charset="0"/>
              </a:rPr>
              <a:t>Authentication:</a:t>
            </a:r>
          </a:p>
          <a:p>
            <a:pPr lvl="1">
              <a:buFont typeface="Courier New" panose="02070309020205020404" pitchFamily="49" charset="0"/>
              <a:buChar char="o"/>
            </a:pPr>
            <a:r>
              <a:rPr lang="en-IN" dirty="0">
                <a:effectLst/>
                <a:latin typeface="Times New Roman" panose="02020603050405020304" pitchFamily="18" charset="0"/>
                <a:cs typeface="Times New Roman" panose="02020603050405020304" pitchFamily="18" charset="0"/>
              </a:rPr>
              <a:t>Simplifies user login and identity verification with built-in support for email, phone, and social media logins.</a:t>
            </a:r>
          </a:p>
          <a:p>
            <a:pPr lvl="0"/>
            <a:r>
              <a:rPr lang="en-IN" dirty="0">
                <a:effectLst/>
                <a:latin typeface="Times New Roman" panose="02020603050405020304" pitchFamily="18" charset="0"/>
                <a:cs typeface="Times New Roman" panose="02020603050405020304" pitchFamily="18" charset="0"/>
              </a:rPr>
              <a:t>Cloud Firestore:</a:t>
            </a:r>
          </a:p>
          <a:p>
            <a:pPr lvl="1">
              <a:buFont typeface="Courier New" panose="02070309020205020404" pitchFamily="49" charset="0"/>
              <a:buChar char="o"/>
            </a:pPr>
            <a:r>
              <a:rPr lang="en-IN" dirty="0">
                <a:effectLst/>
                <a:latin typeface="Times New Roman" panose="02020603050405020304" pitchFamily="18" charset="0"/>
                <a:cs typeface="Times New Roman" panose="02020603050405020304" pitchFamily="18" charset="0"/>
              </a:rPr>
              <a:t>Provides a scalable, cloud-hosted NoSQL database for storing and querying structured data.</a:t>
            </a:r>
          </a:p>
          <a:p>
            <a:pPr lvl="0"/>
            <a:r>
              <a:rPr lang="en-IN" dirty="0">
                <a:effectLst/>
                <a:latin typeface="Times New Roman" panose="02020603050405020304" pitchFamily="18" charset="0"/>
                <a:cs typeface="Times New Roman" panose="02020603050405020304" pitchFamily="18" charset="0"/>
              </a:rPr>
              <a:t>Crashlytics:</a:t>
            </a:r>
          </a:p>
          <a:p>
            <a:pPr lvl="1">
              <a:buFont typeface="Courier New" panose="02070309020205020404" pitchFamily="49" charset="0"/>
              <a:buChar char="o"/>
            </a:pPr>
            <a:r>
              <a:rPr lang="en-IN" dirty="0">
                <a:effectLst/>
                <a:latin typeface="Times New Roman" panose="02020603050405020304" pitchFamily="18" charset="0"/>
                <a:cs typeface="Times New Roman" panose="02020603050405020304" pitchFamily="18" charset="0"/>
              </a:rPr>
              <a:t>Identifies, tracks, and resolves app crashes to maintain stability and enhance user satisfaction.</a:t>
            </a:r>
          </a:p>
          <a:p>
            <a:pPr lvl="0"/>
            <a:r>
              <a:rPr lang="en-IN" dirty="0">
                <a:effectLst/>
                <a:latin typeface="Times New Roman" panose="02020603050405020304" pitchFamily="18" charset="0"/>
                <a:cs typeface="Times New Roman" panose="02020603050405020304" pitchFamily="18" charset="0"/>
              </a:rPr>
              <a:t>Push Notifications:</a:t>
            </a:r>
          </a:p>
          <a:p>
            <a:pPr lvl="1">
              <a:buFont typeface="Courier New" panose="02070309020205020404" pitchFamily="49" charset="0"/>
              <a:buChar char="o"/>
            </a:pPr>
            <a:r>
              <a:rPr lang="en-IN" dirty="0">
                <a:effectLst/>
                <a:latin typeface="Times New Roman" panose="02020603050405020304" pitchFamily="18" charset="0"/>
                <a:cs typeface="Times New Roman" panose="02020603050405020304" pitchFamily="18" charset="0"/>
              </a:rPr>
              <a:t>Delivers personalized notifications to engage users and improve app retention effectively.</a:t>
            </a:r>
          </a:p>
        </p:txBody>
      </p:sp>
    </p:spTree>
    <p:extLst>
      <p:ext uri="{BB962C8B-B14F-4D97-AF65-F5344CB8AC3E}">
        <p14:creationId xmlns:p14="http://schemas.microsoft.com/office/powerpoint/2010/main" val="1043553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6348-6E80-404D-9D4B-8A7AD8D81E91}"/>
              </a:ext>
            </a:extLst>
          </p:cNvPr>
          <p:cNvSpPr>
            <a:spLocks noGrp="1"/>
          </p:cNvSpPr>
          <p:nvPr>
            <p:ph type="title"/>
          </p:nvPr>
        </p:nvSpPr>
        <p:spPr>
          <a:xfrm>
            <a:off x="919119" y="406400"/>
            <a:ext cx="10353761" cy="1326321"/>
          </a:xfrm>
        </p:spPr>
        <p:txBody>
          <a:bodyPr>
            <a:normAutofit/>
          </a:bodyPr>
          <a:lstStyle/>
          <a:p>
            <a:r>
              <a:rPr lang="en-AU" b="1" dirty="0">
                <a:latin typeface="Times New Roman" panose="02020603050405020304" pitchFamily="18" charset="0"/>
                <a:cs typeface="Times New Roman" panose="02020603050405020304" pitchFamily="18" charset="0"/>
              </a:rPr>
              <a:t>Project DEVELOPMENT LIFE CYCLE :-</a:t>
            </a:r>
            <a:endParaRPr lang="en-IN" dirty="0">
              <a:latin typeface="Times New Roman" panose="02020603050405020304" pitchFamily="18" charset="0"/>
              <a:cs typeface="Times New Roman" panose="02020603050405020304" pitchFamily="18" charset="0"/>
            </a:endParaRPr>
          </a:p>
        </p:txBody>
      </p:sp>
      <p:pic>
        <p:nvPicPr>
          <p:cNvPr id="9" name="Picture 8" descr="Game Development Life Cycle.">
            <a:extLst>
              <a:ext uri="{FF2B5EF4-FFF2-40B4-BE49-F238E27FC236}">
                <a16:creationId xmlns:a16="http://schemas.microsoft.com/office/drawing/2014/main" id="{B1675525-331B-4186-9675-D6F8C83311D3}"/>
              </a:ext>
            </a:extLst>
          </p:cNvPr>
          <p:cNvPicPr/>
          <p:nvPr/>
        </p:nvPicPr>
        <p:blipFill rotWithShape="1">
          <a:blip r:embed="rId2" cstate="print">
            <a:extLst>
              <a:ext uri="{28A0092B-C50C-407E-A947-70E740481C1C}">
                <a14:useLocalDpi xmlns:a14="http://schemas.microsoft.com/office/drawing/2010/main" val="0"/>
              </a:ext>
            </a:extLst>
          </a:blip>
          <a:srcRect l="4910" t="7152" r="8549" b="8677"/>
          <a:stretch/>
        </p:blipFill>
        <p:spPr bwMode="auto">
          <a:xfrm>
            <a:off x="2838448" y="2297056"/>
            <a:ext cx="6737352" cy="38938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537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A24D-BBC1-4D83-AFC1-7829CC61F1E6}"/>
              </a:ext>
            </a:extLst>
          </p:cNvPr>
          <p:cNvSpPr>
            <a:spLocks noGrp="1"/>
          </p:cNvSpPr>
          <p:nvPr>
            <p:ph type="title"/>
          </p:nvPr>
        </p:nvSpPr>
        <p:spPr>
          <a:xfrm>
            <a:off x="696081" y="368008"/>
            <a:ext cx="10353761" cy="1326321"/>
          </a:xfrm>
        </p:spPr>
        <p:txBody>
          <a:bodyPr>
            <a:normAutofit/>
          </a:bodyPr>
          <a:lstStyle/>
          <a:p>
            <a:r>
              <a:rPr lang="en-IN" dirty="0">
                <a:latin typeface="Times New Roman" panose="02020603050405020304" pitchFamily="18" charset="0"/>
                <a:cs typeface="Times New Roman" panose="02020603050405020304" pitchFamily="18" charset="0"/>
              </a:rPr>
              <a:t>XML GUI(</a:t>
            </a:r>
            <a:r>
              <a:rPr lang="en-US" dirty="0">
                <a:latin typeface="Times New Roman" panose="02020603050405020304" pitchFamily="18" charset="0"/>
                <a:cs typeface="Times New Roman" panose="02020603050405020304" pitchFamily="18" charset="0"/>
              </a:rPr>
              <a:t>Graphical User Interface):-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F518EB-EAE4-41BF-BB6C-0E36639647EC}"/>
              </a:ext>
            </a:extLst>
          </p:cNvPr>
          <p:cNvSpPr>
            <a:spLocks noGrp="1"/>
          </p:cNvSpPr>
          <p:nvPr>
            <p:ph idx="1"/>
          </p:nvPr>
        </p:nvSpPr>
        <p:spPr>
          <a:xfrm>
            <a:off x="1476935" y="1963270"/>
            <a:ext cx="9238129" cy="4289612"/>
          </a:xfrm>
        </p:spPr>
        <p:txBody>
          <a:bodyPr>
            <a:normAutofit/>
          </a:bodyPr>
          <a:lstStyle/>
          <a:p>
            <a:pPr algn="just"/>
            <a:r>
              <a:rPr lang="en-IN" dirty="0">
                <a:effectLst/>
                <a:latin typeface="Times New Roman" panose="02020603050405020304" pitchFamily="18" charset="0"/>
                <a:cs typeface="Times New Roman" panose="02020603050405020304" pitchFamily="18" charset="0"/>
              </a:rPr>
              <a:t>XML GUI refers to the visual design of user interfaces in Android applications, allowing users to interact seamlessly with the app. For </a:t>
            </a:r>
            <a:r>
              <a:rPr lang="en-IN" b="1" dirty="0">
                <a:effectLst/>
                <a:latin typeface="Times New Roman" panose="02020603050405020304" pitchFamily="18" charset="0"/>
                <a:cs typeface="Times New Roman" panose="02020603050405020304" pitchFamily="18" charset="0"/>
              </a:rPr>
              <a:t>Secure Pass Vault</a:t>
            </a:r>
            <a:r>
              <a:rPr lang="en-IN" dirty="0">
                <a:effectLst/>
                <a:latin typeface="Times New Roman" panose="02020603050405020304" pitchFamily="18" charset="0"/>
                <a:cs typeface="Times New Roman" panose="02020603050405020304" pitchFamily="18" charset="0"/>
              </a:rPr>
              <a:t>, the GUI screens were designed using XML layouts, providing an intuitive and visually appealing interface.</a:t>
            </a:r>
          </a:p>
          <a:p>
            <a:pPr marL="0" indent="0" algn="just">
              <a:buNone/>
            </a:pPr>
            <a:endParaRPr lang="en-IN" sz="500" dirty="0">
              <a:effectLst/>
              <a:latin typeface="Times New Roman" panose="02020603050405020304" pitchFamily="18" charset="0"/>
              <a:cs typeface="Times New Roman" panose="02020603050405020304" pitchFamily="18" charset="0"/>
            </a:endParaRPr>
          </a:p>
          <a:p>
            <a:pPr algn="just"/>
            <a:r>
              <a:rPr lang="en-IN" dirty="0">
                <a:effectLst/>
                <a:latin typeface="Times New Roman" panose="02020603050405020304" pitchFamily="18" charset="0"/>
                <a:cs typeface="Times New Roman" panose="02020603050405020304" pitchFamily="18" charset="0"/>
              </a:rPr>
              <a:t>The layouts were built by either </a:t>
            </a:r>
            <a:r>
              <a:rPr lang="en-IN" b="1" dirty="0">
                <a:effectLst/>
                <a:latin typeface="Times New Roman" panose="02020603050405020304" pitchFamily="18" charset="0"/>
                <a:cs typeface="Times New Roman" panose="02020603050405020304" pitchFamily="18" charset="0"/>
              </a:rPr>
              <a:t>dragging and dropping UI components</a:t>
            </a:r>
            <a:r>
              <a:rPr lang="en-IN" dirty="0">
                <a:effectLst/>
                <a:latin typeface="Times New Roman" panose="02020603050405020304" pitchFamily="18" charset="0"/>
                <a:cs typeface="Times New Roman" panose="02020603050405020304" pitchFamily="18" charset="0"/>
              </a:rPr>
              <a:t> in Android Studio's Layout Editor or </a:t>
            </a:r>
            <a:r>
              <a:rPr lang="en-IN" b="1" dirty="0">
                <a:effectLst/>
                <a:latin typeface="Times New Roman" panose="02020603050405020304" pitchFamily="18" charset="0"/>
                <a:cs typeface="Times New Roman" panose="02020603050405020304" pitchFamily="18" charset="0"/>
              </a:rPr>
              <a:t>writing XML code </a:t>
            </a:r>
            <a:r>
              <a:rPr lang="en-IN" dirty="0">
                <a:effectLst/>
                <a:latin typeface="Times New Roman" panose="02020603050405020304" pitchFamily="18" charset="0"/>
                <a:cs typeface="Times New Roman" panose="02020603050405020304" pitchFamily="18" charset="0"/>
              </a:rPr>
              <a:t>to define UI elements like </a:t>
            </a:r>
            <a:r>
              <a:rPr lang="en-IN" b="1" dirty="0">
                <a:effectLst/>
                <a:latin typeface="Times New Roman" panose="02020603050405020304" pitchFamily="18" charset="0"/>
                <a:cs typeface="Times New Roman" panose="02020603050405020304" pitchFamily="18" charset="0"/>
              </a:rPr>
              <a:t>buttons, text fields, and edit text fields</a:t>
            </a:r>
            <a:r>
              <a:rPr lang="en-IN" dirty="0">
                <a:effectLst/>
                <a:latin typeface="Times New Roman" panose="02020603050405020304" pitchFamily="18" charset="0"/>
                <a:cs typeface="Times New Roman" panose="02020603050405020304" pitchFamily="18" charset="0"/>
              </a:rPr>
              <a:t>. This approach ensures a clean, user-friendly experience and effectively integrates the app's functionality, making password management simple and efficient.</a:t>
            </a:r>
          </a:p>
        </p:txBody>
      </p:sp>
    </p:spTree>
    <p:extLst>
      <p:ext uri="{BB962C8B-B14F-4D97-AF65-F5344CB8AC3E}">
        <p14:creationId xmlns:p14="http://schemas.microsoft.com/office/powerpoint/2010/main" val="3554092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5681-6D85-4898-B22C-1488A3416432}"/>
              </a:ext>
            </a:extLst>
          </p:cNvPr>
          <p:cNvSpPr>
            <a:spLocks noGrp="1"/>
          </p:cNvSpPr>
          <p:nvPr>
            <p:ph type="title"/>
          </p:nvPr>
        </p:nvSpPr>
        <p:spPr>
          <a:xfrm>
            <a:off x="1475298" y="280253"/>
            <a:ext cx="8911687" cy="876194"/>
          </a:xfrm>
        </p:spPr>
        <p:txBody>
          <a:bodyPr>
            <a:normAutofit/>
          </a:bodyPr>
          <a:lstStyle/>
          <a:p>
            <a:r>
              <a:rPr lang="en-IN" dirty="0">
                <a:latin typeface="Times New Roman" panose="02020603050405020304" pitchFamily="18" charset="0"/>
                <a:cs typeface="Times New Roman" panose="02020603050405020304" pitchFamily="18" charset="0"/>
              </a:rPr>
              <a:t>Designing the User Interface</a:t>
            </a:r>
          </a:p>
        </p:txBody>
      </p:sp>
      <p:pic>
        <p:nvPicPr>
          <p:cNvPr id="5" name="Content Placeholder 4">
            <a:extLst>
              <a:ext uri="{FF2B5EF4-FFF2-40B4-BE49-F238E27FC236}">
                <a16:creationId xmlns:a16="http://schemas.microsoft.com/office/drawing/2014/main" id="{7AFF035A-BF7E-42DA-A011-0C70723ACDD4}"/>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2226" r="8598"/>
          <a:stretch/>
        </p:blipFill>
        <p:spPr bwMode="auto">
          <a:xfrm>
            <a:off x="389180" y="1479176"/>
            <a:ext cx="5541962" cy="4482071"/>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DF7F160-4183-4C95-A87C-CD3E81337C03}"/>
              </a:ext>
            </a:extLst>
          </p:cNvPr>
          <p:cNvPicPr/>
          <p:nvPr/>
        </p:nvPicPr>
        <p:blipFill>
          <a:blip r:embed="rId3"/>
          <a:stretch>
            <a:fillRect/>
          </a:stretch>
        </p:blipFill>
        <p:spPr>
          <a:xfrm>
            <a:off x="6096000" y="1479176"/>
            <a:ext cx="5706820" cy="4482071"/>
          </a:xfrm>
          <a:prstGeom prst="rect">
            <a:avLst/>
          </a:prstGeom>
        </p:spPr>
      </p:pic>
      <p:sp>
        <p:nvSpPr>
          <p:cNvPr id="7" name="TextBox 6">
            <a:extLst>
              <a:ext uri="{FF2B5EF4-FFF2-40B4-BE49-F238E27FC236}">
                <a16:creationId xmlns:a16="http://schemas.microsoft.com/office/drawing/2014/main" id="{9E93D46C-6A64-4A87-A9B3-E8B4C51B22CF}"/>
              </a:ext>
            </a:extLst>
          </p:cNvPr>
          <p:cNvSpPr txBox="1"/>
          <p:nvPr/>
        </p:nvSpPr>
        <p:spPr>
          <a:xfrm>
            <a:off x="1524710" y="6091275"/>
            <a:ext cx="3006950"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Drag-and-Drop Layout Design</a:t>
            </a:r>
          </a:p>
        </p:txBody>
      </p:sp>
      <p:sp>
        <p:nvSpPr>
          <p:cNvPr id="8" name="TextBox 7">
            <a:extLst>
              <a:ext uri="{FF2B5EF4-FFF2-40B4-BE49-F238E27FC236}">
                <a16:creationId xmlns:a16="http://schemas.microsoft.com/office/drawing/2014/main" id="{232575BF-F53E-477B-AE8D-F0BE5C18D1FA}"/>
              </a:ext>
            </a:extLst>
          </p:cNvPr>
          <p:cNvSpPr txBox="1"/>
          <p:nvPr/>
        </p:nvSpPr>
        <p:spPr>
          <a:xfrm>
            <a:off x="7445935" y="6091275"/>
            <a:ext cx="3006950"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XML Code-Based Layout Design</a:t>
            </a:r>
          </a:p>
        </p:txBody>
      </p:sp>
    </p:spTree>
    <p:extLst>
      <p:ext uri="{BB962C8B-B14F-4D97-AF65-F5344CB8AC3E}">
        <p14:creationId xmlns:p14="http://schemas.microsoft.com/office/powerpoint/2010/main" val="2134369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4B2ED6-0607-48D2-A05A-1E968D04F119}"/>
              </a:ext>
            </a:extLst>
          </p:cNvPr>
          <p:cNvSpPr>
            <a:spLocks noGrp="1"/>
          </p:cNvSpPr>
          <p:nvPr>
            <p:ph type="title"/>
          </p:nvPr>
        </p:nvSpPr>
        <p:spPr>
          <a:xfrm>
            <a:off x="919119" y="304161"/>
            <a:ext cx="10353761" cy="919522"/>
          </a:xfrm>
        </p:spPr>
        <p:txBody>
          <a:bodyPr/>
          <a:lstStyle/>
          <a:p>
            <a:r>
              <a:rPr lang="en-IN" dirty="0">
                <a:latin typeface="Times New Roman" panose="02020603050405020304" pitchFamily="18" charset="0"/>
                <a:cs typeface="Times New Roman" panose="02020603050405020304" pitchFamily="18" charset="0"/>
              </a:rPr>
              <a:t>PROJECT</a:t>
            </a:r>
            <a:r>
              <a:rPr lang="en-IN" dirty="0"/>
              <a:t> </a:t>
            </a:r>
            <a:r>
              <a:rPr lang="en-IN" dirty="0">
                <a:latin typeface="Times New Roman" panose="02020603050405020304" pitchFamily="18" charset="0"/>
                <a:cs typeface="Times New Roman" panose="02020603050405020304" pitchFamily="18" charset="0"/>
              </a:rPr>
              <a:t>OVERVIEW</a:t>
            </a:r>
          </a:p>
        </p:txBody>
      </p:sp>
      <p:pic>
        <p:nvPicPr>
          <p:cNvPr id="3" name="Picture 2">
            <a:extLst>
              <a:ext uri="{FF2B5EF4-FFF2-40B4-BE49-F238E27FC236}">
                <a16:creationId xmlns:a16="http://schemas.microsoft.com/office/drawing/2014/main" id="{852B7A58-E6A4-4DB9-839B-C15A642BE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682" y="1443958"/>
            <a:ext cx="8982634" cy="5109881"/>
          </a:xfrm>
          <a:prstGeom prst="rect">
            <a:avLst/>
          </a:prstGeom>
        </p:spPr>
      </p:pic>
    </p:spTree>
    <p:extLst>
      <p:ext uri="{BB962C8B-B14F-4D97-AF65-F5344CB8AC3E}">
        <p14:creationId xmlns:p14="http://schemas.microsoft.com/office/powerpoint/2010/main" val="4160938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6C8F-5418-433C-A6E1-28C7500B81E1}"/>
              </a:ext>
            </a:extLst>
          </p:cNvPr>
          <p:cNvSpPr>
            <a:spLocks noGrp="1"/>
          </p:cNvSpPr>
          <p:nvPr>
            <p:ph type="title"/>
          </p:nvPr>
        </p:nvSpPr>
        <p:spPr>
          <a:xfrm>
            <a:off x="847165" y="293042"/>
            <a:ext cx="9870142" cy="1030940"/>
          </a:xfrm>
        </p:spPr>
        <p:txBody>
          <a:bodyPr>
            <a:normAutofit/>
          </a:bodyPr>
          <a:lstStyle/>
          <a:p>
            <a:pPr marL="571500" indent="-571500">
              <a:buFont typeface="+mj-lt"/>
              <a:buAutoNum type="romanUcPeriod"/>
            </a:pPr>
            <a:r>
              <a:rPr lang="en-IN" dirty="0">
                <a:latin typeface="Times New Roman" panose="02020603050405020304" pitchFamily="18" charset="0"/>
                <a:cs typeface="Times New Roman" panose="02020603050405020304" pitchFamily="18" charset="0"/>
              </a:rPr>
              <a:t>MainActivity Interface Design</a:t>
            </a:r>
          </a:p>
        </p:txBody>
      </p:sp>
      <p:sp>
        <p:nvSpPr>
          <p:cNvPr id="7" name="Content Placeholder 6">
            <a:extLst>
              <a:ext uri="{FF2B5EF4-FFF2-40B4-BE49-F238E27FC236}">
                <a16:creationId xmlns:a16="http://schemas.microsoft.com/office/drawing/2014/main" id="{EA4DF28A-62E6-49F5-A735-A97E45B2B87B}"/>
              </a:ext>
            </a:extLst>
          </p:cNvPr>
          <p:cNvSpPr>
            <a:spLocks noGrp="1"/>
          </p:cNvSpPr>
          <p:nvPr>
            <p:ph idx="1"/>
          </p:nvPr>
        </p:nvSpPr>
        <p:spPr>
          <a:xfrm>
            <a:off x="553268" y="1483653"/>
            <a:ext cx="6318179" cy="5012057"/>
          </a:xfrm>
        </p:spPr>
        <p:txBody>
          <a:bodyPr>
            <a:noAutofit/>
          </a:bodyPr>
          <a:lstStyle/>
          <a:p>
            <a:pPr algn="just"/>
            <a:r>
              <a:rPr lang="en-IN" sz="1900" dirty="0">
                <a:effectLst/>
                <a:latin typeface="Times New Roman" panose="02020603050405020304" pitchFamily="18" charset="0"/>
                <a:cs typeface="Times New Roman" panose="02020603050405020304" pitchFamily="18" charset="0"/>
              </a:rPr>
              <a:t>The </a:t>
            </a:r>
            <a:r>
              <a:rPr lang="en-IN" sz="1900" b="1" dirty="0">
                <a:effectLst/>
                <a:latin typeface="Times New Roman" panose="02020603050405020304" pitchFamily="18" charset="0"/>
                <a:cs typeface="Times New Roman" panose="02020603050405020304" pitchFamily="18" charset="0"/>
              </a:rPr>
              <a:t>MainActivity</a:t>
            </a:r>
            <a:r>
              <a:rPr lang="en-IN" sz="1900" dirty="0">
                <a:effectLst/>
                <a:latin typeface="Times New Roman" panose="02020603050405020304" pitchFamily="18" charset="0"/>
                <a:cs typeface="Times New Roman" panose="02020603050405020304" pitchFamily="18" charset="0"/>
              </a:rPr>
              <a:t> screen serves as the starting interface for the Secure Pass Vault app, offering a clean and intuitive design for seamless navigation.</a:t>
            </a:r>
          </a:p>
          <a:p>
            <a:pPr algn="just"/>
            <a:r>
              <a:rPr lang="en-IN" sz="1900" dirty="0">
                <a:effectLst/>
                <a:latin typeface="Times New Roman" panose="02020603050405020304" pitchFamily="18" charset="0"/>
                <a:cs typeface="Times New Roman" panose="02020603050405020304" pitchFamily="18" charset="0"/>
              </a:rPr>
              <a:t>The layout includes two primary buttons, </a:t>
            </a:r>
            <a:r>
              <a:rPr lang="en-IN" sz="1900" b="1" dirty="0">
                <a:effectLst/>
                <a:latin typeface="Times New Roman" panose="02020603050405020304" pitchFamily="18" charset="0"/>
                <a:cs typeface="Times New Roman" panose="02020603050405020304" pitchFamily="18" charset="0"/>
              </a:rPr>
              <a:t>“Get Started”</a:t>
            </a:r>
            <a:r>
              <a:rPr lang="en-IN" sz="1900" dirty="0">
                <a:effectLst/>
                <a:latin typeface="Times New Roman" panose="02020603050405020304" pitchFamily="18" charset="0"/>
                <a:cs typeface="Times New Roman" panose="02020603050405020304" pitchFamily="18" charset="0"/>
              </a:rPr>
              <a:t> and </a:t>
            </a:r>
            <a:r>
              <a:rPr lang="en-IN" sz="1900" b="1" dirty="0">
                <a:effectLst/>
                <a:latin typeface="Times New Roman" panose="02020603050405020304" pitchFamily="18" charset="0"/>
                <a:cs typeface="Times New Roman" panose="02020603050405020304" pitchFamily="18" charset="0"/>
              </a:rPr>
              <a:t>“Learn More”</a:t>
            </a:r>
            <a:r>
              <a:rPr lang="en-IN" sz="1900" dirty="0">
                <a:effectLst/>
                <a:latin typeface="Times New Roman" panose="02020603050405020304" pitchFamily="18" charset="0"/>
                <a:cs typeface="Times New Roman" panose="02020603050405020304" pitchFamily="18" charset="0"/>
              </a:rPr>
              <a:t>, which allow users to access key functionalities. </a:t>
            </a:r>
          </a:p>
          <a:p>
            <a:pPr lvl="1" algn="just">
              <a:buFont typeface="Courier New" panose="02070309020205020404" pitchFamily="49" charset="0"/>
              <a:buChar char="o"/>
            </a:pPr>
            <a:r>
              <a:rPr lang="en-IN" sz="1700" b="1" dirty="0">
                <a:effectLst/>
                <a:latin typeface="Times New Roman" panose="02020603050405020304" pitchFamily="18" charset="0"/>
                <a:cs typeface="Times New Roman" panose="02020603050405020304" pitchFamily="18" charset="0"/>
              </a:rPr>
              <a:t>“Get Started”</a:t>
            </a:r>
            <a:r>
              <a:rPr lang="en-IN" sz="1700" dirty="0">
                <a:effectLst/>
                <a:latin typeface="Times New Roman" panose="02020603050405020304" pitchFamily="18" charset="0"/>
                <a:cs typeface="Times New Roman" panose="02020603050405020304" pitchFamily="18" charset="0"/>
              </a:rPr>
              <a:t> button redirects users to the login screen, while </a:t>
            </a:r>
          </a:p>
          <a:p>
            <a:pPr lvl="1" algn="just">
              <a:buFont typeface="Courier New" panose="02070309020205020404" pitchFamily="49" charset="0"/>
              <a:buChar char="o"/>
            </a:pPr>
            <a:r>
              <a:rPr lang="en-IN" sz="1700" b="1" dirty="0">
                <a:effectLst/>
                <a:latin typeface="Times New Roman" panose="02020603050405020304" pitchFamily="18" charset="0"/>
                <a:cs typeface="Times New Roman" panose="02020603050405020304" pitchFamily="18" charset="0"/>
              </a:rPr>
              <a:t>“Learn More”</a:t>
            </a:r>
            <a:r>
              <a:rPr lang="en-IN" sz="1700" dirty="0">
                <a:effectLst/>
                <a:latin typeface="Times New Roman" panose="02020603050405020304" pitchFamily="18" charset="0"/>
                <a:cs typeface="Times New Roman" panose="02020603050405020304" pitchFamily="18" charset="0"/>
              </a:rPr>
              <a:t> button provides detailed information about the app’s features.</a:t>
            </a:r>
          </a:p>
          <a:p>
            <a:pPr algn="just"/>
            <a:r>
              <a:rPr lang="en-IN" sz="1900" dirty="0">
                <a:effectLst/>
                <a:latin typeface="Times New Roman" panose="02020603050405020304" pitchFamily="18" charset="0"/>
                <a:cs typeface="Times New Roman" panose="02020603050405020304" pitchFamily="18" charset="0"/>
              </a:rPr>
              <a:t>The central </a:t>
            </a:r>
            <a:r>
              <a:rPr lang="en-IN" sz="1900" b="1" dirty="0">
                <a:effectLst/>
                <a:latin typeface="Times New Roman" panose="02020603050405020304" pitchFamily="18" charset="0"/>
                <a:cs typeface="Times New Roman" panose="02020603050405020304" pitchFamily="18" charset="0"/>
              </a:rPr>
              <a:t>ImageView</a:t>
            </a:r>
            <a:r>
              <a:rPr lang="en-IN" sz="1900" dirty="0">
                <a:effectLst/>
                <a:latin typeface="Times New Roman" panose="02020603050405020304" pitchFamily="18" charset="0"/>
                <a:cs typeface="Times New Roman" panose="02020603050405020304" pitchFamily="18" charset="0"/>
              </a:rPr>
              <a:t> adds a branding element, while the tagline, </a:t>
            </a:r>
            <a:r>
              <a:rPr lang="en-IN" sz="1900" i="1" dirty="0">
                <a:effectLst/>
                <a:latin typeface="Times New Roman" panose="02020603050405020304" pitchFamily="18" charset="0"/>
                <a:cs typeface="Times New Roman" panose="02020603050405020304" pitchFamily="18" charset="0"/>
              </a:rPr>
              <a:t>“Just One MASTER Password for Multiple Accounts”</a:t>
            </a:r>
            <a:r>
              <a:rPr lang="en-IN" sz="1900" dirty="0">
                <a:effectLst/>
                <a:latin typeface="Times New Roman" panose="02020603050405020304" pitchFamily="18" charset="0"/>
                <a:cs typeface="Times New Roman" panose="02020603050405020304" pitchFamily="18" charset="0"/>
              </a:rPr>
              <a:t>, emphasizes the app’s purpose, enhancing user engagement.</a:t>
            </a:r>
          </a:p>
          <a:p>
            <a:pPr marL="0" indent="0" algn="just">
              <a:buNone/>
            </a:pPr>
            <a:endParaRPr lang="en-IN" sz="190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243E8BD-C6EB-4AFC-A4B6-70B5436C9CF3}"/>
              </a:ext>
            </a:extLst>
          </p:cNvPr>
          <p:cNvPicPr/>
          <p:nvPr/>
        </p:nvPicPr>
        <p:blipFill rotWithShape="1">
          <a:blip r:embed="rId2"/>
          <a:srcRect l="3846" t="1648" r="2885" b="2653"/>
          <a:stretch/>
        </p:blipFill>
        <p:spPr>
          <a:xfrm>
            <a:off x="7960659" y="1344706"/>
            <a:ext cx="3294529" cy="5151003"/>
          </a:xfrm>
          <a:prstGeom prst="rect">
            <a:avLst/>
          </a:prstGeom>
        </p:spPr>
      </p:pic>
    </p:spTree>
    <p:extLst>
      <p:ext uri="{BB962C8B-B14F-4D97-AF65-F5344CB8AC3E}">
        <p14:creationId xmlns:p14="http://schemas.microsoft.com/office/powerpoint/2010/main" val="2293507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FD59-94A5-4DD1-B3CE-E08ACE2DF31E}"/>
              </a:ext>
            </a:extLst>
          </p:cNvPr>
          <p:cNvSpPr>
            <a:spLocks noGrp="1"/>
          </p:cNvSpPr>
          <p:nvPr>
            <p:ph type="title"/>
          </p:nvPr>
        </p:nvSpPr>
        <p:spPr>
          <a:xfrm>
            <a:off x="672590" y="0"/>
            <a:ext cx="10353761" cy="1326321"/>
          </a:xfrm>
        </p:spPr>
        <p:txBody>
          <a:bodyPr/>
          <a:lstStyle/>
          <a:p>
            <a:r>
              <a:rPr lang="en-IN" dirty="0">
                <a:latin typeface="Times New Roman" panose="02020603050405020304" pitchFamily="18" charset="0"/>
                <a:cs typeface="Times New Roman" panose="02020603050405020304" pitchFamily="18" charset="0"/>
              </a:rPr>
              <a:t>II. Learn More Interface Design</a:t>
            </a:r>
          </a:p>
        </p:txBody>
      </p:sp>
      <p:sp>
        <p:nvSpPr>
          <p:cNvPr id="4" name="Content Placeholder 3">
            <a:extLst>
              <a:ext uri="{FF2B5EF4-FFF2-40B4-BE49-F238E27FC236}">
                <a16:creationId xmlns:a16="http://schemas.microsoft.com/office/drawing/2014/main" id="{4C908742-2EE7-43E4-9D0A-6744AC76E2C7}"/>
              </a:ext>
            </a:extLst>
          </p:cNvPr>
          <p:cNvSpPr>
            <a:spLocks noGrp="1"/>
          </p:cNvSpPr>
          <p:nvPr>
            <p:ph idx="1"/>
          </p:nvPr>
        </p:nvSpPr>
        <p:spPr>
          <a:xfrm>
            <a:off x="544072" y="1373492"/>
            <a:ext cx="6394609" cy="5229014"/>
          </a:xfrm>
        </p:spPr>
        <p:txBody>
          <a:bodyPr>
            <a:normAutofit/>
          </a:bodyPr>
          <a:lstStyle/>
          <a:p>
            <a:pPr algn="just"/>
            <a:r>
              <a:rPr lang="en-IN" dirty="0">
                <a:effectLst/>
                <a:latin typeface="Times New Roman" panose="02020603050405020304" pitchFamily="18" charset="0"/>
                <a:cs typeface="Times New Roman" panose="02020603050405020304" pitchFamily="18" charset="0"/>
              </a:rPr>
              <a:t>The </a:t>
            </a:r>
            <a:r>
              <a:rPr lang="en-IN" b="1" dirty="0">
                <a:effectLst/>
                <a:latin typeface="Times New Roman" panose="02020603050405020304" pitchFamily="18" charset="0"/>
                <a:cs typeface="Times New Roman" panose="02020603050405020304" pitchFamily="18" charset="0"/>
              </a:rPr>
              <a:t>Learn More</a:t>
            </a:r>
            <a:r>
              <a:rPr lang="en-IN" dirty="0">
                <a:effectLst/>
                <a:latin typeface="Times New Roman" panose="02020603050405020304" pitchFamily="18" charset="0"/>
                <a:cs typeface="Times New Roman" panose="02020603050405020304" pitchFamily="18" charset="0"/>
              </a:rPr>
              <a:t> screen in the Secure Pass Vault app provides users with an interactive and informative onboarding experience.</a:t>
            </a:r>
          </a:p>
          <a:p>
            <a:pPr algn="just"/>
            <a:r>
              <a:rPr lang="en-IN" dirty="0">
                <a:effectLst/>
                <a:latin typeface="Times New Roman" panose="02020603050405020304" pitchFamily="18" charset="0"/>
                <a:cs typeface="Times New Roman" panose="02020603050405020304" pitchFamily="18" charset="0"/>
              </a:rPr>
              <a:t>The interface features two </a:t>
            </a:r>
            <a:r>
              <a:rPr lang="en-IN" b="1" dirty="0">
                <a:effectLst/>
                <a:latin typeface="Times New Roman" panose="02020603050405020304" pitchFamily="18" charset="0"/>
                <a:cs typeface="Times New Roman" panose="02020603050405020304" pitchFamily="18" charset="0"/>
              </a:rPr>
              <a:t>TextViews</a:t>
            </a:r>
            <a:r>
              <a:rPr lang="en-IN" dirty="0">
                <a:effectLst/>
                <a:latin typeface="Times New Roman" panose="02020603050405020304" pitchFamily="18" charset="0"/>
                <a:cs typeface="Times New Roman" panose="02020603050405020304" pitchFamily="18" charset="0"/>
              </a:rPr>
              <a:t> that display dynamic titles and descriptions, educating users about the app's key features and security benefits.</a:t>
            </a:r>
          </a:p>
          <a:p>
            <a:pPr algn="just"/>
            <a:r>
              <a:rPr lang="en-IN" dirty="0">
                <a:effectLst/>
                <a:latin typeface="Times New Roman" panose="02020603050405020304" pitchFamily="18" charset="0"/>
                <a:cs typeface="Times New Roman" panose="02020603050405020304" pitchFamily="18" charset="0"/>
              </a:rPr>
              <a:t>The layout includes two navigation buttons:</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“Next” Button</a:t>
            </a:r>
            <a:r>
              <a:rPr lang="en-IN" dirty="0">
                <a:effectLst/>
                <a:latin typeface="Times New Roman" panose="02020603050405020304" pitchFamily="18" charset="0"/>
                <a:cs typeface="Times New Roman" panose="02020603050405020304" pitchFamily="18" charset="0"/>
              </a:rPr>
              <a:t>: Cycles through feature details with smooth animations.</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“Back to Home Screen” Button</a:t>
            </a:r>
            <a:r>
              <a:rPr lang="en-IN" dirty="0">
                <a:effectLst/>
                <a:latin typeface="Times New Roman" panose="02020603050405020304" pitchFamily="18" charset="0"/>
                <a:cs typeface="Times New Roman" panose="02020603050405020304" pitchFamily="18" charset="0"/>
              </a:rPr>
              <a:t>: Redirects users to the home screen, allowing easy navigation.</a:t>
            </a:r>
          </a:p>
          <a:p>
            <a:pPr marL="0" indent="0" algn="just">
              <a:buNone/>
            </a:pPr>
            <a:r>
              <a:rPr lang="en-IN" dirty="0">
                <a:effectLst/>
                <a:latin typeface="Times New Roman" panose="02020603050405020304" pitchFamily="18" charset="0"/>
                <a:cs typeface="Times New Roman" panose="02020603050405020304" pitchFamily="18" charset="0"/>
              </a:rPr>
              <a:t>This design ensures an engaging, user-friendly experience while effectively communicating the app's purpose.</a:t>
            </a:r>
          </a:p>
        </p:txBody>
      </p:sp>
      <p:pic>
        <p:nvPicPr>
          <p:cNvPr id="5" name="Picture 4">
            <a:extLst>
              <a:ext uri="{FF2B5EF4-FFF2-40B4-BE49-F238E27FC236}">
                <a16:creationId xmlns:a16="http://schemas.microsoft.com/office/drawing/2014/main" id="{7B33233A-D7EC-4189-AC6A-5820E1D6C009}"/>
              </a:ext>
            </a:extLst>
          </p:cNvPr>
          <p:cNvPicPr/>
          <p:nvPr/>
        </p:nvPicPr>
        <p:blipFill rotWithShape="1">
          <a:blip r:embed="rId2">
            <a:extLst>
              <a:ext uri="{28A0092B-C50C-407E-A947-70E740481C1C}">
                <a14:useLocalDpi xmlns:a14="http://schemas.microsoft.com/office/drawing/2010/main" val="0"/>
              </a:ext>
            </a:extLst>
          </a:blip>
          <a:srcRect l="3683" t="2589" r="3539" b="1724"/>
          <a:stretch/>
        </p:blipFill>
        <p:spPr bwMode="auto">
          <a:xfrm>
            <a:off x="8148918" y="1373492"/>
            <a:ext cx="3065929" cy="5040755"/>
          </a:xfrm>
          <a:prstGeom prst="rect">
            <a:avLst/>
          </a:prstGeom>
          <a:noFill/>
        </p:spPr>
      </p:pic>
    </p:spTree>
    <p:extLst>
      <p:ext uri="{BB962C8B-B14F-4D97-AF65-F5344CB8AC3E}">
        <p14:creationId xmlns:p14="http://schemas.microsoft.com/office/powerpoint/2010/main" val="3497117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6DCE-3676-4749-9DC1-0F738889BE07}"/>
              </a:ext>
            </a:extLst>
          </p:cNvPr>
          <p:cNvSpPr>
            <a:spLocks noGrp="1"/>
          </p:cNvSpPr>
          <p:nvPr>
            <p:ph type="title"/>
          </p:nvPr>
        </p:nvSpPr>
        <p:spPr>
          <a:xfrm>
            <a:off x="1311349" y="0"/>
            <a:ext cx="8911687" cy="1280890"/>
          </a:xfrm>
        </p:spPr>
        <p:txBody>
          <a:bodyPr/>
          <a:lstStyle/>
          <a:p>
            <a:r>
              <a:rPr lang="en-IN" dirty="0">
                <a:latin typeface="Times New Roman" panose="02020603050405020304" pitchFamily="18" charset="0"/>
                <a:cs typeface="Times New Roman" panose="02020603050405020304" pitchFamily="18" charset="0"/>
              </a:rPr>
              <a:t>III. </a:t>
            </a:r>
            <a:r>
              <a:rPr lang="en-IN" dirty="0">
                <a:effectLst/>
                <a:latin typeface="Times New Roman" panose="02020603050405020304" pitchFamily="18" charset="0"/>
                <a:cs typeface="Times New Roman" panose="02020603050405020304" pitchFamily="18" charset="0"/>
              </a:rPr>
              <a:t>Login Page Design</a:t>
            </a:r>
          </a:p>
        </p:txBody>
      </p:sp>
      <p:sp>
        <p:nvSpPr>
          <p:cNvPr id="3" name="Content Placeholder 2">
            <a:extLst>
              <a:ext uri="{FF2B5EF4-FFF2-40B4-BE49-F238E27FC236}">
                <a16:creationId xmlns:a16="http://schemas.microsoft.com/office/drawing/2014/main" id="{E6FFC520-9036-414A-BE9B-EB55F63788E8}"/>
              </a:ext>
            </a:extLst>
          </p:cNvPr>
          <p:cNvSpPr>
            <a:spLocks noGrp="1"/>
          </p:cNvSpPr>
          <p:nvPr>
            <p:ph idx="1"/>
          </p:nvPr>
        </p:nvSpPr>
        <p:spPr>
          <a:xfrm>
            <a:off x="484094" y="1448118"/>
            <a:ext cx="6400799" cy="5127494"/>
          </a:xfrm>
        </p:spPr>
        <p:txBody>
          <a:bodyPr>
            <a:normAutofit fontScale="92500" lnSpcReduction="20000"/>
          </a:bodyPr>
          <a:lstStyle/>
          <a:p>
            <a:pPr algn="just"/>
            <a:r>
              <a:rPr lang="en-IN" dirty="0">
                <a:effectLst/>
                <a:latin typeface="Times New Roman" panose="02020603050405020304" pitchFamily="18" charset="0"/>
                <a:cs typeface="Times New Roman" panose="02020603050405020304" pitchFamily="18" charset="0"/>
              </a:rPr>
              <a:t>The </a:t>
            </a:r>
            <a:r>
              <a:rPr lang="en-IN" b="1" dirty="0">
                <a:effectLst/>
                <a:latin typeface="Times New Roman" panose="02020603050405020304" pitchFamily="18" charset="0"/>
                <a:cs typeface="Times New Roman" panose="02020603050405020304" pitchFamily="18" charset="0"/>
              </a:rPr>
              <a:t>Login Page</a:t>
            </a:r>
            <a:r>
              <a:rPr lang="en-IN" dirty="0">
                <a:effectLst/>
                <a:latin typeface="Times New Roman" panose="02020603050405020304" pitchFamily="18" charset="0"/>
                <a:cs typeface="Times New Roman" panose="02020603050405020304" pitchFamily="18" charset="0"/>
              </a:rPr>
              <a:t> of Secure Pass Vault provides a secure and user-friendly gateway for account access using Firebase Authentication as the backend.</a:t>
            </a:r>
            <a:endParaRPr lang="en-IN" sz="1800" dirty="0">
              <a:effectLst/>
              <a:latin typeface="Times New Roman" panose="02020603050405020304" pitchFamily="18" charset="0"/>
              <a:cs typeface="Times New Roman" panose="02020603050405020304" pitchFamily="18" charset="0"/>
            </a:endParaRPr>
          </a:p>
          <a:p>
            <a:pPr algn="just"/>
            <a:r>
              <a:rPr lang="en-IN" dirty="0">
                <a:effectLst/>
                <a:latin typeface="Times New Roman" panose="02020603050405020304" pitchFamily="18" charset="0"/>
                <a:cs typeface="Times New Roman" panose="02020603050405020304" pitchFamily="18" charset="0"/>
              </a:rPr>
              <a:t>It features:</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ImageView</a:t>
            </a:r>
            <a:r>
              <a:rPr lang="en-IN" dirty="0">
                <a:effectLst/>
                <a:latin typeface="Times New Roman" panose="02020603050405020304" pitchFamily="18" charset="0"/>
                <a:cs typeface="Times New Roman" panose="02020603050405020304" pitchFamily="18" charset="0"/>
              </a:rPr>
              <a:t>: A lock icon symbolizing trust and security.</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TextView</a:t>
            </a:r>
            <a:r>
              <a:rPr lang="en-IN" dirty="0">
                <a:effectLst/>
                <a:latin typeface="Times New Roman" panose="02020603050405020304" pitchFamily="18" charset="0"/>
                <a:cs typeface="Times New Roman" panose="02020603050405020304" pitchFamily="18" charset="0"/>
              </a:rPr>
              <a:t>: A bold “Login” title clearly defining the page’s purpose.</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EditText Fields</a:t>
            </a:r>
            <a:r>
              <a:rPr lang="en-IN" dirty="0">
                <a:effectLst/>
                <a:latin typeface="Times New Roman" panose="02020603050405020304" pitchFamily="18" charset="0"/>
                <a:cs typeface="Times New Roman" panose="02020603050405020304" pitchFamily="18" charset="0"/>
              </a:rPr>
              <a:t>:</a:t>
            </a:r>
          </a:p>
          <a:p>
            <a:pPr lvl="2" algn="just"/>
            <a:r>
              <a:rPr lang="en-IN" b="1" dirty="0">
                <a:effectLst/>
                <a:latin typeface="Times New Roman" panose="02020603050405020304" pitchFamily="18" charset="0"/>
                <a:cs typeface="Times New Roman" panose="02020603050405020304" pitchFamily="18" charset="0"/>
              </a:rPr>
              <a:t>Email</a:t>
            </a:r>
            <a:r>
              <a:rPr lang="en-IN" dirty="0">
                <a:effectLst/>
                <a:latin typeface="Times New Roman" panose="02020603050405020304" pitchFamily="18" charset="0"/>
                <a:cs typeface="Times New Roman" panose="02020603050405020304" pitchFamily="18" charset="0"/>
              </a:rPr>
              <a:t>: For registered email input.</a:t>
            </a:r>
            <a:endParaRPr lang="en-IN" sz="1400" dirty="0">
              <a:effectLst/>
              <a:latin typeface="Times New Roman" panose="02020603050405020304" pitchFamily="18" charset="0"/>
              <a:cs typeface="Times New Roman" panose="02020603050405020304" pitchFamily="18" charset="0"/>
            </a:endParaRPr>
          </a:p>
          <a:p>
            <a:pPr lvl="2" algn="just"/>
            <a:r>
              <a:rPr lang="en-IN" b="1" dirty="0">
                <a:effectLst/>
                <a:latin typeface="Times New Roman" panose="02020603050405020304" pitchFamily="18" charset="0"/>
                <a:cs typeface="Times New Roman" panose="02020603050405020304" pitchFamily="18" charset="0"/>
              </a:rPr>
              <a:t>Password</a:t>
            </a:r>
            <a:r>
              <a:rPr lang="en-IN" dirty="0">
                <a:effectLst/>
                <a:latin typeface="Times New Roman" panose="02020603050405020304" pitchFamily="18" charset="0"/>
                <a:cs typeface="Times New Roman" panose="02020603050405020304" pitchFamily="18" charset="0"/>
              </a:rPr>
              <a:t>: A masked field ensuring secure entry.</a:t>
            </a:r>
            <a:endParaRPr lang="en-IN" sz="1400" dirty="0">
              <a:effectLst/>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Login Button</a:t>
            </a:r>
            <a:r>
              <a:rPr lang="en-IN" dirty="0">
                <a:effectLst/>
                <a:latin typeface="Times New Roman" panose="02020603050405020304" pitchFamily="18" charset="0"/>
                <a:cs typeface="Times New Roman" panose="02020603050405020304" pitchFamily="18" charset="0"/>
              </a:rPr>
              <a:t>: Initiates authentication and navigates to the main dashboard.</a:t>
            </a:r>
            <a:endParaRPr lang="en-IN" sz="1600" dirty="0">
              <a:effectLst/>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Navigation TextView</a:t>
            </a:r>
            <a:r>
              <a:rPr lang="en-IN" dirty="0">
                <a:effectLst/>
                <a:latin typeface="Times New Roman" panose="02020603050405020304" pitchFamily="18" charset="0"/>
                <a:cs typeface="Times New Roman" panose="02020603050405020304" pitchFamily="18" charset="0"/>
              </a:rPr>
              <a:t>: “Don’t Have An Account? Register Here” for easy redirection to registration.</a:t>
            </a:r>
            <a:endParaRPr lang="en-IN" sz="1600" dirty="0">
              <a:effectLst/>
              <a:latin typeface="Times New Roman" panose="02020603050405020304" pitchFamily="18" charset="0"/>
              <a:cs typeface="Times New Roman" panose="02020603050405020304" pitchFamily="18" charset="0"/>
            </a:endParaRPr>
          </a:p>
          <a:p>
            <a:pPr marL="0" indent="0" algn="just">
              <a:buNone/>
            </a:pPr>
            <a:r>
              <a:rPr lang="en-IN" dirty="0">
                <a:effectLst/>
                <a:latin typeface="Times New Roman" panose="02020603050405020304" pitchFamily="18" charset="0"/>
                <a:cs typeface="Times New Roman" panose="02020603050405020304" pitchFamily="18" charset="0"/>
              </a:rPr>
              <a:t>The design emphasizes simplicity, accessibility, and robust security for an intuitive user experience.</a:t>
            </a:r>
            <a:endParaRPr lang="en-IN" sz="180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3AF5494-B715-49FB-9DC7-473F4F37BE47}"/>
              </a:ext>
            </a:extLst>
          </p:cNvPr>
          <p:cNvPicPr/>
          <p:nvPr/>
        </p:nvPicPr>
        <p:blipFill rotWithShape="1">
          <a:blip r:embed="rId2">
            <a:extLst>
              <a:ext uri="{28A0092B-C50C-407E-A947-70E740481C1C}">
                <a14:useLocalDpi xmlns:a14="http://schemas.microsoft.com/office/drawing/2010/main" val="0"/>
              </a:ext>
            </a:extLst>
          </a:blip>
          <a:srcRect l="3031" t="3048" r="6032" b="2913"/>
          <a:stretch/>
        </p:blipFill>
        <p:spPr bwMode="auto">
          <a:xfrm>
            <a:off x="8162363" y="1448118"/>
            <a:ext cx="2971801" cy="4997664"/>
          </a:xfrm>
          <a:prstGeom prst="rect">
            <a:avLst/>
          </a:prstGeom>
          <a:noFill/>
        </p:spPr>
      </p:pic>
    </p:spTree>
    <p:extLst>
      <p:ext uri="{BB962C8B-B14F-4D97-AF65-F5344CB8AC3E}">
        <p14:creationId xmlns:p14="http://schemas.microsoft.com/office/powerpoint/2010/main" val="3445593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438A-A44E-43E7-A250-CC760DEC47DA}"/>
              </a:ext>
            </a:extLst>
          </p:cNvPr>
          <p:cNvSpPr>
            <a:spLocks noGrp="1"/>
          </p:cNvSpPr>
          <p:nvPr>
            <p:ph type="title"/>
          </p:nvPr>
        </p:nvSpPr>
        <p:spPr>
          <a:xfrm>
            <a:off x="900952" y="528917"/>
            <a:ext cx="10582835" cy="1326321"/>
          </a:xfrm>
        </p:spPr>
        <p:txBody>
          <a:bodyPr>
            <a:normAutofit/>
          </a:bodyPr>
          <a:lstStyle/>
          <a:p>
            <a:r>
              <a:rPr lang="en-US" dirty="0">
                <a:effectLst/>
                <a:latin typeface="Times New Roman" panose="02020603050405020304" pitchFamily="18" charset="0"/>
                <a:cs typeface="Times New Roman" panose="02020603050405020304" pitchFamily="18" charset="0"/>
              </a:rPr>
              <a:t>WHAT IS Secure Pass Vault ?</a:t>
            </a:r>
            <a:endParaRPr lang="en-IN"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4FCC465-B1F9-4ED4-B057-BBA3EDAF41BD}"/>
              </a:ext>
            </a:extLst>
          </p:cNvPr>
          <p:cNvSpPr>
            <a:spLocks noGrp="1"/>
          </p:cNvSpPr>
          <p:nvPr>
            <p:ph idx="1"/>
          </p:nvPr>
        </p:nvSpPr>
        <p:spPr>
          <a:xfrm>
            <a:off x="228602" y="2281518"/>
            <a:ext cx="7274858" cy="4020671"/>
          </a:xfrm>
        </p:spPr>
        <p:txBody>
          <a:bodyPr>
            <a:normAutofit/>
          </a:bodyPr>
          <a:lstStyle/>
          <a:p>
            <a:pPr algn="just"/>
            <a:r>
              <a:rPr lang="en-US" b="1" dirty="0">
                <a:effectLst/>
                <a:latin typeface="Times New Roman" panose="02020603050405020304" pitchFamily="18" charset="0"/>
                <a:cs typeface="Times New Roman" panose="02020603050405020304" pitchFamily="18" charset="0"/>
              </a:rPr>
              <a:t>“Secure Pass Vault” </a:t>
            </a:r>
            <a:r>
              <a:rPr lang="en-US" dirty="0">
                <a:effectLst/>
                <a:latin typeface="Times New Roman" panose="02020603050405020304" pitchFamily="18" charset="0"/>
                <a:cs typeface="Times New Roman" panose="02020603050405020304" pitchFamily="18" charset="0"/>
              </a:rPr>
              <a:t>is an </a:t>
            </a:r>
            <a:r>
              <a:rPr lang="en-US" b="1" dirty="0">
                <a:effectLst/>
                <a:latin typeface="Times New Roman" panose="02020603050405020304" pitchFamily="18" charset="0"/>
                <a:cs typeface="Times New Roman" panose="02020603050405020304" pitchFamily="18" charset="0"/>
              </a:rPr>
              <a:t>Android application </a:t>
            </a:r>
            <a:r>
              <a:rPr lang="en-US" dirty="0">
                <a:effectLst/>
                <a:latin typeface="Times New Roman" panose="02020603050405020304" pitchFamily="18" charset="0"/>
                <a:cs typeface="Times New Roman" panose="02020603050405020304" pitchFamily="18" charset="0"/>
              </a:rPr>
              <a:t>designed to provide a robust and efficient solution for online security and password management.</a:t>
            </a:r>
            <a:endParaRPr lang="en-US" sz="1000"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Java-based application offers essential tools to generate strong, unique passwords, evaluate their strength, and manage them securely with ease. </a:t>
            </a:r>
          </a:p>
          <a:p>
            <a:pPr algn="just"/>
            <a:r>
              <a:rPr lang="en-US" dirty="0">
                <a:latin typeface="Times New Roman" panose="02020603050405020304" pitchFamily="18" charset="0"/>
                <a:cs typeface="Times New Roman" panose="02020603050405020304" pitchFamily="18" charset="0"/>
              </a:rPr>
              <a:t>With Firebase for encrypted storage and a sleek user interface designed in XML, </a:t>
            </a:r>
            <a:r>
              <a:rPr lang="en-US" b="1" dirty="0">
                <a:latin typeface="Times New Roman" panose="02020603050405020304" pitchFamily="18" charset="0"/>
                <a:cs typeface="Times New Roman" panose="02020603050405020304" pitchFamily="18" charset="0"/>
              </a:rPr>
              <a:t>Secure Pass Vault </a:t>
            </a:r>
            <a:r>
              <a:rPr lang="en-US" dirty="0">
                <a:latin typeface="Times New Roman" panose="02020603050405020304" pitchFamily="18" charset="0"/>
                <a:cs typeface="Times New Roman" panose="02020603050405020304" pitchFamily="18" charset="0"/>
              </a:rPr>
              <a:t>ensures seamless usability while prioritizing data privacy and security. </a:t>
            </a:r>
          </a:p>
        </p:txBody>
      </p:sp>
      <p:pic>
        <p:nvPicPr>
          <p:cNvPr id="9" name="Picture 8">
            <a:extLst>
              <a:ext uri="{FF2B5EF4-FFF2-40B4-BE49-F238E27FC236}">
                <a16:creationId xmlns:a16="http://schemas.microsoft.com/office/drawing/2014/main" id="{5D3451D4-EFC5-4AED-95FF-1FF0CF856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7575" y="2460812"/>
            <a:ext cx="3536212" cy="3294529"/>
          </a:xfrm>
          <a:prstGeom prst="rect">
            <a:avLst/>
          </a:prstGeom>
        </p:spPr>
      </p:pic>
    </p:spTree>
    <p:extLst>
      <p:ext uri="{BB962C8B-B14F-4D97-AF65-F5344CB8AC3E}">
        <p14:creationId xmlns:p14="http://schemas.microsoft.com/office/powerpoint/2010/main" val="3582195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DEE1-9B0F-453C-8AD9-5D7029B6F5A6}"/>
              </a:ext>
            </a:extLst>
          </p:cNvPr>
          <p:cNvSpPr>
            <a:spLocks noGrp="1"/>
          </p:cNvSpPr>
          <p:nvPr>
            <p:ph type="title"/>
          </p:nvPr>
        </p:nvSpPr>
        <p:spPr>
          <a:xfrm>
            <a:off x="482233" y="22639"/>
            <a:ext cx="10353761" cy="1039679"/>
          </a:xfrm>
        </p:spPr>
        <p:txBody>
          <a:bodyPr/>
          <a:lstStyle/>
          <a:p>
            <a:r>
              <a:rPr lang="en-IN" dirty="0">
                <a:latin typeface="Times New Roman" panose="02020603050405020304" pitchFamily="18" charset="0"/>
                <a:cs typeface="Times New Roman" panose="02020603050405020304" pitchFamily="18" charset="0"/>
              </a:rPr>
              <a:t>IV.</a:t>
            </a:r>
            <a:r>
              <a:rPr lang="en-IN" dirty="0"/>
              <a:t> </a:t>
            </a:r>
            <a:r>
              <a:rPr lang="en-IN" dirty="0">
                <a:latin typeface="Times New Roman" panose="02020603050405020304" pitchFamily="18" charset="0"/>
                <a:cs typeface="Times New Roman" panose="02020603050405020304" pitchFamily="18" charset="0"/>
              </a:rPr>
              <a:t>Register Page Design</a:t>
            </a:r>
          </a:p>
        </p:txBody>
      </p:sp>
      <p:sp>
        <p:nvSpPr>
          <p:cNvPr id="3" name="Content Placeholder 2">
            <a:extLst>
              <a:ext uri="{FF2B5EF4-FFF2-40B4-BE49-F238E27FC236}">
                <a16:creationId xmlns:a16="http://schemas.microsoft.com/office/drawing/2014/main" id="{2C43F247-51D5-4DF4-95C8-FB40737D5CA5}"/>
              </a:ext>
            </a:extLst>
          </p:cNvPr>
          <p:cNvSpPr>
            <a:spLocks noGrp="1"/>
          </p:cNvSpPr>
          <p:nvPr>
            <p:ph idx="1"/>
          </p:nvPr>
        </p:nvSpPr>
        <p:spPr>
          <a:xfrm>
            <a:off x="666940" y="1379424"/>
            <a:ext cx="6823072" cy="5317211"/>
          </a:xfrm>
        </p:spPr>
        <p:txBody>
          <a:bodyPr>
            <a:normAutofit fontScale="85000" lnSpcReduction="20000"/>
          </a:bodyPr>
          <a:lstStyle/>
          <a:p>
            <a:pPr algn="just"/>
            <a:r>
              <a:rPr lang="en-IN" sz="2200" dirty="0">
                <a:effectLst/>
                <a:latin typeface="Times New Roman" panose="02020603050405020304" pitchFamily="18" charset="0"/>
                <a:cs typeface="Times New Roman" panose="02020603050405020304" pitchFamily="18" charset="0"/>
              </a:rPr>
              <a:t>The </a:t>
            </a:r>
            <a:r>
              <a:rPr lang="en-IN" sz="2200" b="1" dirty="0">
                <a:effectLst/>
                <a:latin typeface="Times New Roman" panose="02020603050405020304" pitchFamily="18" charset="0"/>
                <a:cs typeface="Times New Roman" panose="02020603050405020304" pitchFamily="18" charset="0"/>
              </a:rPr>
              <a:t>Register Page</a:t>
            </a:r>
            <a:r>
              <a:rPr lang="en-IN" sz="2200" dirty="0">
                <a:effectLst/>
                <a:latin typeface="Times New Roman" panose="02020603050405020304" pitchFamily="18" charset="0"/>
                <a:cs typeface="Times New Roman" panose="02020603050405020304" pitchFamily="18" charset="0"/>
              </a:rPr>
              <a:t> of Secure Pass Vault enables new users to securely create an account for password management.</a:t>
            </a:r>
          </a:p>
          <a:p>
            <a:pPr algn="just"/>
            <a:r>
              <a:rPr lang="en-IN" sz="2200" dirty="0">
                <a:effectLst/>
                <a:latin typeface="Times New Roman" panose="02020603050405020304" pitchFamily="18" charset="0"/>
                <a:cs typeface="Times New Roman" panose="02020603050405020304" pitchFamily="18" charset="0"/>
              </a:rPr>
              <a:t>It includes:</a:t>
            </a:r>
          </a:p>
          <a:p>
            <a:pPr lvl="1" algn="just">
              <a:buFont typeface="Courier New" panose="02070309020205020404" pitchFamily="49" charset="0"/>
              <a:buChar char="o"/>
            </a:pPr>
            <a:r>
              <a:rPr lang="en-IN" sz="2000" b="1" dirty="0">
                <a:effectLst/>
                <a:latin typeface="Times New Roman" panose="02020603050405020304" pitchFamily="18" charset="0"/>
                <a:cs typeface="Times New Roman" panose="02020603050405020304" pitchFamily="18" charset="0"/>
              </a:rPr>
              <a:t>ImageView</a:t>
            </a:r>
            <a:r>
              <a:rPr lang="en-IN" sz="2000" dirty="0">
                <a:effectLst/>
                <a:latin typeface="Times New Roman" panose="02020603050405020304" pitchFamily="18" charset="0"/>
                <a:cs typeface="Times New Roman" panose="02020603050405020304" pitchFamily="18" charset="0"/>
              </a:rPr>
              <a:t>: A lock icon that symbolizes security and trust.</a:t>
            </a:r>
          </a:p>
          <a:p>
            <a:pPr lvl="1" algn="just">
              <a:buFont typeface="Courier New" panose="02070309020205020404" pitchFamily="49" charset="0"/>
              <a:buChar char="o"/>
            </a:pPr>
            <a:r>
              <a:rPr lang="en-IN" sz="2000" b="1" dirty="0">
                <a:effectLst/>
                <a:latin typeface="Times New Roman" panose="02020603050405020304" pitchFamily="18" charset="0"/>
                <a:cs typeface="Times New Roman" panose="02020603050405020304" pitchFamily="18" charset="0"/>
              </a:rPr>
              <a:t>TextView</a:t>
            </a:r>
            <a:r>
              <a:rPr lang="en-IN" sz="2000" dirty="0">
                <a:effectLst/>
                <a:latin typeface="Times New Roman" panose="02020603050405020304" pitchFamily="18" charset="0"/>
                <a:cs typeface="Times New Roman" panose="02020603050405020304" pitchFamily="18" charset="0"/>
              </a:rPr>
              <a:t>: “Sign Up” title to clearly indicate the purpose of the page.</a:t>
            </a:r>
          </a:p>
          <a:p>
            <a:pPr lvl="1" algn="just">
              <a:buFont typeface="Courier New" panose="02070309020205020404" pitchFamily="49" charset="0"/>
              <a:buChar char="o"/>
            </a:pPr>
            <a:r>
              <a:rPr lang="en-IN" sz="2000" b="1" dirty="0">
                <a:effectLst/>
                <a:latin typeface="Times New Roman" panose="02020603050405020304" pitchFamily="18" charset="0"/>
                <a:cs typeface="Times New Roman" panose="02020603050405020304" pitchFamily="18" charset="0"/>
              </a:rPr>
              <a:t>EditText Fields</a:t>
            </a:r>
            <a:r>
              <a:rPr lang="en-IN"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p>
            <a:pPr lvl="2" algn="just"/>
            <a:r>
              <a:rPr lang="en-IN" sz="1800" b="1" dirty="0">
                <a:effectLst/>
                <a:latin typeface="Times New Roman" panose="02020603050405020304" pitchFamily="18" charset="0"/>
                <a:cs typeface="Times New Roman" panose="02020603050405020304" pitchFamily="18" charset="0"/>
              </a:rPr>
              <a:t>Full Name</a:t>
            </a:r>
            <a:r>
              <a:rPr lang="en-IN" sz="1800" dirty="0">
                <a:effectLst/>
                <a:latin typeface="Times New Roman" panose="02020603050405020304" pitchFamily="18" charset="0"/>
                <a:cs typeface="Times New Roman" panose="02020603050405020304" pitchFamily="18" charset="0"/>
              </a:rPr>
              <a:t>: To personalize user accounts.</a:t>
            </a:r>
          </a:p>
          <a:p>
            <a:pPr lvl="2" algn="just"/>
            <a:r>
              <a:rPr lang="en-IN" sz="1800" b="1" dirty="0">
                <a:effectLst/>
                <a:latin typeface="Times New Roman" panose="02020603050405020304" pitchFamily="18" charset="0"/>
                <a:cs typeface="Times New Roman" panose="02020603050405020304" pitchFamily="18" charset="0"/>
              </a:rPr>
              <a:t>Email</a:t>
            </a:r>
            <a:r>
              <a:rPr lang="en-IN" sz="1800" dirty="0">
                <a:effectLst/>
                <a:latin typeface="Times New Roman" panose="02020603050405020304" pitchFamily="18" charset="0"/>
                <a:cs typeface="Times New Roman" panose="02020603050405020304" pitchFamily="18" charset="0"/>
              </a:rPr>
              <a:t>: For unique user identification.</a:t>
            </a:r>
          </a:p>
          <a:p>
            <a:pPr lvl="2" algn="just"/>
            <a:r>
              <a:rPr lang="en-IN" sz="1800" b="1" dirty="0">
                <a:effectLst/>
                <a:latin typeface="Times New Roman" panose="02020603050405020304" pitchFamily="18" charset="0"/>
                <a:cs typeface="Times New Roman" panose="02020603050405020304" pitchFamily="18" charset="0"/>
              </a:rPr>
              <a:t>Password</a:t>
            </a:r>
            <a:r>
              <a:rPr lang="en-IN" sz="1800" dirty="0">
                <a:effectLst/>
                <a:latin typeface="Times New Roman" panose="02020603050405020304" pitchFamily="18" charset="0"/>
                <a:cs typeface="Times New Roman" panose="02020603050405020304" pitchFamily="18" charset="0"/>
              </a:rPr>
              <a:t>: A secure, masked input field for privacy.</a:t>
            </a:r>
          </a:p>
          <a:p>
            <a:pPr lvl="2" algn="just"/>
            <a:r>
              <a:rPr lang="en-IN" sz="1800" b="1" dirty="0">
                <a:effectLst/>
                <a:latin typeface="Times New Roman" panose="02020603050405020304" pitchFamily="18" charset="0"/>
                <a:cs typeface="Times New Roman" panose="02020603050405020304" pitchFamily="18" charset="0"/>
              </a:rPr>
              <a:t>Confirm </a:t>
            </a:r>
            <a:r>
              <a:rPr lang="en-IN" b="1" dirty="0">
                <a:effectLst/>
                <a:latin typeface="Times New Roman" panose="02020603050405020304" pitchFamily="18" charset="0"/>
                <a:cs typeface="Times New Roman" panose="02020603050405020304" pitchFamily="18" charset="0"/>
              </a:rPr>
              <a:t>Password</a:t>
            </a:r>
            <a:r>
              <a:rPr lang="en-IN" sz="1800" dirty="0">
                <a:effectLst/>
                <a:latin typeface="Times New Roman" panose="02020603050405020304" pitchFamily="18" charset="0"/>
                <a:cs typeface="Times New Roman" panose="02020603050405020304" pitchFamily="18" charset="0"/>
              </a:rPr>
              <a:t>: Ensures accuracy of the entered password.</a:t>
            </a:r>
          </a:p>
          <a:p>
            <a:pPr lvl="1" algn="just">
              <a:buFont typeface="Courier New" panose="02070309020205020404" pitchFamily="49" charset="0"/>
              <a:buChar char="o"/>
            </a:pPr>
            <a:r>
              <a:rPr lang="en-IN" sz="2000" b="1" dirty="0">
                <a:effectLst/>
                <a:latin typeface="Times New Roman" panose="02020603050405020304" pitchFamily="18" charset="0"/>
                <a:cs typeface="Times New Roman" panose="02020603050405020304" pitchFamily="18" charset="0"/>
              </a:rPr>
              <a:t>Register Button</a:t>
            </a:r>
            <a:r>
              <a:rPr lang="en-IN" sz="2000" dirty="0">
                <a:effectLst/>
                <a:latin typeface="Times New Roman" panose="02020603050405020304" pitchFamily="18" charset="0"/>
                <a:cs typeface="Times New Roman" panose="02020603050405020304" pitchFamily="18" charset="0"/>
              </a:rPr>
              <a:t>: Submits the registration details for account creation.</a:t>
            </a:r>
          </a:p>
          <a:p>
            <a:pPr lvl="1" algn="just">
              <a:buFont typeface="Courier New" panose="02070309020205020404" pitchFamily="49" charset="0"/>
              <a:buChar char="o"/>
            </a:pPr>
            <a:r>
              <a:rPr lang="en-IN" sz="2000" b="1" dirty="0">
                <a:effectLst/>
                <a:latin typeface="Times New Roman" panose="02020603050405020304" pitchFamily="18" charset="0"/>
                <a:cs typeface="Times New Roman" panose="02020603050405020304" pitchFamily="18" charset="0"/>
              </a:rPr>
              <a:t>Navigation TextView</a:t>
            </a:r>
            <a:r>
              <a:rPr lang="en-IN" sz="2000" dirty="0">
                <a:effectLst/>
                <a:latin typeface="Times New Roman" panose="02020603050405020304" pitchFamily="18" charset="0"/>
                <a:cs typeface="Times New Roman" panose="02020603050405020304" pitchFamily="18" charset="0"/>
              </a:rPr>
              <a:t>: “Already Have An Account? Login Here” to easily navigate to the login screen.</a:t>
            </a:r>
          </a:p>
          <a:p>
            <a:pPr marL="0" indent="0" algn="just">
              <a:buNone/>
            </a:pPr>
            <a:r>
              <a:rPr lang="en-IN" dirty="0">
                <a:effectLst/>
                <a:latin typeface="Times New Roman" panose="02020603050405020304" pitchFamily="18" charset="0"/>
                <a:cs typeface="Times New Roman" panose="02020603050405020304" pitchFamily="18" charset="0"/>
              </a:rPr>
              <a:t>The design is user-friendly, secure, and optimized for a smooth registration process.</a:t>
            </a:r>
            <a:endParaRPr lang="en-IN" sz="180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053524C-426B-432F-96AF-2B4CBAB5D429}"/>
              </a:ext>
            </a:extLst>
          </p:cNvPr>
          <p:cNvPicPr/>
          <p:nvPr/>
        </p:nvPicPr>
        <p:blipFill rotWithShape="1">
          <a:blip r:embed="rId2"/>
          <a:srcRect l="4011" t="1836" r="4759" b="2942"/>
          <a:stretch/>
        </p:blipFill>
        <p:spPr>
          <a:xfrm>
            <a:off x="8216154" y="1379425"/>
            <a:ext cx="2998694" cy="4986655"/>
          </a:xfrm>
          <a:prstGeom prst="rect">
            <a:avLst/>
          </a:prstGeom>
        </p:spPr>
      </p:pic>
    </p:spTree>
    <p:extLst>
      <p:ext uri="{BB962C8B-B14F-4D97-AF65-F5344CB8AC3E}">
        <p14:creationId xmlns:p14="http://schemas.microsoft.com/office/powerpoint/2010/main" val="1526336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DEE1-9B0F-453C-8AD9-5D7029B6F5A6}"/>
              </a:ext>
            </a:extLst>
          </p:cNvPr>
          <p:cNvSpPr>
            <a:spLocks noGrp="1"/>
          </p:cNvSpPr>
          <p:nvPr>
            <p:ph type="title"/>
          </p:nvPr>
        </p:nvSpPr>
        <p:spPr>
          <a:xfrm>
            <a:off x="482233" y="22640"/>
            <a:ext cx="10353761" cy="1147254"/>
          </a:xfrm>
        </p:spPr>
        <p:txBody>
          <a:bodyPr/>
          <a:lstStyle/>
          <a:p>
            <a:r>
              <a:rPr lang="en-IN" dirty="0">
                <a:latin typeface="Times New Roman" panose="02020603050405020304" pitchFamily="18" charset="0"/>
                <a:cs typeface="Times New Roman" panose="02020603050405020304" pitchFamily="18" charset="0"/>
              </a:rPr>
              <a:t>V. </a:t>
            </a:r>
            <a:r>
              <a:rPr lang="en-IN" dirty="0">
                <a:effectLst/>
                <a:latin typeface="Times New Roman" panose="02020603050405020304" pitchFamily="18" charset="0"/>
                <a:cs typeface="Times New Roman" panose="02020603050405020304" pitchFamily="18" charset="0"/>
              </a:rPr>
              <a:t>Home Screen Design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43F247-51D5-4DF4-95C8-FB40737D5CA5}"/>
              </a:ext>
            </a:extLst>
          </p:cNvPr>
          <p:cNvSpPr>
            <a:spLocks noGrp="1"/>
          </p:cNvSpPr>
          <p:nvPr>
            <p:ph idx="1"/>
          </p:nvPr>
        </p:nvSpPr>
        <p:spPr>
          <a:xfrm>
            <a:off x="685799" y="1317812"/>
            <a:ext cx="6884895" cy="5204011"/>
          </a:xfrm>
        </p:spPr>
        <p:txBody>
          <a:bodyPr>
            <a:normAutofit fontScale="92500" lnSpcReduction="20000"/>
          </a:bodyPr>
          <a:lstStyle/>
          <a:p>
            <a:pPr algn="just"/>
            <a:r>
              <a:rPr lang="en-IN" dirty="0">
                <a:effectLst/>
                <a:latin typeface="Times New Roman" panose="02020603050405020304" pitchFamily="18" charset="0"/>
                <a:cs typeface="Times New Roman" panose="02020603050405020304" pitchFamily="18" charset="0"/>
              </a:rPr>
              <a:t>The </a:t>
            </a:r>
            <a:r>
              <a:rPr lang="en-IN" b="1" dirty="0">
                <a:effectLst/>
                <a:latin typeface="Times New Roman" panose="02020603050405020304" pitchFamily="18" charset="0"/>
                <a:cs typeface="Times New Roman" panose="02020603050405020304" pitchFamily="18" charset="0"/>
              </a:rPr>
              <a:t>Home Screen (Splash Screen)</a:t>
            </a:r>
            <a:r>
              <a:rPr lang="en-IN" dirty="0">
                <a:effectLst/>
                <a:latin typeface="Times New Roman" panose="02020603050405020304" pitchFamily="18" charset="0"/>
                <a:cs typeface="Times New Roman" panose="02020603050405020304" pitchFamily="18" charset="0"/>
              </a:rPr>
              <a:t> of Secure Pass Vault serves as an introductory page, offering seamless navigation through various features of the app.</a:t>
            </a:r>
          </a:p>
          <a:p>
            <a:pPr algn="just"/>
            <a:r>
              <a:rPr lang="en-IN" dirty="0">
                <a:effectLst/>
                <a:latin typeface="Times New Roman" panose="02020603050405020304" pitchFamily="18" charset="0"/>
                <a:cs typeface="Times New Roman" panose="02020603050405020304" pitchFamily="18" charset="0"/>
              </a:rPr>
              <a:t>It includes:</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Toolbar</a:t>
            </a:r>
            <a:r>
              <a:rPr lang="en-IN" dirty="0">
                <a:effectLst/>
                <a:latin typeface="Times New Roman" panose="02020603050405020304" pitchFamily="18" charset="0"/>
                <a:cs typeface="Times New Roman" panose="02020603050405020304" pitchFamily="18" charset="0"/>
              </a:rPr>
              <a:t>: Displays "Password Generator And Manager," reinforcing the app's core functionality.</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ImageView</a:t>
            </a:r>
            <a:r>
              <a:rPr lang="en-IN" dirty="0">
                <a:effectLst/>
                <a:latin typeface="Times New Roman" panose="02020603050405020304" pitchFamily="18" charset="0"/>
                <a:cs typeface="Times New Roman" panose="02020603050405020304" pitchFamily="18" charset="0"/>
              </a:rPr>
              <a:t>: A lock icon at the center, symbolizing trust and security.</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RecyclerView</a:t>
            </a:r>
            <a:r>
              <a:rPr lang="en-IN" dirty="0">
                <a:effectLst/>
                <a:latin typeface="Times New Roman" panose="02020603050405020304" pitchFamily="18" charset="0"/>
                <a:cs typeface="Times New Roman" panose="02020603050405020304" pitchFamily="18" charset="0"/>
              </a:rPr>
              <a:t>: Dynamically shows a list of saved passwords and descriptions fetched from Firebase Firestore.</a:t>
            </a:r>
          </a:p>
          <a:p>
            <a:pPr algn="just"/>
            <a:r>
              <a:rPr lang="en-IN" dirty="0">
                <a:effectLst/>
                <a:latin typeface="Times New Roman" panose="02020603050405020304" pitchFamily="18" charset="0"/>
                <a:cs typeface="Times New Roman" panose="02020603050405020304" pitchFamily="18" charset="0"/>
              </a:rPr>
              <a:t>Additional components:</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Floating Action Button (FAB)</a:t>
            </a:r>
            <a:r>
              <a:rPr lang="en-IN" dirty="0">
                <a:effectLst/>
                <a:latin typeface="Times New Roman" panose="02020603050405020304" pitchFamily="18" charset="0"/>
                <a:cs typeface="Times New Roman" panose="02020603050405020304" pitchFamily="18" charset="0"/>
              </a:rPr>
              <a:t>: Positioned at the bottom-right, allowing users to quickly add new passwords.</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Menu Button</a:t>
            </a:r>
            <a:r>
              <a:rPr lang="en-IN" dirty="0">
                <a:effectLst/>
                <a:latin typeface="Times New Roman" panose="02020603050405020304" pitchFamily="18" charset="0"/>
                <a:cs typeface="Times New Roman" panose="02020603050405020304" pitchFamily="18" charset="0"/>
              </a:rPr>
              <a:t>: Provides access to features like password power check, password generation, manages passwords, and logout.</a:t>
            </a:r>
          </a:p>
          <a:p>
            <a:pPr marL="0" indent="0" algn="just">
              <a:buNone/>
            </a:pPr>
            <a:r>
              <a:rPr lang="en-IN" dirty="0">
                <a:effectLst/>
                <a:latin typeface="Times New Roman" panose="02020603050405020304" pitchFamily="18" charset="0"/>
                <a:cs typeface="Times New Roman" panose="02020603050405020304" pitchFamily="18" charset="0"/>
              </a:rPr>
              <a:t>The design integrates Firebase Firestore for data management and provides an intuitive, responsive user interface.</a:t>
            </a:r>
          </a:p>
        </p:txBody>
      </p:sp>
      <p:pic>
        <p:nvPicPr>
          <p:cNvPr id="5" name="Picture 4">
            <a:extLst>
              <a:ext uri="{FF2B5EF4-FFF2-40B4-BE49-F238E27FC236}">
                <a16:creationId xmlns:a16="http://schemas.microsoft.com/office/drawing/2014/main" id="{04CE1437-F0B3-4B5B-B1E9-EB6DE7471838}"/>
              </a:ext>
            </a:extLst>
          </p:cNvPr>
          <p:cNvPicPr/>
          <p:nvPr/>
        </p:nvPicPr>
        <p:blipFill rotWithShape="1">
          <a:blip r:embed="rId2"/>
          <a:srcRect l="3913" t="1834" r="2686" b="2477"/>
          <a:stretch/>
        </p:blipFill>
        <p:spPr bwMode="auto">
          <a:xfrm>
            <a:off x="8377518" y="1317812"/>
            <a:ext cx="2958352" cy="50560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9375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DEE1-9B0F-453C-8AD9-5D7029B6F5A6}"/>
              </a:ext>
            </a:extLst>
          </p:cNvPr>
          <p:cNvSpPr>
            <a:spLocks noGrp="1"/>
          </p:cNvSpPr>
          <p:nvPr>
            <p:ph type="title"/>
          </p:nvPr>
        </p:nvSpPr>
        <p:spPr>
          <a:xfrm>
            <a:off x="482233" y="22640"/>
            <a:ext cx="10353761" cy="1133808"/>
          </a:xfrm>
        </p:spPr>
        <p:txBody>
          <a:bodyPr/>
          <a:lstStyle/>
          <a:p>
            <a:r>
              <a:rPr lang="en-IN" dirty="0">
                <a:latin typeface="Times New Roman" panose="02020603050405020304" pitchFamily="18" charset="0"/>
                <a:cs typeface="Times New Roman" panose="02020603050405020304" pitchFamily="18" charset="0"/>
              </a:rPr>
              <a:t>VI. Password Power Check </a:t>
            </a:r>
          </a:p>
        </p:txBody>
      </p:sp>
      <p:sp>
        <p:nvSpPr>
          <p:cNvPr id="3" name="Content Placeholder 2">
            <a:extLst>
              <a:ext uri="{FF2B5EF4-FFF2-40B4-BE49-F238E27FC236}">
                <a16:creationId xmlns:a16="http://schemas.microsoft.com/office/drawing/2014/main" id="{2C43F247-51D5-4DF4-95C8-FB40737D5CA5}"/>
              </a:ext>
            </a:extLst>
          </p:cNvPr>
          <p:cNvSpPr>
            <a:spLocks noGrp="1"/>
          </p:cNvSpPr>
          <p:nvPr>
            <p:ph idx="1"/>
          </p:nvPr>
        </p:nvSpPr>
        <p:spPr>
          <a:xfrm>
            <a:off x="665001" y="1404895"/>
            <a:ext cx="6865351" cy="4953000"/>
          </a:xfrm>
        </p:spPr>
        <p:txBody>
          <a:bodyPr>
            <a:normAutofit fontScale="92500" lnSpcReduction="10000"/>
          </a:bodyPr>
          <a:lstStyle/>
          <a:p>
            <a:pPr algn="just"/>
            <a:r>
              <a:rPr lang="en-IN" dirty="0">
                <a:effectLst/>
                <a:latin typeface="Times New Roman" panose="02020603050405020304" pitchFamily="18" charset="0"/>
                <a:cs typeface="Times New Roman" panose="02020603050405020304" pitchFamily="18" charset="0"/>
              </a:rPr>
              <a:t>The </a:t>
            </a:r>
            <a:r>
              <a:rPr lang="en-IN" b="1" dirty="0">
                <a:effectLst/>
                <a:latin typeface="Times New Roman" panose="02020603050405020304" pitchFamily="18" charset="0"/>
                <a:cs typeface="Times New Roman" panose="02020603050405020304" pitchFamily="18" charset="0"/>
              </a:rPr>
              <a:t>Password Strength Analyzer</a:t>
            </a:r>
            <a:r>
              <a:rPr lang="en-IN" dirty="0">
                <a:effectLst/>
                <a:latin typeface="Times New Roman" panose="02020603050405020304" pitchFamily="18" charset="0"/>
                <a:cs typeface="Times New Roman" panose="02020603050405020304" pitchFamily="18" charset="0"/>
              </a:rPr>
              <a:t> screen helps users assess their password strength and provides real-time feedback on its security.</a:t>
            </a:r>
          </a:p>
          <a:p>
            <a:pPr algn="just"/>
            <a:r>
              <a:rPr lang="en-IN" dirty="0">
                <a:effectLst/>
                <a:latin typeface="Times New Roman" panose="02020603050405020304" pitchFamily="18" charset="0"/>
                <a:cs typeface="Times New Roman" panose="02020603050405020304" pitchFamily="18" charset="0"/>
              </a:rPr>
              <a:t>It includes:</a:t>
            </a:r>
          </a:p>
          <a:p>
            <a:pPr lvl="1" algn="just"/>
            <a:r>
              <a:rPr lang="en-IN" b="1" dirty="0">
                <a:effectLst/>
                <a:latin typeface="Times New Roman" panose="02020603050405020304" pitchFamily="18" charset="0"/>
                <a:cs typeface="Times New Roman" panose="02020603050405020304" pitchFamily="18" charset="0"/>
              </a:rPr>
              <a:t>Header TextView</a:t>
            </a:r>
            <a:r>
              <a:rPr lang="en-IN" dirty="0">
                <a:effectLst/>
                <a:latin typeface="Times New Roman" panose="02020603050405020304" pitchFamily="18" charset="0"/>
                <a:cs typeface="Times New Roman" panose="02020603050405020304" pitchFamily="18" charset="0"/>
              </a:rPr>
              <a:t>: A motivational message "Strong password is your first line of defense!" encourages users to prioritize security.</a:t>
            </a:r>
          </a:p>
          <a:p>
            <a:pPr lvl="1" algn="just"/>
            <a:r>
              <a:rPr lang="en-IN" b="1" dirty="0">
                <a:effectLst/>
                <a:latin typeface="Times New Roman" panose="02020603050405020304" pitchFamily="18" charset="0"/>
                <a:cs typeface="Times New Roman" panose="02020603050405020304" pitchFamily="18" charset="0"/>
              </a:rPr>
              <a:t>Password Input Field</a:t>
            </a:r>
            <a:r>
              <a:rPr lang="en-IN" dirty="0">
                <a:effectLst/>
                <a:latin typeface="Times New Roman" panose="02020603050405020304" pitchFamily="18" charset="0"/>
                <a:cs typeface="Times New Roman" panose="02020603050405020304" pitchFamily="18" charset="0"/>
              </a:rPr>
              <a:t>: A prompt to enter the password for analysis.</a:t>
            </a:r>
          </a:p>
          <a:p>
            <a:pPr lvl="1" algn="just"/>
            <a:r>
              <a:rPr lang="en-IN" b="1" dirty="0">
                <a:effectLst/>
                <a:latin typeface="Times New Roman" panose="02020603050405020304" pitchFamily="18" charset="0"/>
                <a:cs typeface="Times New Roman" panose="02020603050405020304" pitchFamily="18" charset="0"/>
              </a:rPr>
              <a:t>Analyze Button</a:t>
            </a:r>
            <a:r>
              <a:rPr lang="en-IN" dirty="0">
                <a:effectLst/>
                <a:latin typeface="Times New Roman" panose="02020603050405020304" pitchFamily="18" charset="0"/>
                <a:cs typeface="Times New Roman" panose="02020603050405020304" pitchFamily="18" charset="0"/>
              </a:rPr>
              <a:t>: Triggers the strength analysis and feedback.</a:t>
            </a:r>
          </a:p>
          <a:p>
            <a:pPr lvl="1" algn="just"/>
            <a:r>
              <a:rPr lang="en-IN" b="1" dirty="0">
                <a:effectLst/>
                <a:latin typeface="Times New Roman" panose="02020603050405020304" pitchFamily="18" charset="0"/>
                <a:cs typeface="Times New Roman" panose="02020603050405020304" pitchFamily="18" charset="0"/>
              </a:rPr>
              <a:t>Progress Bar</a:t>
            </a:r>
            <a:r>
              <a:rPr lang="en-IN" dirty="0">
                <a:effectLst/>
                <a:latin typeface="Times New Roman" panose="02020603050405020304" pitchFamily="18" charset="0"/>
                <a:cs typeface="Times New Roman" panose="02020603050405020304" pitchFamily="18" charset="0"/>
              </a:rPr>
              <a:t>: Indicates password strength using colors from red (weak) to dark green (strong).</a:t>
            </a:r>
          </a:p>
          <a:p>
            <a:pPr lvl="1" algn="just"/>
            <a:r>
              <a:rPr lang="en-IN" b="1" dirty="0">
                <a:effectLst/>
                <a:latin typeface="Times New Roman" panose="02020603050405020304" pitchFamily="18" charset="0"/>
                <a:cs typeface="Times New Roman" panose="02020603050405020304" pitchFamily="18" charset="0"/>
              </a:rPr>
              <a:t>Feedback TextView</a:t>
            </a:r>
            <a:r>
              <a:rPr lang="en-IN" dirty="0">
                <a:effectLst/>
                <a:latin typeface="Times New Roman" panose="02020603050405020304" pitchFamily="18" charset="0"/>
                <a:cs typeface="Times New Roman" panose="02020603050405020304" pitchFamily="18" charset="0"/>
              </a:rPr>
              <a:t>: Displays specific feedback based on the password strength level, such as "Master-Level Security!" for secure passwords.</a:t>
            </a:r>
          </a:p>
          <a:p>
            <a:pPr marL="0" indent="0" algn="just">
              <a:buNone/>
            </a:pPr>
            <a:r>
              <a:rPr lang="en-IN" dirty="0">
                <a:effectLst/>
                <a:latin typeface="Times New Roman" panose="02020603050405020304" pitchFamily="18" charset="0"/>
                <a:cs typeface="Times New Roman" panose="02020603050405020304" pitchFamily="18" charset="0"/>
              </a:rPr>
              <a:t>The design focuses on dynamic feedback, clear visual cues, and enhancing user awareness of password security.</a:t>
            </a:r>
          </a:p>
          <a:p>
            <a:pPr marL="0" indent="0" algn="just">
              <a:buNone/>
            </a:pPr>
            <a:endParaRPr lang="en-IN"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D8AEBB-8053-4FCA-9269-CC90BEC5BFD8}"/>
              </a:ext>
            </a:extLst>
          </p:cNvPr>
          <p:cNvPicPr/>
          <p:nvPr/>
        </p:nvPicPr>
        <p:blipFill rotWithShape="1">
          <a:blip r:embed="rId2"/>
          <a:srcRect l="4438" t="4560" r="5356" b="1817"/>
          <a:stretch/>
        </p:blipFill>
        <p:spPr>
          <a:xfrm>
            <a:off x="8417859" y="1506071"/>
            <a:ext cx="2931458" cy="4851824"/>
          </a:xfrm>
          <a:prstGeom prst="rect">
            <a:avLst/>
          </a:prstGeom>
        </p:spPr>
      </p:pic>
    </p:spTree>
    <p:extLst>
      <p:ext uri="{BB962C8B-B14F-4D97-AF65-F5344CB8AC3E}">
        <p14:creationId xmlns:p14="http://schemas.microsoft.com/office/powerpoint/2010/main" val="686188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DEE1-9B0F-453C-8AD9-5D7029B6F5A6}"/>
              </a:ext>
            </a:extLst>
          </p:cNvPr>
          <p:cNvSpPr>
            <a:spLocks noGrp="1"/>
          </p:cNvSpPr>
          <p:nvPr>
            <p:ph type="title"/>
          </p:nvPr>
        </p:nvSpPr>
        <p:spPr>
          <a:xfrm>
            <a:off x="482233" y="22640"/>
            <a:ext cx="10353761" cy="1133808"/>
          </a:xfrm>
        </p:spPr>
        <p:txBody>
          <a:bodyPr/>
          <a:lstStyle/>
          <a:p>
            <a:r>
              <a:rPr lang="en-IN" dirty="0">
                <a:latin typeface="Times New Roman" panose="02020603050405020304" pitchFamily="18" charset="0"/>
                <a:cs typeface="Times New Roman" panose="02020603050405020304" pitchFamily="18" charset="0"/>
              </a:rPr>
              <a:t>VII. Password Generator</a:t>
            </a:r>
          </a:p>
        </p:txBody>
      </p:sp>
      <p:sp>
        <p:nvSpPr>
          <p:cNvPr id="3" name="Content Placeholder 2">
            <a:extLst>
              <a:ext uri="{FF2B5EF4-FFF2-40B4-BE49-F238E27FC236}">
                <a16:creationId xmlns:a16="http://schemas.microsoft.com/office/drawing/2014/main" id="{2C43F247-51D5-4DF4-95C8-FB40737D5CA5}"/>
              </a:ext>
            </a:extLst>
          </p:cNvPr>
          <p:cNvSpPr>
            <a:spLocks noGrp="1"/>
          </p:cNvSpPr>
          <p:nvPr>
            <p:ph idx="1"/>
          </p:nvPr>
        </p:nvSpPr>
        <p:spPr>
          <a:xfrm>
            <a:off x="665001" y="1404895"/>
            <a:ext cx="6865351" cy="4953000"/>
          </a:xfrm>
        </p:spPr>
        <p:txBody>
          <a:bodyPr>
            <a:normAutofit fontScale="92500" lnSpcReduction="10000"/>
          </a:bodyPr>
          <a:lstStyle/>
          <a:p>
            <a:pPr algn="just"/>
            <a:r>
              <a:rPr lang="en-IN" dirty="0">
                <a:effectLst/>
                <a:latin typeface="Times New Roman" panose="02020603050405020304" pitchFamily="18" charset="0"/>
                <a:cs typeface="Times New Roman" panose="02020603050405020304" pitchFamily="18" charset="0"/>
              </a:rPr>
              <a:t>The </a:t>
            </a:r>
            <a:r>
              <a:rPr lang="en-IN" b="1" dirty="0">
                <a:effectLst/>
                <a:latin typeface="Times New Roman" panose="02020603050405020304" pitchFamily="18" charset="0"/>
                <a:cs typeface="Times New Roman" panose="02020603050405020304" pitchFamily="18" charset="0"/>
              </a:rPr>
              <a:t>Password Generator</a:t>
            </a:r>
            <a:r>
              <a:rPr lang="en-IN" dirty="0">
                <a:effectLst/>
                <a:latin typeface="Times New Roman" panose="02020603050405020304" pitchFamily="18" charset="0"/>
                <a:cs typeface="Times New Roman" panose="02020603050405020304" pitchFamily="18" charset="0"/>
              </a:rPr>
              <a:t> in Secure Pass Vault helps users create strong, secure, and unique passwords based on customizable criteria.</a:t>
            </a:r>
          </a:p>
          <a:p>
            <a:pPr algn="just"/>
            <a:r>
              <a:rPr lang="en-IN" dirty="0">
                <a:effectLst/>
                <a:latin typeface="Times New Roman" panose="02020603050405020304" pitchFamily="18" charset="0"/>
                <a:cs typeface="Times New Roman" panose="02020603050405020304" pitchFamily="18" charset="0"/>
              </a:rPr>
              <a:t>It includes:</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Customization Options</a:t>
            </a:r>
            <a:r>
              <a:rPr lang="en-IN" dirty="0">
                <a:effectLst/>
                <a:latin typeface="Times New Roman" panose="02020603050405020304" pitchFamily="18" charset="0"/>
                <a:cs typeface="Times New Roman" panose="02020603050405020304" pitchFamily="18" charset="0"/>
              </a:rPr>
              <a:t>: Select lowercase letters, uppercase letters, numbers, and special characters.</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Adjustable Password Length</a:t>
            </a:r>
            <a:r>
              <a:rPr lang="en-IN" dirty="0">
                <a:effectLst/>
                <a:latin typeface="Times New Roman" panose="02020603050405020304" pitchFamily="18" charset="0"/>
                <a:cs typeface="Times New Roman" panose="02020603050405020304" pitchFamily="18" charset="0"/>
              </a:rPr>
              <a:t>: A slider allows users to choose lengths from 8 to 20 characters.</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Generate Password Button</a:t>
            </a:r>
            <a:r>
              <a:rPr lang="en-IN" dirty="0">
                <a:effectLst/>
                <a:latin typeface="Times New Roman" panose="02020603050405020304" pitchFamily="18" charset="0"/>
                <a:cs typeface="Times New Roman" panose="02020603050405020304" pitchFamily="18" charset="0"/>
              </a:rPr>
              <a:t>: Creates a new, unique password each time it’s pressed.</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Copy to Clipboard Icon</a:t>
            </a:r>
            <a:r>
              <a:rPr lang="en-IN" dirty="0">
                <a:effectLst/>
                <a:latin typeface="Times New Roman" panose="02020603050405020304" pitchFamily="18" charset="0"/>
                <a:cs typeface="Times New Roman" panose="02020603050405020304" pitchFamily="18" charset="0"/>
              </a:rPr>
              <a:t>: Easily copy the generated password for immediate use.</a:t>
            </a:r>
          </a:p>
          <a:p>
            <a:pPr marL="0" indent="0" algn="just">
              <a:buNone/>
            </a:pPr>
            <a:r>
              <a:rPr lang="en-IN" dirty="0">
                <a:effectLst/>
                <a:latin typeface="Times New Roman" panose="02020603050405020304" pitchFamily="18" charset="0"/>
                <a:cs typeface="Times New Roman" panose="02020603050405020304" pitchFamily="18" charset="0"/>
              </a:rPr>
              <a:t>The feature enhances online security by generating complex, random passwords tailored to user needs. </a:t>
            </a:r>
          </a:p>
        </p:txBody>
      </p:sp>
      <p:pic>
        <p:nvPicPr>
          <p:cNvPr id="6" name="Picture 5">
            <a:extLst>
              <a:ext uri="{FF2B5EF4-FFF2-40B4-BE49-F238E27FC236}">
                <a16:creationId xmlns:a16="http://schemas.microsoft.com/office/drawing/2014/main" id="{7E7A15EA-C0E4-496E-8D52-F5FAC4C076C2}"/>
              </a:ext>
            </a:extLst>
          </p:cNvPr>
          <p:cNvPicPr/>
          <p:nvPr/>
        </p:nvPicPr>
        <p:blipFill rotWithShape="1">
          <a:blip r:embed="rId2"/>
          <a:srcRect l="3892" t="5956" r="6058" b="2517"/>
          <a:stretch/>
        </p:blipFill>
        <p:spPr bwMode="auto">
          <a:xfrm>
            <a:off x="8422341" y="1404895"/>
            <a:ext cx="2931458" cy="48518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8915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DEE1-9B0F-453C-8AD9-5D7029B6F5A6}"/>
              </a:ext>
            </a:extLst>
          </p:cNvPr>
          <p:cNvSpPr>
            <a:spLocks noGrp="1"/>
          </p:cNvSpPr>
          <p:nvPr>
            <p:ph type="title"/>
          </p:nvPr>
        </p:nvSpPr>
        <p:spPr>
          <a:xfrm>
            <a:off x="482233" y="22640"/>
            <a:ext cx="10353761" cy="1133808"/>
          </a:xfrm>
        </p:spPr>
        <p:txBody>
          <a:bodyPr/>
          <a:lstStyle/>
          <a:p>
            <a:r>
              <a:rPr lang="en-IN" dirty="0">
                <a:latin typeface="Times New Roman" panose="02020603050405020304" pitchFamily="18" charset="0"/>
                <a:cs typeface="Times New Roman" panose="02020603050405020304" pitchFamily="18" charset="0"/>
              </a:rPr>
              <a:t>VIII. Password Manager</a:t>
            </a:r>
          </a:p>
        </p:txBody>
      </p:sp>
      <p:sp>
        <p:nvSpPr>
          <p:cNvPr id="3" name="Content Placeholder 2">
            <a:extLst>
              <a:ext uri="{FF2B5EF4-FFF2-40B4-BE49-F238E27FC236}">
                <a16:creationId xmlns:a16="http://schemas.microsoft.com/office/drawing/2014/main" id="{2C43F247-51D5-4DF4-95C8-FB40737D5CA5}"/>
              </a:ext>
            </a:extLst>
          </p:cNvPr>
          <p:cNvSpPr>
            <a:spLocks noGrp="1"/>
          </p:cNvSpPr>
          <p:nvPr>
            <p:ph idx="1"/>
          </p:nvPr>
        </p:nvSpPr>
        <p:spPr>
          <a:xfrm>
            <a:off x="651555" y="1407345"/>
            <a:ext cx="6865351" cy="5049276"/>
          </a:xfrm>
        </p:spPr>
        <p:txBody>
          <a:bodyPr>
            <a:normAutofit/>
          </a:bodyPr>
          <a:lstStyle/>
          <a:p>
            <a:pPr algn="just"/>
            <a:r>
              <a:rPr lang="en-IN" dirty="0">
                <a:effectLst/>
                <a:latin typeface="Times New Roman" panose="02020603050405020304" pitchFamily="18" charset="0"/>
                <a:cs typeface="Times New Roman" panose="02020603050405020304" pitchFamily="18" charset="0"/>
              </a:rPr>
              <a:t>The </a:t>
            </a:r>
            <a:r>
              <a:rPr lang="en-IN" b="1" dirty="0">
                <a:effectLst/>
                <a:latin typeface="Times New Roman" panose="02020603050405020304" pitchFamily="18" charset="0"/>
                <a:cs typeface="Times New Roman" panose="02020603050405020304" pitchFamily="18" charset="0"/>
              </a:rPr>
              <a:t>Password Manager</a:t>
            </a:r>
            <a:r>
              <a:rPr lang="en-IN" dirty="0">
                <a:effectLst/>
                <a:latin typeface="Times New Roman" panose="02020603050405020304" pitchFamily="18" charset="0"/>
                <a:cs typeface="Times New Roman" panose="02020603050405020304" pitchFamily="18" charset="0"/>
              </a:rPr>
              <a:t> feature in Secure Pass Vault allows users to manage their passwords efficiently. It includes:</a:t>
            </a:r>
          </a:p>
          <a:p>
            <a:pPr marL="0" indent="0" algn="just">
              <a:buNone/>
            </a:pPr>
            <a:endParaRPr lang="en-IN" sz="200" dirty="0">
              <a:effectLst/>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Add Password</a:t>
            </a:r>
            <a:r>
              <a:rPr lang="en-IN" dirty="0">
                <a:effectLst/>
                <a:latin typeface="Times New Roman" panose="02020603050405020304" pitchFamily="18" charset="0"/>
                <a:cs typeface="Times New Roman" panose="02020603050405020304" pitchFamily="18" charset="0"/>
              </a:rPr>
              <a:t>: Users can securely create a new password entry by entering the password and optional description.</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Edit Password</a:t>
            </a:r>
            <a:r>
              <a:rPr lang="en-IN" dirty="0">
                <a:effectLst/>
                <a:latin typeface="Times New Roman" panose="02020603050405020304" pitchFamily="18" charset="0"/>
                <a:cs typeface="Times New Roman" panose="02020603050405020304" pitchFamily="18" charset="0"/>
              </a:rPr>
              <a:t>: Users can modify an existing password or description by selecting an entry and making the necessary changes.</a:t>
            </a:r>
          </a:p>
          <a:p>
            <a:pPr lvl="1" algn="just">
              <a:buFont typeface="Courier New" panose="02070309020205020404" pitchFamily="49" charset="0"/>
              <a:buChar char="o"/>
            </a:pPr>
            <a:r>
              <a:rPr lang="en-IN" b="1" dirty="0">
                <a:effectLst/>
                <a:latin typeface="Times New Roman" panose="02020603050405020304" pitchFamily="18" charset="0"/>
                <a:cs typeface="Times New Roman" panose="02020603050405020304" pitchFamily="18" charset="0"/>
              </a:rPr>
              <a:t>Delete Password</a:t>
            </a:r>
            <a:r>
              <a:rPr lang="en-IN" dirty="0">
                <a:effectLst/>
                <a:latin typeface="Times New Roman" panose="02020603050405020304" pitchFamily="18" charset="0"/>
                <a:cs typeface="Times New Roman" panose="02020603050405020304" pitchFamily="18" charset="0"/>
              </a:rPr>
              <a:t>: Users can remove unwanted password entries from the vault, ensuring they have control over their stored data.</a:t>
            </a:r>
          </a:p>
          <a:p>
            <a:pPr algn="just"/>
            <a:r>
              <a:rPr lang="en-IN" dirty="0">
                <a:effectLst/>
                <a:latin typeface="Times New Roman" panose="02020603050405020304" pitchFamily="18" charset="0"/>
                <a:cs typeface="Times New Roman" panose="02020603050405020304" pitchFamily="18" charset="0"/>
              </a:rPr>
              <a:t>These functionalities ensure users can easily organize and manage their passwords securely.</a:t>
            </a:r>
          </a:p>
          <a:p>
            <a:pPr marL="0" indent="0" algn="just">
              <a:buNone/>
            </a:pPr>
            <a:endParaRPr lang="en-IN"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DD63F46-ED17-496E-898F-FCA690D16FF7}"/>
              </a:ext>
            </a:extLst>
          </p:cNvPr>
          <p:cNvPicPr/>
          <p:nvPr/>
        </p:nvPicPr>
        <p:blipFill rotWithShape="1">
          <a:blip r:embed="rId2"/>
          <a:srcRect l="6486" t="2443" r="3789" b="1449"/>
          <a:stretch/>
        </p:blipFill>
        <p:spPr bwMode="auto">
          <a:xfrm>
            <a:off x="8368553" y="1407345"/>
            <a:ext cx="2931458" cy="48518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2878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4108-38C8-4B7C-815E-F4EEDCDE3A2C}"/>
              </a:ext>
            </a:extLst>
          </p:cNvPr>
          <p:cNvSpPr>
            <a:spLocks noGrp="1"/>
          </p:cNvSpPr>
          <p:nvPr>
            <p:ph type="title"/>
          </p:nvPr>
        </p:nvSpPr>
        <p:spPr>
          <a:xfrm>
            <a:off x="919119" y="273424"/>
            <a:ext cx="10353761" cy="1030942"/>
          </a:xfrm>
        </p:spPr>
        <p:txBody>
          <a:bodyPr/>
          <a:lstStyle/>
          <a:p>
            <a:r>
              <a:rPr lang="en-IN" dirty="0">
                <a:latin typeface="Times New Roman" panose="02020603050405020304" pitchFamily="18" charset="0"/>
                <a:cs typeface="Times New Roman" panose="02020603050405020304" pitchFamily="18" charset="0"/>
              </a:rPr>
              <a:t>Database Overview</a:t>
            </a:r>
          </a:p>
        </p:txBody>
      </p:sp>
      <p:sp>
        <p:nvSpPr>
          <p:cNvPr id="3" name="Content Placeholder 2">
            <a:extLst>
              <a:ext uri="{FF2B5EF4-FFF2-40B4-BE49-F238E27FC236}">
                <a16:creationId xmlns:a16="http://schemas.microsoft.com/office/drawing/2014/main" id="{FDF7E765-B737-402A-BDEE-1D5294D2F64F}"/>
              </a:ext>
            </a:extLst>
          </p:cNvPr>
          <p:cNvSpPr>
            <a:spLocks noGrp="1"/>
          </p:cNvSpPr>
          <p:nvPr>
            <p:ph idx="1"/>
          </p:nvPr>
        </p:nvSpPr>
        <p:spPr>
          <a:xfrm>
            <a:off x="573740" y="1613312"/>
            <a:ext cx="5392273" cy="4733364"/>
          </a:xfrm>
        </p:spPr>
        <p:txBody>
          <a:bodyPr>
            <a:normAutofit fontScale="85000" lnSpcReduction="10000"/>
          </a:bodyPr>
          <a:lstStyle/>
          <a:p>
            <a:pPr algn="just"/>
            <a:r>
              <a:rPr lang="en-IN" dirty="0">
                <a:effectLst/>
                <a:latin typeface="Times New Roman" panose="02020603050405020304" pitchFamily="18" charset="0"/>
                <a:cs typeface="Times New Roman" panose="02020603050405020304" pitchFamily="18" charset="0"/>
              </a:rPr>
              <a:t>In the field of software development, effective database design is crucial for managing and securing sensitive information such as user credentials.</a:t>
            </a:r>
          </a:p>
          <a:p>
            <a:pPr algn="just"/>
            <a:r>
              <a:rPr lang="en-IN" dirty="0">
                <a:effectLst/>
                <a:latin typeface="Times New Roman" panose="02020603050405020304" pitchFamily="18" charset="0"/>
                <a:cs typeface="Times New Roman" panose="02020603050405020304" pitchFamily="18" charset="0"/>
              </a:rPr>
              <a:t>The </a:t>
            </a:r>
            <a:r>
              <a:rPr lang="en-IN" b="1" dirty="0">
                <a:effectLst/>
                <a:latin typeface="Times New Roman" panose="02020603050405020304" pitchFamily="18" charset="0"/>
                <a:cs typeface="Times New Roman" panose="02020603050405020304" pitchFamily="18" charset="0"/>
              </a:rPr>
              <a:t>Secure Pass Vault database</a:t>
            </a:r>
            <a:r>
              <a:rPr lang="en-IN" dirty="0">
                <a:effectLst/>
                <a:latin typeface="Times New Roman" panose="02020603050405020304" pitchFamily="18" charset="0"/>
                <a:cs typeface="Times New Roman" panose="02020603050405020304" pitchFamily="18" charset="0"/>
              </a:rPr>
              <a:t> is designed to serve as a centralized repository for storing user-related information and login credentials.</a:t>
            </a:r>
          </a:p>
          <a:p>
            <a:pPr algn="just"/>
            <a:r>
              <a:rPr lang="en-IN" dirty="0">
                <a:effectLst/>
                <a:latin typeface="Times New Roman" panose="02020603050405020304" pitchFamily="18" charset="0"/>
                <a:cs typeface="Times New Roman" panose="02020603050405020304" pitchFamily="18" charset="0"/>
              </a:rPr>
              <a:t>This database employs a structured approach, organizing data into </a:t>
            </a:r>
            <a:r>
              <a:rPr lang="en-IN" b="1" dirty="0">
                <a:effectLst/>
                <a:latin typeface="Times New Roman" panose="02020603050405020304" pitchFamily="18" charset="0"/>
                <a:cs typeface="Times New Roman" panose="02020603050405020304" pitchFamily="18" charset="0"/>
              </a:rPr>
              <a:t>collections</a:t>
            </a:r>
            <a:r>
              <a:rPr lang="en-IN" dirty="0">
                <a:effectLst/>
                <a:latin typeface="Times New Roman" panose="02020603050405020304" pitchFamily="18" charset="0"/>
                <a:cs typeface="Times New Roman" panose="02020603050405020304" pitchFamily="18" charset="0"/>
              </a:rPr>
              <a:t> and </a:t>
            </a:r>
            <a:r>
              <a:rPr lang="en-IN" b="1" dirty="0">
                <a:effectLst/>
                <a:latin typeface="Times New Roman" panose="02020603050405020304" pitchFamily="18" charset="0"/>
                <a:cs typeface="Times New Roman" panose="02020603050405020304" pitchFamily="18" charset="0"/>
              </a:rPr>
              <a:t>sub collections,</a:t>
            </a:r>
            <a:r>
              <a:rPr lang="en-IN" dirty="0">
                <a:effectLst/>
                <a:latin typeface="Times New Roman" panose="02020603050405020304" pitchFamily="18" charset="0"/>
                <a:cs typeface="Times New Roman" panose="02020603050405020304" pitchFamily="18" charset="0"/>
              </a:rPr>
              <a:t> each serving a specific purpose in the context of user identity management and password storage.</a:t>
            </a:r>
          </a:p>
          <a:p>
            <a:pPr algn="just"/>
            <a:r>
              <a:rPr lang="en-IN" b="1" dirty="0">
                <a:effectLst/>
                <a:latin typeface="Times New Roman" panose="02020603050405020304" pitchFamily="18" charset="0"/>
                <a:cs typeface="Times New Roman" panose="02020603050405020304" pitchFamily="18" charset="0"/>
              </a:rPr>
              <a:t>Firebase Firestore </a:t>
            </a:r>
            <a:r>
              <a:rPr lang="en-IN" dirty="0">
                <a:effectLst/>
                <a:latin typeface="Times New Roman" panose="02020603050405020304" pitchFamily="18" charset="0"/>
                <a:cs typeface="Times New Roman" panose="02020603050405020304" pitchFamily="18" charset="0"/>
              </a:rPr>
              <a:t>ensures real-time data synchronization, while </a:t>
            </a:r>
            <a:r>
              <a:rPr lang="en-IN" b="1" dirty="0">
                <a:effectLst/>
                <a:latin typeface="Times New Roman" panose="02020603050405020304" pitchFamily="18" charset="0"/>
                <a:cs typeface="Times New Roman" panose="02020603050405020304" pitchFamily="18" charset="0"/>
              </a:rPr>
              <a:t>Firebase Authentication </a:t>
            </a:r>
            <a:r>
              <a:rPr lang="en-IN" dirty="0">
                <a:effectLst/>
                <a:latin typeface="Times New Roman" panose="02020603050405020304" pitchFamily="18" charset="0"/>
                <a:cs typeface="Times New Roman" panose="02020603050405020304" pitchFamily="18" charset="0"/>
              </a:rPr>
              <a:t>handles secure user login and identity verification, providing robust security and efficient data management.</a:t>
            </a:r>
          </a:p>
          <a:p>
            <a:pPr marL="0" indent="0" algn="just">
              <a:buNone/>
            </a:pPr>
            <a:endParaRPr lang="en-IN"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B256A6-90A4-4B49-AF7B-14334B186E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61565"/>
            <a:ext cx="5818095" cy="4423746"/>
          </a:xfrm>
          <a:prstGeom prst="rect">
            <a:avLst/>
          </a:prstGeom>
          <a:noFill/>
          <a:ln>
            <a:noFill/>
          </a:ln>
        </p:spPr>
      </p:pic>
    </p:spTree>
    <p:extLst>
      <p:ext uri="{BB962C8B-B14F-4D97-AF65-F5344CB8AC3E}">
        <p14:creationId xmlns:p14="http://schemas.microsoft.com/office/powerpoint/2010/main" val="3293618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54E8-A079-4B7F-978F-8D911CF4CABA}"/>
              </a:ext>
            </a:extLst>
          </p:cNvPr>
          <p:cNvSpPr>
            <a:spLocks noGrp="1"/>
          </p:cNvSpPr>
          <p:nvPr>
            <p:ph type="title"/>
          </p:nvPr>
        </p:nvSpPr>
        <p:spPr>
          <a:xfrm>
            <a:off x="919118" y="121025"/>
            <a:ext cx="10353761" cy="1326321"/>
          </a:xfrm>
        </p:spPr>
        <p:txBody>
          <a:bodyPr/>
          <a:lstStyle/>
          <a:p>
            <a:r>
              <a:rPr lang="en-IN" dirty="0">
                <a:latin typeface="Times New Roman" panose="02020603050405020304" pitchFamily="18" charset="0"/>
                <a:cs typeface="Times New Roman" panose="02020603050405020304" pitchFamily="18" charset="0"/>
              </a:rPr>
              <a:t>I.  Authentication table</a:t>
            </a:r>
          </a:p>
        </p:txBody>
      </p:sp>
      <p:sp>
        <p:nvSpPr>
          <p:cNvPr id="3" name="Content Placeholder 2">
            <a:extLst>
              <a:ext uri="{FF2B5EF4-FFF2-40B4-BE49-F238E27FC236}">
                <a16:creationId xmlns:a16="http://schemas.microsoft.com/office/drawing/2014/main" id="{0C557890-8BC1-4C5B-A0B8-BA7CA1AD8D1C}"/>
              </a:ext>
            </a:extLst>
          </p:cNvPr>
          <p:cNvSpPr>
            <a:spLocks noGrp="1"/>
          </p:cNvSpPr>
          <p:nvPr>
            <p:ph idx="1"/>
          </p:nvPr>
        </p:nvSpPr>
        <p:spPr>
          <a:xfrm>
            <a:off x="416057" y="1949824"/>
            <a:ext cx="5182205" cy="5197289"/>
          </a:xfrm>
        </p:spPr>
        <p:txBody>
          <a:bodyPr>
            <a:normAutofit fontScale="62500" lnSpcReduction="20000"/>
          </a:bodyPr>
          <a:lstStyle/>
          <a:p>
            <a:pPr algn="just"/>
            <a:r>
              <a:rPr lang="en-IN" sz="2400" dirty="0">
                <a:effectLst/>
              </a:rPr>
              <a:t>The </a:t>
            </a:r>
            <a:r>
              <a:rPr lang="en-IN" sz="2400" b="1" dirty="0">
                <a:effectLst/>
              </a:rPr>
              <a:t>Authentication</a:t>
            </a:r>
            <a:r>
              <a:rPr lang="en-IN" sz="2400" dirty="0">
                <a:effectLst/>
              </a:rPr>
              <a:t> system in Secure Pass Vault is responsible for managing user </a:t>
            </a:r>
            <a:r>
              <a:rPr lang="en-IN" sz="2400" b="1" dirty="0">
                <a:effectLst/>
              </a:rPr>
              <a:t>sign-ups</a:t>
            </a:r>
            <a:r>
              <a:rPr lang="en-IN" sz="2400" dirty="0">
                <a:effectLst/>
              </a:rPr>
              <a:t> and </a:t>
            </a:r>
            <a:r>
              <a:rPr lang="en-IN" sz="2400" b="1" dirty="0">
                <a:effectLst/>
              </a:rPr>
              <a:t>logins</a:t>
            </a:r>
            <a:r>
              <a:rPr lang="en-IN" sz="2400" dirty="0">
                <a:effectLst/>
              </a:rPr>
              <a:t>, ensuring secure access and identification of user-specific data. </a:t>
            </a:r>
          </a:p>
          <a:p>
            <a:pPr algn="just"/>
            <a:r>
              <a:rPr lang="en-IN" sz="2400" b="1" dirty="0">
                <a:effectLst/>
              </a:rPr>
              <a:t>Firebase Authentication </a:t>
            </a:r>
            <a:r>
              <a:rPr lang="en-IN" sz="2400" dirty="0">
                <a:effectLst/>
              </a:rPr>
              <a:t>plays a central role in this process, securely managing sensitive information such as user emails and unique identifiers.</a:t>
            </a:r>
          </a:p>
          <a:p>
            <a:pPr algn="just"/>
            <a:r>
              <a:rPr lang="en-IN" sz="2400" b="1" dirty="0">
                <a:effectLst/>
              </a:rPr>
              <a:t>Key Features of the Authentication System:</a:t>
            </a:r>
            <a:endParaRPr lang="en-IN" sz="2400" dirty="0">
              <a:effectLst/>
            </a:endParaRPr>
          </a:p>
          <a:p>
            <a:pPr lvl="1" algn="just">
              <a:buFont typeface="Courier New" panose="02070309020205020404" pitchFamily="49" charset="0"/>
              <a:buChar char="o"/>
            </a:pPr>
            <a:r>
              <a:rPr lang="en-IN" sz="2100" b="1" dirty="0">
                <a:effectLst/>
              </a:rPr>
              <a:t>UID:</a:t>
            </a:r>
            <a:r>
              <a:rPr lang="en-IN" sz="2100" dirty="0">
                <a:effectLst/>
              </a:rPr>
              <a:t> Each registered user is assigned a </a:t>
            </a:r>
            <a:r>
              <a:rPr lang="en-IN" sz="2100" b="1" dirty="0">
                <a:effectLst/>
              </a:rPr>
              <a:t>Unique Identifier (UID)</a:t>
            </a:r>
            <a:r>
              <a:rPr lang="en-IN" sz="2100" dirty="0">
                <a:effectLst/>
              </a:rPr>
              <a:t> by Firebase Authentication, which acts as the primary key for linking user-specific data in the Firestore database.</a:t>
            </a:r>
          </a:p>
          <a:p>
            <a:pPr lvl="1" algn="just">
              <a:buFont typeface="Courier New" panose="02070309020205020404" pitchFamily="49" charset="0"/>
              <a:buChar char="o"/>
            </a:pPr>
            <a:r>
              <a:rPr lang="en-IN" sz="2100" b="1" dirty="0">
                <a:effectLst/>
              </a:rPr>
              <a:t>Email:</a:t>
            </a:r>
            <a:r>
              <a:rPr lang="en-IN" sz="2100" dirty="0">
                <a:effectLst/>
              </a:rPr>
              <a:t> The registered email address is used for user authentication and serves as a critical identifier for account management.</a:t>
            </a:r>
          </a:p>
          <a:p>
            <a:pPr lvl="1" algn="just">
              <a:buFont typeface="Courier New" panose="02070309020205020404" pitchFamily="49" charset="0"/>
              <a:buChar char="o"/>
            </a:pPr>
            <a:r>
              <a:rPr lang="en-IN" sz="2100" b="1" dirty="0">
                <a:effectLst/>
              </a:rPr>
              <a:t>Password Encryption:</a:t>
            </a:r>
            <a:r>
              <a:rPr lang="en-IN" sz="2100" dirty="0">
                <a:effectLst/>
              </a:rPr>
              <a:t> Passwords, including the </a:t>
            </a:r>
            <a:r>
              <a:rPr lang="en-IN" sz="2100" b="1" dirty="0">
                <a:effectLst/>
              </a:rPr>
              <a:t>Master Password</a:t>
            </a:r>
            <a:r>
              <a:rPr lang="en-IN" sz="2100" dirty="0">
                <a:effectLst/>
              </a:rPr>
              <a:t> required to access the project's functionality, are encrypted before being stored, ensuring the security of sensitive authentication credentials</a:t>
            </a:r>
            <a:r>
              <a:rPr lang="en-IN" dirty="0">
                <a:effectLst/>
              </a:rPr>
              <a:t>.</a:t>
            </a:r>
          </a:p>
        </p:txBody>
      </p:sp>
      <p:pic>
        <p:nvPicPr>
          <p:cNvPr id="6" name="Picture 5">
            <a:extLst>
              <a:ext uri="{FF2B5EF4-FFF2-40B4-BE49-F238E27FC236}">
                <a16:creationId xmlns:a16="http://schemas.microsoft.com/office/drawing/2014/main" id="{E33248AB-6ECC-4F2D-8F3E-3ACB45BCB309}"/>
              </a:ext>
            </a:extLst>
          </p:cNvPr>
          <p:cNvPicPr/>
          <p:nvPr/>
        </p:nvPicPr>
        <p:blipFill>
          <a:blip r:embed="rId2">
            <a:extLst>
              <a:ext uri="{28A0092B-C50C-407E-A947-70E740481C1C}">
                <a14:useLocalDpi xmlns:a14="http://schemas.microsoft.com/office/drawing/2010/main" val="0"/>
              </a:ext>
            </a:extLst>
          </a:blip>
          <a:srcRect l="2" t="674" r="1250" b="11330"/>
          <a:stretch>
            <a:fillRect/>
          </a:stretch>
        </p:blipFill>
        <p:spPr bwMode="auto">
          <a:xfrm>
            <a:off x="5957047" y="1949824"/>
            <a:ext cx="5993708" cy="4343400"/>
          </a:xfrm>
          <a:prstGeom prst="rect">
            <a:avLst/>
          </a:prstGeom>
          <a:noFill/>
          <a:ln>
            <a:noFill/>
          </a:ln>
        </p:spPr>
      </p:pic>
    </p:spTree>
    <p:extLst>
      <p:ext uri="{BB962C8B-B14F-4D97-AF65-F5344CB8AC3E}">
        <p14:creationId xmlns:p14="http://schemas.microsoft.com/office/powerpoint/2010/main" val="986889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54E8-A079-4B7F-978F-8D911CF4CABA}"/>
              </a:ext>
            </a:extLst>
          </p:cNvPr>
          <p:cNvSpPr>
            <a:spLocks noGrp="1"/>
          </p:cNvSpPr>
          <p:nvPr>
            <p:ph type="title"/>
          </p:nvPr>
        </p:nvSpPr>
        <p:spPr>
          <a:xfrm>
            <a:off x="919118" y="121025"/>
            <a:ext cx="10353761" cy="1326321"/>
          </a:xfrm>
        </p:spPr>
        <p:txBody>
          <a:bodyPr/>
          <a:lstStyle/>
          <a:p>
            <a:r>
              <a:rPr lang="en-IN" dirty="0">
                <a:latin typeface="Times New Roman" panose="02020603050405020304" pitchFamily="18" charset="0"/>
                <a:cs typeface="Times New Roman" panose="02020603050405020304" pitchFamily="18" charset="0"/>
              </a:rPr>
              <a:t>II. </a:t>
            </a:r>
            <a:r>
              <a:rPr lang="en-IN">
                <a:latin typeface="Times New Roman" panose="02020603050405020304" pitchFamily="18" charset="0"/>
                <a:cs typeface="Times New Roman" panose="02020603050405020304" pitchFamily="18" charset="0"/>
              </a:rPr>
              <a:t>Password tble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557890-8BC1-4C5B-A0B8-BA7CA1AD8D1C}"/>
              </a:ext>
            </a:extLst>
          </p:cNvPr>
          <p:cNvSpPr>
            <a:spLocks noGrp="1"/>
          </p:cNvSpPr>
          <p:nvPr>
            <p:ph idx="1"/>
          </p:nvPr>
        </p:nvSpPr>
        <p:spPr>
          <a:xfrm>
            <a:off x="375584" y="1653988"/>
            <a:ext cx="5514228" cy="4652683"/>
          </a:xfrm>
        </p:spPr>
        <p:txBody>
          <a:bodyPr>
            <a:normAutofit fontScale="85000" lnSpcReduction="20000"/>
          </a:bodyPr>
          <a:lstStyle/>
          <a:p>
            <a:pPr algn="just"/>
            <a:r>
              <a:rPr lang="en-IN" dirty="0">
                <a:effectLst/>
              </a:rPr>
              <a:t>The </a:t>
            </a:r>
            <a:r>
              <a:rPr lang="en-IN" b="1" dirty="0">
                <a:effectLst/>
              </a:rPr>
              <a:t>Firestore Database</a:t>
            </a:r>
            <a:r>
              <a:rPr lang="en-IN" dirty="0">
                <a:effectLst/>
              </a:rPr>
              <a:t> in Secure Pass Vault uses a hierarchical structure for secure and efficient management of user credentials.</a:t>
            </a:r>
            <a:endParaRPr lang="en-IN" sz="1800" dirty="0">
              <a:effectLst/>
            </a:endParaRPr>
          </a:p>
          <a:p>
            <a:pPr algn="just"/>
            <a:r>
              <a:rPr lang="en-IN" b="1" dirty="0">
                <a:effectLst/>
              </a:rPr>
              <a:t>Key Features:</a:t>
            </a:r>
            <a:endParaRPr lang="en-IN" sz="1800" dirty="0">
              <a:effectLst/>
            </a:endParaRPr>
          </a:p>
          <a:p>
            <a:pPr lvl="1" algn="just">
              <a:buFont typeface="Courier New" panose="02070309020205020404" pitchFamily="49" charset="0"/>
              <a:buChar char="o"/>
            </a:pPr>
            <a:r>
              <a:rPr lang="en-IN" b="1" dirty="0">
                <a:effectLst/>
              </a:rPr>
              <a:t>Passwords Collection:</a:t>
            </a:r>
            <a:r>
              <a:rPr lang="en-IN" dirty="0">
                <a:effectLst/>
              </a:rPr>
              <a:t> Stores user data in documents named after their </a:t>
            </a:r>
            <a:r>
              <a:rPr lang="en-IN" b="1" dirty="0">
                <a:effectLst/>
              </a:rPr>
              <a:t>UIDs</a:t>
            </a:r>
            <a:r>
              <a:rPr lang="en-IN" dirty="0">
                <a:effectLst/>
              </a:rPr>
              <a:t>.</a:t>
            </a:r>
            <a:endParaRPr lang="en-IN" sz="1600" dirty="0">
              <a:effectLst/>
            </a:endParaRPr>
          </a:p>
          <a:p>
            <a:pPr lvl="1" algn="just">
              <a:buFont typeface="Courier New" panose="02070309020205020404" pitchFamily="49" charset="0"/>
              <a:buChar char="o"/>
            </a:pPr>
            <a:r>
              <a:rPr lang="en-IN" b="1" dirty="0">
                <a:effectLst/>
              </a:rPr>
              <a:t>pwd Subcollection:</a:t>
            </a:r>
            <a:r>
              <a:rPr lang="en-IN" dirty="0">
                <a:effectLst/>
              </a:rPr>
              <a:t> Contains individual password entries under each user document.</a:t>
            </a:r>
            <a:endParaRPr lang="en-IN" sz="1600" dirty="0">
              <a:effectLst/>
            </a:endParaRPr>
          </a:p>
          <a:p>
            <a:pPr algn="just"/>
            <a:r>
              <a:rPr lang="en-IN" b="1" dirty="0">
                <a:effectLst/>
              </a:rPr>
              <a:t>Fields in pwd Subcollection:</a:t>
            </a:r>
            <a:endParaRPr lang="en-IN" sz="1800" dirty="0">
              <a:effectLst/>
            </a:endParaRPr>
          </a:p>
          <a:p>
            <a:pPr lvl="1" algn="just">
              <a:buFont typeface="Courier New" panose="02070309020205020404" pitchFamily="49" charset="0"/>
              <a:buChar char="o"/>
            </a:pPr>
            <a:r>
              <a:rPr lang="en-IN" b="1" dirty="0">
                <a:effectLst/>
              </a:rPr>
              <a:t>Title:</a:t>
            </a:r>
            <a:r>
              <a:rPr lang="en-IN" dirty="0">
                <a:effectLst/>
              </a:rPr>
              <a:t> Name of the account.</a:t>
            </a:r>
            <a:endParaRPr lang="en-IN" sz="1600" dirty="0">
              <a:effectLst/>
            </a:endParaRPr>
          </a:p>
          <a:p>
            <a:pPr lvl="1" algn="just">
              <a:buFont typeface="Courier New" panose="02070309020205020404" pitchFamily="49" charset="0"/>
              <a:buChar char="o"/>
            </a:pPr>
            <a:r>
              <a:rPr lang="en-IN" b="1" dirty="0">
                <a:effectLst/>
              </a:rPr>
              <a:t>Password:</a:t>
            </a:r>
            <a:r>
              <a:rPr lang="en-IN" dirty="0">
                <a:effectLst/>
              </a:rPr>
              <a:t> Encrypted account password.</a:t>
            </a:r>
            <a:endParaRPr lang="en-IN" sz="1600" dirty="0">
              <a:effectLst/>
            </a:endParaRPr>
          </a:p>
          <a:p>
            <a:pPr lvl="1" algn="just">
              <a:buFont typeface="Courier New" panose="02070309020205020404" pitchFamily="49" charset="0"/>
              <a:buChar char="o"/>
            </a:pPr>
            <a:r>
              <a:rPr lang="en-IN" b="1" dirty="0">
                <a:effectLst/>
              </a:rPr>
              <a:t>Timestamp:</a:t>
            </a:r>
            <a:r>
              <a:rPr lang="en-IN" dirty="0">
                <a:effectLst/>
              </a:rPr>
              <a:t> Date of creation or last update.</a:t>
            </a:r>
            <a:endParaRPr lang="en-IN" sz="1600" dirty="0">
              <a:effectLst/>
            </a:endParaRPr>
          </a:p>
          <a:p>
            <a:pPr lvl="1" algn="just">
              <a:buFont typeface="Courier New" panose="02070309020205020404" pitchFamily="49" charset="0"/>
              <a:buChar char="o"/>
            </a:pPr>
            <a:r>
              <a:rPr lang="en-IN" b="1" dirty="0">
                <a:effectLst/>
              </a:rPr>
              <a:t>Content:</a:t>
            </a:r>
            <a:r>
              <a:rPr lang="en-IN" dirty="0">
                <a:effectLst/>
              </a:rPr>
              <a:t> Description or additional details.</a:t>
            </a:r>
            <a:endParaRPr lang="en-IN" sz="1600" dirty="0">
              <a:effectLst/>
            </a:endParaRPr>
          </a:p>
          <a:p>
            <a:pPr algn="just"/>
            <a:r>
              <a:rPr lang="en-IN" dirty="0">
                <a:effectLst/>
              </a:rPr>
              <a:t>This structure ensures logical organization and secure storage of sensitive data.</a:t>
            </a:r>
            <a:endParaRPr lang="en-IN" sz="1800" dirty="0">
              <a:effectLst/>
            </a:endParaRPr>
          </a:p>
          <a:p>
            <a:pPr marL="0" indent="0" algn="just">
              <a:buNone/>
            </a:pPr>
            <a:endParaRPr lang="en-IN" dirty="0">
              <a:effectLst/>
            </a:endParaRPr>
          </a:p>
          <a:p>
            <a:pPr marL="457200" lvl="1" indent="0" algn="just">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09776C-6731-4650-859E-D6803F785B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949823"/>
            <a:ext cx="5720417" cy="3926542"/>
          </a:xfrm>
          <a:prstGeom prst="rect">
            <a:avLst/>
          </a:prstGeom>
          <a:noFill/>
          <a:ln>
            <a:noFill/>
          </a:ln>
        </p:spPr>
      </p:pic>
    </p:spTree>
    <p:extLst>
      <p:ext uri="{BB962C8B-B14F-4D97-AF65-F5344CB8AC3E}">
        <p14:creationId xmlns:p14="http://schemas.microsoft.com/office/powerpoint/2010/main" val="1074905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335C-CEE2-44F9-9EDE-43F08D018C4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a:t>
            </a:r>
            <a:r>
              <a:rPr lang="en-IN" dirty="0"/>
              <a:t> </a:t>
            </a:r>
            <a:r>
              <a:rPr lang="en-IN"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E5878EA0-DF17-4E1F-AC11-DC43B7F6531A}"/>
              </a:ext>
            </a:extLst>
          </p:cNvPr>
          <p:cNvSpPr>
            <a:spLocks noGrp="1"/>
          </p:cNvSpPr>
          <p:nvPr>
            <p:ph idx="1"/>
          </p:nvPr>
        </p:nvSpPr>
        <p:spPr>
          <a:xfrm>
            <a:off x="1925074" y="2408121"/>
            <a:ext cx="8331201" cy="3695136"/>
          </a:xfrm>
        </p:spPr>
        <p:txBody>
          <a:bodyPr/>
          <a:lstStyle/>
          <a:p>
            <a:pPr algn="just"/>
            <a:r>
              <a:rPr lang="en-AU" dirty="0">
                <a:latin typeface="Times New Roman" panose="02020603050405020304" pitchFamily="18" charset="0"/>
                <a:cs typeface="Times New Roman" panose="02020603050405020304" pitchFamily="18" charset="0"/>
              </a:rPr>
              <a:t>Enhanced Password Analysis</a:t>
            </a:r>
          </a:p>
          <a:p>
            <a:pPr algn="just"/>
            <a:r>
              <a:rPr lang="en-AU" dirty="0">
                <a:latin typeface="Times New Roman" panose="02020603050405020304" pitchFamily="18" charset="0"/>
                <a:cs typeface="Times New Roman" panose="02020603050405020304" pitchFamily="18" charset="0"/>
              </a:rPr>
              <a:t>Biometric Authentication</a:t>
            </a:r>
          </a:p>
          <a:p>
            <a:pPr algn="just"/>
            <a:r>
              <a:rPr lang="en-AU" dirty="0">
                <a:latin typeface="Times New Roman" panose="02020603050405020304" pitchFamily="18" charset="0"/>
                <a:cs typeface="Times New Roman" panose="02020603050405020304" pitchFamily="18" charset="0"/>
              </a:rPr>
              <a:t>Multi-factor Authentication</a:t>
            </a:r>
          </a:p>
          <a:p>
            <a:pPr algn="just"/>
            <a:r>
              <a:rPr lang="en-US" dirty="0">
                <a:latin typeface="Times New Roman" panose="02020603050405020304" pitchFamily="18" charset="0"/>
                <a:cs typeface="Times New Roman" panose="02020603050405020304" pitchFamily="18" charset="0"/>
              </a:rPr>
              <a:t>Cloud Integration</a:t>
            </a:r>
          </a:p>
          <a:p>
            <a:pPr algn="just"/>
            <a:r>
              <a:rPr lang="en-US" dirty="0">
                <a:latin typeface="Times New Roman" panose="02020603050405020304" pitchFamily="18" charset="0"/>
                <a:cs typeface="Times New Roman" panose="02020603050405020304" pitchFamily="18" charset="0"/>
              </a:rPr>
              <a:t>Password Sharing and Collaboration</a:t>
            </a:r>
          </a:p>
          <a:p>
            <a:pPr algn="just"/>
            <a:r>
              <a:rPr lang="en-AU" dirty="0">
                <a:effectLst/>
                <a:latin typeface="Times New Roman" panose="02020603050405020304" pitchFamily="18" charset="0"/>
                <a:cs typeface="Times New Roman" panose="02020603050405020304" pitchFamily="18" charset="0"/>
              </a:rPr>
              <a:t>Machine Learning and AI Integration</a:t>
            </a:r>
          </a:p>
          <a:p>
            <a:pPr algn="just"/>
            <a:r>
              <a:rPr lang="en-AU" dirty="0">
                <a:latin typeface="Times New Roman" panose="02020603050405020304" pitchFamily="18" charset="0"/>
                <a:cs typeface="Times New Roman" panose="02020603050405020304" pitchFamily="18" charset="0"/>
              </a:rPr>
              <a:t>Cross-Platform Integration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97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01B9-6669-4D20-AD6B-3B1D662BB1B1}"/>
              </a:ext>
            </a:extLst>
          </p:cNvPr>
          <p:cNvSpPr>
            <a:spLocks noGrp="1"/>
          </p:cNvSpPr>
          <p:nvPr>
            <p:ph type="title"/>
          </p:nvPr>
        </p:nvSpPr>
        <p:spPr>
          <a:xfrm>
            <a:off x="0" y="201706"/>
            <a:ext cx="12357847" cy="1367545"/>
          </a:xfrm>
        </p:spPr>
        <p:txBody>
          <a:bodyPr>
            <a:normAutofit/>
          </a:bodyPr>
          <a:lstStyle/>
          <a:p>
            <a:r>
              <a:rPr lang="en-US" dirty="0"/>
              <a:t>Benefits of Secure Pass Vault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7FD823-0C7A-423D-8139-DF54F85BB07A}"/>
              </a:ext>
            </a:extLst>
          </p:cNvPr>
          <p:cNvSpPr>
            <a:spLocks noGrp="1"/>
          </p:cNvSpPr>
          <p:nvPr>
            <p:ph idx="1"/>
          </p:nvPr>
        </p:nvSpPr>
        <p:spPr>
          <a:xfrm>
            <a:off x="430306" y="1569250"/>
            <a:ext cx="11360523" cy="5087043"/>
          </a:xfrm>
        </p:spPr>
        <p:txBody>
          <a:bodyPr>
            <a:noAutofit/>
          </a:bodyPr>
          <a:lstStyle/>
          <a:p>
            <a:pPr algn="just"/>
            <a:r>
              <a:rPr lang="en-US" sz="1700" b="1" dirty="0">
                <a:latin typeface="Times New Roman" panose="02020603050405020304" pitchFamily="18" charset="0"/>
                <a:cs typeface="Times New Roman" panose="02020603050405020304" pitchFamily="18" charset="0"/>
              </a:rPr>
              <a:t>Enhanced Security</a:t>
            </a:r>
            <a:r>
              <a:rPr lang="en-US" sz="1700" dirty="0">
                <a:latin typeface="Times New Roman" panose="02020603050405020304" pitchFamily="18" charset="0"/>
                <a:cs typeface="Times New Roman" panose="02020603050405020304" pitchFamily="18" charset="0"/>
              </a:rPr>
              <a:t>:- Generates strong, unique passwords, reducing risks of breaches caused by weak or reused passwords.</a:t>
            </a:r>
          </a:p>
          <a:p>
            <a:pPr algn="just"/>
            <a:r>
              <a:rPr lang="en-US" sz="1700" b="1" dirty="0">
                <a:latin typeface="Times New Roman" panose="02020603050405020304" pitchFamily="18" charset="0"/>
                <a:cs typeface="Times New Roman" panose="02020603050405020304" pitchFamily="18" charset="0"/>
              </a:rPr>
              <a:t>Improved Convenience</a:t>
            </a:r>
            <a:r>
              <a:rPr lang="en-US" sz="1700" dirty="0">
                <a:latin typeface="Times New Roman" panose="02020603050405020304" pitchFamily="18" charset="0"/>
                <a:cs typeface="Times New Roman" panose="02020603050405020304" pitchFamily="18" charset="0"/>
              </a:rPr>
              <a:t>:- Simplifies password management by securely storing all passwords and enabling easy access with a single Master Password.</a:t>
            </a:r>
          </a:p>
          <a:p>
            <a:pPr algn="just"/>
            <a:r>
              <a:rPr lang="en-US" sz="1700" b="1" dirty="0">
                <a:latin typeface="Times New Roman" panose="02020603050405020304" pitchFamily="18" charset="0"/>
                <a:cs typeface="Times New Roman" panose="02020603050405020304" pitchFamily="18" charset="0"/>
              </a:rPr>
              <a:t>Increased Productivity</a:t>
            </a:r>
            <a:r>
              <a:rPr lang="en-US" sz="1700" dirty="0">
                <a:latin typeface="Times New Roman" panose="02020603050405020304" pitchFamily="18" charset="0"/>
                <a:cs typeface="Times New Roman" panose="02020603050405020304" pitchFamily="18" charset="0"/>
              </a:rPr>
              <a:t>:- Saves time with faster logins and eliminates the hassle of recalling or resetting forgotten passwords.</a:t>
            </a:r>
          </a:p>
          <a:p>
            <a:pPr algn="just"/>
            <a:r>
              <a:rPr lang="en-US" sz="1700" b="1" dirty="0">
                <a:latin typeface="Times New Roman" panose="02020603050405020304" pitchFamily="18" charset="0"/>
                <a:cs typeface="Times New Roman" panose="02020603050405020304" pitchFamily="18" charset="0"/>
              </a:rPr>
              <a:t>Customization</a:t>
            </a:r>
            <a:r>
              <a:rPr lang="en-US" sz="1700" dirty="0">
                <a:latin typeface="Times New Roman" panose="02020603050405020304" pitchFamily="18" charset="0"/>
                <a:cs typeface="Times New Roman" panose="02020603050405020304" pitchFamily="18" charset="0"/>
              </a:rPr>
              <a:t>:- Offers flexibility in password generation, allowing users to specify length, complexity, and character types.</a:t>
            </a:r>
          </a:p>
          <a:p>
            <a:pPr algn="just"/>
            <a:r>
              <a:rPr lang="en-US" sz="1700" b="1" dirty="0">
                <a:latin typeface="Times New Roman" panose="02020603050405020304" pitchFamily="18" charset="0"/>
                <a:cs typeface="Times New Roman" panose="02020603050405020304" pitchFamily="18" charset="0"/>
              </a:rPr>
              <a:t>Secure Password Storage</a:t>
            </a:r>
            <a:r>
              <a:rPr lang="en-US" sz="1700" dirty="0">
                <a:latin typeface="Times New Roman" panose="02020603050405020304" pitchFamily="18" charset="0"/>
                <a:cs typeface="Times New Roman" panose="02020603050405020304" pitchFamily="18" charset="0"/>
              </a:rPr>
              <a:t>:- Protects sensitive data with robust encryption, ensuring stored passwords remain safe from unauthorized access.</a:t>
            </a:r>
          </a:p>
          <a:p>
            <a:pPr algn="just"/>
            <a:r>
              <a:rPr lang="en-US" sz="1700" b="1" dirty="0">
                <a:latin typeface="Times New Roman" panose="02020603050405020304" pitchFamily="18" charset="0"/>
                <a:cs typeface="Times New Roman" panose="02020603050405020304" pitchFamily="18" charset="0"/>
              </a:rPr>
              <a:t>Skill Development</a:t>
            </a:r>
            <a:r>
              <a:rPr lang="en-US" sz="1700" dirty="0">
                <a:latin typeface="Times New Roman" panose="02020603050405020304" pitchFamily="18" charset="0"/>
                <a:cs typeface="Times New Roman" panose="02020603050405020304" pitchFamily="18" charset="0"/>
              </a:rPr>
              <a:t>:- Developing the app enhances knowledge of secure programming practices, encryption techniques, and modern app design.</a:t>
            </a:r>
          </a:p>
          <a:p>
            <a:pPr algn="just"/>
            <a:r>
              <a:rPr lang="en-US" sz="1700" b="1" dirty="0">
                <a:latin typeface="Times New Roman" panose="02020603050405020304" pitchFamily="18" charset="0"/>
                <a:cs typeface="Times New Roman" panose="02020603050405020304" pitchFamily="18" charset="0"/>
              </a:rPr>
              <a:t>Potential User Base</a:t>
            </a:r>
            <a:r>
              <a:rPr lang="en-US" sz="1700" dirty="0">
                <a:latin typeface="Times New Roman" panose="02020603050405020304" pitchFamily="18" charset="0"/>
                <a:cs typeface="Times New Roman" panose="02020603050405020304" pitchFamily="18" charset="0"/>
              </a:rPr>
              <a:t>:- Addresses the growing demand for secure and reliable password management, appealing to users who prioritize privacy and security.</a:t>
            </a:r>
          </a:p>
          <a:p>
            <a:pPr algn="just"/>
            <a:r>
              <a:rPr lang="en-US" sz="1700" b="1" dirty="0">
                <a:latin typeface="Times New Roman" panose="02020603050405020304" pitchFamily="18" charset="0"/>
                <a:cs typeface="Times New Roman" panose="02020603050405020304" pitchFamily="18" charset="0"/>
              </a:rPr>
              <a:t>Learning Opportunity</a:t>
            </a:r>
            <a:r>
              <a:rPr lang="en-US" sz="1700" dirty="0">
                <a:latin typeface="Times New Roman" panose="02020603050405020304" pitchFamily="18" charset="0"/>
                <a:cs typeface="Times New Roman" panose="02020603050405020304" pitchFamily="18" charset="0"/>
              </a:rPr>
              <a:t>:- Provides experience in UI/UX design and mobile app development, including the integration of advanced features like password evaluation and Firebase integration.</a:t>
            </a:r>
          </a:p>
        </p:txBody>
      </p:sp>
    </p:spTree>
    <p:extLst>
      <p:ext uri="{BB962C8B-B14F-4D97-AF65-F5344CB8AC3E}">
        <p14:creationId xmlns:p14="http://schemas.microsoft.com/office/powerpoint/2010/main" val="2802885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C614-90C4-453D-95B0-CD24BE0ECDDE}"/>
              </a:ext>
            </a:extLst>
          </p:cNvPr>
          <p:cNvSpPr>
            <a:spLocks noGrp="1"/>
          </p:cNvSpPr>
          <p:nvPr>
            <p:ph type="title"/>
          </p:nvPr>
        </p:nvSpPr>
        <p:spPr>
          <a:xfrm>
            <a:off x="470647" y="363071"/>
            <a:ext cx="10932458" cy="1089212"/>
          </a:xfrm>
        </p:spPr>
        <p:txBody>
          <a:bodyPr>
            <a:normAutofit/>
          </a:bodyPr>
          <a:lstStyle/>
          <a:p>
            <a:r>
              <a:rPr lang="en-AU"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TO </a:t>
            </a:r>
            <a:r>
              <a:rPr lang="en-US" dirty="0">
                <a:effectLst/>
                <a:latin typeface="Times New Roman" panose="02020603050405020304" pitchFamily="18" charset="0"/>
                <a:cs typeface="Times New Roman" panose="02020603050405020304" pitchFamily="18" charset="0"/>
              </a:rPr>
              <a:t>Secure Pass Vault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D44323-9C8E-468A-8FEE-D1609BA372B8}"/>
              </a:ext>
            </a:extLst>
          </p:cNvPr>
          <p:cNvSpPr>
            <a:spLocks noGrp="1"/>
          </p:cNvSpPr>
          <p:nvPr>
            <p:ph idx="1"/>
          </p:nvPr>
        </p:nvSpPr>
        <p:spPr>
          <a:xfrm>
            <a:off x="788896" y="1452283"/>
            <a:ext cx="10932458" cy="5150223"/>
          </a:xfrm>
        </p:spPr>
        <p:txBody>
          <a:bodyPr>
            <a:normAutofit fontScale="92500" lnSpcReduction="10000"/>
          </a:bodyPr>
          <a:lstStyle/>
          <a:p>
            <a:pPr marL="0" indent="0" algn="just">
              <a:buNone/>
            </a:pPr>
            <a:r>
              <a:rPr lang="en-AU" dirty="0">
                <a:effectLst/>
                <a:latin typeface="Times New Roman" panose="02020603050405020304" pitchFamily="18" charset="0"/>
                <a:cs typeface="Times New Roman" panose="02020603050405020304" pitchFamily="18" charset="0"/>
              </a:rPr>
              <a:t>This innovative tool offers three key functionalities: </a:t>
            </a:r>
            <a:r>
              <a:rPr lang="en-US" u="sng" dirty="0">
                <a:effectLst/>
                <a:latin typeface="Times New Roman" panose="02020603050405020304" pitchFamily="18" charset="0"/>
                <a:cs typeface="Times New Roman" panose="02020603050405020304" pitchFamily="18" charset="0"/>
              </a:rPr>
              <a:t>Password Generation, Password Strength Evaluation, and Password Management</a:t>
            </a:r>
            <a:r>
              <a:rPr lang="en-AU" dirty="0">
                <a:effectLst/>
                <a:latin typeface="Times New Roman" panose="02020603050405020304" pitchFamily="18" charset="0"/>
                <a:cs typeface="Times New Roman" panose="02020603050405020304" pitchFamily="18" charset="0"/>
              </a:rPr>
              <a:t> perfectly integrated with a clear and user-friendly interface:-</a:t>
            </a:r>
          </a:p>
          <a:p>
            <a:pPr algn="just">
              <a:buFont typeface="Wingdings" panose="05000000000000000000" pitchFamily="2" charset="2"/>
              <a:buChar char="v"/>
            </a:pPr>
            <a:r>
              <a:rPr lang="en-AU" dirty="0">
                <a:effectLst/>
                <a:latin typeface="Times New Roman" panose="02020603050405020304" pitchFamily="18" charset="0"/>
                <a:cs typeface="Times New Roman" panose="02020603050405020304" pitchFamily="18" charset="0"/>
              </a:rPr>
              <a:t> The </a:t>
            </a:r>
            <a:r>
              <a:rPr lang="en-AU" b="1" dirty="0">
                <a:effectLst/>
                <a:latin typeface="Times New Roman" panose="02020603050405020304" pitchFamily="18" charset="0"/>
                <a:cs typeface="Times New Roman" panose="02020603050405020304" pitchFamily="18" charset="0"/>
              </a:rPr>
              <a:t>Password Generator </a:t>
            </a:r>
            <a:r>
              <a:rPr lang="en-AU" dirty="0">
                <a:effectLst/>
                <a:latin typeface="Times New Roman" panose="02020603050405020304" pitchFamily="18" charset="0"/>
                <a:cs typeface="Times New Roman" panose="02020603050405020304" pitchFamily="18" charset="0"/>
              </a:rPr>
              <a:t>feature enables users to create strong, random passwords that are virtually impossible for hackers to crack. By integrating a combination of letters, numbers, and special characters, it ensures maximum security for every online account.</a:t>
            </a:r>
          </a:p>
          <a:p>
            <a:pPr algn="just">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The </a:t>
            </a:r>
            <a:r>
              <a:rPr lang="en-US" b="1" dirty="0">
                <a:effectLst/>
                <a:latin typeface="Times New Roman" panose="02020603050405020304" pitchFamily="18" charset="0"/>
                <a:cs typeface="Times New Roman" panose="02020603050405020304" pitchFamily="18" charset="0"/>
              </a:rPr>
              <a:t>Password Strength Evaluation </a:t>
            </a:r>
            <a:r>
              <a:rPr lang="en-US" dirty="0">
                <a:effectLst/>
                <a:latin typeface="Times New Roman" panose="02020603050405020304" pitchFamily="18" charset="0"/>
                <a:cs typeface="Times New Roman" panose="02020603050405020304" pitchFamily="18" charset="0"/>
              </a:rPr>
              <a:t>feature allows users to assess the robustness of existing passwords. By analyzing their composition, including length, complexity, and character variety, the tool provides feedback to help users improve weak passwords and enhance overall security.</a:t>
            </a:r>
            <a:endParaRPr lang="en-IN"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The </a:t>
            </a:r>
            <a:r>
              <a:rPr lang="en-US" b="1" dirty="0">
                <a:effectLst/>
                <a:latin typeface="Times New Roman" panose="02020603050405020304" pitchFamily="18" charset="0"/>
                <a:cs typeface="Times New Roman" panose="02020603050405020304" pitchFamily="18" charset="0"/>
              </a:rPr>
              <a:t>Password Management </a:t>
            </a:r>
            <a:r>
              <a:rPr lang="en-US" dirty="0">
                <a:effectLst/>
                <a:latin typeface="Times New Roman" panose="02020603050405020304" pitchFamily="18" charset="0"/>
                <a:cs typeface="Times New Roman" panose="02020603050405020304" pitchFamily="18" charset="0"/>
              </a:rPr>
              <a:t>System serves as a secure, centralized repository for storing, organizing, and accessing login credentials across diverse digital platforms. By utilizing advanced encryption techniques, the application guarantees the confidentiality of stored passwords,</a:t>
            </a:r>
            <a:r>
              <a:rPr lang="en-AU" dirty="0">
                <a:effectLst/>
                <a:latin typeface="Times New Roman" panose="02020603050405020304" pitchFamily="18" charset="0"/>
                <a:cs typeface="Times New Roman" panose="02020603050405020304" pitchFamily="18" charset="0"/>
              </a:rPr>
              <a:t> reducing the risks associated of unauthorized access.</a:t>
            </a:r>
          </a:p>
          <a:p>
            <a:pPr marL="0" indent="0" algn="just">
              <a:buNone/>
            </a:pPr>
            <a:r>
              <a:rPr lang="en-AU" dirty="0">
                <a:effectLst/>
                <a:latin typeface="Times New Roman" panose="02020603050405020304" pitchFamily="18" charset="0"/>
                <a:cs typeface="Times New Roman" panose="02020603050405020304" pitchFamily="18" charset="0"/>
              </a:rPr>
              <a:t>With the Password Generator and Manager, users can safely store all their passwords in one centralized location, accessible only through a </a:t>
            </a:r>
            <a:r>
              <a:rPr lang="en-AU" b="1" u="sng" dirty="0">
                <a:effectLst/>
                <a:latin typeface="Times New Roman" panose="02020603050405020304" pitchFamily="18" charset="0"/>
                <a:cs typeface="Times New Roman" panose="02020603050405020304" pitchFamily="18" charset="0"/>
              </a:rPr>
              <a:t>Master</a:t>
            </a:r>
            <a:r>
              <a:rPr lang="en-AU" u="sng" dirty="0">
                <a:effectLst/>
                <a:latin typeface="Times New Roman" panose="02020603050405020304" pitchFamily="18" charset="0"/>
                <a:cs typeface="Times New Roman" panose="02020603050405020304" pitchFamily="18" charset="0"/>
              </a:rPr>
              <a:t> </a:t>
            </a:r>
            <a:r>
              <a:rPr lang="en-AU" b="1" u="sng" dirty="0">
                <a:effectLst/>
                <a:latin typeface="Times New Roman" panose="02020603050405020304" pitchFamily="18" charset="0"/>
                <a:cs typeface="Times New Roman" panose="02020603050405020304" pitchFamily="18" charset="0"/>
              </a:rPr>
              <a:t>Password</a:t>
            </a:r>
            <a:r>
              <a:rPr lang="en-AU" dirty="0">
                <a:effectLst/>
                <a:latin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522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28CCC-075A-4A70-A422-A6C28710CED1}"/>
              </a:ext>
            </a:extLst>
          </p:cNvPr>
          <p:cNvSpPr>
            <a:spLocks noGrp="1"/>
          </p:cNvSpPr>
          <p:nvPr>
            <p:ph type="title"/>
          </p:nvPr>
        </p:nvSpPr>
        <p:spPr>
          <a:xfrm>
            <a:off x="1249807" y="2445867"/>
            <a:ext cx="8911687" cy="1280890"/>
          </a:xfrm>
        </p:spPr>
        <p:txBody>
          <a:bodyPr/>
          <a:lstStyle/>
          <a:p>
            <a:r>
              <a:rPr lang="en-IN" dirty="0"/>
              <a:t>THANK YOU</a:t>
            </a:r>
          </a:p>
        </p:txBody>
      </p:sp>
    </p:spTree>
    <p:extLst>
      <p:ext uri="{BB962C8B-B14F-4D97-AF65-F5344CB8AC3E}">
        <p14:creationId xmlns:p14="http://schemas.microsoft.com/office/powerpoint/2010/main" val="4239739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5F8E-61BB-41E1-BCE2-568EA9F05395}"/>
              </a:ext>
            </a:extLst>
          </p:cNvPr>
          <p:cNvSpPr>
            <a:spLocks noGrp="1"/>
          </p:cNvSpPr>
          <p:nvPr>
            <p:ph type="title"/>
          </p:nvPr>
        </p:nvSpPr>
        <p:spPr>
          <a:xfrm>
            <a:off x="919119" y="528917"/>
            <a:ext cx="10353761" cy="896471"/>
          </a:xfrm>
        </p:spPr>
        <p:txBody>
          <a:bodyPr/>
          <a:lstStyle/>
          <a:p>
            <a:r>
              <a:rPr lang="en-US" b="1" dirty="0">
                <a:latin typeface="Times New Roman" panose="02020603050405020304" pitchFamily="18" charset="0"/>
                <a:cs typeface="Times New Roman" panose="02020603050405020304" pitchFamily="18" charset="0"/>
              </a:rPr>
              <a:t>The Essence of Password </a:t>
            </a:r>
            <a:r>
              <a:rPr lang="en-IN" b="1" dirty="0">
                <a:latin typeface="Times New Roman" panose="02020603050405020304" pitchFamily="18" charset="0"/>
                <a:cs typeface="Times New Roman" panose="02020603050405020304" pitchFamily="18" charset="0"/>
              </a:rPr>
              <a:t>Generator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3347E2-64A0-4AE0-9237-EBFC40F225F2}"/>
              </a:ext>
            </a:extLst>
          </p:cNvPr>
          <p:cNvSpPr>
            <a:spLocks noGrp="1"/>
          </p:cNvSpPr>
          <p:nvPr>
            <p:ph idx="1"/>
          </p:nvPr>
        </p:nvSpPr>
        <p:spPr>
          <a:xfrm>
            <a:off x="757214" y="1612003"/>
            <a:ext cx="10677570" cy="4598894"/>
          </a:xfrm>
        </p:spPr>
        <p:txBody>
          <a:bodyPr>
            <a:noAutofit/>
          </a:bodyPr>
          <a:lstStyle/>
          <a:p>
            <a:pPr algn="just"/>
            <a:r>
              <a:rPr lang="en-US" sz="1900" b="1" i="1" dirty="0">
                <a:effectLst/>
                <a:latin typeface="Times New Roman" panose="02020603050405020304" pitchFamily="18" charset="0"/>
                <a:cs typeface="Times New Roman" panose="02020603050405020304" pitchFamily="18" charset="0"/>
              </a:rPr>
              <a:t>“Strong passwords don't grow on trees, but our generator can help them blossom.”</a:t>
            </a:r>
          </a:p>
          <a:p>
            <a:pPr marL="0" indent="0" algn="just">
              <a:buNone/>
            </a:pPr>
            <a:endParaRPr lang="en-US" sz="500" b="1" i="1" dirty="0">
              <a:effectLst/>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The Password Generator is a versatile and user-friendly tool for creating highly secure passwords with ease. It empowers users to generate complex passwords that are nearly impossible for hackers to crack. Whether it's for personal accounts, professional networks, or sensitive systems, this tool ensures that every password generated is strong, unique, and customized to meet specific security requirements.</a:t>
            </a:r>
          </a:p>
          <a:p>
            <a:pPr marL="0" indent="0" algn="just">
              <a:buNone/>
            </a:pPr>
            <a:endParaRPr lang="en-US" sz="5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Password Generator</a:t>
            </a:r>
            <a:r>
              <a:rPr lang="en-US" sz="1800" dirty="0">
                <a:latin typeface="Times New Roman" panose="02020603050405020304" pitchFamily="18" charset="0"/>
                <a:cs typeface="Times New Roman" panose="02020603050405020304" pitchFamily="18" charset="0"/>
              </a:rPr>
              <a:t> offers additional functionality to enhance user convenience and security. Users can customize their passwords by specifying the desired length (minimum 8 characters, maximum 20 characters) and choosing character types, including:-</a:t>
            </a:r>
          </a:p>
        </p:txBody>
      </p:sp>
      <p:graphicFrame>
        <p:nvGraphicFramePr>
          <p:cNvPr id="5" name="Table 4">
            <a:extLst>
              <a:ext uri="{FF2B5EF4-FFF2-40B4-BE49-F238E27FC236}">
                <a16:creationId xmlns:a16="http://schemas.microsoft.com/office/drawing/2014/main" id="{E36354DE-7644-4B0B-A3DB-19F9991A0189}"/>
              </a:ext>
            </a:extLst>
          </p:cNvPr>
          <p:cNvGraphicFramePr>
            <a:graphicFrameLocks noGrp="1"/>
          </p:cNvGraphicFramePr>
          <p:nvPr>
            <p:extLst>
              <p:ext uri="{D42A27DB-BD31-4B8C-83A1-F6EECF244321}">
                <p14:modId xmlns:p14="http://schemas.microsoft.com/office/powerpoint/2010/main" val="4139192401"/>
              </p:ext>
            </p:extLst>
          </p:nvPr>
        </p:nvGraphicFramePr>
        <p:xfrm>
          <a:off x="1749612" y="5221643"/>
          <a:ext cx="8128000" cy="110744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403343038"/>
                    </a:ext>
                  </a:extLst>
                </a:gridCol>
                <a:gridCol w="4064000">
                  <a:extLst>
                    <a:ext uri="{9D8B030D-6E8A-4147-A177-3AD203B41FA5}">
                      <a16:colId xmlns:a16="http://schemas.microsoft.com/office/drawing/2014/main" val="4027611767"/>
                    </a:ext>
                  </a:extLst>
                </a:gridCol>
              </a:tblGrid>
              <a:tr h="0">
                <a:tc>
                  <a:txBody>
                    <a:bodyPr/>
                    <a:lstStyle/>
                    <a:p>
                      <a:pPr marL="285750" indent="-285750">
                        <a:buFont typeface="Wingdings" panose="05000000000000000000" pitchFamily="2" charset="2"/>
                        <a:buChar char="§"/>
                      </a:pPr>
                      <a:r>
                        <a:rPr lang="en-IN" dirty="0"/>
                        <a:t>Lowercase Letters </a:t>
                      </a:r>
                    </a:p>
                  </a:txBody>
                  <a:tcPr>
                    <a:lnL>
                      <a:noFill/>
                    </a:lnL>
                    <a:lnR>
                      <a:noFill/>
                    </a:lnR>
                    <a:lnT>
                      <a:noFill/>
                    </a:lnT>
                    <a:lnB>
                      <a:noFill/>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IN" dirty="0"/>
                        <a:t>Uppercase Letters </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153281"/>
                  </a:ext>
                </a:extLst>
              </a:tr>
              <a:tr h="370840">
                <a:tc>
                  <a:txBody>
                    <a:bodyPr/>
                    <a:lstStyle/>
                    <a:p>
                      <a:pPr marL="285750" indent="-285750">
                        <a:buFont typeface="Wingdings" panose="05000000000000000000" pitchFamily="2" charset="2"/>
                        <a:buChar char="§"/>
                      </a:pPr>
                      <a:r>
                        <a:rPr lang="en-IN" dirty="0"/>
                        <a:t>Numbers</a:t>
                      </a:r>
                    </a:p>
                  </a:txBody>
                  <a:tcPr>
                    <a:lnL>
                      <a:noFill/>
                    </a:lnL>
                    <a:lnR>
                      <a:noFill/>
                    </a:lnR>
                    <a:lnT>
                      <a:noFill/>
                    </a:lnT>
                    <a:lnB>
                      <a:noFill/>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IN" dirty="0"/>
                        <a:t>Special Characters </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48592824"/>
                  </a:ext>
                </a:extLst>
              </a:tr>
              <a:tr h="370840">
                <a:tc>
                  <a:txBody>
                    <a:bodyPr/>
                    <a:lstStyle/>
                    <a:p>
                      <a:pPr marL="285750" indent="-285750">
                        <a:buFont typeface="Wingdings" panose="05000000000000000000" pitchFamily="2" charset="2"/>
                        <a:buChar char="§"/>
                      </a:pPr>
                      <a:r>
                        <a:rPr lang="en-IN" dirty="0"/>
                        <a:t>Combination of All</a:t>
                      </a:r>
                    </a:p>
                  </a:txBody>
                  <a:tcPr>
                    <a:lnL>
                      <a:noFill/>
                    </a:lnL>
                    <a:lnR>
                      <a:noFill/>
                    </a:lnR>
                    <a:lnT>
                      <a:noFill/>
                    </a:lnT>
                    <a:lnB>
                      <a:noFill/>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endParaRPr lang="en-IN"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12686855"/>
                  </a:ext>
                </a:extLst>
              </a:tr>
            </a:tbl>
          </a:graphicData>
        </a:graphic>
      </p:graphicFrame>
    </p:spTree>
    <p:extLst>
      <p:ext uri="{BB962C8B-B14F-4D97-AF65-F5344CB8AC3E}">
        <p14:creationId xmlns:p14="http://schemas.microsoft.com/office/powerpoint/2010/main" val="3200847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2E14-BBA8-4BA0-AD2E-A8BF38A653F5}"/>
              </a:ext>
            </a:extLst>
          </p:cNvPr>
          <p:cNvSpPr>
            <a:spLocks noGrp="1"/>
          </p:cNvSpPr>
          <p:nvPr>
            <p:ph type="title"/>
          </p:nvPr>
        </p:nvSpPr>
        <p:spPr>
          <a:xfrm>
            <a:off x="1204683" y="443753"/>
            <a:ext cx="9782629" cy="981636"/>
          </a:xfrm>
        </p:spPr>
        <p:txBody>
          <a:bodyPr>
            <a:normAutofit/>
          </a:bodyPr>
          <a:lstStyle/>
          <a:p>
            <a:r>
              <a:rPr lang="en-US" dirty="0">
                <a:latin typeface="Times New Roman" panose="02020603050405020304" pitchFamily="18" charset="0"/>
                <a:cs typeface="Times New Roman" panose="02020603050405020304" pitchFamily="18" charset="0"/>
              </a:rPr>
              <a:t>The Essence of Password </a:t>
            </a:r>
            <a:r>
              <a:rPr lang="en-IN" dirty="0">
                <a:latin typeface="Times New Roman" panose="02020603050405020304" pitchFamily="18" charset="0"/>
                <a:cs typeface="Times New Roman" panose="02020603050405020304" pitchFamily="18" charset="0"/>
              </a:rPr>
              <a:t>Manager</a:t>
            </a:r>
          </a:p>
        </p:txBody>
      </p:sp>
      <p:sp>
        <p:nvSpPr>
          <p:cNvPr id="3" name="Content Placeholder 2">
            <a:extLst>
              <a:ext uri="{FF2B5EF4-FFF2-40B4-BE49-F238E27FC236}">
                <a16:creationId xmlns:a16="http://schemas.microsoft.com/office/drawing/2014/main" id="{2778258B-CD23-47E6-A1C5-5E0B366B6661}"/>
              </a:ext>
            </a:extLst>
          </p:cNvPr>
          <p:cNvSpPr>
            <a:spLocks noGrp="1"/>
          </p:cNvSpPr>
          <p:nvPr>
            <p:ph idx="1"/>
          </p:nvPr>
        </p:nvSpPr>
        <p:spPr>
          <a:xfrm>
            <a:off x="898711" y="1801907"/>
            <a:ext cx="10394577" cy="4894729"/>
          </a:xfrm>
        </p:spPr>
        <p:txBody>
          <a:bodyPr>
            <a:normAutofit fontScale="25000" lnSpcReduction="20000"/>
          </a:bodyPr>
          <a:lstStyle/>
          <a:p>
            <a:pPr algn="just"/>
            <a:r>
              <a:rPr lang="en-US" sz="7600" b="1" i="1" dirty="0">
                <a:latin typeface="Times New Roman" panose="02020603050405020304" pitchFamily="18" charset="0"/>
                <a:cs typeface="Times New Roman" panose="02020603050405020304" pitchFamily="18" charset="0"/>
              </a:rPr>
              <a:t>“Remembering passwords is a thing of the past. Manage them securely with Password Manager.”</a:t>
            </a:r>
          </a:p>
          <a:p>
            <a:pPr marL="0" indent="0" algn="just">
              <a:buNone/>
            </a:pPr>
            <a:endParaRPr lang="en-US" b="1" i="1" dirty="0">
              <a:latin typeface="Times New Roman" panose="02020603050405020304" pitchFamily="18" charset="0"/>
              <a:cs typeface="Times New Roman" panose="02020603050405020304" pitchFamily="18" charset="0"/>
            </a:endParaRPr>
          </a:p>
          <a:p>
            <a:pPr algn="just"/>
            <a:r>
              <a:rPr lang="en-US" sz="7600" dirty="0">
                <a:latin typeface="Times New Roman" panose="02020603050405020304" pitchFamily="18" charset="0"/>
                <a:cs typeface="Times New Roman" panose="02020603050405020304" pitchFamily="18" charset="0"/>
              </a:rPr>
              <a:t>Each password is encrypted and can only be accessed through a </a:t>
            </a:r>
            <a:r>
              <a:rPr lang="en-US" sz="7600" b="1" u="sng" dirty="0">
                <a:effectLst/>
                <a:latin typeface="Times New Roman" panose="02020603050405020304" pitchFamily="18" charset="0"/>
                <a:cs typeface="Times New Roman" panose="02020603050405020304" pitchFamily="18" charset="0"/>
              </a:rPr>
              <a:t>Master Password</a:t>
            </a:r>
            <a:r>
              <a:rPr lang="en-US" sz="7600" u="sng" dirty="0">
                <a:effectLst/>
                <a:latin typeface="Times New Roman" panose="02020603050405020304" pitchFamily="18" charset="0"/>
                <a:cs typeface="Times New Roman" panose="02020603050405020304" pitchFamily="18" charset="0"/>
              </a:rPr>
              <a:t> </a:t>
            </a:r>
            <a:r>
              <a:rPr lang="en-US" sz="7600" dirty="0">
                <a:latin typeface="Times New Roman" panose="02020603050405020304" pitchFamily="18" charset="0"/>
                <a:cs typeface="Times New Roman" panose="02020603050405020304" pitchFamily="18" charset="0"/>
              </a:rPr>
              <a:t>ensuring maximum security .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7600" dirty="0">
                <a:latin typeface="Times New Roman" panose="02020603050405020304" pitchFamily="18" charset="0"/>
                <a:cs typeface="Times New Roman" panose="02020603050405020304" pitchFamily="18" charset="0"/>
              </a:rPr>
              <a:t>The Password Manager offers a seamless and intuitive user interface, guiding users through the process of creating accounts, generating strong passwords, and organizing them within secure vaults. In addition to these features, it allows users to </a:t>
            </a:r>
            <a:r>
              <a:rPr lang="en-US" sz="7600" b="1" dirty="0">
                <a:latin typeface="Times New Roman" panose="02020603050405020304" pitchFamily="18" charset="0"/>
                <a:cs typeface="Times New Roman" panose="02020603050405020304" pitchFamily="18" charset="0"/>
              </a:rPr>
              <a:t>Add, Edit, </a:t>
            </a:r>
            <a:r>
              <a:rPr lang="en-US" sz="7600" dirty="0">
                <a:latin typeface="Times New Roman" panose="02020603050405020304" pitchFamily="18" charset="0"/>
                <a:cs typeface="Times New Roman" panose="02020603050405020304" pitchFamily="18" charset="0"/>
              </a:rPr>
              <a:t>and</a:t>
            </a:r>
            <a:r>
              <a:rPr lang="en-US" sz="7600" b="1" dirty="0">
                <a:latin typeface="Times New Roman" panose="02020603050405020304" pitchFamily="18" charset="0"/>
                <a:cs typeface="Times New Roman" panose="02020603050405020304" pitchFamily="18" charset="0"/>
              </a:rPr>
              <a:t> Delete </a:t>
            </a:r>
            <a:r>
              <a:rPr lang="en-US" sz="7600" dirty="0">
                <a:latin typeface="Times New Roman" panose="02020603050405020304" pitchFamily="18" charset="0"/>
                <a:cs typeface="Times New Roman" panose="02020603050405020304" pitchFamily="18" charset="0"/>
              </a:rPr>
              <a:t>passwords effortlessly, providing complete control over their stored credentials.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7600" dirty="0">
                <a:effectLst/>
                <a:latin typeface="Times New Roman" panose="02020603050405020304" pitchFamily="18" charset="0"/>
                <a:cs typeface="Times New Roman" panose="02020603050405020304" pitchFamily="18" charset="0"/>
              </a:rPr>
              <a:t>The Password Manager represents a structured approach to safeguarding digital identities. By integrating sign-in and sign-up options, it not only acts as a secure repository for storing and organizing passwords but also serves as a guardian that ensures only authorized individuals can access these critical assets.</a:t>
            </a:r>
          </a:p>
        </p:txBody>
      </p:sp>
    </p:spTree>
    <p:extLst>
      <p:ext uri="{BB962C8B-B14F-4D97-AF65-F5344CB8AC3E}">
        <p14:creationId xmlns:p14="http://schemas.microsoft.com/office/powerpoint/2010/main" val="4194702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E73F-489B-453E-ABA2-A7E79337AAB1}"/>
              </a:ext>
            </a:extLst>
          </p:cNvPr>
          <p:cNvSpPr>
            <a:spLocks noGrp="1"/>
          </p:cNvSpPr>
          <p:nvPr>
            <p:ph type="title"/>
          </p:nvPr>
        </p:nvSpPr>
        <p:spPr>
          <a:xfrm>
            <a:off x="311149" y="370327"/>
            <a:ext cx="11569699" cy="1104900"/>
          </a:xfrm>
        </p:spPr>
        <p:txBody>
          <a:bodyPr>
            <a:normAutofit/>
          </a:bodyPr>
          <a:lstStyle/>
          <a:p>
            <a:r>
              <a:rPr lang="en-US" b="1" dirty="0">
                <a:latin typeface="Times New Roman" panose="02020603050405020304" pitchFamily="18" charset="0"/>
                <a:cs typeface="Times New Roman" panose="02020603050405020304" pitchFamily="18" charset="0"/>
              </a:rPr>
              <a:t>Objectives of Secure pass vault</a:t>
            </a:r>
            <a:endParaRPr lang="en-IN" dirty="0"/>
          </a:p>
        </p:txBody>
      </p:sp>
      <p:sp>
        <p:nvSpPr>
          <p:cNvPr id="3" name="Content Placeholder 2">
            <a:extLst>
              <a:ext uri="{FF2B5EF4-FFF2-40B4-BE49-F238E27FC236}">
                <a16:creationId xmlns:a16="http://schemas.microsoft.com/office/drawing/2014/main" id="{08E09137-5F83-41D3-9755-6836992C7868}"/>
              </a:ext>
            </a:extLst>
          </p:cNvPr>
          <p:cNvSpPr>
            <a:spLocks noGrp="1"/>
          </p:cNvSpPr>
          <p:nvPr>
            <p:ph idx="1"/>
          </p:nvPr>
        </p:nvSpPr>
        <p:spPr>
          <a:xfrm>
            <a:off x="874059" y="1828800"/>
            <a:ext cx="10650072" cy="4658873"/>
          </a:xfrm>
        </p:spPr>
        <p:txBody>
          <a:bodyPr>
            <a:normAutofit/>
          </a:bodyPr>
          <a:lstStyle/>
          <a:p>
            <a:pPr algn="just"/>
            <a:r>
              <a:rPr lang="en-US" sz="1900" b="1" dirty="0">
                <a:latin typeface="Times New Roman" panose="02020603050405020304" pitchFamily="18" charset="0"/>
                <a:cs typeface="Times New Roman" panose="02020603050405020304" pitchFamily="18" charset="0"/>
              </a:rPr>
              <a:t>Enhance Password Security: </a:t>
            </a:r>
            <a:r>
              <a:rPr lang="en-US" sz="1900" dirty="0">
                <a:latin typeface="Times New Roman" panose="02020603050405020304" pitchFamily="18" charset="0"/>
                <a:cs typeface="Times New Roman" panose="02020603050405020304" pitchFamily="18" charset="0"/>
              </a:rPr>
              <a:t>Ensure strong, unique, and encrypted passwords to protect user accounts from unauthorized access.</a:t>
            </a:r>
          </a:p>
          <a:p>
            <a:pPr marL="0" indent="0" algn="just">
              <a:buNone/>
            </a:pPr>
            <a:endParaRPr lang="en-US" sz="500" dirty="0">
              <a:latin typeface="Times New Roman" panose="02020603050405020304" pitchFamily="18" charset="0"/>
              <a:cs typeface="Times New Roman" panose="02020603050405020304" pitchFamily="18" charset="0"/>
            </a:endParaRPr>
          </a:p>
          <a:p>
            <a:pPr algn="just"/>
            <a:r>
              <a:rPr lang="en-US" sz="1900" b="1" dirty="0">
                <a:latin typeface="Times New Roman" panose="02020603050405020304" pitchFamily="18" charset="0"/>
                <a:cs typeface="Times New Roman" panose="02020603050405020304" pitchFamily="18" charset="0"/>
              </a:rPr>
              <a:t>Offer Offline Access: </a:t>
            </a:r>
            <a:r>
              <a:rPr lang="en-US" sz="1900" dirty="0">
                <a:latin typeface="Times New Roman" panose="02020603050405020304" pitchFamily="18" charset="0"/>
                <a:cs typeface="Times New Roman" panose="02020603050405020304" pitchFamily="18" charset="0"/>
              </a:rPr>
              <a:t>Enable access to stored passwords without requiring an internet connection.</a:t>
            </a:r>
          </a:p>
          <a:p>
            <a:pPr marL="0" indent="0" algn="just">
              <a:buNone/>
            </a:pPr>
            <a:endParaRPr lang="en-US" sz="500" dirty="0">
              <a:latin typeface="Times New Roman" panose="02020603050405020304" pitchFamily="18" charset="0"/>
              <a:cs typeface="Times New Roman" panose="02020603050405020304" pitchFamily="18" charset="0"/>
            </a:endParaRPr>
          </a:p>
          <a:p>
            <a:pPr algn="just"/>
            <a:r>
              <a:rPr lang="en-US" sz="1900" b="1" dirty="0">
                <a:latin typeface="Times New Roman" panose="02020603050405020304" pitchFamily="18" charset="0"/>
                <a:cs typeface="Times New Roman" panose="02020603050405020304" pitchFamily="18" charset="0"/>
              </a:rPr>
              <a:t>User-Friendly Interface</a:t>
            </a:r>
            <a:r>
              <a:rPr lang="en-US" sz="1900" dirty="0">
                <a:latin typeface="Times New Roman" panose="02020603050405020304" pitchFamily="18" charset="0"/>
                <a:cs typeface="Times New Roman" panose="02020603050405020304" pitchFamily="18" charset="0"/>
              </a:rPr>
              <a:t>: Provide a simple and intuitive design for effortless navigation and usability.</a:t>
            </a:r>
          </a:p>
          <a:p>
            <a:pPr marL="0" indent="0" algn="just">
              <a:buNone/>
            </a:pPr>
            <a:endParaRPr lang="en-US" sz="500" dirty="0">
              <a:latin typeface="Times New Roman" panose="02020603050405020304" pitchFamily="18" charset="0"/>
              <a:cs typeface="Times New Roman" panose="02020603050405020304" pitchFamily="18" charset="0"/>
            </a:endParaRPr>
          </a:p>
          <a:p>
            <a:pPr algn="just"/>
            <a:r>
              <a:rPr lang="en-US" sz="1900" b="1" dirty="0">
                <a:latin typeface="Times New Roman" panose="02020603050405020304" pitchFamily="18" charset="0"/>
                <a:cs typeface="Times New Roman" panose="02020603050405020304" pitchFamily="18" charset="0"/>
              </a:rPr>
              <a:t>Simplify Password Management</a:t>
            </a:r>
            <a:r>
              <a:rPr lang="en-US" sz="1900" dirty="0">
                <a:latin typeface="Times New Roman" panose="02020603050405020304" pitchFamily="18" charset="0"/>
                <a:cs typeface="Times New Roman" panose="02020603050405020304" pitchFamily="18" charset="0"/>
              </a:rPr>
              <a:t>: Centralize storage, organization, and retrieval of passwords in one secure location.</a:t>
            </a:r>
          </a:p>
          <a:p>
            <a:pPr marL="0" indent="0" algn="just">
              <a:buNone/>
            </a:pPr>
            <a:endParaRPr lang="en-US" sz="500" dirty="0">
              <a:latin typeface="Times New Roman" panose="02020603050405020304" pitchFamily="18" charset="0"/>
              <a:cs typeface="Times New Roman" panose="02020603050405020304" pitchFamily="18" charset="0"/>
            </a:endParaRPr>
          </a:p>
          <a:p>
            <a:pPr algn="just"/>
            <a:r>
              <a:rPr lang="en-US" sz="1900" b="1" dirty="0">
                <a:latin typeface="Times New Roman" panose="02020603050405020304" pitchFamily="18" charset="0"/>
                <a:cs typeface="Times New Roman" panose="02020603050405020304" pitchFamily="18" charset="0"/>
              </a:rPr>
              <a:t>Maintain User Privacy: </a:t>
            </a:r>
            <a:r>
              <a:rPr lang="en-US" sz="1900" dirty="0">
                <a:latin typeface="Times New Roman" panose="02020603050405020304" pitchFamily="18" charset="0"/>
                <a:cs typeface="Times New Roman" panose="02020603050405020304" pitchFamily="18" charset="0"/>
              </a:rPr>
              <a:t>Guarantee that user data is secure and inaccessible to unauthorized parties through robust encryption and privacy features.</a:t>
            </a:r>
          </a:p>
        </p:txBody>
      </p:sp>
    </p:spTree>
    <p:extLst>
      <p:ext uri="{BB962C8B-B14F-4D97-AF65-F5344CB8AC3E}">
        <p14:creationId xmlns:p14="http://schemas.microsoft.com/office/powerpoint/2010/main" val="4235036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A9FA-F2D0-432B-9109-C43D2D4B48B4}"/>
              </a:ext>
            </a:extLst>
          </p:cNvPr>
          <p:cNvSpPr>
            <a:spLocks noGrp="1"/>
          </p:cNvSpPr>
          <p:nvPr>
            <p:ph type="title"/>
          </p:nvPr>
        </p:nvSpPr>
        <p:spPr>
          <a:xfrm>
            <a:off x="919119" y="327212"/>
            <a:ext cx="10353761" cy="990600"/>
          </a:xfrm>
        </p:spPr>
        <p:txBody>
          <a:bodyPr/>
          <a:lstStyle/>
          <a:p>
            <a:r>
              <a:rPr lang="en-IN" dirty="0">
                <a:latin typeface="Times New Roman" panose="02020603050405020304" pitchFamily="18" charset="0"/>
                <a:cs typeface="Times New Roman" panose="02020603050405020304" pitchFamily="18" charset="0"/>
              </a:rPr>
              <a:t>Development</a:t>
            </a:r>
            <a:r>
              <a:rPr lang="en-IN" dirty="0"/>
              <a:t> Process</a:t>
            </a:r>
          </a:p>
        </p:txBody>
      </p:sp>
      <p:sp>
        <p:nvSpPr>
          <p:cNvPr id="4" name="Rectangle 3">
            <a:extLst>
              <a:ext uri="{FF2B5EF4-FFF2-40B4-BE49-F238E27FC236}">
                <a16:creationId xmlns:a16="http://schemas.microsoft.com/office/drawing/2014/main" id="{BB841715-D631-4BAB-A30E-2DDE3C0D8678}"/>
              </a:ext>
            </a:extLst>
          </p:cNvPr>
          <p:cNvSpPr/>
          <p:nvPr/>
        </p:nvSpPr>
        <p:spPr>
          <a:xfrm>
            <a:off x="430306" y="2515162"/>
            <a:ext cx="6844553" cy="377475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IN" sz="1900" dirty="0">
                <a:latin typeface="Times New Roman" panose="02020603050405020304" pitchFamily="18" charset="0"/>
                <a:ea typeface="Times New Roman" panose="02020603050405020304" pitchFamily="18" charset="0"/>
                <a:cs typeface="Times New Roman" panose="02020603050405020304" pitchFamily="18" charset="0"/>
              </a:rPr>
              <a:t>The</a:t>
            </a:r>
            <a:r>
              <a:rPr lang="en-IN" sz="1900" b="1" dirty="0">
                <a:latin typeface="Times New Roman" panose="02020603050405020304" pitchFamily="18" charset="0"/>
                <a:ea typeface="Times New Roman" panose="02020603050405020304" pitchFamily="18" charset="0"/>
                <a:cs typeface="Times New Roman" panose="02020603050405020304" pitchFamily="18" charset="0"/>
              </a:rPr>
              <a:t> Secure Pass Vault </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application’s</a:t>
            </a:r>
            <a:r>
              <a:rPr lang="en-IN" sz="1900" b="1" dirty="0">
                <a:latin typeface="Times New Roman" panose="02020603050405020304" pitchFamily="18" charset="0"/>
                <a:ea typeface="Times New Roman" panose="02020603050405020304" pitchFamily="18" charset="0"/>
                <a:cs typeface="Times New Roman" panose="02020603050405020304" pitchFamily="18" charset="0"/>
              </a:rPr>
              <a:t> frontend </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is designed using</a:t>
            </a:r>
            <a:r>
              <a:rPr lang="en-IN" sz="1900" b="1" dirty="0">
                <a:latin typeface="Times New Roman" panose="02020603050405020304" pitchFamily="18" charset="0"/>
                <a:ea typeface="Times New Roman" panose="02020603050405020304" pitchFamily="18" charset="0"/>
                <a:cs typeface="Times New Roman" panose="02020603050405020304" pitchFamily="18" charset="0"/>
              </a:rPr>
              <a:t> XML </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(Extensible Markup Language), a versatile language known for structuring and defining user interfaces.</a:t>
            </a:r>
          </a:p>
          <a:p>
            <a:pPr algn="just">
              <a:lnSpc>
                <a:spcPct val="107000"/>
              </a:lnSpc>
              <a:spcAft>
                <a:spcPts val="800"/>
              </a:spcAft>
            </a:pPr>
            <a:endParaRPr lang="en-IN" sz="5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900" dirty="0">
                <a:latin typeface="Times New Roman" panose="02020603050405020304" pitchFamily="18" charset="0"/>
                <a:ea typeface="Times New Roman" panose="02020603050405020304" pitchFamily="18" charset="0"/>
                <a:cs typeface="Times New Roman" panose="02020603050405020304" pitchFamily="18" charset="0"/>
              </a:rPr>
              <a:t>XML enables the creation of responsive and user-friendly layouts by organizing UI components like buttons, text fields, and layouts in a clear, hierarchical structure. It ensures that the app's design is adaptable to various screen sizes and devices.</a:t>
            </a:r>
          </a:p>
          <a:p>
            <a:pPr algn="just">
              <a:lnSpc>
                <a:spcPct val="107000"/>
              </a:lnSpc>
              <a:spcAft>
                <a:spcPts val="800"/>
              </a:spcAft>
            </a:pPr>
            <a:endParaRPr lang="en-IN" sz="5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900" dirty="0">
                <a:latin typeface="Times New Roman" panose="02020603050405020304" pitchFamily="18" charset="0"/>
                <a:ea typeface="Times New Roman" panose="02020603050405020304" pitchFamily="18" charset="0"/>
                <a:cs typeface="Times New Roman" panose="02020603050405020304" pitchFamily="18" charset="0"/>
              </a:rPr>
              <a:t>Working seamlessly alongside Java, XML contributes to a functional and visually appealing application by integrating design and functionality effectively.</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8CC354E-9CC5-4D28-A6B0-CA6758748D3E}"/>
              </a:ext>
            </a:extLst>
          </p:cNvPr>
          <p:cNvSpPr txBox="1"/>
          <p:nvPr/>
        </p:nvSpPr>
        <p:spPr>
          <a:xfrm>
            <a:off x="430306" y="1438379"/>
            <a:ext cx="2675964" cy="754053"/>
          </a:xfrm>
          <a:prstGeom prst="rect">
            <a:avLst/>
          </a:prstGeom>
          <a:noFill/>
        </p:spPr>
        <p:txBody>
          <a:bodyPr wrap="square" rtlCol="0">
            <a:spAutoFit/>
          </a:bodyPr>
          <a:lstStyle/>
          <a:p>
            <a:pPr marL="457200" indent="-457200">
              <a:buFont typeface="+mj-lt"/>
              <a:buAutoNum type="arabicPeriod"/>
            </a:pPr>
            <a:r>
              <a:rPr lang="en-IN" sz="2500" dirty="0">
                <a:latin typeface="Times New Roman" panose="02020603050405020304" pitchFamily="18" charset="0"/>
                <a:cs typeface="Times New Roman" panose="02020603050405020304" pitchFamily="18" charset="0"/>
              </a:rPr>
              <a:t>Frontend</a:t>
            </a:r>
          </a:p>
          <a:p>
            <a:endParaRPr lang="en-IN" dirty="0"/>
          </a:p>
        </p:txBody>
      </p:sp>
      <p:pic>
        <p:nvPicPr>
          <p:cNvPr id="6" name="Picture 5" descr="Xml - Free interface icons">
            <a:extLst>
              <a:ext uri="{FF2B5EF4-FFF2-40B4-BE49-F238E27FC236}">
                <a16:creationId xmlns:a16="http://schemas.microsoft.com/office/drawing/2014/main" id="{AF5DDD15-564C-4273-8F91-CB73D508BB40}"/>
              </a:ext>
            </a:extLst>
          </p:cNvPr>
          <p:cNvPicPr/>
          <p:nvPr/>
        </p:nvPicPr>
        <p:blipFill rotWithShape="1">
          <a:blip r:embed="rId2">
            <a:extLst>
              <a:ext uri="{28A0092B-C50C-407E-A947-70E740481C1C}">
                <a14:useLocalDpi xmlns:a14="http://schemas.microsoft.com/office/drawing/2010/main" val="0"/>
              </a:ext>
            </a:extLst>
          </a:blip>
          <a:srcRect l="8211" r="9384"/>
          <a:stretch/>
        </p:blipFill>
        <p:spPr bwMode="auto">
          <a:xfrm>
            <a:off x="8500521" y="2869853"/>
            <a:ext cx="2772359" cy="306536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2769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1936-519A-4AE0-B83A-138027B8419D}"/>
              </a:ext>
            </a:extLst>
          </p:cNvPr>
          <p:cNvSpPr>
            <a:spLocks noGrp="1"/>
          </p:cNvSpPr>
          <p:nvPr>
            <p:ph type="title"/>
          </p:nvPr>
        </p:nvSpPr>
        <p:spPr>
          <a:xfrm>
            <a:off x="1679138" y="361128"/>
            <a:ext cx="8911687" cy="980230"/>
          </a:xfrm>
        </p:spPr>
        <p:txBody>
          <a:bodyPr>
            <a:normAutofit/>
          </a:bodyPr>
          <a:lstStyle/>
          <a:p>
            <a:pPr algn="ctr"/>
            <a:r>
              <a:rPr lang="en-IN" b="1" dirty="0">
                <a:latin typeface="Times New Roman" panose="02020603050405020304" pitchFamily="18" charset="0"/>
                <a:cs typeface="Times New Roman" panose="02020603050405020304" pitchFamily="18" charset="0"/>
              </a:rPr>
              <a:t>Development</a:t>
            </a:r>
            <a:r>
              <a:rPr lang="en-IN" b="1" dirty="0"/>
              <a:t> Process</a:t>
            </a:r>
            <a:endParaRPr lang="en-IN" u="sng" dirty="0"/>
          </a:p>
        </p:txBody>
      </p:sp>
      <p:sp>
        <p:nvSpPr>
          <p:cNvPr id="3" name="Content Placeholder 2">
            <a:extLst>
              <a:ext uri="{FF2B5EF4-FFF2-40B4-BE49-F238E27FC236}">
                <a16:creationId xmlns:a16="http://schemas.microsoft.com/office/drawing/2014/main" id="{46AD9706-032E-4D13-A315-78BF4B4FEF55}"/>
              </a:ext>
            </a:extLst>
          </p:cNvPr>
          <p:cNvSpPr>
            <a:spLocks noGrp="1"/>
          </p:cNvSpPr>
          <p:nvPr>
            <p:ph idx="1"/>
          </p:nvPr>
        </p:nvSpPr>
        <p:spPr>
          <a:xfrm>
            <a:off x="341156" y="2508473"/>
            <a:ext cx="7418544" cy="3811645"/>
          </a:xfrm>
        </p:spPr>
        <p:txBody>
          <a:bodyPr>
            <a:normAutofit fontScale="92500" lnSpcReduction="20000"/>
          </a:bodyPr>
          <a:lstStyle/>
          <a:p>
            <a:pPr lvl="0" algn="just"/>
            <a:r>
              <a:rPr lang="en-IN" dirty="0">
                <a:effectLst/>
                <a:latin typeface="Times New Roman" panose="02020603050405020304" pitchFamily="18" charset="0"/>
                <a:cs typeface="Times New Roman" panose="02020603050405020304" pitchFamily="18" charset="0"/>
              </a:rPr>
              <a:t>The</a:t>
            </a:r>
            <a:r>
              <a:rPr lang="en-IN" b="1" dirty="0">
                <a:effectLst/>
                <a:latin typeface="Times New Roman" panose="02020603050405020304" pitchFamily="18" charset="0"/>
                <a:cs typeface="Times New Roman" panose="02020603050405020304" pitchFamily="18" charset="0"/>
              </a:rPr>
              <a:t> Secure Pass Vault </a:t>
            </a:r>
            <a:r>
              <a:rPr lang="en-IN" dirty="0">
                <a:effectLst/>
                <a:latin typeface="Times New Roman" panose="02020603050405020304" pitchFamily="18" charset="0"/>
                <a:cs typeface="Times New Roman" panose="02020603050405020304" pitchFamily="18" charset="0"/>
              </a:rPr>
              <a:t>application is developed using </a:t>
            </a:r>
            <a:r>
              <a:rPr lang="en-IN" b="1" dirty="0">
                <a:effectLst/>
                <a:latin typeface="Times New Roman" panose="02020603050405020304" pitchFamily="18" charset="0"/>
                <a:cs typeface="Times New Roman" panose="02020603050405020304" pitchFamily="18" charset="0"/>
              </a:rPr>
              <a:t>Java</a:t>
            </a:r>
            <a:r>
              <a:rPr lang="en-IN" dirty="0">
                <a:effectLst/>
                <a:latin typeface="Times New Roman" panose="02020603050405020304" pitchFamily="18" charset="0"/>
                <a:cs typeface="Times New Roman" panose="02020603050405020304" pitchFamily="18" charset="0"/>
              </a:rPr>
              <a:t>, a widely used, object-oriented programming language known for its portability, readability, and robustness.</a:t>
            </a:r>
          </a:p>
          <a:p>
            <a:pPr marL="0" lvl="0" indent="0" algn="just">
              <a:buNone/>
            </a:pPr>
            <a:endParaRPr lang="en-IN" sz="600" dirty="0">
              <a:effectLst/>
              <a:latin typeface="Times New Roman" panose="02020603050405020304" pitchFamily="18" charset="0"/>
              <a:cs typeface="Times New Roman" panose="02020603050405020304" pitchFamily="18" charset="0"/>
            </a:endParaRPr>
          </a:p>
          <a:p>
            <a:pPr lvl="0" algn="just"/>
            <a:r>
              <a:rPr lang="en-IN" dirty="0">
                <a:effectLst/>
                <a:latin typeface="Times New Roman" panose="02020603050405020304" pitchFamily="18" charset="0"/>
                <a:cs typeface="Times New Roman" panose="02020603050405020304" pitchFamily="18" charset="0"/>
              </a:rPr>
              <a:t>Java ensures cross-platform compatibility and efficient performance, with features like modular design and code reusability, supporting key app functionalities such as password generation, strength evaluation, and secure management.</a:t>
            </a:r>
          </a:p>
          <a:p>
            <a:pPr marL="0" lvl="0" indent="0" algn="just">
              <a:buNone/>
            </a:pPr>
            <a:endParaRPr lang="en-IN" sz="600" dirty="0">
              <a:effectLst/>
              <a:latin typeface="Times New Roman" panose="02020603050405020304" pitchFamily="18" charset="0"/>
              <a:cs typeface="Times New Roman" panose="02020603050405020304" pitchFamily="18" charset="0"/>
            </a:endParaRPr>
          </a:p>
          <a:p>
            <a:pPr lvl="0" algn="just"/>
            <a:r>
              <a:rPr lang="en-IN" dirty="0">
                <a:effectLst/>
                <a:latin typeface="Times New Roman" panose="02020603050405020304" pitchFamily="18" charset="0"/>
                <a:cs typeface="Times New Roman" panose="02020603050405020304" pitchFamily="18" charset="0"/>
              </a:rPr>
              <a:t>Its platform independence allows the code to run on any device with a Java Virtual Machine (JVM), making it adaptable and versatile for various environments.</a:t>
            </a:r>
          </a:p>
        </p:txBody>
      </p:sp>
      <p:pic>
        <p:nvPicPr>
          <p:cNvPr id="4" name="Picture 3" descr="Java-logo - Swenggco Software">
            <a:extLst>
              <a:ext uri="{FF2B5EF4-FFF2-40B4-BE49-F238E27FC236}">
                <a16:creationId xmlns:a16="http://schemas.microsoft.com/office/drawing/2014/main" id="{F0D2AF4F-A31B-4089-AC7F-E69ED53F04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21597" y="2635624"/>
            <a:ext cx="3729247" cy="3254188"/>
          </a:xfrm>
          <a:prstGeom prst="rect">
            <a:avLst/>
          </a:prstGeom>
          <a:noFill/>
          <a:ln>
            <a:noFill/>
          </a:ln>
        </p:spPr>
      </p:pic>
      <p:sp>
        <p:nvSpPr>
          <p:cNvPr id="8" name="TextBox 7">
            <a:extLst>
              <a:ext uri="{FF2B5EF4-FFF2-40B4-BE49-F238E27FC236}">
                <a16:creationId xmlns:a16="http://schemas.microsoft.com/office/drawing/2014/main" id="{975D103F-232A-4F4D-B0F6-9B2682A175EA}"/>
              </a:ext>
            </a:extLst>
          </p:cNvPr>
          <p:cNvSpPr txBox="1"/>
          <p:nvPr/>
        </p:nvSpPr>
        <p:spPr>
          <a:xfrm>
            <a:off x="341156" y="1547889"/>
            <a:ext cx="2675964" cy="754053"/>
          </a:xfrm>
          <a:prstGeom prst="rect">
            <a:avLst/>
          </a:prstGeom>
          <a:noFill/>
        </p:spPr>
        <p:txBody>
          <a:bodyPr wrap="square" rtlCol="0">
            <a:spAutoFit/>
          </a:bodyPr>
          <a:lstStyle/>
          <a:p>
            <a:r>
              <a:rPr lang="en-IN" sz="2500" dirty="0"/>
              <a:t>2.  Backend</a:t>
            </a:r>
          </a:p>
          <a:p>
            <a:endParaRPr lang="en-IN" dirty="0"/>
          </a:p>
        </p:txBody>
      </p:sp>
    </p:spTree>
    <p:extLst>
      <p:ext uri="{BB962C8B-B14F-4D97-AF65-F5344CB8AC3E}">
        <p14:creationId xmlns:p14="http://schemas.microsoft.com/office/powerpoint/2010/main" val="3070473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1936-519A-4AE0-B83A-138027B8419D}"/>
              </a:ext>
            </a:extLst>
          </p:cNvPr>
          <p:cNvSpPr>
            <a:spLocks noGrp="1"/>
          </p:cNvSpPr>
          <p:nvPr>
            <p:ph type="title"/>
          </p:nvPr>
        </p:nvSpPr>
        <p:spPr>
          <a:xfrm>
            <a:off x="1640156" y="273261"/>
            <a:ext cx="8911687" cy="1024888"/>
          </a:xfrm>
        </p:spPr>
        <p:txBody>
          <a:bodyPr>
            <a:normAutofit/>
          </a:bodyPr>
          <a:lstStyle/>
          <a:p>
            <a:pPr algn="ctr"/>
            <a:r>
              <a:rPr lang="en-IN" b="1" dirty="0">
                <a:latin typeface="Times New Roman" panose="02020603050405020304" pitchFamily="18" charset="0"/>
                <a:cs typeface="Times New Roman" panose="02020603050405020304" pitchFamily="18" charset="0"/>
              </a:rPr>
              <a:t>Development Process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AD9706-032E-4D13-A315-78BF4B4FEF55}"/>
              </a:ext>
            </a:extLst>
          </p:cNvPr>
          <p:cNvSpPr>
            <a:spLocks noGrp="1"/>
          </p:cNvSpPr>
          <p:nvPr>
            <p:ph idx="1"/>
          </p:nvPr>
        </p:nvSpPr>
        <p:spPr>
          <a:xfrm>
            <a:off x="360574" y="2038755"/>
            <a:ext cx="7895920" cy="4403317"/>
          </a:xfrm>
        </p:spPr>
        <p:txBody>
          <a:bodyPr>
            <a:noAutofit/>
          </a:bodyPr>
          <a:lstStyle/>
          <a:p>
            <a:pPr algn="just"/>
            <a:r>
              <a:rPr lang="en-US" sz="1900" dirty="0">
                <a:latin typeface="Times New Roman" panose="02020603050405020304" pitchFamily="18" charset="0"/>
                <a:cs typeface="Times New Roman" panose="02020603050405020304" pitchFamily="18" charset="0"/>
              </a:rPr>
              <a:t>The Secure Pass Vault application uses Firestore Database, a cloud-hosted NoSQL solution by Firebase, known for its scalability and flexibility. Firestore ensures real-time synchronization, allowing data updates to be reflected instantly across all devices.</a:t>
            </a:r>
          </a:p>
          <a:p>
            <a:pPr marL="0" indent="0" algn="just">
              <a:buNone/>
            </a:pPr>
            <a:endParaRPr lang="en-US" sz="3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Firestore supports advanced querying and offers seamless data management, making it ideal for handling sensitive information such as passwords and user credentials. Its strong security features, including encryption and access control, protect user data from unauthorized access.</a:t>
            </a:r>
          </a:p>
          <a:p>
            <a:pPr marL="0" indent="0" algn="just">
              <a:buNone/>
            </a:pPr>
            <a:endParaRPr lang="en-US" sz="3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With its built-in security features, Firestore guarantees data confidentiality by implementing robust access control and encryption mechanisms, ensuring that user data is kept safe from unauthorized access.</a:t>
            </a:r>
          </a:p>
        </p:txBody>
      </p:sp>
      <p:sp>
        <p:nvSpPr>
          <p:cNvPr id="5" name="TextBox 4">
            <a:extLst>
              <a:ext uri="{FF2B5EF4-FFF2-40B4-BE49-F238E27FC236}">
                <a16:creationId xmlns:a16="http://schemas.microsoft.com/office/drawing/2014/main" id="{86B52BA7-1E3F-483A-9FC9-B83122D970E3}"/>
              </a:ext>
            </a:extLst>
          </p:cNvPr>
          <p:cNvSpPr txBox="1"/>
          <p:nvPr/>
        </p:nvSpPr>
        <p:spPr>
          <a:xfrm>
            <a:off x="302174" y="1298149"/>
            <a:ext cx="2675964" cy="477054"/>
          </a:xfrm>
          <a:prstGeom prst="rect">
            <a:avLst/>
          </a:prstGeom>
          <a:noFill/>
        </p:spPr>
        <p:txBody>
          <a:bodyPr wrap="square" rtlCol="0">
            <a:spAutoFit/>
          </a:bodyPr>
          <a:lstStyle/>
          <a:p>
            <a:r>
              <a:rPr lang="en-IN" sz="2500" dirty="0"/>
              <a:t>2.  Backend</a:t>
            </a:r>
          </a:p>
        </p:txBody>
      </p:sp>
      <p:pic>
        <p:nvPicPr>
          <p:cNvPr id="7" name="Picture 6">
            <a:extLst>
              <a:ext uri="{FF2B5EF4-FFF2-40B4-BE49-F238E27FC236}">
                <a16:creationId xmlns:a16="http://schemas.microsoft.com/office/drawing/2014/main" id="{0EE6EBF1-2E1C-465B-9E33-55C2A32E270A}"/>
              </a:ext>
            </a:extLst>
          </p:cNvPr>
          <p:cNvPicPr>
            <a:picLocks noChangeAspect="1"/>
          </p:cNvPicPr>
          <p:nvPr/>
        </p:nvPicPr>
        <p:blipFill rotWithShape="1">
          <a:blip r:embed="rId2">
            <a:extLst>
              <a:ext uri="{28A0092B-C50C-407E-A947-70E740481C1C}">
                <a14:useLocalDpi xmlns:a14="http://schemas.microsoft.com/office/drawing/2010/main" val="0"/>
              </a:ext>
            </a:extLst>
          </a:blip>
          <a:srcRect l="16305" t="8373" r="13671" b="7145"/>
          <a:stretch/>
        </p:blipFill>
        <p:spPr>
          <a:xfrm>
            <a:off x="8256494" y="2181422"/>
            <a:ext cx="3370001" cy="3869754"/>
          </a:xfrm>
          <a:prstGeom prst="rect">
            <a:avLst/>
          </a:prstGeom>
        </p:spPr>
      </p:pic>
    </p:spTree>
    <p:extLst>
      <p:ext uri="{BB962C8B-B14F-4D97-AF65-F5344CB8AC3E}">
        <p14:creationId xmlns:p14="http://schemas.microsoft.com/office/powerpoint/2010/main" val="3593412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2111</TotalTime>
  <Words>3001</Words>
  <Application>Microsoft Office PowerPoint</Application>
  <PresentationFormat>Widescreen</PresentationFormat>
  <Paragraphs>218</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Bookman Old Style</vt:lpstr>
      <vt:lpstr>Calibri</vt:lpstr>
      <vt:lpstr>Courier New</vt:lpstr>
      <vt:lpstr>Rockwell</vt:lpstr>
      <vt:lpstr>Times New Roman</vt:lpstr>
      <vt:lpstr>Wingdings</vt:lpstr>
      <vt:lpstr>Damask</vt:lpstr>
      <vt:lpstr>Project Report:- SECURE PASS VAULT</vt:lpstr>
      <vt:lpstr>WHAT IS Secure Pass Vault ?</vt:lpstr>
      <vt:lpstr>INTRODUCTION TO Secure Pass Vault</vt:lpstr>
      <vt:lpstr>The Essence of Password Generator</vt:lpstr>
      <vt:lpstr>The Essence of Password Manager</vt:lpstr>
      <vt:lpstr>Objectives of Secure pass vault</vt:lpstr>
      <vt:lpstr>Development Process</vt:lpstr>
      <vt:lpstr>Development Process</vt:lpstr>
      <vt:lpstr>Development Process</vt:lpstr>
      <vt:lpstr>USES OF XML:-</vt:lpstr>
      <vt:lpstr>USES OF JAVA:-</vt:lpstr>
      <vt:lpstr>USES OF MySQL:-</vt:lpstr>
      <vt:lpstr>Project DEVELOPMENT LIFE CYCLE :-</vt:lpstr>
      <vt:lpstr>XML GUI(Graphical User Interface):-</vt:lpstr>
      <vt:lpstr>Designing the User Interface</vt:lpstr>
      <vt:lpstr>PROJECT OVERVIEW</vt:lpstr>
      <vt:lpstr>MainActivity Interface Design</vt:lpstr>
      <vt:lpstr>II. Learn More Interface Design</vt:lpstr>
      <vt:lpstr>III. Login Page Design</vt:lpstr>
      <vt:lpstr>IV. Register Page Design</vt:lpstr>
      <vt:lpstr>V. Home Screen Design</vt:lpstr>
      <vt:lpstr>VI. Password Power Check </vt:lpstr>
      <vt:lpstr>VII. Password Generator</vt:lpstr>
      <vt:lpstr>VIII. Password Manager</vt:lpstr>
      <vt:lpstr>Database Overview</vt:lpstr>
      <vt:lpstr>I.  Authentication table</vt:lpstr>
      <vt:lpstr>II. Password tble</vt:lpstr>
      <vt:lpstr>FUTURE SCOPE</vt:lpstr>
      <vt:lpstr>Benefits of Secure Pass Vault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Report:- GAME FUSION</dc:title>
  <dc:creator>dell</dc:creator>
  <cp:lastModifiedBy>dell</cp:lastModifiedBy>
  <cp:revision>168</cp:revision>
  <dcterms:created xsi:type="dcterms:W3CDTF">2023-12-19T06:25:21Z</dcterms:created>
  <dcterms:modified xsi:type="dcterms:W3CDTF">2024-12-18T05:42:05Z</dcterms:modified>
</cp:coreProperties>
</file>