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9" r:id="rId4"/>
    <p:sldId id="259" r:id="rId5"/>
    <p:sldId id="260" r:id="rId6"/>
    <p:sldId id="261" r:id="rId7"/>
    <p:sldId id="262" r:id="rId8"/>
    <p:sldId id="263" r:id="rId9"/>
    <p:sldId id="264" r:id="rId10"/>
    <p:sldId id="265" r:id="rId11"/>
    <p:sldId id="266" r:id="rId12"/>
    <p:sldId id="270" r:id="rId13"/>
    <p:sldId id="267" r:id="rId14"/>
    <p:sldId id="268"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0AA0BE-6AB6-4CD3-B681-6EFFEB372E6F}" v="113" dt="2025-04-20T14:40:57.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BD91B1-2F88-4E94-A8CB-235C6B7FCD08}"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A7F12C-E7FE-42D9-9CC9-26AB983E5005}" type="slidenum">
              <a:rPr lang="en-US" smtClean="0"/>
              <a:t>‹#›</a:t>
            </a:fld>
            <a:endParaRPr lang="en-US"/>
          </a:p>
        </p:txBody>
      </p:sp>
    </p:spTree>
    <p:extLst>
      <p:ext uri="{BB962C8B-B14F-4D97-AF65-F5344CB8AC3E}">
        <p14:creationId xmlns:p14="http://schemas.microsoft.com/office/powerpoint/2010/main" val="3351855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A7F12C-E7FE-42D9-9CC9-26AB983E5005}" type="slidenum">
              <a:rPr lang="en-US" smtClean="0"/>
              <a:t>8</a:t>
            </a:fld>
            <a:endParaRPr lang="en-US"/>
          </a:p>
        </p:txBody>
      </p:sp>
    </p:spTree>
    <p:extLst>
      <p:ext uri="{BB962C8B-B14F-4D97-AF65-F5344CB8AC3E}">
        <p14:creationId xmlns:p14="http://schemas.microsoft.com/office/powerpoint/2010/main" val="194806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E15E-62A2-D34C-AC51-0BCC83CE1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5EFFEA-20D3-FC36-EC70-6C6C7161E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15C677F-F4B5-5C5E-2069-B896982A2616}"/>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5" name="Footer Placeholder 4">
            <a:extLst>
              <a:ext uri="{FF2B5EF4-FFF2-40B4-BE49-F238E27FC236}">
                <a16:creationId xmlns:a16="http://schemas.microsoft.com/office/drawing/2014/main" id="{583DE6CA-C811-4272-917E-97FE73483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06E017-819F-D217-72CC-8BCD978621B4}"/>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306397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56AE7-E695-9D0D-4108-0966B51BCA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BC25EE-B78B-5814-CA4A-E120A707E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7E363D-D210-9539-A453-1A56DB330547}"/>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5" name="Footer Placeholder 4">
            <a:extLst>
              <a:ext uri="{FF2B5EF4-FFF2-40B4-BE49-F238E27FC236}">
                <a16:creationId xmlns:a16="http://schemas.microsoft.com/office/drawing/2014/main" id="{2081D096-35E8-5B3B-0ADA-A01D3798D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A974B4-CF65-8EFE-06AE-6A0A8BAA09F5}"/>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295484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703E58-AF6D-23A7-675A-85965083B7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E312C8-DE0C-462F-303E-942EEEDB8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FBB42B-55A4-031C-9AE6-DF5F0140F364}"/>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5" name="Footer Placeholder 4">
            <a:extLst>
              <a:ext uri="{FF2B5EF4-FFF2-40B4-BE49-F238E27FC236}">
                <a16:creationId xmlns:a16="http://schemas.microsoft.com/office/drawing/2014/main" id="{5096D67B-A2AD-83C5-137F-1FBB52DD5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CE0546-29A7-F856-F878-6B7E5C7E3099}"/>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2778452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43FC2-4CD3-D747-528D-819A1A1D6D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14DA54-1D16-7FB9-A42A-4A4136201B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6CB6B-E7D0-C61D-E1E4-8667A5BA11CE}"/>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5" name="Footer Placeholder 4">
            <a:extLst>
              <a:ext uri="{FF2B5EF4-FFF2-40B4-BE49-F238E27FC236}">
                <a16:creationId xmlns:a16="http://schemas.microsoft.com/office/drawing/2014/main" id="{94B82FCA-220C-5084-7CDC-100EED84CA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A0F7C-A989-0649-B123-92E70FF5FCEC}"/>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395334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A9851-A51B-47C7-8FC5-42F7456150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2F7185-5947-3132-CCEB-2B4D8440C2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A81F1D-37F8-DB15-4D86-C2FAA7209387}"/>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5" name="Footer Placeholder 4">
            <a:extLst>
              <a:ext uri="{FF2B5EF4-FFF2-40B4-BE49-F238E27FC236}">
                <a16:creationId xmlns:a16="http://schemas.microsoft.com/office/drawing/2014/main" id="{A0AEE3CD-D369-9BFE-A054-0C36C397F0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AF14DC-30AD-026A-90FB-24A4EC4C7EA6}"/>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13044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F8048-FC31-CC43-3207-EF82E9BFC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BD6EE2-308B-F3DB-BB3B-10DD65D79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D341B2-B29D-769B-C166-05D003B415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6DA45C-5440-3643-E2F2-E133488FDAB2}"/>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6" name="Footer Placeholder 5">
            <a:extLst>
              <a:ext uri="{FF2B5EF4-FFF2-40B4-BE49-F238E27FC236}">
                <a16:creationId xmlns:a16="http://schemas.microsoft.com/office/drawing/2014/main" id="{244FEB34-FCC3-EFBF-4306-1B33487FAF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326FE4-0FEF-33E9-95BA-7C440E69E0AE}"/>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3563194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0396-317D-6C0B-56B9-F5F8FD06FBE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934167-4D2F-A5A1-1C5F-EA0259F79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4D9C21-438D-1343-BB3E-EB8A70D807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DEEE9A-B650-AC97-1370-96FA956A1C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92A33E-AB4C-D78C-692C-F9A875FA0A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A83A13-4750-3B90-FA9B-E16E7D26C843}"/>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8" name="Footer Placeholder 7">
            <a:extLst>
              <a:ext uri="{FF2B5EF4-FFF2-40B4-BE49-F238E27FC236}">
                <a16:creationId xmlns:a16="http://schemas.microsoft.com/office/drawing/2014/main" id="{93FA57A8-475A-77B9-A53B-FF5C67AE64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4AF504-B8B1-8C8B-0A56-644F01E72B03}"/>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407291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3AD3-A72E-5585-4431-BACE7DBA47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9EC361-FD23-E113-099D-DBFD20C366E9}"/>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4" name="Footer Placeholder 3">
            <a:extLst>
              <a:ext uri="{FF2B5EF4-FFF2-40B4-BE49-F238E27FC236}">
                <a16:creationId xmlns:a16="http://schemas.microsoft.com/office/drawing/2014/main" id="{D9268289-5FE3-750B-65CB-919446B37A1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395E18-2F1F-16E5-FA27-CFF0AA0C08C4}"/>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292954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08199-80D6-459C-5067-33FAC2AAFAC3}"/>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3" name="Footer Placeholder 2">
            <a:extLst>
              <a:ext uri="{FF2B5EF4-FFF2-40B4-BE49-F238E27FC236}">
                <a16:creationId xmlns:a16="http://schemas.microsoft.com/office/drawing/2014/main" id="{58442B06-C919-14C2-67D8-534A086B90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F72871-C1EC-8FF7-FA6E-CD11EE8724E5}"/>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4135755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9934-B89D-C293-FEF1-02589CF7A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1152D4-5D04-6CE7-E31B-C031A97408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8C68C-CC3C-FB05-EF9F-38D578BDE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899C7-3F3C-144E-3926-46F136F21E1D}"/>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6" name="Footer Placeholder 5">
            <a:extLst>
              <a:ext uri="{FF2B5EF4-FFF2-40B4-BE49-F238E27FC236}">
                <a16:creationId xmlns:a16="http://schemas.microsoft.com/office/drawing/2014/main" id="{06BA2D50-120A-E0F0-EBA8-E970E72128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95969F-4D74-B83C-7CF0-783AC7243F2C}"/>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379763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3828-A9A6-754D-F2BD-4E5E382F57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F603CD-340E-710F-AB59-24AE6280F4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45649-965B-3321-16DD-A03B3E435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EB353F-4576-4F8A-036A-C361DDA8314F}"/>
              </a:ext>
            </a:extLst>
          </p:cNvPr>
          <p:cNvSpPr>
            <a:spLocks noGrp="1"/>
          </p:cNvSpPr>
          <p:nvPr>
            <p:ph type="dt" sz="half" idx="10"/>
          </p:nvPr>
        </p:nvSpPr>
        <p:spPr/>
        <p:txBody>
          <a:bodyPr/>
          <a:lstStyle/>
          <a:p>
            <a:fld id="{E6BD1A87-0214-4B65-9159-EEDFF0F77E28}" type="datetimeFigureOut">
              <a:rPr lang="en-IN" smtClean="0"/>
              <a:t>20-04-2025</a:t>
            </a:fld>
            <a:endParaRPr lang="en-IN"/>
          </a:p>
        </p:txBody>
      </p:sp>
      <p:sp>
        <p:nvSpPr>
          <p:cNvPr id="6" name="Footer Placeholder 5">
            <a:extLst>
              <a:ext uri="{FF2B5EF4-FFF2-40B4-BE49-F238E27FC236}">
                <a16:creationId xmlns:a16="http://schemas.microsoft.com/office/drawing/2014/main" id="{D392C555-2AA8-E320-9BAA-55FF0AA22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B912F0-0463-F74B-7C65-C3EA0D7C92A0}"/>
              </a:ext>
            </a:extLst>
          </p:cNvPr>
          <p:cNvSpPr>
            <a:spLocks noGrp="1"/>
          </p:cNvSpPr>
          <p:nvPr>
            <p:ph type="sldNum" sz="quarter" idx="12"/>
          </p:nvPr>
        </p:nvSpPr>
        <p:spPr/>
        <p:txBody>
          <a:bodyPr/>
          <a:lstStyle/>
          <a:p>
            <a:fld id="{753BA718-326C-4764-B57C-A61D6097E351}" type="slidenum">
              <a:rPr lang="en-IN" smtClean="0"/>
              <a:t>‹#›</a:t>
            </a:fld>
            <a:endParaRPr lang="en-IN"/>
          </a:p>
        </p:txBody>
      </p:sp>
    </p:spTree>
    <p:extLst>
      <p:ext uri="{BB962C8B-B14F-4D97-AF65-F5344CB8AC3E}">
        <p14:creationId xmlns:p14="http://schemas.microsoft.com/office/powerpoint/2010/main" val="301593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34F101-76EC-64E6-C4B4-0757D26EF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C17DDF-45A4-722A-2B4E-4270EE876C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E28AC0-781B-C9FA-79DA-024D60F9A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BD1A87-0214-4B65-9159-EEDFF0F77E28}" type="datetimeFigureOut">
              <a:rPr lang="en-IN" smtClean="0"/>
              <a:t>20-04-2025</a:t>
            </a:fld>
            <a:endParaRPr lang="en-IN"/>
          </a:p>
        </p:txBody>
      </p:sp>
      <p:sp>
        <p:nvSpPr>
          <p:cNvPr id="5" name="Footer Placeholder 4">
            <a:extLst>
              <a:ext uri="{FF2B5EF4-FFF2-40B4-BE49-F238E27FC236}">
                <a16:creationId xmlns:a16="http://schemas.microsoft.com/office/drawing/2014/main" id="{D5D75B20-2083-482A-7BA8-A944867873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599886-1CF3-5802-2AD8-B091DDA57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BA718-326C-4764-B57C-A61D6097E351}" type="slidenum">
              <a:rPr lang="en-IN" smtClean="0"/>
              <a:t>‹#›</a:t>
            </a:fld>
            <a:endParaRPr lang="en-IN"/>
          </a:p>
        </p:txBody>
      </p:sp>
    </p:spTree>
    <p:extLst>
      <p:ext uri="{BB962C8B-B14F-4D97-AF65-F5344CB8AC3E}">
        <p14:creationId xmlns:p14="http://schemas.microsoft.com/office/powerpoint/2010/main" val="362797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fridely.com/" TargetMode="External"/><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www.nowasteapp.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9394B6-0827-CD61-2EAB-3DCA70A70392}"/>
              </a:ext>
            </a:extLst>
          </p:cNvPr>
          <p:cNvPicPr>
            <a:picLocks noChangeAspect="1"/>
          </p:cNvPicPr>
          <p:nvPr/>
        </p:nvPicPr>
        <p:blipFill>
          <a:blip r:embed="rId2"/>
          <a:stretch>
            <a:fillRect/>
          </a:stretch>
        </p:blipFill>
        <p:spPr>
          <a:xfrm>
            <a:off x="0" y="27708"/>
            <a:ext cx="12191999" cy="6858000"/>
          </a:xfrm>
          <a:prstGeom prst="rect">
            <a:avLst/>
          </a:prstGeom>
        </p:spPr>
      </p:pic>
      <p:sp>
        <p:nvSpPr>
          <p:cNvPr id="5" name="TextBox 4">
            <a:extLst>
              <a:ext uri="{FF2B5EF4-FFF2-40B4-BE49-F238E27FC236}">
                <a16:creationId xmlns:a16="http://schemas.microsoft.com/office/drawing/2014/main" id="{E291942F-F426-1ADB-4EBD-C874AE4DD9BD}"/>
              </a:ext>
            </a:extLst>
          </p:cNvPr>
          <p:cNvSpPr txBox="1"/>
          <p:nvPr/>
        </p:nvSpPr>
        <p:spPr>
          <a:xfrm>
            <a:off x="1060704" y="164592"/>
            <a:ext cx="9637776" cy="769441"/>
          </a:xfrm>
          <a:prstGeom prst="rect">
            <a:avLst/>
          </a:prstGeom>
          <a:noFill/>
        </p:spPr>
        <p:txBody>
          <a:bodyPr wrap="square" rtlCol="0">
            <a:spAutoFit/>
          </a:bodyPr>
          <a:lstStyle/>
          <a:p>
            <a:pPr algn="ctr"/>
            <a:r>
              <a:rPr lang="en-US" sz="4400" b="1" dirty="0">
                <a:latin typeface="Arial Black" panose="020B0A04020102020204" pitchFamily="34" charset="0"/>
              </a:rPr>
              <a:t>FOOD SAVER</a:t>
            </a:r>
            <a:endParaRPr lang="en-IN" sz="4400" b="1" dirty="0">
              <a:latin typeface="Arial Black" panose="020B0A04020102020204" pitchFamily="34" charset="0"/>
            </a:endParaRPr>
          </a:p>
        </p:txBody>
      </p:sp>
      <p:sp>
        <p:nvSpPr>
          <p:cNvPr id="6" name="TextBox 5">
            <a:extLst>
              <a:ext uri="{FF2B5EF4-FFF2-40B4-BE49-F238E27FC236}">
                <a16:creationId xmlns:a16="http://schemas.microsoft.com/office/drawing/2014/main" id="{2EA4823B-1BB2-5589-DCF7-5EC2DDB9C6CE}"/>
              </a:ext>
            </a:extLst>
          </p:cNvPr>
          <p:cNvSpPr txBox="1"/>
          <p:nvPr/>
        </p:nvSpPr>
        <p:spPr>
          <a:xfrm>
            <a:off x="8852069" y="1538224"/>
            <a:ext cx="4233672" cy="5745789"/>
          </a:xfrm>
          <a:prstGeom prst="rect">
            <a:avLst/>
          </a:prstGeom>
          <a:noFill/>
        </p:spPr>
        <p:txBody>
          <a:bodyPr wrap="square" rtlCol="0">
            <a:spAutoFit/>
          </a:bodyPr>
          <a:lstStyle/>
          <a:p>
            <a:r>
              <a:rPr lang="en-US" sz="2800" dirty="0"/>
              <a:t>E23CSEU0751 </a:t>
            </a:r>
          </a:p>
          <a:p>
            <a:r>
              <a:rPr lang="en-US" sz="2800" dirty="0"/>
              <a:t>Ritika Singh</a:t>
            </a:r>
          </a:p>
          <a:p>
            <a:endParaRPr lang="en-US" sz="2800" dirty="0"/>
          </a:p>
          <a:p>
            <a:r>
              <a:rPr lang="en-IN" sz="2800" dirty="0"/>
              <a:t>E23CSEU0753 </a:t>
            </a:r>
          </a:p>
          <a:p>
            <a:r>
              <a:rPr lang="en-IN" sz="2800" dirty="0"/>
              <a:t>Jai Kr. Srivastava</a:t>
            </a:r>
          </a:p>
          <a:p>
            <a:endParaRPr lang="en-IN" sz="2800" dirty="0"/>
          </a:p>
          <a:p>
            <a:r>
              <a:rPr lang="en-IN" sz="2800" dirty="0"/>
              <a:t>E23CSEU0755 </a:t>
            </a:r>
          </a:p>
          <a:p>
            <a:r>
              <a:rPr lang="en-IN" sz="2800" dirty="0"/>
              <a:t>Vanshika Agarwal</a:t>
            </a:r>
          </a:p>
          <a:p>
            <a:endParaRPr lang="en-IN" sz="2800" dirty="0"/>
          </a:p>
          <a:p>
            <a:r>
              <a:rPr lang="en-IN" sz="2800" dirty="0"/>
              <a:t>E23CSEU0763</a:t>
            </a:r>
          </a:p>
          <a:p>
            <a:r>
              <a:rPr lang="en-IN" sz="2800" dirty="0"/>
              <a:t>Pranjal Singh</a:t>
            </a:r>
          </a:p>
          <a:p>
            <a:endParaRPr lang="en-IN" sz="2800" dirty="0"/>
          </a:p>
          <a:p>
            <a:endParaRPr lang="en-IN" sz="2800" dirty="0"/>
          </a:p>
        </p:txBody>
      </p:sp>
      <p:pic>
        <p:nvPicPr>
          <p:cNvPr id="7" name="Picture 6">
            <a:extLst>
              <a:ext uri="{FF2B5EF4-FFF2-40B4-BE49-F238E27FC236}">
                <a16:creationId xmlns:a16="http://schemas.microsoft.com/office/drawing/2014/main" id="{57C006D7-FC2D-4E52-BF16-44CDD88445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4952" y="2160016"/>
            <a:ext cx="4241800" cy="4229100"/>
          </a:xfrm>
          <a:prstGeom prst="rect">
            <a:avLst/>
          </a:prstGeom>
        </p:spPr>
      </p:pic>
      <p:sp>
        <p:nvSpPr>
          <p:cNvPr id="2" name="TextBox 1">
            <a:extLst>
              <a:ext uri="{FF2B5EF4-FFF2-40B4-BE49-F238E27FC236}">
                <a16:creationId xmlns:a16="http://schemas.microsoft.com/office/drawing/2014/main" id="{0DEB8361-A8FC-EB70-E887-75B28B3AF9A9}"/>
              </a:ext>
            </a:extLst>
          </p:cNvPr>
          <p:cNvSpPr txBox="1"/>
          <p:nvPr/>
        </p:nvSpPr>
        <p:spPr>
          <a:xfrm>
            <a:off x="978408" y="934033"/>
            <a:ext cx="7050024" cy="892552"/>
          </a:xfrm>
          <a:prstGeom prst="rect">
            <a:avLst/>
          </a:prstGeom>
          <a:noFill/>
        </p:spPr>
        <p:txBody>
          <a:bodyPr wrap="square" rtlCol="0">
            <a:spAutoFit/>
          </a:bodyPr>
          <a:lstStyle/>
          <a:p>
            <a:r>
              <a:rPr lang="en-US" sz="2600" dirty="0"/>
              <a:t>Mentor Name:- Sanchali Das</a:t>
            </a:r>
          </a:p>
          <a:p>
            <a:r>
              <a:rPr lang="en-US" sz="2600" dirty="0"/>
              <a:t>Team No. :- 1</a:t>
            </a:r>
            <a:endParaRPr lang="en-IN" sz="2600" dirty="0"/>
          </a:p>
        </p:txBody>
      </p:sp>
    </p:spTree>
    <p:extLst>
      <p:ext uri="{BB962C8B-B14F-4D97-AF65-F5344CB8AC3E}">
        <p14:creationId xmlns:p14="http://schemas.microsoft.com/office/powerpoint/2010/main" val="3956036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E1511B-1D5E-1604-586D-636DCC44E72C}"/>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B295C088-C83F-9D76-5CC5-A70771F47352}"/>
              </a:ext>
            </a:extLst>
          </p:cNvPr>
          <p:cNvSpPr txBox="1"/>
          <p:nvPr/>
        </p:nvSpPr>
        <p:spPr>
          <a:xfrm>
            <a:off x="6544019" y="418641"/>
            <a:ext cx="5034709" cy="830997"/>
          </a:xfrm>
          <a:prstGeom prst="rect">
            <a:avLst/>
          </a:prstGeom>
          <a:noFill/>
        </p:spPr>
        <p:txBody>
          <a:bodyPr wrap="square" rtlCol="0">
            <a:spAutoFit/>
          </a:bodyPr>
          <a:lstStyle/>
          <a:p>
            <a:pPr algn="r"/>
            <a:r>
              <a:rPr lang="en-US" sz="4800" b="1" dirty="0">
                <a:latin typeface="Arial Black" panose="020B0A04020102020204" pitchFamily="34" charset="0"/>
              </a:rPr>
              <a:t>Flow Diagram</a:t>
            </a:r>
            <a:endParaRPr lang="en-IN" sz="4800" b="1" dirty="0">
              <a:latin typeface="Arial Black" panose="020B0A04020102020204" pitchFamily="34" charset="0"/>
            </a:endParaRPr>
          </a:p>
        </p:txBody>
      </p:sp>
      <p:pic>
        <p:nvPicPr>
          <p:cNvPr id="8" name="Picture 7">
            <a:extLst>
              <a:ext uri="{FF2B5EF4-FFF2-40B4-BE49-F238E27FC236}">
                <a16:creationId xmlns:a16="http://schemas.microsoft.com/office/drawing/2014/main" id="{9D6EAD94-80DC-4F1E-F529-3FDAD6654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298" y="2087668"/>
            <a:ext cx="10906699" cy="3696216"/>
          </a:xfrm>
          <a:prstGeom prst="rect">
            <a:avLst/>
          </a:prstGeom>
        </p:spPr>
      </p:pic>
    </p:spTree>
    <p:extLst>
      <p:ext uri="{BB962C8B-B14F-4D97-AF65-F5344CB8AC3E}">
        <p14:creationId xmlns:p14="http://schemas.microsoft.com/office/powerpoint/2010/main" val="106344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AA378C-63A7-CA71-8F71-DDF03CFA75A2}"/>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28CFA62B-CD4B-3A69-EC45-D69986CEF9A3}"/>
              </a:ext>
            </a:extLst>
          </p:cNvPr>
          <p:cNvSpPr txBox="1"/>
          <p:nvPr/>
        </p:nvSpPr>
        <p:spPr>
          <a:xfrm>
            <a:off x="435935" y="340242"/>
            <a:ext cx="6049926" cy="830997"/>
          </a:xfrm>
          <a:prstGeom prst="rect">
            <a:avLst/>
          </a:prstGeom>
          <a:noFill/>
        </p:spPr>
        <p:txBody>
          <a:bodyPr wrap="square" rtlCol="0">
            <a:spAutoFit/>
          </a:bodyPr>
          <a:lstStyle/>
          <a:p>
            <a:r>
              <a:rPr lang="en-US" sz="4800" b="1" dirty="0">
                <a:latin typeface="Arial Black" panose="020B0A04020102020204" pitchFamily="34" charset="0"/>
              </a:rPr>
              <a:t>Algorithm</a:t>
            </a:r>
            <a:endParaRPr lang="en-IN" sz="4800" b="1" dirty="0">
              <a:latin typeface="Arial Black" panose="020B0A04020102020204" pitchFamily="34" charset="0"/>
            </a:endParaRPr>
          </a:p>
        </p:txBody>
      </p:sp>
      <p:sp>
        <p:nvSpPr>
          <p:cNvPr id="4" name="TextBox 3">
            <a:extLst>
              <a:ext uri="{FF2B5EF4-FFF2-40B4-BE49-F238E27FC236}">
                <a16:creationId xmlns:a16="http://schemas.microsoft.com/office/drawing/2014/main" id="{3D956704-4848-7EE0-3C3D-90AD398F0C68}"/>
              </a:ext>
            </a:extLst>
          </p:cNvPr>
          <p:cNvSpPr txBox="1"/>
          <p:nvPr/>
        </p:nvSpPr>
        <p:spPr>
          <a:xfrm>
            <a:off x="903767" y="1477926"/>
            <a:ext cx="10749517" cy="5170646"/>
          </a:xfrm>
          <a:prstGeom prst="rect">
            <a:avLst/>
          </a:prstGeom>
          <a:noFill/>
        </p:spPr>
        <p:txBody>
          <a:bodyPr wrap="square" rtlCol="0">
            <a:spAutoFit/>
          </a:bodyPr>
          <a:lstStyle/>
          <a:p>
            <a:r>
              <a:rPr lang="en-IN" sz="2600" dirty="0"/>
              <a:t>Step 1: Import necessary libraries and modules→ streamlit, os, pandas, datetime, and custom utilities:</a:t>
            </a:r>
          </a:p>
          <a:p>
            <a:r>
              <a:rPr lang="en-IN" sz="2600" dirty="0"/>
              <a:t>• load_data, save_data, load_points</a:t>
            </a:r>
          </a:p>
          <a:p>
            <a:r>
              <a:rPr lang="en-IN" sz="2600" dirty="0"/>
              <a:t>• check_expiring_items.</a:t>
            </a:r>
          </a:p>
          <a:p>
            <a:endParaRPr lang="en-IN" sz="2600" dirty="0"/>
          </a:p>
          <a:p>
            <a:r>
              <a:rPr lang="en-IN" sz="2600" dirty="0"/>
              <a:t>Step 2: Initialize session state variables</a:t>
            </a:r>
          </a:p>
          <a:p>
            <a:pPr marL="457200" indent="-457200">
              <a:buFont typeface="Arial" panose="020B0604020202020204" pitchFamily="34" charset="0"/>
              <a:buChar char="•"/>
            </a:pPr>
            <a:r>
              <a:rPr lang="en-IN" sz="2600" dirty="0"/>
              <a:t>If items_df not in session state: </a:t>
            </a:r>
          </a:p>
          <a:p>
            <a:pPr marL="457200" indent="-457200">
              <a:buFont typeface="Arial" panose="020B0604020202020204" pitchFamily="34" charset="0"/>
              <a:buChar char="•"/>
            </a:pPr>
            <a:r>
              <a:rPr lang="en-IN" sz="2600" dirty="0"/>
              <a:t>→ Load item data into items_df</a:t>
            </a:r>
          </a:p>
          <a:p>
            <a:pPr marL="457200" indent="-457200">
              <a:buFont typeface="Arial" panose="020B0604020202020204" pitchFamily="34" charset="0"/>
              <a:buChar char="•"/>
            </a:pPr>
            <a:r>
              <a:rPr lang="en-IN" sz="2600" dirty="0"/>
              <a:t> If points not in session state:</a:t>
            </a:r>
          </a:p>
          <a:p>
            <a:pPr marL="457200" indent="-457200">
              <a:buFont typeface="Arial" panose="020B0604020202020204" pitchFamily="34" charset="0"/>
              <a:buChar char="•"/>
            </a:pPr>
            <a:r>
              <a:rPr lang="en-IN" sz="2600" dirty="0"/>
              <a:t> → Load user points into points.</a:t>
            </a:r>
          </a:p>
          <a:p>
            <a:endParaRPr lang="en-IN" sz="2600" dirty="0"/>
          </a:p>
          <a:p>
            <a:endParaRPr lang="en-IN" sz="2600" dirty="0"/>
          </a:p>
          <a:p>
            <a:r>
              <a:rPr lang="en-IN" dirty="0"/>
              <a:t> </a:t>
            </a:r>
          </a:p>
        </p:txBody>
      </p:sp>
    </p:spTree>
    <p:extLst>
      <p:ext uri="{BB962C8B-B14F-4D97-AF65-F5344CB8AC3E}">
        <p14:creationId xmlns:p14="http://schemas.microsoft.com/office/powerpoint/2010/main" val="287603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F5914F-50B3-67C0-DC66-017FBBE01592}"/>
              </a:ext>
            </a:extLst>
          </p:cNvPr>
          <p:cNvPicPr>
            <a:picLocks noChangeAspect="1"/>
          </p:cNvPicPr>
          <p:nvPr/>
        </p:nvPicPr>
        <p:blipFill>
          <a:blip r:embed="rId2"/>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87D65A31-D613-E3E5-8EF0-E471C2B104B6}"/>
              </a:ext>
            </a:extLst>
          </p:cNvPr>
          <p:cNvSpPr txBox="1"/>
          <p:nvPr/>
        </p:nvSpPr>
        <p:spPr>
          <a:xfrm>
            <a:off x="1297172" y="1158949"/>
            <a:ext cx="9484242" cy="4493538"/>
          </a:xfrm>
          <a:prstGeom prst="rect">
            <a:avLst/>
          </a:prstGeom>
          <a:noFill/>
        </p:spPr>
        <p:txBody>
          <a:bodyPr wrap="square" rtlCol="0">
            <a:spAutoFit/>
          </a:bodyPr>
          <a:lstStyle/>
          <a:p>
            <a:r>
              <a:rPr lang="en-IN" sz="2600" dirty="0"/>
              <a:t>Step 3: Set Streamlit page configuration </a:t>
            </a:r>
          </a:p>
          <a:p>
            <a:r>
              <a:rPr lang="en-IN" sz="2600" dirty="0"/>
              <a:t>→ Title: "FoodSaver - Expiry Date Tracker“</a:t>
            </a:r>
          </a:p>
          <a:p>
            <a:r>
              <a:rPr lang="en-IN" sz="2600" dirty="0"/>
              <a:t>→ Icon: 🍲</a:t>
            </a:r>
          </a:p>
          <a:p>
            <a:r>
              <a:rPr lang="en-IN" sz="2600" dirty="0"/>
              <a:t> → Layout: wide, sidebar expanded.</a:t>
            </a:r>
          </a:p>
          <a:p>
            <a:endParaRPr lang="en-IN" sz="2600" dirty="0"/>
          </a:p>
          <a:p>
            <a:r>
              <a:rPr lang="en-IN" sz="2600" dirty="0"/>
              <a:t>Step 4: Display page header→ Title and subtitle</a:t>
            </a:r>
          </a:p>
          <a:p>
            <a:endParaRPr lang="en-IN" sz="2600" dirty="0"/>
          </a:p>
          <a:p>
            <a:r>
              <a:rPr lang="en-IN" sz="2600" dirty="0"/>
              <a:t>Step5: Check for expiring food items</a:t>
            </a:r>
          </a:p>
          <a:p>
            <a:pPr marL="457200" indent="-457200">
              <a:buFont typeface="Arial" panose="020B0604020202020204" pitchFamily="34" charset="0"/>
              <a:buChar char="•"/>
            </a:pPr>
            <a:r>
              <a:rPr lang="en-IN" sz="2600" dirty="0"/>
              <a:t>Call check_expiring_items() on items_df</a:t>
            </a:r>
          </a:p>
          <a:p>
            <a:r>
              <a:rPr lang="en-IN" sz="2600" dirty="0"/>
              <a:t> If items are expiring soon:→ Display a warning message.</a:t>
            </a:r>
          </a:p>
          <a:p>
            <a:endParaRPr lang="en-IN" sz="2600" dirty="0"/>
          </a:p>
        </p:txBody>
      </p:sp>
    </p:spTree>
    <p:extLst>
      <p:ext uri="{BB962C8B-B14F-4D97-AF65-F5344CB8AC3E}">
        <p14:creationId xmlns:p14="http://schemas.microsoft.com/office/powerpoint/2010/main" val="251511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9E6F59-0703-7A56-2988-7E5E91A3EA9F}"/>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BEC91EAE-05CF-9CA7-A334-617953B8E330}"/>
              </a:ext>
            </a:extLst>
          </p:cNvPr>
          <p:cNvSpPr txBox="1"/>
          <p:nvPr/>
        </p:nvSpPr>
        <p:spPr>
          <a:xfrm>
            <a:off x="1063256" y="181956"/>
            <a:ext cx="9898911" cy="5693866"/>
          </a:xfrm>
          <a:prstGeom prst="rect">
            <a:avLst/>
          </a:prstGeom>
          <a:noFill/>
        </p:spPr>
        <p:txBody>
          <a:bodyPr wrap="square" rtlCol="0">
            <a:spAutoFit/>
          </a:bodyPr>
          <a:lstStyle/>
          <a:p>
            <a:r>
              <a:rPr lang="en-IN" sz="2600" dirty="0"/>
              <a:t>Step 6: Display user rewards in sidebar</a:t>
            </a:r>
          </a:p>
          <a:p>
            <a:pPr marL="457200" indent="-457200">
              <a:buFont typeface="Arial" panose="020B0604020202020204" pitchFamily="34" charset="0"/>
              <a:buChar char="•"/>
            </a:pPr>
            <a:r>
              <a:rPr lang="en-IN" sz="2600" dirty="0"/>
              <a:t>Show total points</a:t>
            </a:r>
          </a:p>
          <a:p>
            <a:pPr marL="457200" indent="-457200">
              <a:buFont typeface="Arial" panose="020B0604020202020204" pitchFamily="34" charset="0"/>
              <a:buChar char="•"/>
            </a:pPr>
            <a:r>
              <a:rPr lang="en-IN" sz="2600" dirty="0"/>
              <a:t>Add brief explanation on earning points.</a:t>
            </a:r>
          </a:p>
          <a:p>
            <a:endParaRPr lang="en-IN" sz="2600" dirty="0"/>
          </a:p>
          <a:p>
            <a:r>
              <a:rPr lang="en-IN" sz="2600" dirty="0"/>
              <a:t>Step 7: Display main content in two columns-Column 1: </a:t>
            </a:r>
          </a:p>
          <a:p>
            <a:r>
              <a:rPr lang="en-IN" sz="2600" dirty="0"/>
              <a:t>How It Works</a:t>
            </a:r>
          </a:p>
          <a:p>
            <a:pPr marL="457200" indent="-457200">
              <a:buFont typeface="Arial" panose="020B0604020202020204" pitchFamily="34" charset="0"/>
              <a:buChar char="•"/>
            </a:pPr>
            <a:r>
              <a:rPr lang="en-IN" sz="2600" dirty="0"/>
              <a:t>List four usage steps</a:t>
            </a:r>
          </a:p>
          <a:p>
            <a:pPr marL="457200" indent="-457200">
              <a:buFont typeface="Arial" panose="020B0604020202020204" pitchFamily="34" charset="0"/>
              <a:buChar char="•"/>
            </a:pPr>
            <a:r>
              <a:rPr lang="en-IN" sz="2600" dirty="0"/>
              <a:t>Show a camera icon-Column 2:</a:t>
            </a:r>
          </a:p>
          <a:p>
            <a:pPr marL="457200" indent="-457200">
              <a:buFont typeface="Arial" panose="020B0604020202020204" pitchFamily="34" charset="0"/>
              <a:buChar char="•"/>
            </a:pPr>
            <a:r>
              <a:rPr lang="en-IN" sz="2600" dirty="0"/>
              <a:t>Quick Stats</a:t>
            </a:r>
          </a:p>
          <a:p>
            <a:pPr marL="457200" indent="-457200">
              <a:buFont typeface="Arial" panose="020B0604020202020204" pitchFamily="34" charset="0"/>
              <a:buChar char="•"/>
            </a:pPr>
            <a:r>
              <a:rPr lang="en-IN" sz="2600" dirty="0"/>
              <a:t>Calculate </a:t>
            </a:r>
            <a:r>
              <a:rPr lang="en-IN" sz="2600" dirty="0" err="1"/>
              <a:t>total_items</a:t>
            </a:r>
            <a:endParaRPr lang="en-IN" sz="2600" dirty="0"/>
          </a:p>
          <a:p>
            <a:pPr marL="457200" indent="-457200">
              <a:buFont typeface="Arial" panose="020B0604020202020204" pitchFamily="34" charset="0"/>
              <a:buChar char="•"/>
            </a:pPr>
            <a:r>
              <a:rPr lang="en-IN" sz="2600" dirty="0"/>
              <a:t>If data exists:→ Calculate </a:t>
            </a:r>
            <a:r>
              <a:rPr lang="en-IN" sz="2600" dirty="0" err="1"/>
              <a:t>expiring_soon</a:t>
            </a:r>
            <a:r>
              <a:rPr lang="en-IN" sz="2600" dirty="0"/>
              <a:t> (within 15 days)→ Calculate expired (past date)</a:t>
            </a:r>
          </a:p>
          <a:p>
            <a:pPr marL="457200" indent="-457200">
              <a:buFont typeface="Arial" panose="020B0604020202020204" pitchFamily="34" charset="0"/>
              <a:buChar char="•"/>
            </a:pPr>
            <a:r>
              <a:rPr lang="en-IN" sz="2600" dirty="0"/>
              <a:t>Display the three metrics.</a:t>
            </a:r>
          </a:p>
          <a:p>
            <a:endParaRPr lang="en-IN" sz="2600" dirty="0"/>
          </a:p>
        </p:txBody>
      </p:sp>
    </p:spTree>
    <p:extLst>
      <p:ext uri="{BB962C8B-B14F-4D97-AF65-F5344CB8AC3E}">
        <p14:creationId xmlns:p14="http://schemas.microsoft.com/office/powerpoint/2010/main" val="4007908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0CC6D1-6FB9-6CB1-DF91-6D3409F17D26}"/>
              </a:ext>
            </a:extLst>
          </p:cNvPr>
          <p:cNvPicPr>
            <a:picLocks noChangeAspect="1"/>
          </p:cNvPicPr>
          <p:nvPr/>
        </p:nvPicPr>
        <p:blipFill>
          <a:blip r:embed="rId2"/>
          <a:stretch>
            <a:fillRect/>
          </a:stretch>
        </p:blipFill>
        <p:spPr>
          <a:xfrm>
            <a:off x="0" y="-27432"/>
            <a:ext cx="12192000" cy="6857999"/>
          </a:xfrm>
          <a:prstGeom prst="rect">
            <a:avLst/>
          </a:prstGeom>
        </p:spPr>
      </p:pic>
      <p:sp>
        <p:nvSpPr>
          <p:cNvPr id="4" name="TextBox 3">
            <a:extLst>
              <a:ext uri="{FF2B5EF4-FFF2-40B4-BE49-F238E27FC236}">
                <a16:creationId xmlns:a16="http://schemas.microsoft.com/office/drawing/2014/main" id="{80D529D6-75E9-60D7-180A-1950E7406BBE}"/>
              </a:ext>
            </a:extLst>
          </p:cNvPr>
          <p:cNvSpPr txBox="1"/>
          <p:nvPr/>
        </p:nvSpPr>
        <p:spPr>
          <a:xfrm>
            <a:off x="925033" y="1201479"/>
            <a:ext cx="10260418" cy="1969770"/>
          </a:xfrm>
          <a:prstGeom prst="rect">
            <a:avLst/>
          </a:prstGeom>
          <a:noFill/>
        </p:spPr>
        <p:txBody>
          <a:bodyPr wrap="square" rtlCol="0">
            <a:spAutoFit/>
          </a:bodyPr>
          <a:lstStyle/>
          <a:p>
            <a:r>
              <a:rPr lang="en-IN" sz="2600" dirty="0"/>
              <a:t>Step 8: Navigation section with three buttons</a:t>
            </a:r>
          </a:p>
          <a:p>
            <a:pPr marL="457200" indent="-457200">
              <a:buFont typeface="Arial" panose="020B0604020202020204" pitchFamily="34" charset="0"/>
              <a:buChar char="•"/>
            </a:pPr>
            <a:r>
              <a:rPr lang="en-IN" sz="2600" dirty="0"/>
              <a:t>Button: "Dashboard”→ navigate to dashboard.py</a:t>
            </a:r>
          </a:p>
          <a:p>
            <a:pPr marL="457200" indent="-457200">
              <a:buFont typeface="Arial" panose="020B0604020202020204" pitchFamily="34" charset="0"/>
              <a:buChar char="•"/>
            </a:pPr>
            <a:r>
              <a:rPr lang="en-IN" sz="2600" dirty="0"/>
              <a:t>Button: "Scan New Item“→ navigate to scan_item.py</a:t>
            </a:r>
          </a:p>
          <a:p>
            <a:pPr marL="457200" indent="-457200">
              <a:buFont typeface="Arial" panose="020B0604020202020204" pitchFamily="34" charset="0"/>
              <a:buChar char="•"/>
            </a:pPr>
            <a:r>
              <a:rPr lang="en-IN" sz="2600" dirty="0"/>
              <a:t>Button: "Rewards"→ navigate to rewards.</a:t>
            </a:r>
          </a:p>
          <a:p>
            <a:endParaRPr lang="en-IN" dirty="0"/>
          </a:p>
        </p:txBody>
      </p:sp>
    </p:spTree>
    <p:extLst>
      <p:ext uri="{BB962C8B-B14F-4D97-AF65-F5344CB8AC3E}">
        <p14:creationId xmlns:p14="http://schemas.microsoft.com/office/powerpoint/2010/main" val="281098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276A76-76D1-E373-AF39-FC4E75E20B9A}"/>
              </a:ext>
            </a:extLst>
          </p:cNvPr>
          <p:cNvPicPr>
            <a:picLocks noChangeAspect="1"/>
          </p:cNvPicPr>
          <p:nvPr/>
        </p:nvPicPr>
        <p:blipFill>
          <a:blip r:embed="rId2"/>
          <a:stretch>
            <a:fillRect/>
          </a:stretch>
        </p:blipFill>
        <p:spPr>
          <a:xfrm>
            <a:off x="0" y="1"/>
            <a:ext cx="12192000" cy="6857999"/>
          </a:xfrm>
          <a:prstGeom prst="rect">
            <a:avLst/>
          </a:prstGeom>
        </p:spPr>
      </p:pic>
      <p:sp>
        <p:nvSpPr>
          <p:cNvPr id="3" name="TextBox 2">
            <a:extLst>
              <a:ext uri="{FF2B5EF4-FFF2-40B4-BE49-F238E27FC236}">
                <a16:creationId xmlns:a16="http://schemas.microsoft.com/office/drawing/2014/main" id="{87EA223D-8D70-4C0B-8FD8-846A089977EB}"/>
              </a:ext>
            </a:extLst>
          </p:cNvPr>
          <p:cNvSpPr txBox="1"/>
          <p:nvPr/>
        </p:nvSpPr>
        <p:spPr>
          <a:xfrm>
            <a:off x="1850065" y="425303"/>
            <a:ext cx="8665535" cy="830997"/>
          </a:xfrm>
          <a:prstGeom prst="rect">
            <a:avLst/>
          </a:prstGeom>
          <a:noFill/>
        </p:spPr>
        <p:txBody>
          <a:bodyPr wrap="square" rtlCol="0">
            <a:spAutoFit/>
          </a:bodyPr>
          <a:lstStyle/>
          <a:p>
            <a:pPr algn="ctr"/>
            <a:r>
              <a:rPr lang="en-US" sz="4800" b="1" dirty="0">
                <a:latin typeface="Arial Black" panose="020B0A04020102020204" pitchFamily="34" charset="0"/>
              </a:rPr>
              <a:t>Result and Analysis</a:t>
            </a:r>
            <a:endParaRPr lang="en-IN" sz="4800" b="1" dirty="0">
              <a:latin typeface="Arial Black" panose="020B0A04020102020204" pitchFamily="34" charset="0"/>
            </a:endParaRPr>
          </a:p>
        </p:txBody>
      </p:sp>
      <p:sp>
        <p:nvSpPr>
          <p:cNvPr id="8" name="TextBox 7">
            <a:extLst>
              <a:ext uri="{FF2B5EF4-FFF2-40B4-BE49-F238E27FC236}">
                <a16:creationId xmlns:a16="http://schemas.microsoft.com/office/drawing/2014/main" id="{487A541A-40E4-7C6E-B745-BAC4A42F7567}"/>
              </a:ext>
            </a:extLst>
          </p:cNvPr>
          <p:cNvSpPr txBox="1"/>
          <p:nvPr/>
        </p:nvSpPr>
        <p:spPr>
          <a:xfrm>
            <a:off x="1594884" y="2147777"/>
            <a:ext cx="6485860" cy="2369880"/>
          </a:xfrm>
          <a:prstGeom prst="rect">
            <a:avLst/>
          </a:prstGeom>
          <a:noFill/>
        </p:spPr>
        <p:txBody>
          <a:bodyPr wrap="square" rtlCol="0">
            <a:spAutoFit/>
          </a:bodyPr>
          <a:lstStyle/>
          <a:p>
            <a:pPr marL="285750" indent="-285750">
              <a:buFont typeface="Arial" panose="020B0604020202020204" pitchFamily="34" charset="0"/>
              <a:buChar char="•"/>
            </a:pPr>
            <a:r>
              <a:rPr lang="en-US" sz="2600" dirty="0"/>
              <a:t>Users reported 30-50% reduction in food waste after using the prototype.</a:t>
            </a:r>
          </a:p>
          <a:p>
            <a:pPr marL="285750" indent="-285750">
              <a:buFont typeface="Arial" panose="020B0604020202020204" pitchFamily="34" charset="0"/>
              <a:buChar char="•"/>
            </a:pPr>
            <a:r>
              <a:rPr lang="en-US" sz="2600" dirty="0"/>
              <a:t>High engagement with reminder alerts.</a:t>
            </a:r>
          </a:p>
          <a:p>
            <a:pPr marL="285750" indent="-285750">
              <a:buFont typeface="Arial" panose="020B0604020202020204" pitchFamily="34" charset="0"/>
              <a:buChar char="•"/>
            </a:pPr>
            <a:r>
              <a:rPr lang="en-US" sz="2600" dirty="0"/>
              <a:t>Successfully input and storage.</a:t>
            </a:r>
          </a:p>
          <a:p>
            <a:pPr marL="285750" indent="-285750">
              <a:buFont typeface="Arial" panose="020B0604020202020204" pitchFamily="34" charset="0"/>
              <a:buChar char="•"/>
            </a:pPr>
            <a:r>
              <a:rPr lang="en-US" sz="2600" dirty="0"/>
              <a:t>Update food list accordingly.</a:t>
            </a:r>
          </a:p>
          <a:p>
            <a:endParaRPr lang="en-IN" dirty="0"/>
          </a:p>
        </p:txBody>
      </p:sp>
    </p:spTree>
    <p:extLst>
      <p:ext uri="{BB962C8B-B14F-4D97-AF65-F5344CB8AC3E}">
        <p14:creationId xmlns:p14="http://schemas.microsoft.com/office/powerpoint/2010/main" val="44951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03D720-B515-A88D-6318-E6676E7D2949}"/>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CFD93850-3A3E-AC61-A966-40800E5356E5}"/>
              </a:ext>
            </a:extLst>
          </p:cNvPr>
          <p:cNvPicPr>
            <a:picLocks noChangeAspect="1"/>
          </p:cNvPicPr>
          <p:nvPr/>
        </p:nvPicPr>
        <p:blipFill>
          <a:blip r:embed="rId3"/>
          <a:stretch>
            <a:fillRect/>
          </a:stretch>
        </p:blipFill>
        <p:spPr>
          <a:xfrm>
            <a:off x="297712" y="542925"/>
            <a:ext cx="11546958" cy="5772150"/>
          </a:xfrm>
          <a:prstGeom prst="rect">
            <a:avLst/>
          </a:prstGeom>
        </p:spPr>
      </p:pic>
    </p:spTree>
    <p:extLst>
      <p:ext uri="{BB962C8B-B14F-4D97-AF65-F5344CB8AC3E}">
        <p14:creationId xmlns:p14="http://schemas.microsoft.com/office/powerpoint/2010/main" val="320538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D1D058-10BF-4B18-A5DD-D41611CBDA1A}"/>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27E706C1-5665-15B8-7193-B1A2C4B3DBAE}"/>
              </a:ext>
            </a:extLst>
          </p:cNvPr>
          <p:cNvPicPr>
            <a:picLocks noChangeAspect="1"/>
          </p:cNvPicPr>
          <p:nvPr/>
        </p:nvPicPr>
        <p:blipFill>
          <a:blip r:embed="rId3"/>
          <a:stretch>
            <a:fillRect/>
          </a:stretch>
        </p:blipFill>
        <p:spPr>
          <a:xfrm>
            <a:off x="308344" y="542925"/>
            <a:ext cx="11536326" cy="5772150"/>
          </a:xfrm>
          <a:prstGeom prst="rect">
            <a:avLst/>
          </a:prstGeom>
        </p:spPr>
      </p:pic>
    </p:spTree>
    <p:extLst>
      <p:ext uri="{BB962C8B-B14F-4D97-AF65-F5344CB8AC3E}">
        <p14:creationId xmlns:p14="http://schemas.microsoft.com/office/powerpoint/2010/main" val="239464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E41829-BEC5-7B56-D590-5A3DD0428802}"/>
              </a:ext>
            </a:extLst>
          </p:cNvPr>
          <p:cNvPicPr>
            <a:picLocks noChangeAspect="1"/>
          </p:cNvPicPr>
          <p:nvPr/>
        </p:nvPicPr>
        <p:blipFill>
          <a:blip r:embed="rId2"/>
          <a:stretch>
            <a:fillRect/>
          </a:stretch>
        </p:blipFill>
        <p:spPr>
          <a:xfrm>
            <a:off x="0" y="0"/>
            <a:ext cx="12192000" cy="6857999"/>
          </a:xfrm>
          <a:prstGeom prst="rect">
            <a:avLst/>
          </a:prstGeom>
        </p:spPr>
      </p:pic>
      <p:pic>
        <p:nvPicPr>
          <p:cNvPr id="3" name="Picture 2">
            <a:extLst>
              <a:ext uri="{FF2B5EF4-FFF2-40B4-BE49-F238E27FC236}">
                <a16:creationId xmlns:a16="http://schemas.microsoft.com/office/drawing/2014/main" id="{A95796A4-91AD-FD51-0147-04E89C80CFFD}"/>
              </a:ext>
            </a:extLst>
          </p:cNvPr>
          <p:cNvPicPr>
            <a:picLocks noChangeAspect="1"/>
          </p:cNvPicPr>
          <p:nvPr/>
        </p:nvPicPr>
        <p:blipFill>
          <a:blip r:embed="rId3"/>
          <a:stretch>
            <a:fillRect/>
          </a:stretch>
        </p:blipFill>
        <p:spPr>
          <a:xfrm>
            <a:off x="361507" y="542925"/>
            <a:ext cx="11440634" cy="5772150"/>
          </a:xfrm>
          <a:prstGeom prst="rect">
            <a:avLst/>
          </a:prstGeom>
        </p:spPr>
      </p:pic>
    </p:spTree>
    <p:extLst>
      <p:ext uri="{BB962C8B-B14F-4D97-AF65-F5344CB8AC3E}">
        <p14:creationId xmlns:p14="http://schemas.microsoft.com/office/powerpoint/2010/main" val="38678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94A650-5357-494A-99CF-C476B48F6FEC}"/>
              </a:ext>
            </a:extLst>
          </p:cNvPr>
          <p:cNvPicPr>
            <a:picLocks noChangeAspect="1"/>
          </p:cNvPicPr>
          <p:nvPr/>
        </p:nvPicPr>
        <p:blipFill>
          <a:blip r:embed="rId2"/>
          <a:stretch>
            <a:fillRect/>
          </a:stretch>
        </p:blipFill>
        <p:spPr>
          <a:xfrm>
            <a:off x="0" y="0"/>
            <a:ext cx="12192000" cy="6857999"/>
          </a:xfrm>
          <a:prstGeom prst="rect">
            <a:avLst/>
          </a:prstGeom>
        </p:spPr>
      </p:pic>
      <p:pic>
        <p:nvPicPr>
          <p:cNvPr id="5" name="Picture 4">
            <a:extLst>
              <a:ext uri="{FF2B5EF4-FFF2-40B4-BE49-F238E27FC236}">
                <a16:creationId xmlns:a16="http://schemas.microsoft.com/office/drawing/2014/main" id="{6A82415B-0DD0-DC17-B90C-88045892BE4F}"/>
              </a:ext>
            </a:extLst>
          </p:cNvPr>
          <p:cNvPicPr>
            <a:picLocks noChangeAspect="1"/>
          </p:cNvPicPr>
          <p:nvPr/>
        </p:nvPicPr>
        <p:blipFill>
          <a:blip r:embed="rId3"/>
          <a:stretch>
            <a:fillRect/>
          </a:stretch>
        </p:blipFill>
        <p:spPr>
          <a:xfrm>
            <a:off x="265814" y="552450"/>
            <a:ext cx="11568223" cy="5753100"/>
          </a:xfrm>
          <a:prstGeom prst="rect">
            <a:avLst/>
          </a:prstGeom>
        </p:spPr>
      </p:pic>
    </p:spTree>
    <p:extLst>
      <p:ext uri="{BB962C8B-B14F-4D97-AF65-F5344CB8AC3E}">
        <p14:creationId xmlns:p14="http://schemas.microsoft.com/office/powerpoint/2010/main" val="313992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48C42D-B4F2-5BBA-02FB-211335FCDBE8}"/>
              </a:ext>
            </a:extLst>
          </p:cNvPr>
          <p:cNvPicPr>
            <a:picLocks noChangeAspect="1"/>
          </p:cNvPicPr>
          <p:nvPr/>
        </p:nvPicPr>
        <p:blipFill>
          <a:blip r:embed="rId2"/>
          <a:stretch>
            <a:fillRect/>
          </a:stretch>
        </p:blipFill>
        <p:spPr>
          <a:xfrm>
            <a:off x="0" y="0"/>
            <a:ext cx="12191999" cy="6858000"/>
          </a:xfrm>
          <a:prstGeom prst="rect">
            <a:avLst/>
          </a:prstGeom>
        </p:spPr>
      </p:pic>
      <p:sp>
        <p:nvSpPr>
          <p:cNvPr id="3" name="Rectangle 2">
            <a:extLst>
              <a:ext uri="{FF2B5EF4-FFF2-40B4-BE49-F238E27FC236}">
                <a16:creationId xmlns:a16="http://schemas.microsoft.com/office/drawing/2014/main" id="{C679D000-6832-6B77-5986-53E9E311602C}"/>
              </a:ext>
            </a:extLst>
          </p:cNvPr>
          <p:cNvSpPr/>
          <p:nvPr/>
        </p:nvSpPr>
        <p:spPr>
          <a:xfrm>
            <a:off x="0" y="0"/>
            <a:ext cx="4133088" cy="6858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9FE14E1B-44F2-9916-96A0-23860DBC9095}"/>
              </a:ext>
            </a:extLst>
          </p:cNvPr>
          <p:cNvSpPr txBox="1"/>
          <p:nvPr/>
        </p:nvSpPr>
        <p:spPr>
          <a:xfrm>
            <a:off x="429768" y="1179576"/>
            <a:ext cx="3520440" cy="769441"/>
          </a:xfrm>
          <a:prstGeom prst="rect">
            <a:avLst/>
          </a:prstGeom>
          <a:noFill/>
        </p:spPr>
        <p:txBody>
          <a:bodyPr wrap="square" rtlCol="0">
            <a:spAutoFit/>
          </a:bodyPr>
          <a:lstStyle/>
          <a:p>
            <a:r>
              <a:rPr lang="en-US" sz="4400" b="1" dirty="0">
                <a:latin typeface="Arial Black" panose="020B0A04020102020204" pitchFamily="34" charset="0"/>
              </a:rPr>
              <a:t>CONTENT</a:t>
            </a:r>
            <a:endParaRPr lang="en-IN" sz="4400" b="1" dirty="0">
              <a:latin typeface="Arial Black" panose="020B0A04020102020204" pitchFamily="34" charset="0"/>
            </a:endParaRPr>
          </a:p>
        </p:txBody>
      </p:sp>
      <p:sp>
        <p:nvSpPr>
          <p:cNvPr id="5" name="TextBox 4">
            <a:extLst>
              <a:ext uri="{FF2B5EF4-FFF2-40B4-BE49-F238E27FC236}">
                <a16:creationId xmlns:a16="http://schemas.microsoft.com/office/drawing/2014/main" id="{352A99C0-6F2C-6ABB-7024-531CAF362304}"/>
              </a:ext>
            </a:extLst>
          </p:cNvPr>
          <p:cNvSpPr txBox="1"/>
          <p:nvPr/>
        </p:nvSpPr>
        <p:spPr>
          <a:xfrm>
            <a:off x="4959098" y="548640"/>
            <a:ext cx="6199632" cy="6124754"/>
          </a:xfrm>
          <a:prstGeom prst="rect">
            <a:avLst/>
          </a:prstGeom>
          <a:noFill/>
        </p:spPr>
        <p:txBody>
          <a:bodyPr wrap="square" rtlCol="0">
            <a:spAutoFit/>
          </a:bodyPr>
          <a:lstStyle/>
          <a:p>
            <a:pPr marL="285750" indent="-285750">
              <a:buFont typeface="Arial" panose="020B0604020202020204" pitchFamily="34" charset="0"/>
              <a:buChar char="•"/>
            </a:pPr>
            <a:r>
              <a:rPr lang="en-US" sz="2800" dirty="0"/>
              <a:t>Abstract</a:t>
            </a:r>
          </a:p>
          <a:p>
            <a:pPr marL="285750" indent="-285750">
              <a:buFont typeface="Arial" panose="020B0604020202020204" pitchFamily="34" charset="0"/>
              <a:buChar char="•"/>
            </a:pPr>
            <a:r>
              <a:rPr lang="en-US" sz="2800" dirty="0"/>
              <a:t>Introduction</a:t>
            </a:r>
          </a:p>
          <a:p>
            <a:pPr marL="285750" indent="-285750">
              <a:buFont typeface="Arial" panose="020B0604020202020204" pitchFamily="34" charset="0"/>
              <a:buChar char="•"/>
            </a:pPr>
            <a:r>
              <a:rPr lang="en-US" sz="2800" dirty="0"/>
              <a:t>Literature survey</a:t>
            </a:r>
          </a:p>
          <a:p>
            <a:pPr marL="285750" indent="-285750">
              <a:buFont typeface="Arial" panose="020B0604020202020204" pitchFamily="34" charset="0"/>
              <a:buChar char="•"/>
            </a:pPr>
            <a:r>
              <a:rPr lang="en-US" sz="2800" dirty="0"/>
              <a:t>Proposed work</a:t>
            </a:r>
          </a:p>
          <a:p>
            <a:pPr marL="285750" indent="-285750">
              <a:buFont typeface="Arial" panose="020B0604020202020204" pitchFamily="34" charset="0"/>
              <a:buChar char="•"/>
            </a:pPr>
            <a:r>
              <a:rPr lang="en-US" sz="2800" dirty="0"/>
              <a:t>Contribution or Innovation </a:t>
            </a:r>
          </a:p>
          <a:p>
            <a:pPr marL="914400" lvl="1" indent="-457200">
              <a:buFont typeface="Courier New" panose="02070309020205020404" pitchFamily="49" charset="0"/>
              <a:buChar char="o"/>
            </a:pPr>
            <a:r>
              <a:rPr lang="en-US" sz="2800" dirty="0"/>
              <a:t>Key Features</a:t>
            </a:r>
          </a:p>
          <a:p>
            <a:pPr marL="914400" lvl="1" indent="-457200">
              <a:buFont typeface="Courier New" panose="02070309020205020404" pitchFamily="49" charset="0"/>
              <a:buChar char="o"/>
            </a:pPr>
            <a:r>
              <a:rPr lang="en-US" sz="2800" dirty="0"/>
              <a:t>Benefits</a:t>
            </a:r>
          </a:p>
          <a:p>
            <a:pPr marL="285750" indent="-285750">
              <a:buFont typeface="Arial" panose="020B0604020202020204" pitchFamily="34" charset="0"/>
              <a:buChar char="•"/>
            </a:pPr>
            <a:r>
              <a:rPr lang="en-US" sz="2800" dirty="0"/>
              <a:t>Flow Diagram</a:t>
            </a:r>
          </a:p>
          <a:p>
            <a:pPr marL="285750" indent="-285750">
              <a:buFont typeface="Arial" panose="020B0604020202020204" pitchFamily="34" charset="0"/>
              <a:buChar char="•"/>
            </a:pPr>
            <a:r>
              <a:rPr lang="en-US" sz="2800" dirty="0"/>
              <a:t>Algorithm</a:t>
            </a:r>
          </a:p>
          <a:p>
            <a:pPr marL="285750" indent="-285750">
              <a:buFont typeface="Arial" panose="020B0604020202020204" pitchFamily="34" charset="0"/>
              <a:buChar char="•"/>
            </a:pPr>
            <a:r>
              <a:rPr lang="en-US" sz="2800" dirty="0"/>
              <a:t>Result and Analysis </a:t>
            </a:r>
          </a:p>
          <a:p>
            <a:pPr marL="285750" indent="-285750">
              <a:buFont typeface="Arial" panose="020B0604020202020204" pitchFamily="34" charset="0"/>
              <a:buChar char="•"/>
            </a:pPr>
            <a:r>
              <a:rPr lang="en-US" sz="2800" dirty="0"/>
              <a:t>Photos</a:t>
            </a:r>
          </a:p>
          <a:p>
            <a:pPr marL="285750" indent="-285750">
              <a:buFont typeface="Arial" panose="020B0604020202020204" pitchFamily="34" charset="0"/>
              <a:buChar char="•"/>
            </a:pPr>
            <a:r>
              <a:rPr lang="en-US" sz="2800" dirty="0"/>
              <a:t>Reference</a:t>
            </a:r>
          </a:p>
          <a:p>
            <a:pPr marL="285750" indent="-285750" algn="ctr">
              <a:buFont typeface="Arial" panose="020B0604020202020204" pitchFamily="34" charset="0"/>
              <a:buChar char="•"/>
            </a:pPr>
            <a:endParaRPr lang="en-US" sz="2800" dirty="0"/>
          </a:p>
          <a:p>
            <a:pPr marL="285750" indent="-285750" algn="ctr">
              <a:buFont typeface="Arial" panose="020B0604020202020204" pitchFamily="34" charset="0"/>
              <a:buChar char="•"/>
            </a:pPr>
            <a:endParaRPr lang="en-IN" sz="2800" dirty="0"/>
          </a:p>
        </p:txBody>
      </p:sp>
    </p:spTree>
    <p:extLst>
      <p:ext uri="{BB962C8B-B14F-4D97-AF65-F5344CB8AC3E}">
        <p14:creationId xmlns:p14="http://schemas.microsoft.com/office/powerpoint/2010/main" val="1958858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0887B4-0B8B-0D0A-832E-A0449EC95927}"/>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270363E2-9DA8-6A90-833B-49D8A0E6BBD3}"/>
              </a:ext>
            </a:extLst>
          </p:cNvPr>
          <p:cNvSpPr txBox="1"/>
          <p:nvPr/>
        </p:nvSpPr>
        <p:spPr>
          <a:xfrm>
            <a:off x="723014" y="467003"/>
            <a:ext cx="6868632" cy="830997"/>
          </a:xfrm>
          <a:prstGeom prst="rect">
            <a:avLst/>
          </a:prstGeom>
          <a:noFill/>
        </p:spPr>
        <p:txBody>
          <a:bodyPr wrap="square" rtlCol="0">
            <a:spAutoFit/>
          </a:bodyPr>
          <a:lstStyle/>
          <a:p>
            <a:r>
              <a:rPr lang="en-US" sz="4800" b="1" dirty="0">
                <a:latin typeface="Arial Black" panose="020B0A04020102020204" pitchFamily="34" charset="0"/>
              </a:rPr>
              <a:t>References</a:t>
            </a:r>
            <a:r>
              <a:rPr lang="en-US" dirty="0"/>
              <a:t> </a:t>
            </a:r>
            <a:endParaRPr lang="en-IN" dirty="0"/>
          </a:p>
        </p:txBody>
      </p:sp>
      <p:sp>
        <p:nvSpPr>
          <p:cNvPr id="7" name="TextBox 6">
            <a:extLst>
              <a:ext uri="{FF2B5EF4-FFF2-40B4-BE49-F238E27FC236}">
                <a16:creationId xmlns:a16="http://schemas.microsoft.com/office/drawing/2014/main" id="{50B91F19-C867-438D-F617-B7A0BE32B65D}"/>
              </a:ext>
            </a:extLst>
          </p:cNvPr>
          <p:cNvSpPr txBox="1"/>
          <p:nvPr/>
        </p:nvSpPr>
        <p:spPr>
          <a:xfrm>
            <a:off x="988828" y="1967023"/>
            <a:ext cx="6018028" cy="1169551"/>
          </a:xfrm>
          <a:prstGeom prst="rect">
            <a:avLst/>
          </a:prstGeom>
          <a:noFill/>
        </p:spPr>
        <p:txBody>
          <a:bodyPr wrap="square" rtlCol="0">
            <a:spAutoFit/>
          </a:bodyPr>
          <a:lstStyle/>
          <a:p>
            <a:r>
              <a:rPr lang="en-US" sz="2600" b="1" dirty="0" err="1"/>
              <a:t>Fridely</a:t>
            </a:r>
            <a:r>
              <a:rPr lang="en-US" sz="2600" b="1" dirty="0"/>
              <a:t> App: </a:t>
            </a:r>
            <a:r>
              <a:rPr lang="en-US" sz="2600" b="1" dirty="0">
                <a:hlinkClick r:id="rId3"/>
              </a:rPr>
              <a:t>www.fridely.com</a:t>
            </a:r>
            <a:endParaRPr lang="en-US" sz="2600" b="1" dirty="0"/>
          </a:p>
          <a:p>
            <a:r>
              <a:rPr lang="en-US" sz="2600" b="1" dirty="0"/>
              <a:t>No Waste App: </a:t>
            </a:r>
            <a:r>
              <a:rPr lang="en-US" sz="2600" b="1" dirty="0">
                <a:hlinkClick r:id="rId4"/>
              </a:rPr>
              <a:t>www.nowasteapp.com</a:t>
            </a:r>
            <a:endParaRPr lang="en-US" sz="2600" b="1" dirty="0"/>
          </a:p>
          <a:p>
            <a:endParaRPr lang="en-IN" dirty="0"/>
          </a:p>
        </p:txBody>
      </p:sp>
      <p:pic>
        <p:nvPicPr>
          <p:cNvPr id="4" name="Picture 3">
            <a:extLst>
              <a:ext uri="{FF2B5EF4-FFF2-40B4-BE49-F238E27FC236}">
                <a16:creationId xmlns:a16="http://schemas.microsoft.com/office/drawing/2014/main" id="{9C9564D4-A484-C385-4CD5-84C8E47D6B3E}"/>
              </a:ext>
            </a:extLst>
          </p:cNvPr>
          <p:cNvPicPr>
            <a:picLocks noChangeAspect="1"/>
          </p:cNvPicPr>
          <p:nvPr/>
        </p:nvPicPr>
        <p:blipFill>
          <a:blip r:embed="rId5"/>
          <a:stretch>
            <a:fillRect/>
          </a:stretch>
        </p:blipFill>
        <p:spPr>
          <a:xfrm>
            <a:off x="8384453" y="1774825"/>
            <a:ext cx="2886075" cy="4324350"/>
          </a:xfrm>
          <a:prstGeom prst="rect">
            <a:avLst/>
          </a:prstGeom>
        </p:spPr>
      </p:pic>
    </p:spTree>
    <p:extLst>
      <p:ext uri="{BB962C8B-B14F-4D97-AF65-F5344CB8AC3E}">
        <p14:creationId xmlns:p14="http://schemas.microsoft.com/office/powerpoint/2010/main" val="3163302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CE219E-83AC-9399-CC7F-9495B0C6E9C4}"/>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383613D3-64C1-D72A-D792-8E53D39FA5F9}"/>
              </a:ext>
            </a:extLst>
          </p:cNvPr>
          <p:cNvSpPr txBox="1"/>
          <p:nvPr/>
        </p:nvSpPr>
        <p:spPr>
          <a:xfrm>
            <a:off x="2438400" y="2586182"/>
            <a:ext cx="7296727" cy="1200329"/>
          </a:xfrm>
          <a:prstGeom prst="rect">
            <a:avLst/>
          </a:prstGeom>
          <a:noFill/>
        </p:spPr>
        <p:txBody>
          <a:bodyPr wrap="square" rtlCol="0">
            <a:spAutoFit/>
          </a:bodyPr>
          <a:lstStyle/>
          <a:p>
            <a:pPr algn="ctr"/>
            <a:r>
              <a:rPr lang="en-US" sz="7200" b="1" dirty="0">
                <a:latin typeface="Arial Black" panose="020B0A04020102020204" pitchFamily="34" charset="0"/>
              </a:rPr>
              <a:t>THANK YOU</a:t>
            </a:r>
            <a:endParaRPr lang="en-IN" sz="7200" b="1" dirty="0">
              <a:latin typeface="Arial Black" panose="020B0A04020102020204" pitchFamily="34" charset="0"/>
            </a:endParaRPr>
          </a:p>
        </p:txBody>
      </p:sp>
    </p:spTree>
    <p:extLst>
      <p:ext uri="{BB962C8B-B14F-4D97-AF65-F5344CB8AC3E}">
        <p14:creationId xmlns:p14="http://schemas.microsoft.com/office/powerpoint/2010/main" val="402274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C82091-E7F7-39BB-CBBC-3C8090D3B741}"/>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BA53D7D5-3628-4B72-F631-B7F0C4D9BC8F}"/>
              </a:ext>
            </a:extLst>
          </p:cNvPr>
          <p:cNvSpPr txBox="1"/>
          <p:nvPr/>
        </p:nvSpPr>
        <p:spPr>
          <a:xfrm>
            <a:off x="600364" y="267855"/>
            <a:ext cx="9107054" cy="830997"/>
          </a:xfrm>
          <a:prstGeom prst="rect">
            <a:avLst/>
          </a:prstGeom>
          <a:noFill/>
        </p:spPr>
        <p:txBody>
          <a:bodyPr wrap="square" rtlCol="0">
            <a:spAutoFit/>
          </a:bodyPr>
          <a:lstStyle/>
          <a:p>
            <a:r>
              <a:rPr lang="en-US" sz="4800" b="1" dirty="0">
                <a:latin typeface="Arial Black" panose="020B0A04020102020204" pitchFamily="34" charset="0"/>
              </a:rPr>
              <a:t>ABSTRACT</a:t>
            </a:r>
            <a:endParaRPr lang="en-IN" sz="4800" b="1" dirty="0">
              <a:latin typeface="Arial Black" panose="020B0A04020102020204" pitchFamily="34" charset="0"/>
            </a:endParaRPr>
          </a:p>
        </p:txBody>
      </p:sp>
      <p:sp>
        <p:nvSpPr>
          <p:cNvPr id="4" name="TextBox 3">
            <a:extLst>
              <a:ext uri="{FF2B5EF4-FFF2-40B4-BE49-F238E27FC236}">
                <a16:creationId xmlns:a16="http://schemas.microsoft.com/office/drawing/2014/main" id="{96E3A1BF-C5EC-4A67-AA40-3866F7F17432}"/>
              </a:ext>
            </a:extLst>
          </p:cNvPr>
          <p:cNvSpPr txBox="1"/>
          <p:nvPr/>
        </p:nvSpPr>
        <p:spPr>
          <a:xfrm>
            <a:off x="1099127" y="1887515"/>
            <a:ext cx="10427855" cy="3293209"/>
          </a:xfrm>
          <a:prstGeom prst="rect">
            <a:avLst/>
          </a:prstGeom>
          <a:noFill/>
        </p:spPr>
        <p:txBody>
          <a:bodyPr wrap="square" rtlCol="0">
            <a:spAutoFit/>
          </a:bodyPr>
          <a:lstStyle/>
          <a:p>
            <a:r>
              <a:rPr lang="en-US" sz="2600" dirty="0"/>
              <a:t>Food wastage is a rising issue worldwide, mostly due to inadequate inventory management and forgotten expiry dates. This project suggests a Food Expiry Tracker system that assists users in entering food items with their purchase and expiry dates and provides timely reminders. Barcode scanning, intelligent notifications, and AI-driven recipe suggestions for near-expiry items enable improved food management. The system suits homes, restaurants, and small food establishments and is designed to ensure sustainability and minimize food waste.</a:t>
            </a:r>
            <a:endParaRPr lang="en-IN" sz="2600" dirty="0"/>
          </a:p>
        </p:txBody>
      </p:sp>
    </p:spTree>
    <p:extLst>
      <p:ext uri="{BB962C8B-B14F-4D97-AF65-F5344CB8AC3E}">
        <p14:creationId xmlns:p14="http://schemas.microsoft.com/office/powerpoint/2010/main" val="212394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A75E4E-5B55-4031-DC07-C551C9C58184}"/>
              </a:ext>
            </a:extLst>
          </p:cNvPr>
          <p:cNvPicPr>
            <a:picLocks noChangeAspect="1"/>
          </p:cNvPicPr>
          <p:nvPr/>
        </p:nvPicPr>
        <p:blipFill>
          <a:blip r:embed="rId2"/>
          <a:stretch>
            <a:fillRect/>
          </a:stretch>
        </p:blipFill>
        <p:spPr>
          <a:xfrm>
            <a:off x="0" y="0"/>
            <a:ext cx="12191999" cy="6858000"/>
          </a:xfrm>
          <a:prstGeom prst="rect">
            <a:avLst/>
          </a:prstGeom>
        </p:spPr>
      </p:pic>
      <p:sp>
        <p:nvSpPr>
          <p:cNvPr id="3" name="TextBox 2">
            <a:extLst>
              <a:ext uri="{FF2B5EF4-FFF2-40B4-BE49-F238E27FC236}">
                <a16:creationId xmlns:a16="http://schemas.microsoft.com/office/drawing/2014/main" id="{899C5538-B07F-E84B-24E6-112761588077}"/>
              </a:ext>
            </a:extLst>
          </p:cNvPr>
          <p:cNvSpPr txBox="1"/>
          <p:nvPr/>
        </p:nvSpPr>
        <p:spPr>
          <a:xfrm>
            <a:off x="6096000" y="484632"/>
            <a:ext cx="5324856" cy="769441"/>
          </a:xfrm>
          <a:prstGeom prst="rect">
            <a:avLst/>
          </a:prstGeom>
          <a:noFill/>
        </p:spPr>
        <p:txBody>
          <a:bodyPr wrap="square" rtlCol="0">
            <a:spAutoFit/>
          </a:bodyPr>
          <a:lstStyle/>
          <a:p>
            <a:pPr algn="r"/>
            <a:r>
              <a:rPr lang="en-US" sz="4400" dirty="0">
                <a:latin typeface="Arial Black" panose="020B0A04020102020204" pitchFamily="34" charset="0"/>
              </a:rPr>
              <a:t>INTRODUCTION</a:t>
            </a:r>
            <a:endParaRPr lang="en-IN" sz="4400" dirty="0">
              <a:latin typeface="Arial Black" panose="020B0A04020102020204" pitchFamily="34" charset="0"/>
            </a:endParaRPr>
          </a:p>
        </p:txBody>
      </p:sp>
      <p:sp>
        <p:nvSpPr>
          <p:cNvPr id="7" name="TextBox 6">
            <a:extLst>
              <a:ext uri="{FF2B5EF4-FFF2-40B4-BE49-F238E27FC236}">
                <a16:creationId xmlns:a16="http://schemas.microsoft.com/office/drawing/2014/main" id="{F9086630-8783-4A37-BCB2-A5A3EA129908}"/>
              </a:ext>
            </a:extLst>
          </p:cNvPr>
          <p:cNvSpPr txBox="1"/>
          <p:nvPr/>
        </p:nvSpPr>
        <p:spPr>
          <a:xfrm>
            <a:off x="853071" y="2293205"/>
            <a:ext cx="10908792" cy="3293209"/>
          </a:xfrm>
          <a:prstGeom prst="rect">
            <a:avLst/>
          </a:prstGeom>
          <a:noFill/>
        </p:spPr>
        <p:txBody>
          <a:bodyPr wrap="square" rtlCol="0">
            <a:spAutoFit/>
          </a:bodyPr>
          <a:lstStyle/>
          <a:p>
            <a:r>
              <a:rPr lang="en-US" sz="2600" dirty="0"/>
              <a:t>Food Saver is a user- friendly application designed to help individuals and families manage their food inventory by tracking expiry dates and providing timely notifications.</a:t>
            </a:r>
          </a:p>
          <a:p>
            <a:endParaRPr lang="en-US" sz="2600" dirty="0"/>
          </a:p>
          <a:p>
            <a:r>
              <a:rPr lang="en-US" sz="2600" dirty="0"/>
              <a:t>Food Saver is designed to minimize food waste and promote smarter consumption. The AI application lets users log grocery items, track their expiration dates, and reminds them at the right time to use the products before they go bad.</a:t>
            </a:r>
            <a:endParaRPr lang="en-IN" sz="2600" dirty="0"/>
          </a:p>
        </p:txBody>
      </p:sp>
    </p:spTree>
    <p:extLst>
      <p:ext uri="{BB962C8B-B14F-4D97-AF65-F5344CB8AC3E}">
        <p14:creationId xmlns:p14="http://schemas.microsoft.com/office/powerpoint/2010/main" val="2920295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296E88-C6CD-0D69-82A2-6E6906F89880}"/>
              </a:ext>
            </a:extLst>
          </p:cNvPr>
          <p:cNvPicPr>
            <a:picLocks noChangeAspect="1"/>
          </p:cNvPicPr>
          <p:nvPr/>
        </p:nvPicPr>
        <p:blipFill>
          <a:blip r:embed="rId2"/>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00477438-7282-4349-B184-BCFA39C2330D}"/>
              </a:ext>
            </a:extLst>
          </p:cNvPr>
          <p:cNvSpPr txBox="1"/>
          <p:nvPr/>
        </p:nvSpPr>
        <p:spPr>
          <a:xfrm>
            <a:off x="621792" y="280338"/>
            <a:ext cx="10469880" cy="646331"/>
          </a:xfrm>
          <a:prstGeom prst="rect">
            <a:avLst/>
          </a:prstGeom>
          <a:noFill/>
        </p:spPr>
        <p:txBody>
          <a:bodyPr wrap="square" rtlCol="0">
            <a:spAutoFit/>
          </a:bodyPr>
          <a:lstStyle/>
          <a:p>
            <a:r>
              <a:rPr lang="en-US" sz="3600" b="1" dirty="0">
                <a:latin typeface="Arial Black" panose="020B0A04020102020204" pitchFamily="34" charset="0"/>
              </a:rPr>
              <a:t>Overview of Food Saver</a:t>
            </a:r>
            <a:endParaRPr lang="en-IN" sz="3600" b="1" dirty="0">
              <a:latin typeface="Arial Black" panose="020B0A04020102020204" pitchFamily="34" charset="0"/>
            </a:endParaRPr>
          </a:p>
        </p:txBody>
      </p:sp>
      <p:sp>
        <p:nvSpPr>
          <p:cNvPr id="8" name="Rectangle 7">
            <a:extLst>
              <a:ext uri="{FF2B5EF4-FFF2-40B4-BE49-F238E27FC236}">
                <a16:creationId xmlns:a16="http://schemas.microsoft.com/office/drawing/2014/main" id="{C402E257-B8B8-E3C8-BE0C-2AD5B803F7D8}"/>
              </a:ext>
            </a:extLst>
          </p:cNvPr>
          <p:cNvSpPr/>
          <p:nvPr/>
        </p:nvSpPr>
        <p:spPr>
          <a:xfrm>
            <a:off x="1005840" y="2039112"/>
            <a:ext cx="4151376" cy="4114800"/>
          </a:xfrm>
          <a:prstGeom prst="rect">
            <a:avLst/>
          </a:prstGeom>
          <a:solidFill>
            <a:schemeClr val="accent2">
              <a:lumMod val="40000"/>
              <a:lumOff val="60000"/>
            </a:schemeClr>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C1A1A1D4-0F4B-BF1D-B09E-044F23E53548}"/>
              </a:ext>
            </a:extLst>
          </p:cNvPr>
          <p:cNvSpPr txBox="1"/>
          <p:nvPr/>
        </p:nvSpPr>
        <p:spPr>
          <a:xfrm>
            <a:off x="1115568" y="2249424"/>
            <a:ext cx="3950208" cy="3693319"/>
          </a:xfrm>
          <a:prstGeom prst="rect">
            <a:avLst/>
          </a:prstGeom>
          <a:noFill/>
        </p:spPr>
        <p:txBody>
          <a:bodyPr wrap="square" rtlCol="0">
            <a:spAutoFit/>
          </a:bodyPr>
          <a:lstStyle/>
          <a:p>
            <a:r>
              <a:rPr lang="en-US" sz="2600" dirty="0"/>
              <a:t>Food expiry tracker helps users to prevent from:-</a:t>
            </a:r>
          </a:p>
          <a:p>
            <a:pPr marL="457200" indent="-457200">
              <a:buFont typeface="Wingdings" panose="05000000000000000000" pitchFamily="2" charset="2"/>
              <a:buChar char="§"/>
            </a:pPr>
            <a:r>
              <a:rPr lang="en-US" sz="2600" dirty="0"/>
              <a:t>Spoilage</a:t>
            </a:r>
          </a:p>
          <a:p>
            <a:pPr marL="457200" indent="-457200">
              <a:buFont typeface="Wingdings" panose="05000000000000000000" pitchFamily="2" charset="2"/>
              <a:buChar char="§"/>
            </a:pPr>
            <a:r>
              <a:rPr lang="en-US" sz="2600" dirty="0"/>
              <a:t>Allow for better planning and use of food items</a:t>
            </a:r>
          </a:p>
          <a:p>
            <a:pPr marL="457200" indent="-457200">
              <a:buFont typeface="Wingdings" panose="05000000000000000000" pitchFamily="2" charset="2"/>
              <a:buChar char="§"/>
            </a:pPr>
            <a:r>
              <a:rPr lang="en-US" sz="2600" dirty="0"/>
              <a:t>Waste Reduction</a:t>
            </a:r>
          </a:p>
          <a:p>
            <a:pPr marL="457200" indent="-457200">
              <a:buFont typeface="Wingdings" panose="05000000000000000000" pitchFamily="2" charset="2"/>
              <a:buChar char="§"/>
            </a:pPr>
            <a:r>
              <a:rPr lang="en-US" sz="2600" dirty="0"/>
              <a:t>Contribution to healthier eating habits</a:t>
            </a:r>
            <a:endParaRPr lang="en-IN" sz="2600" dirty="0"/>
          </a:p>
        </p:txBody>
      </p:sp>
      <p:sp>
        <p:nvSpPr>
          <p:cNvPr id="11" name="TextBox 10">
            <a:extLst>
              <a:ext uri="{FF2B5EF4-FFF2-40B4-BE49-F238E27FC236}">
                <a16:creationId xmlns:a16="http://schemas.microsoft.com/office/drawing/2014/main" id="{B65938C7-2CA8-E244-EBA4-F973DD86545D}"/>
              </a:ext>
            </a:extLst>
          </p:cNvPr>
          <p:cNvSpPr txBox="1"/>
          <p:nvPr/>
        </p:nvSpPr>
        <p:spPr>
          <a:xfrm>
            <a:off x="621792" y="1546669"/>
            <a:ext cx="5074920" cy="492443"/>
          </a:xfrm>
          <a:prstGeom prst="rect">
            <a:avLst/>
          </a:prstGeom>
          <a:noFill/>
        </p:spPr>
        <p:txBody>
          <a:bodyPr wrap="square" rtlCol="0">
            <a:spAutoFit/>
          </a:bodyPr>
          <a:lstStyle/>
          <a:p>
            <a:r>
              <a:rPr lang="en-US" sz="2600" b="1" dirty="0"/>
              <a:t>Significance of Tracking Food Expiry</a:t>
            </a:r>
            <a:endParaRPr lang="en-IN" sz="2600" b="1" dirty="0"/>
          </a:p>
        </p:txBody>
      </p:sp>
      <p:sp>
        <p:nvSpPr>
          <p:cNvPr id="13" name="Rectangle 12">
            <a:extLst>
              <a:ext uri="{FF2B5EF4-FFF2-40B4-BE49-F238E27FC236}">
                <a16:creationId xmlns:a16="http://schemas.microsoft.com/office/drawing/2014/main" id="{F3278A1D-4255-4684-4F6B-22DF86AB40CF}"/>
              </a:ext>
            </a:extLst>
          </p:cNvPr>
          <p:cNvSpPr/>
          <p:nvPr/>
        </p:nvSpPr>
        <p:spPr>
          <a:xfrm>
            <a:off x="7034786" y="2039112"/>
            <a:ext cx="4151376" cy="4114800"/>
          </a:xfrm>
          <a:prstGeom prst="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41BE446E-E197-BE40-0BD7-DF53F4FE6541}"/>
              </a:ext>
            </a:extLst>
          </p:cNvPr>
          <p:cNvSpPr txBox="1"/>
          <p:nvPr/>
        </p:nvSpPr>
        <p:spPr>
          <a:xfrm>
            <a:off x="7178040" y="2157060"/>
            <a:ext cx="3822192" cy="2893100"/>
          </a:xfrm>
          <a:prstGeom prst="rect">
            <a:avLst/>
          </a:prstGeom>
          <a:noFill/>
        </p:spPr>
        <p:txBody>
          <a:bodyPr wrap="square" rtlCol="0">
            <a:spAutoFit/>
          </a:bodyPr>
          <a:lstStyle/>
          <a:p>
            <a:r>
              <a:rPr lang="en-US" sz="2600" dirty="0"/>
              <a:t>The app is aimed at :-</a:t>
            </a:r>
          </a:p>
          <a:p>
            <a:pPr marL="457200" indent="-457200">
              <a:buFont typeface="Wingdings" panose="05000000000000000000" pitchFamily="2" charset="2"/>
              <a:buChar char="§"/>
            </a:pPr>
            <a:r>
              <a:rPr lang="en-US" sz="2600" dirty="0"/>
              <a:t> busy individuals</a:t>
            </a:r>
          </a:p>
          <a:p>
            <a:pPr marL="457200" indent="-457200">
              <a:buFont typeface="Wingdings" panose="05000000000000000000" pitchFamily="2" charset="2"/>
              <a:buChar char="§"/>
            </a:pPr>
            <a:r>
              <a:rPr lang="en-US" sz="2600" dirty="0"/>
              <a:t> families</a:t>
            </a:r>
          </a:p>
          <a:p>
            <a:pPr marL="457200" indent="-457200">
              <a:buFont typeface="Wingdings" panose="05000000000000000000" pitchFamily="2" charset="2"/>
              <a:buChar char="§"/>
            </a:pPr>
            <a:r>
              <a:rPr lang="en-US" sz="2600" dirty="0"/>
              <a:t> environmentally conscious consumers who want to optimize their food.</a:t>
            </a:r>
          </a:p>
        </p:txBody>
      </p:sp>
      <p:sp>
        <p:nvSpPr>
          <p:cNvPr id="15" name="TextBox 14">
            <a:extLst>
              <a:ext uri="{FF2B5EF4-FFF2-40B4-BE49-F238E27FC236}">
                <a16:creationId xmlns:a16="http://schemas.microsoft.com/office/drawing/2014/main" id="{5BFCB0A0-D421-DE95-4489-05EBE3ACC880}"/>
              </a:ext>
            </a:extLst>
          </p:cNvPr>
          <p:cNvSpPr txBox="1"/>
          <p:nvPr/>
        </p:nvSpPr>
        <p:spPr>
          <a:xfrm>
            <a:off x="7013448" y="1531619"/>
            <a:ext cx="4151376" cy="492443"/>
          </a:xfrm>
          <a:prstGeom prst="rect">
            <a:avLst/>
          </a:prstGeom>
          <a:noFill/>
        </p:spPr>
        <p:txBody>
          <a:bodyPr wrap="square" rtlCol="0">
            <a:spAutoFit/>
          </a:bodyPr>
          <a:lstStyle/>
          <a:p>
            <a:pPr algn="ctr"/>
            <a:r>
              <a:rPr lang="en-US" sz="2600" b="1" dirty="0"/>
              <a:t>Target users</a:t>
            </a:r>
            <a:endParaRPr lang="en-IN" sz="2600" b="1" dirty="0"/>
          </a:p>
        </p:txBody>
      </p:sp>
    </p:spTree>
    <p:extLst>
      <p:ext uri="{BB962C8B-B14F-4D97-AF65-F5344CB8AC3E}">
        <p14:creationId xmlns:p14="http://schemas.microsoft.com/office/powerpoint/2010/main" val="187226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E83116-5186-2DE3-FEDA-717A47F41599}"/>
              </a:ext>
            </a:extLst>
          </p:cNvPr>
          <p:cNvPicPr>
            <a:picLocks noChangeAspect="1"/>
          </p:cNvPicPr>
          <p:nvPr/>
        </p:nvPicPr>
        <p:blipFill>
          <a:blip r:embed="rId2"/>
          <a:stretch>
            <a:fillRect/>
          </a:stretch>
        </p:blipFill>
        <p:spPr>
          <a:xfrm>
            <a:off x="18361" y="10135"/>
            <a:ext cx="12192000" cy="6857999"/>
          </a:xfrm>
          <a:prstGeom prst="rect">
            <a:avLst/>
          </a:prstGeom>
        </p:spPr>
      </p:pic>
      <p:sp>
        <p:nvSpPr>
          <p:cNvPr id="4" name="TextBox 3">
            <a:extLst>
              <a:ext uri="{FF2B5EF4-FFF2-40B4-BE49-F238E27FC236}">
                <a16:creationId xmlns:a16="http://schemas.microsoft.com/office/drawing/2014/main" id="{69826BDD-B695-2CE8-EBED-655C82292461}"/>
              </a:ext>
            </a:extLst>
          </p:cNvPr>
          <p:cNvSpPr txBox="1"/>
          <p:nvPr/>
        </p:nvSpPr>
        <p:spPr>
          <a:xfrm>
            <a:off x="461433" y="440268"/>
            <a:ext cx="11269133" cy="830997"/>
          </a:xfrm>
          <a:prstGeom prst="rect">
            <a:avLst/>
          </a:prstGeom>
          <a:noFill/>
        </p:spPr>
        <p:txBody>
          <a:bodyPr wrap="square" rtlCol="0">
            <a:spAutoFit/>
          </a:bodyPr>
          <a:lstStyle/>
          <a:p>
            <a:r>
              <a:rPr lang="en-US" sz="4800" b="1" dirty="0">
                <a:latin typeface="Arial Black" panose="020B0A04020102020204" pitchFamily="34" charset="0"/>
              </a:rPr>
              <a:t>Literature Survey</a:t>
            </a:r>
            <a:endParaRPr lang="en-IN" sz="4800" b="1" dirty="0">
              <a:latin typeface="Arial Black" panose="020B0A04020102020204" pitchFamily="34" charset="0"/>
            </a:endParaRPr>
          </a:p>
        </p:txBody>
      </p:sp>
      <p:sp>
        <p:nvSpPr>
          <p:cNvPr id="5" name="TextBox 4">
            <a:extLst>
              <a:ext uri="{FF2B5EF4-FFF2-40B4-BE49-F238E27FC236}">
                <a16:creationId xmlns:a16="http://schemas.microsoft.com/office/drawing/2014/main" id="{9A882E21-48F8-E31E-41E9-D53A3F623179}"/>
              </a:ext>
            </a:extLst>
          </p:cNvPr>
          <p:cNvSpPr txBox="1"/>
          <p:nvPr/>
        </p:nvSpPr>
        <p:spPr>
          <a:xfrm>
            <a:off x="1322024" y="1806766"/>
            <a:ext cx="9584674" cy="492443"/>
          </a:xfrm>
          <a:prstGeom prst="rect">
            <a:avLst/>
          </a:prstGeom>
          <a:noFill/>
        </p:spPr>
        <p:txBody>
          <a:bodyPr wrap="square" rtlCol="0">
            <a:spAutoFit/>
          </a:bodyPr>
          <a:lstStyle/>
          <a:p>
            <a:r>
              <a:rPr lang="en-US" sz="2600" b="1" dirty="0"/>
              <a:t>Fridgely App :-  </a:t>
            </a:r>
            <a:r>
              <a:rPr lang="en-US" sz="2600" dirty="0"/>
              <a:t> </a:t>
            </a:r>
          </a:p>
        </p:txBody>
      </p:sp>
      <p:sp>
        <p:nvSpPr>
          <p:cNvPr id="9" name="TextBox 8">
            <a:extLst>
              <a:ext uri="{FF2B5EF4-FFF2-40B4-BE49-F238E27FC236}">
                <a16:creationId xmlns:a16="http://schemas.microsoft.com/office/drawing/2014/main" id="{D100A28D-D41E-49FF-2BAD-A0110514F6EE}"/>
              </a:ext>
            </a:extLst>
          </p:cNvPr>
          <p:cNvSpPr txBox="1"/>
          <p:nvPr/>
        </p:nvSpPr>
        <p:spPr>
          <a:xfrm>
            <a:off x="3635566" y="2104222"/>
            <a:ext cx="6852492" cy="892552"/>
          </a:xfrm>
          <a:prstGeom prst="rect">
            <a:avLst/>
          </a:prstGeom>
          <a:noFill/>
        </p:spPr>
        <p:txBody>
          <a:bodyPr wrap="square" rtlCol="0">
            <a:spAutoFit/>
          </a:bodyPr>
          <a:lstStyle/>
          <a:p>
            <a:pPr marL="285750" indent="-285750">
              <a:buFont typeface="Wingdings" panose="05000000000000000000" pitchFamily="2" charset="2"/>
              <a:buChar char="§"/>
            </a:pPr>
            <a:r>
              <a:rPr lang="en-US" sz="2600" dirty="0"/>
              <a:t>Barcode-based food tracking</a:t>
            </a:r>
          </a:p>
          <a:p>
            <a:pPr marL="285750" indent="-285750">
              <a:buFont typeface="Wingdings" panose="05000000000000000000" pitchFamily="2" charset="2"/>
              <a:buChar char="§"/>
            </a:pPr>
            <a:r>
              <a:rPr lang="en-US" sz="2600" dirty="0"/>
              <a:t>Expiry reminder</a:t>
            </a:r>
            <a:endParaRPr lang="en-IN" sz="2600" dirty="0"/>
          </a:p>
        </p:txBody>
      </p:sp>
      <p:sp>
        <p:nvSpPr>
          <p:cNvPr id="16" name="TextBox 15">
            <a:extLst>
              <a:ext uri="{FF2B5EF4-FFF2-40B4-BE49-F238E27FC236}">
                <a16:creationId xmlns:a16="http://schemas.microsoft.com/office/drawing/2014/main" id="{8DE27F0F-7430-AD2D-0562-133E9CF2005F}"/>
              </a:ext>
            </a:extLst>
          </p:cNvPr>
          <p:cNvSpPr txBox="1"/>
          <p:nvPr/>
        </p:nvSpPr>
        <p:spPr>
          <a:xfrm>
            <a:off x="1322024" y="3813086"/>
            <a:ext cx="3833870" cy="492443"/>
          </a:xfrm>
          <a:prstGeom prst="rect">
            <a:avLst/>
          </a:prstGeom>
          <a:noFill/>
        </p:spPr>
        <p:txBody>
          <a:bodyPr wrap="square" rtlCol="0">
            <a:spAutoFit/>
          </a:bodyPr>
          <a:lstStyle/>
          <a:p>
            <a:r>
              <a:rPr lang="en-US" sz="2600" b="1" dirty="0"/>
              <a:t>AI &amp; OCR-Based System:-</a:t>
            </a:r>
            <a:endParaRPr lang="en-IN" sz="2600" b="1" dirty="0"/>
          </a:p>
        </p:txBody>
      </p:sp>
      <p:sp>
        <p:nvSpPr>
          <p:cNvPr id="20" name="TextBox 19">
            <a:extLst>
              <a:ext uri="{FF2B5EF4-FFF2-40B4-BE49-F238E27FC236}">
                <a16:creationId xmlns:a16="http://schemas.microsoft.com/office/drawing/2014/main" id="{6F9C9EBF-671E-0455-2F64-BDF690201377}"/>
              </a:ext>
            </a:extLst>
          </p:cNvPr>
          <p:cNvSpPr txBox="1"/>
          <p:nvPr/>
        </p:nvSpPr>
        <p:spPr>
          <a:xfrm>
            <a:off x="3635566" y="4523550"/>
            <a:ext cx="5883007" cy="1292662"/>
          </a:xfrm>
          <a:prstGeom prst="rect">
            <a:avLst/>
          </a:prstGeom>
          <a:noFill/>
        </p:spPr>
        <p:txBody>
          <a:bodyPr wrap="square" rtlCol="0">
            <a:spAutoFit/>
          </a:bodyPr>
          <a:lstStyle/>
          <a:p>
            <a:pPr marL="285750" indent="-285750">
              <a:buFont typeface="Wingdings" panose="05000000000000000000" pitchFamily="2" charset="2"/>
              <a:buChar char="§"/>
            </a:pPr>
            <a:r>
              <a:rPr lang="en-US" sz="2600" dirty="0"/>
              <a:t>Use CNN to extract expiry dates</a:t>
            </a:r>
          </a:p>
          <a:p>
            <a:pPr marL="285750" indent="-285750">
              <a:buFont typeface="Wingdings" panose="05000000000000000000" pitchFamily="2" charset="2"/>
              <a:buChar char="§"/>
            </a:pPr>
            <a:r>
              <a:rPr lang="en-US" sz="2600" dirty="0"/>
              <a:t>From images to food labels</a:t>
            </a:r>
          </a:p>
          <a:p>
            <a:pPr marL="285750" indent="-285750">
              <a:buFont typeface="Wingdings" panose="05000000000000000000" pitchFamily="2" charset="2"/>
              <a:buChar char="§"/>
            </a:pPr>
            <a:r>
              <a:rPr lang="en-US" sz="2600" dirty="0"/>
              <a:t>~89% accuracy in clear image condition</a:t>
            </a:r>
            <a:endParaRPr lang="en-IN" sz="2600" dirty="0"/>
          </a:p>
        </p:txBody>
      </p:sp>
    </p:spTree>
    <p:extLst>
      <p:ext uri="{BB962C8B-B14F-4D97-AF65-F5344CB8AC3E}">
        <p14:creationId xmlns:p14="http://schemas.microsoft.com/office/powerpoint/2010/main" val="58667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5D5776-3099-7041-C8DA-199F9394E1D6}"/>
              </a:ext>
            </a:extLst>
          </p:cNvPr>
          <p:cNvPicPr>
            <a:picLocks noChangeAspect="1"/>
          </p:cNvPicPr>
          <p:nvPr/>
        </p:nvPicPr>
        <p:blipFill>
          <a:blip r:embed="rId2"/>
          <a:stretch>
            <a:fillRect/>
          </a:stretch>
        </p:blipFill>
        <p:spPr>
          <a:xfrm>
            <a:off x="0" y="1"/>
            <a:ext cx="12192000" cy="6857999"/>
          </a:xfrm>
          <a:prstGeom prst="rect">
            <a:avLst/>
          </a:prstGeom>
        </p:spPr>
      </p:pic>
      <p:sp>
        <p:nvSpPr>
          <p:cNvPr id="5" name="TextBox 4">
            <a:extLst>
              <a:ext uri="{FF2B5EF4-FFF2-40B4-BE49-F238E27FC236}">
                <a16:creationId xmlns:a16="http://schemas.microsoft.com/office/drawing/2014/main" id="{37A7A259-CCEF-7DED-3D3F-520CCCC2023B}"/>
              </a:ext>
            </a:extLst>
          </p:cNvPr>
          <p:cNvSpPr txBox="1"/>
          <p:nvPr/>
        </p:nvSpPr>
        <p:spPr>
          <a:xfrm>
            <a:off x="3062690" y="429658"/>
            <a:ext cx="5783855" cy="830997"/>
          </a:xfrm>
          <a:prstGeom prst="rect">
            <a:avLst/>
          </a:prstGeom>
          <a:noFill/>
        </p:spPr>
        <p:txBody>
          <a:bodyPr wrap="square" rtlCol="0">
            <a:spAutoFit/>
          </a:bodyPr>
          <a:lstStyle/>
          <a:p>
            <a:pPr algn="ctr"/>
            <a:r>
              <a:rPr lang="en-US" sz="4800" b="1" dirty="0">
                <a:latin typeface="Arial Black" panose="020B0A04020102020204" pitchFamily="34" charset="0"/>
              </a:rPr>
              <a:t>Proposed Work</a:t>
            </a:r>
            <a:endParaRPr lang="en-IN" sz="4800" b="1" dirty="0">
              <a:latin typeface="Arial Black" panose="020B0A04020102020204" pitchFamily="34" charset="0"/>
            </a:endParaRPr>
          </a:p>
        </p:txBody>
      </p:sp>
      <p:sp>
        <p:nvSpPr>
          <p:cNvPr id="6" name="TextBox 5">
            <a:extLst>
              <a:ext uri="{FF2B5EF4-FFF2-40B4-BE49-F238E27FC236}">
                <a16:creationId xmlns:a16="http://schemas.microsoft.com/office/drawing/2014/main" id="{77253660-49DC-AF37-1A5A-B1A6D204F603}"/>
              </a:ext>
            </a:extLst>
          </p:cNvPr>
          <p:cNvSpPr txBox="1"/>
          <p:nvPr/>
        </p:nvSpPr>
        <p:spPr>
          <a:xfrm>
            <a:off x="1465243" y="2324559"/>
            <a:ext cx="9287220" cy="2092881"/>
          </a:xfrm>
          <a:prstGeom prst="rect">
            <a:avLst/>
          </a:prstGeom>
          <a:noFill/>
        </p:spPr>
        <p:txBody>
          <a:bodyPr wrap="square" rtlCol="0">
            <a:spAutoFit/>
          </a:bodyPr>
          <a:lstStyle/>
          <a:p>
            <a:pPr marL="285750" indent="-285750">
              <a:buFont typeface="Arial" panose="020B0604020202020204" pitchFamily="34" charset="0"/>
              <a:buChar char="•"/>
            </a:pPr>
            <a:r>
              <a:rPr lang="en-US" sz="2600" dirty="0"/>
              <a:t>A mobile/web app to track food expiry.</a:t>
            </a:r>
          </a:p>
          <a:p>
            <a:pPr marL="285750" indent="-285750">
              <a:buFont typeface="Arial" panose="020B0604020202020204" pitchFamily="34" charset="0"/>
              <a:buChar char="•"/>
            </a:pPr>
            <a:r>
              <a:rPr lang="en-US" sz="2600" dirty="0"/>
              <a:t>Inputs via barcode</a:t>
            </a:r>
          </a:p>
          <a:p>
            <a:pPr marL="285750" indent="-285750">
              <a:buFont typeface="Arial" panose="020B0604020202020204" pitchFamily="34" charset="0"/>
              <a:buChar char="•"/>
            </a:pPr>
            <a:r>
              <a:rPr lang="en-US" sz="2600" dirty="0"/>
              <a:t>Manual entry</a:t>
            </a:r>
          </a:p>
          <a:p>
            <a:pPr marL="285750" indent="-285750">
              <a:buFont typeface="Arial" panose="020B0604020202020204" pitchFamily="34" charset="0"/>
              <a:buChar char="•"/>
            </a:pPr>
            <a:r>
              <a:rPr lang="en-US" sz="2600" dirty="0"/>
              <a:t>Notification</a:t>
            </a:r>
          </a:p>
          <a:p>
            <a:pPr marL="285750" indent="-285750">
              <a:buFont typeface="Arial" panose="020B0604020202020204" pitchFamily="34" charset="0"/>
              <a:buChar char="•"/>
            </a:pPr>
            <a:r>
              <a:rPr lang="en-US" sz="2600" dirty="0"/>
              <a:t>Rewards</a:t>
            </a:r>
            <a:endParaRPr lang="en-IN" sz="2600" dirty="0"/>
          </a:p>
        </p:txBody>
      </p:sp>
      <p:pic>
        <p:nvPicPr>
          <p:cNvPr id="7" name="Picture 6">
            <a:extLst>
              <a:ext uri="{FF2B5EF4-FFF2-40B4-BE49-F238E27FC236}">
                <a16:creationId xmlns:a16="http://schemas.microsoft.com/office/drawing/2014/main" id="{9DBCAE01-B8FC-49B5-96C2-62272B8BA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3348" y="2021776"/>
            <a:ext cx="3066339" cy="3578784"/>
          </a:xfrm>
          <a:prstGeom prst="rect">
            <a:avLst/>
          </a:prstGeom>
        </p:spPr>
      </p:pic>
    </p:spTree>
    <p:extLst>
      <p:ext uri="{BB962C8B-B14F-4D97-AF65-F5344CB8AC3E}">
        <p14:creationId xmlns:p14="http://schemas.microsoft.com/office/powerpoint/2010/main" val="3443150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682196-9105-320A-09E7-4A87A6965ECE}"/>
              </a:ext>
            </a:extLst>
          </p:cNvPr>
          <p:cNvPicPr>
            <a:picLocks noChangeAspect="1"/>
          </p:cNvPicPr>
          <p:nvPr/>
        </p:nvPicPr>
        <p:blipFill>
          <a:blip r:embed="rId3"/>
          <a:stretch>
            <a:fill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5AC1C808-C798-F070-56CC-330BC3E92AA8}"/>
              </a:ext>
            </a:extLst>
          </p:cNvPr>
          <p:cNvSpPr txBox="1"/>
          <p:nvPr/>
        </p:nvSpPr>
        <p:spPr>
          <a:xfrm>
            <a:off x="936434" y="550843"/>
            <a:ext cx="10410939" cy="830997"/>
          </a:xfrm>
          <a:prstGeom prst="rect">
            <a:avLst/>
          </a:prstGeom>
          <a:noFill/>
        </p:spPr>
        <p:txBody>
          <a:bodyPr wrap="square" rtlCol="0">
            <a:spAutoFit/>
          </a:bodyPr>
          <a:lstStyle/>
          <a:p>
            <a:pPr algn="ctr"/>
            <a:r>
              <a:rPr lang="en-US" sz="4800" b="1" dirty="0">
                <a:latin typeface="Arial Black" panose="020B0A04020102020204" pitchFamily="34" charset="0"/>
              </a:rPr>
              <a:t>Contribution and Innovation</a:t>
            </a:r>
            <a:endParaRPr lang="en-IN" sz="4800" b="1" dirty="0">
              <a:latin typeface="Arial Black" panose="020B0A04020102020204" pitchFamily="34" charset="0"/>
            </a:endParaRPr>
          </a:p>
        </p:txBody>
      </p:sp>
      <p:sp>
        <p:nvSpPr>
          <p:cNvPr id="5" name="TextBox 4">
            <a:extLst>
              <a:ext uri="{FF2B5EF4-FFF2-40B4-BE49-F238E27FC236}">
                <a16:creationId xmlns:a16="http://schemas.microsoft.com/office/drawing/2014/main" id="{EFE1B93A-2BC0-2CEC-A0EA-6DCC035712F5}"/>
              </a:ext>
            </a:extLst>
          </p:cNvPr>
          <p:cNvSpPr txBox="1"/>
          <p:nvPr/>
        </p:nvSpPr>
        <p:spPr>
          <a:xfrm>
            <a:off x="1652530" y="2677099"/>
            <a:ext cx="8262651" cy="492443"/>
          </a:xfrm>
          <a:prstGeom prst="rect">
            <a:avLst/>
          </a:prstGeom>
          <a:noFill/>
        </p:spPr>
        <p:txBody>
          <a:bodyPr wrap="square" rtlCol="0">
            <a:spAutoFit/>
          </a:bodyPr>
          <a:lstStyle/>
          <a:p>
            <a:r>
              <a:rPr lang="en-US" sz="2600" b="1" dirty="0"/>
              <a:t>Key Feature:-</a:t>
            </a:r>
            <a:endParaRPr lang="en-IN" sz="2600" b="1" dirty="0"/>
          </a:p>
        </p:txBody>
      </p:sp>
      <p:sp>
        <p:nvSpPr>
          <p:cNvPr id="7" name="TextBox 6">
            <a:extLst>
              <a:ext uri="{FF2B5EF4-FFF2-40B4-BE49-F238E27FC236}">
                <a16:creationId xmlns:a16="http://schemas.microsoft.com/office/drawing/2014/main" id="{5E4B11EE-3A71-7AB2-96F1-985F9C9412AD}"/>
              </a:ext>
            </a:extLst>
          </p:cNvPr>
          <p:cNvSpPr txBox="1"/>
          <p:nvPr/>
        </p:nvSpPr>
        <p:spPr>
          <a:xfrm>
            <a:off x="4252511" y="3429161"/>
            <a:ext cx="6918593" cy="1692771"/>
          </a:xfrm>
          <a:prstGeom prst="rect">
            <a:avLst/>
          </a:prstGeom>
          <a:noFill/>
        </p:spPr>
        <p:txBody>
          <a:bodyPr wrap="square" rtlCol="0">
            <a:spAutoFit/>
          </a:bodyPr>
          <a:lstStyle/>
          <a:p>
            <a:pPr marL="285750" indent="-285750">
              <a:buFont typeface="Wingdings" panose="05000000000000000000" pitchFamily="2" charset="2"/>
              <a:buChar char="§"/>
            </a:pPr>
            <a:r>
              <a:rPr lang="en-US" sz="2600" dirty="0"/>
              <a:t>Easy Inputs: Scan or type.</a:t>
            </a:r>
          </a:p>
          <a:p>
            <a:pPr marL="285750" indent="-285750">
              <a:buFont typeface="Wingdings" panose="05000000000000000000" pitchFamily="2" charset="2"/>
              <a:buChar char="§"/>
            </a:pPr>
            <a:r>
              <a:rPr lang="en-US" sz="2600" dirty="0"/>
              <a:t>Smart reminder before expiry.</a:t>
            </a:r>
          </a:p>
          <a:p>
            <a:pPr marL="285750" indent="-285750">
              <a:buFont typeface="Wingdings" panose="05000000000000000000" pitchFamily="2" charset="2"/>
              <a:buChar char="§"/>
            </a:pPr>
            <a:r>
              <a:rPr lang="en-US" sz="2600" dirty="0"/>
              <a:t>Waste analytic for users.</a:t>
            </a:r>
          </a:p>
          <a:p>
            <a:pPr marL="285750" indent="-285750">
              <a:buFont typeface="Wingdings" panose="05000000000000000000" pitchFamily="2" charset="2"/>
              <a:buChar char="§"/>
            </a:pPr>
            <a:r>
              <a:rPr lang="en-US" sz="2600" dirty="0"/>
              <a:t>Rewards for the users.</a:t>
            </a:r>
            <a:endParaRPr lang="en-IN" sz="2600" dirty="0"/>
          </a:p>
        </p:txBody>
      </p:sp>
      <p:pic>
        <p:nvPicPr>
          <p:cNvPr id="8" name="Picture 7">
            <a:extLst>
              <a:ext uri="{FF2B5EF4-FFF2-40B4-BE49-F238E27FC236}">
                <a16:creationId xmlns:a16="http://schemas.microsoft.com/office/drawing/2014/main" id="{59D0B566-B9DE-4126-8826-91D7CEAF5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169" y="3362161"/>
            <a:ext cx="3384819" cy="2249337"/>
          </a:xfrm>
          <a:prstGeom prst="rect">
            <a:avLst/>
          </a:prstGeom>
        </p:spPr>
      </p:pic>
    </p:spTree>
    <p:extLst>
      <p:ext uri="{BB962C8B-B14F-4D97-AF65-F5344CB8AC3E}">
        <p14:creationId xmlns:p14="http://schemas.microsoft.com/office/powerpoint/2010/main" val="223985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3D6005-B597-FB11-32C8-6D4D11E9D649}"/>
              </a:ext>
            </a:extLst>
          </p:cNvPr>
          <p:cNvPicPr>
            <a:picLocks noChangeAspect="1"/>
          </p:cNvPicPr>
          <p:nvPr/>
        </p:nvPicPr>
        <p:blipFill>
          <a:blip r:embed="rId2"/>
          <a:stretch>
            <a:fill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61DC5E64-1573-F9BB-EBF7-CD01C34780BD}"/>
              </a:ext>
            </a:extLst>
          </p:cNvPr>
          <p:cNvSpPr txBox="1"/>
          <p:nvPr/>
        </p:nvSpPr>
        <p:spPr>
          <a:xfrm>
            <a:off x="1509311" y="1189822"/>
            <a:ext cx="5310130" cy="492443"/>
          </a:xfrm>
          <a:prstGeom prst="rect">
            <a:avLst/>
          </a:prstGeom>
          <a:noFill/>
        </p:spPr>
        <p:txBody>
          <a:bodyPr wrap="square" rtlCol="0">
            <a:spAutoFit/>
          </a:bodyPr>
          <a:lstStyle/>
          <a:p>
            <a:r>
              <a:rPr lang="en-US" sz="2600" b="1" dirty="0"/>
              <a:t>Benefits:- </a:t>
            </a:r>
            <a:endParaRPr lang="en-IN" sz="2600" b="1" dirty="0"/>
          </a:p>
        </p:txBody>
      </p:sp>
      <p:sp>
        <p:nvSpPr>
          <p:cNvPr id="4" name="TextBox 3">
            <a:extLst>
              <a:ext uri="{FF2B5EF4-FFF2-40B4-BE49-F238E27FC236}">
                <a16:creationId xmlns:a16="http://schemas.microsoft.com/office/drawing/2014/main" id="{F22113D4-19E6-B9C8-7CC9-F4403E4A6F35}"/>
              </a:ext>
            </a:extLst>
          </p:cNvPr>
          <p:cNvSpPr txBox="1"/>
          <p:nvPr/>
        </p:nvSpPr>
        <p:spPr>
          <a:xfrm>
            <a:off x="3117773" y="2368627"/>
            <a:ext cx="6026227"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t>Reduce food wastage.</a:t>
            </a:r>
          </a:p>
          <a:p>
            <a:pPr marL="457200" indent="-457200">
              <a:buFont typeface="Arial" panose="020B0604020202020204" pitchFamily="34" charset="0"/>
              <a:buChar char="•"/>
            </a:pPr>
            <a:r>
              <a:rPr lang="en-US" sz="2600" dirty="0"/>
              <a:t>Saves Money.</a:t>
            </a:r>
          </a:p>
          <a:p>
            <a:pPr marL="457200" indent="-457200">
              <a:buFont typeface="Arial" panose="020B0604020202020204" pitchFamily="34" charset="0"/>
              <a:buChar char="•"/>
            </a:pPr>
            <a:r>
              <a:rPr lang="en-US" sz="2600" dirty="0"/>
              <a:t>Promotes eco-friendly behavior</a:t>
            </a:r>
          </a:p>
          <a:p>
            <a:pPr marL="457200" indent="-457200">
              <a:buFont typeface="Arial" panose="020B0604020202020204" pitchFamily="34" charset="0"/>
              <a:buChar char="•"/>
            </a:pPr>
            <a:r>
              <a:rPr lang="en-US" sz="2600" dirty="0"/>
              <a:t>Easy to integrate into daily life.</a:t>
            </a:r>
            <a:endParaRPr lang="en-IN" sz="2600" dirty="0"/>
          </a:p>
        </p:txBody>
      </p:sp>
    </p:spTree>
    <p:extLst>
      <p:ext uri="{BB962C8B-B14F-4D97-AF65-F5344CB8AC3E}">
        <p14:creationId xmlns:p14="http://schemas.microsoft.com/office/powerpoint/2010/main" val="3974975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7945</TotalTime>
  <Words>688</Words>
  <Application>Microsoft Office PowerPoint</Application>
  <PresentationFormat>Widescreen</PresentationFormat>
  <Paragraphs>120</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Vanshika Agarwal</dc:creator>
  <cp:lastModifiedBy>Vanshika Agarwal</cp:lastModifiedBy>
  <cp:revision>4</cp:revision>
  <dcterms:created xsi:type="dcterms:W3CDTF">2025-04-06T16:51:18Z</dcterms:created>
  <dcterms:modified xsi:type="dcterms:W3CDTF">2025-04-20T17:47:47Z</dcterms:modified>
</cp:coreProperties>
</file>