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94" r:id="rId2"/>
    <p:sldId id="295" r:id="rId3"/>
    <p:sldId id="257" r:id="rId4"/>
    <p:sldId id="277" r:id="rId5"/>
    <p:sldId id="278" r:id="rId6"/>
    <p:sldId id="258" r:id="rId7"/>
    <p:sldId id="259" r:id="rId8"/>
    <p:sldId id="282" r:id="rId9"/>
    <p:sldId id="283" r:id="rId10"/>
    <p:sldId id="284" r:id="rId11"/>
    <p:sldId id="285" r:id="rId12"/>
    <p:sldId id="286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4" r:id="rId23"/>
    <p:sldId id="275" r:id="rId24"/>
    <p:sldId id="276" r:id="rId25"/>
    <p:sldId id="281" r:id="rId26"/>
    <p:sldId id="293" r:id="rId27"/>
    <p:sldId id="279" r:id="rId28"/>
    <p:sldId id="280" r:id="rId29"/>
    <p:sldId id="290" r:id="rId30"/>
    <p:sldId id="287" r:id="rId31"/>
    <p:sldId id="288" r:id="rId32"/>
    <p:sldId id="291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78390-4F45-4A39-80F0-AE0576CF4630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014B0-1CA4-4707-BE07-17D2FA8CB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40FE0A-3539-48B2-918F-8D1E0A22A2F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0995-BB69-4897-87DA-E3CC6369D00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03D3-0527-467B-9F2D-67C40EE5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0995-BB69-4897-87DA-E3CC6369D00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03D3-0527-467B-9F2D-67C40EE5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0995-BB69-4897-87DA-E3CC6369D00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03D3-0527-467B-9F2D-67C40EE5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0995-BB69-4897-87DA-E3CC6369D00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03D3-0527-467B-9F2D-67C40EE5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0995-BB69-4897-87DA-E3CC6369D00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03D3-0527-467B-9F2D-67C40EE5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0995-BB69-4897-87DA-E3CC6369D00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03D3-0527-467B-9F2D-67C40EE5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0995-BB69-4897-87DA-E3CC6369D00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03D3-0527-467B-9F2D-67C40EE5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0995-BB69-4897-87DA-E3CC6369D00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03D3-0527-467B-9F2D-67C40EE5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0995-BB69-4897-87DA-E3CC6369D00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03D3-0527-467B-9F2D-67C40EE5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0995-BB69-4897-87DA-E3CC6369D00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03D3-0527-467B-9F2D-67C40EE5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0995-BB69-4897-87DA-E3CC6369D00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7E903D3-0527-467B-9F2D-67C40EE5D1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F5E0995-BB69-4897-87DA-E3CC6369D00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7E903D3-0527-467B-9F2D-67C40EE5D10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eminarstopics.com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533400" y="8763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b="1" dirty="0">
                <a:solidFill>
                  <a:srgbClr val="C00000"/>
                </a:solidFill>
              </a:rPr>
              <a:t>www.SeminarsTopics.com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2057400" y="2209800"/>
            <a:ext cx="49530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Perpetua" pitchFamily="18" charset="0"/>
              </a:rPr>
              <a:t>Seminar</a:t>
            </a:r>
          </a:p>
          <a:p>
            <a:pPr algn="ctr"/>
            <a:r>
              <a:rPr lang="en-US" sz="4000" b="1" dirty="0">
                <a:solidFill>
                  <a:srgbClr val="FF0000"/>
                </a:solidFill>
                <a:latin typeface="Perpetua" pitchFamily="18" charset="0"/>
              </a:rPr>
              <a:t> On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Smart Cards</a:t>
            </a:r>
            <a:endParaRPr lang="en-US" sz="3600" dirty="0">
              <a:solidFill>
                <a:srgbClr val="FF0000"/>
              </a:solidFill>
              <a:latin typeface="Perpetu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Construction of Smart Cards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376" y="2514600"/>
            <a:ext cx="40513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248400" y="2743200"/>
            <a:ext cx="2057400" cy="2286000"/>
            <a:chOff x="4416" y="2016"/>
            <a:chExt cx="948" cy="1191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64" y="2016"/>
              <a:ext cx="900" cy="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416" y="2976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US"/>
            </a:p>
          </p:txBody>
        </p:sp>
      </p:grp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3276600" y="32766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/>
              <a:t>Construction of Smart Cards</a:t>
            </a:r>
            <a:endParaRPr 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228600" y="1524000"/>
            <a:ext cx="3657600" cy="2438400"/>
            <a:chOff x="0" y="672"/>
            <a:chExt cx="2256" cy="1296"/>
          </a:xfrm>
        </p:grpSpPr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240" y="8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288" y="10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38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V="1">
              <a:off x="864" y="15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 flipV="1">
              <a:off x="1296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H="1">
              <a:off x="1536" y="7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 flipH="1">
              <a:off x="1584" y="9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 flipH="1">
              <a:off x="1584" y="11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48" y="950"/>
              <a:ext cx="2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000" b="1" dirty="0"/>
                <a:t>RST</a:t>
              </a:r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720" y="1814"/>
              <a:ext cx="2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000" b="1"/>
                <a:t>RFU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1200" y="1776"/>
              <a:ext cx="5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000" b="1"/>
                <a:t>RFU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1824" y="672"/>
              <a:ext cx="38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000" b="1"/>
                <a:t>GND</a:t>
              </a:r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1824" y="864"/>
              <a:ext cx="43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000" b="1"/>
                <a:t>Vpp</a:t>
              </a:r>
            </a:p>
          </p:txBody>
        </p:sp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0" y="720"/>
              <a:ext cx="3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000" b="1"/>
                <a:t>Vcc</a:t>
              </a: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144" y="1104"/>
              <a:ext cx="38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000" b="1"/>
                <a:t>CLK</a:t>
              </a:r>
            </a:p>
          </p:txBody>
        </p:sp>
      </p:grp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5240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667000"/>
            <a:ext cx="5786438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Examples of Smart Cards</a:t>
            </a:r>
            <a:br>
              <a:rPr lang="en-US" dirty="0">
                <a:latin typeface="Tahoma" pitchFamily="34" charset="0"/>
              </a:rPr>
            </a:b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4999"/>
            <a:ext cx="3048000" cy="194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267200"/>
            <a:ext cx="315713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2438400"/>
            <a:ext cx="459278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b="1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sz="2800" dirty="0"/>
              <a:t>Payment System</a:t>
            </a:r>
          </a:p>
          <a:p>
            <a:r>
              <a:rPr lang="en-US" sz="2800" dirty="0"/>
              <a:t>Smart Networking</a:t>
            </a:r>
          </a:p>
          <a:p>
            <a:r>
              <a:rPr lang="en-US" sz="2800" dirty="0"/>
              <a:t>National ID / Authentication</a:t>
            </a:r>
          </a:p>
          <a:p>
            <a:r>
              <a:rPr lang="en-US" sz="2800" dirty="0"/>
              <a:t>University Identification</a:t>
            </a:r>
          </a:p>
          <a:p>
            <a:r>
              <a:rPr lang="en-US" sz="2800" dirty="0"/>
              <a:t>Financial Applications</a:t>
            </a:r>
          </a:p>
          <a:p>
            <a:r>
              <a:rPr lang="en-US" sz="2800" dirty="0"/>
              <a:t>Retail &amp; Loyalty</a:t>
            </a:r>
          </a:p>
          <a:p>
            <a:r>
              <a:rPr lang="en-US" sz="2800" dirty="0"/>
              <a:t>Communication Applications</a:t>
            </a:r>
          </a:p>
          <a:p>
            <a:r>
              <a:rPr lang="en-US" sz="2800" dirty="0"/>
              <a:t>Transportation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Payment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50292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payment function is an integral part of most smart card applications because most services </a:t>
            </a:r>
          </a:p>
          <a:p>
            <a:pPr algn="just">
              <a:buNone/>
            </a:pPr>
            <a:r>
              <a:rPr lang="en-US" dirty="0"/>
              <a:t>    accessible by smart cards must be paid one way or the other.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828800"/>
            <a:ext cx="4143375" cy="405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Smart Networking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4648200" cy="40687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 Smart card technologies provide strong security through encryption as well as access control, based on identification    technologies such as biometrics.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4123" y="2286000"/>
            <a:ext cx="3557477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b="1" dirty="0"/>
              <a:t>National ID /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en-US" sz="3600" dirty="0"/>
              <a:t>In the wake of 9/11 attack a need has been felt in many countries for tamperproof ID cards and a secure authenticating device. Many countries all over the world are trying out, and implementing, the smart card option as a national identity card.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University Identification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Autofit/>
          </a:bodyPr>
          <a:lstStyle/>
          <a:p>
            <a:pPr algn="just"/>
            <a:r>
              <a:rPr lang="en-US" sz="3600" dirty="0"/>
              <a:t>The traditional student ID card can be replaced by an all-purpose chip-based  student ID card, containing a variety of applications such as electronic purse for vending and laundry machines), and for use as a library card, and meal card.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Financial Applications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525963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Smart cards are being used as an electronic purse, or </a:t>
            </a:r>
            <a:r>
              <a:rPr lang="en-US" sz="3600" dirty="0" err="1"/>
              <a:t>epurse</a:t>
            </a:r>
            <a:r>
              <a:rPr lang="en-US" sz="3600" dirty="0"/>
              <a:t>, to replace coins for small purchases in vending machines and over-the counter transactions. This area is growing rapidly in Europe and the U.S.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b="1" dirty="0"/>
              <a:t>Retail &amp; Loyalty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Smart cards are used to record the  transactions of the customer, which are helpful in implementation of loyalty programs.</a:t>
            </a:r>
          </a:p>
          <a:p>
            <a:pPr algn="just"/>
            <a:r>
              <a:rPr lang="en-US" dirty="0"/>
              <a:t>Consumer reward/redemption is tracked on a</a:t>
            </a:r>
          </a:p>
          <a:p>
            <a:pPr algn="just">
              <a:buNone/>
            </a:pPr>
            <a:r>
              <a:rPr lang="en-US" dirty="0"/>
              <a:t>    smart loyalty card that is marketed to specific</a:t>
            </a:r>
          </a:p>
          <a:p>
            <a:pPr algn="just">
              <a:buNone/>
            </a:pPr>
            <a:r>
              <a:rPr lang="en-US" dirty="0"/>
              <a:t>    consumer profiles and linked to one or more</a:t>
            </a:r>
          </a:p>
          <a:p>
            <a:pPr algn="just">
              <a:buNone/>
            </a:pPr>
            <a:r>
              <a:rPr lang="en-US" dirty="0"/>
              <a:t>    specific retailers serving that profile set.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History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What is a Smart Card?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Construction of Smart Cards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Examples of Smart Cards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r>
              <a:rPr lang="en-US" dirty="0"/>
              <a:t>Types of Smart Cards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Parts </a:t>
            </a:r>
            <a:r>
              <a:rPr lang="en-US" dirty="0"/>
              <a:t>of Smart Cards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b="1" dirty="0"/>
              <a:t>Communication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chip-based cards help secure the initiation of calls and the identification of callers (for billing purposes) on any Global System for Mobile Communications (GSM) phone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Transportation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Mass transit fare collection systems are using smart tickets, which are easy to load and redeem for a fare.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Types of Smart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89120"/>
          </a:xfrm>
        </p:spPr>
        <p:txBody>
          <a:bodyPr>
            <a:normAutofit/>
          </a:bodyPr>
          <a:lstStyle/>
          <a:p>
            <a:r>
              <a:rPr lang="en-US" sz="3600" dirty="0"/>
              <a:t>Contact Cards</a:t>
            </a:r>
          </a:p>
          <a:p>
            <a:endParaRPr lang="en-US" sz="3600" dirty="0"/>
          </a:p>
          <a:p>
            <a:r>
              <a:rPr lang="en-US" sz="3600" dirty="0"/>
              <a:t>Contactless Cards</a:t>
            </a:r>
          </a:p>
          <a:p>
            <a:pPr>
              <a:buNone/>
            </a:pPr>
            <a:endParaRPr lang="en-US" sz="3600" dirty="0"/>
          </a:p>
          <a:p>
            <a:r>
              <a:rPr lang="en-US" sz="3600" dirty="0"/>
              <a:t>Dual Interface / </a:t>
            </a:r>
            <a:r>
              <a:rPr lang="en-US" sz="3600" dirty="0" err="1"/>
              <a:t>Combi</a:t>
            </a:r>
            <a:r>
              <a:rPr lang="en-US" sz="3600" dirty="0"/>
              <a:t> cards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Contact Cards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6200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contact cards need to be in physical contact with the card reader in order for information to be exchanged. The integrated circuit on the chip is connected to a contact plate (typically a gold plate) on the surface of the card.</a:t>
            </a:r>
          </a:p>
          <a:p>
            <a:pPr algn="just"/>
            <a:r>
              <a:rPr lang="en-US" dirty="0"/>
              <a:t>Contact cards make up 91.92% of the total smart card market as of 2002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Contactless Cards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525963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Contact-less smart cards contain an embedded antenna, instead of contact pads attached to the chip, for reading and writing information contained in the chip's memory. Contact-less cards do not have to be inserted into a card acceptor device.</a:t>
            </a:r>
          </a:p>
          <a:p>
            <a:pPr algn="just"/>
            <a:r>
              <a:rPr lang="en-US" dirty="0"/>
              <a:t>Student identification, electronic passport, vending ,parking and tolls are common applications for    contact-less cards.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Dual Interface cards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 In more recent developments, there are now cards with both a contact and a contact less interface (dual interface or </a:t>
            </a:r>
            <a:r>
              <a:rPr lang="en-US" dirty="0" err="1"/>
              <a:t>combi</a:t>
            </a:r>
            <a:r>
              <a:rPr lang="en-US" dirty="0"/>
              <a:t>-cards). </a:t>
            </a:r>
          </a:p>
          <a:p>
            <a:pPr algn="just"/>
            <a:r>
              <a:rPr lang="en-US" dirty="0"/>
              <a:t>These may incorporate two non-communicating chips - one for each interface - but preferably have a single, dual interface chip providing the many advantages of a  single e-purse, single operating architecture, etc.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b="1" dirty="0"/>
              <a:t>Parts of Smart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4572000" cy="3992563"/>
          </a:xfrm>
        </p:spPr>
        <p:txBody>
          <a:bodyPr/>
          <a:lstStyle/>
          <a:p>
            <a:pPr algn="just"/>
            <a:r>
              <a:rPr lang="en-US" dirty="0"/>
              <a:t>Generally, it is made up of three elements. The plastic card, a printed circuit or contact disc and an integrated circuit chip are  embedded on the card.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3176" y="2438400"/>
            <a:ext cx="403082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b="1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Flexibility</a:t>
            </a:r>
          </a:p>
          <a:p>
            <a:pPr>
              <a:defRPr/>
            </a:pPr>
            <a:r>
              <a:rPr lang="en-US" dirty="0"/>
              <a:t>Security</a:t>
            </a:r>
          </a:p>
          <a:p>
            <a:pPr>
              <a:defRPr/>
            </a:pPr>
            <a:r>
              <a:rPr lang="en-US" dirty="0"/>
              <a:t>Portability </a:t>
            </a:r>
          </a:p>
          <a:p>
            <a:pPr>
              <a:defRPr/>
            </a:pPr>
            <a:r>
              <a:rPr lang="en-US" dirty="0"/>
              <a:t>Increasing data storage capacity </a:t>
            </a:r>
          </a:p>
          <a:p>
            <a:pPr>
              <a:defRPr/>
            </a:pPr>
            <a:r>
              <a:rPr lang="en-US" dirty="0"/>
              <a:t>Reliability.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b="1" dirty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525963"/>
          </a:xfrm>
        </p:spPr>
        <p:txBody>
          <a:bodyPr>
            <a:normAutofit lnSpcReduction="10000"/>
          </a:bodyPr>
          <a:lstStyle/>
          <a:p>
            <a:pPr lvl="1">
              <a:buFont typeface="Arial" pitchFamily="34" charset="0"/>
              <a:buChar char="•"/>
              <a:defRPr/>
            </a:pPr>
            <a:r>
              <a:rPr lang="en-US" sz="2400" dirty="0"/>
              <a:t>NOT tamper proof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/>
              <a:t>Can be lost/stolen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/>
              <a:t>Lack of user mobility – only possible if user has smart card reader every he goes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/>
              <a:t>Has to use the same reader technology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/>
              <a:t>Can be expensive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/>
              <a:t>Working from PC – software based token will be better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/>
              <a:t>No benefits to using a token on multiple PCs to using a smart card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/>
              <a:t>Still working on bugs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b="1" dirty="0"/>
              <a:t>Why Smart Cards?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Enhanced security</a:t>
            </a:r>
          </a:p>
          <a:p>
            <a:r>
              <a:rPr lang="en-US" dirty="0"/>
              <a:t>Offline transactions</a:t>
            </a:r>
          </a:p>
          <a:p>
            <a:r>
              <a:rPr lang="en-US" dirty="0"/>
              <a:t>Multifunctional</a:t>
            </a:r>
          </a:p>
          <a:p>
            <a:r>
              <a:rPr lang="en-US" dirty="0"/>
              <a:t>Customization</a:t>
            </a:r>
          </a:p>
          <a:p>
            <a:r>
              <a:rPr lang="en-US" dirty="0"/>
              <a:t>Economical</a:t>
            </a:r>
          </a:p>
          <a:p>
            <a:r>
              <a:rPr lang="en-US" dirty="0"/>
              <a:t>Portable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4419600" cy="4191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400" dirty="0"/>
              <a:t>    </a:t>
            </a:r>
            <a:r>
              <a:rPr lang="en-US" sz="3600" dirty="0"/>
              <a:t>In 1968  German inventors patent combination of plastic cards with micro chips.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828800"/>
            <a:ext cx="4724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b="1" dirty="0"/>
              <a:t>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Health Services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Education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Transportation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Welfare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Entitlement Documents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Telecommunications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b="1" dirty="0"/>
              <a:t>Future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1981199"/>
            <a:ext cx="8343900" cy="375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b="1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www.google.com</a:t>
            </a:r>
            <a:endParaRPr lang="en-US" dirty="0"/>
          </a:p>
          <a:p>
            <a:r>
              <a:rPr lang="en-US" dirty="0">
                <a:hlinkClick r:id="rId3"/>
              </a:rPr>
              <a:t>www.wikipedia.com</a:t>
            </a:r>
            <a:endParaRPr lang="en-US" dirty="0"/>
          </a:p>
          <a:p>
            <a:r>
              <a:rPr lang="en-US" b="1">
                <a:hlinkClick r:id="rId4"/>
              </a:rPr>
              <a:t>www.SeminarsTopics.com</a:t>
            </a:r>
            <a:endParaRPr lang="en-US" b="1"/>
          </a:p>
          <a:p>
            <a:pPr marL="0" indent="0">
              <a:buNone/>
            </a:pPr>
            <a:endParaRPr lang="en-US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41910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/>
              <a:t>Thanks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437635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1968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dirty="0"/>
              <a:t>	German inventor </a:t>
            </a:r>
            <a:r>
              <a:rPr lang="en-US" dirty="0" err="1"/>
              <a:t>Jurgen</a:t>
            </a:r>
            <a:r>
              <a:rPr lang="en-US" dirty="0"/>
              <a:t> </a:t>
            </a:r>
            <a:r>
              <a:rPr lang="en-US" dirty="0" err="1"/>
              <a:t>Dethloff</a:t>
            </a:r>
            <a:r>
              <a:rPr lang="en-US" dirty="0"/>
              <a:t> along with Helmet </a:t>
            </a:r>
            <a:r>
              <a:rPr lang="en-US" dirty="0" err="1"/>
              <a:t>Grotrupp</a:t>
            </a:r>
            <a:r>
              <a:rPr lang="en-US" dirty="0"/>
              <a:t> filed a patent for using plastic as a carrier for microchips. </a:t>
            </a:r>
          </a:p>
          <a:p>
            <a:pPr algn="just">
              <a:lnSpc>
                <a:spcPct val="80000"/>
              </a:lnSpc>
              <a:defRPr/>
            </a:pPr>
            <a:endParaRPr lang="en-US" dirty="0"/>
          </a:p>
          <a:p>
            <a:pPr algn="just">
              <a:lnSpc>
                <a:spcPct val="8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1970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dirty="0"/>
              <a:t>	Dr. </a:t>
            </a:r>
            <a:r>
              <a:rPr lang="en-US" dirty="0" err="1"/>
              <a:t>Kunitaka</a:t>
            </a:r>
            <a:r>
              <a:rPr lang="en-US" dirty="0"/>
              <a:t> </a:t>
            </a:r>
            <a:r>
              <a:rPr lang="en-US" dirty="0" err="1"/>
              <a:t>Arimura</a:t>
            </a:r>
            <a:r>
              <a:rPr lang="en-US" dirty="0"/>
              <a:t> of Japan filed the first and only patent on the smart card concept</a:t>
            </a:r>
          </a:p>
          <a:p>
            <a:pPr algn="just">
              <a:lnSpc>
                <a:spcPct val="80000"/>
              </a:lnSpc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1974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dirty="0"/>
              <a:t>	Roland Moreno of France files the original patent for the IC card, later dubbed the “smart card.”</a:t>
            </a:r>
          </a:p>
          <a:p>
            <a:pPr algn="just">
              <a:lnSpc>
                <a:spcPct val="80000"/>
              </a:lnSpc>
              <a:buNone/>
              <a:defRPr/>
            </a:pPr>
            <a:endParaRPr lang="en-US" dirty="0"/>
          </a:p>
          <a:p>
            <a:pPr algn="just">
              <a:lnSpc>
                <a:spcPct val="8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1977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dirty="0"/>
              <a:t>	Three commercial manufacturers, Bull CP8, SGS Thomson, and Schlumberger began developing the IC card product.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1979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dirty="0"/>
              <a:t>	Motorola developed first single chip Microcontroller for French Banking</a:t>
            </a:r>
          </a:p>
          <a:p>
            <a:pPr algn="just">
              <a:lnSpc>
                <a:spcPct val="80000"/>
              </a:lnSpc>
              <a:defRPr/>
            </a:pPr>
            <a:endParaRPr lang="en-US" dirty="0"/>
          </a:p>
          <a:p>
            <a:pPr algn="just">
              <a:lnSpc>
                <a:spcPct val="8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1982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dirty="0"/>
              <a:t>	World's first major IC card testing</a:t>
            </a:r>
          </a:p>
          <a:p>
            <a:pPr algn="just">
              <a:lnSpc>
                <a:spcPct val="80000"/>
              </a:lnSpc>
              <a:buNone/>
              <a:defRPr/>
            </a:pPr>
            <a:endParaRPr lang="en-US" dirty="0"/>
          </a:p>
          <a:p>
            <a:pPr algn="just">
              <a:lnSpc>
                <a:spcPct val="8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1992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dirty="0"/>
              <a:t>	Nationwide prepaid card project started in Denmark</a:t>
            </a:r>
          </a:p>
          <a:p>
            <a:pPr algn="just">
              <a:lnSpc>
                <a:spcPct val="80000"/>
              </a:lnSpc>
              <a:buNone/>
              <a:defRPr/>
            </a:pPr>
            <a:endParaRPr lang="en-US" dirty="0"/>
          </a:p>
          <a:p>
            <a:pPr algn="just">
              <a:lnSpc>
                <a:spcPct val="8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1999 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dirty="0"/>
              <a:t>	Federal Government began a Federal employee smart card identification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Smart Card?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sz="4400" dirty="0"/>
              <a:t>Standard credit card-sized with microchip embedded on it</a:t>
            </a:r>
          </a:p>
          <a:p>
            <a:pPr algn="just">
              <a:defRPr/>
            </a:pPr>
            <a:r>
              <a:rPr lang="en-US" sz="4400" dirty="0"/>
              <a:t>Two types </a:t>
            </a:r>
          </a:p>
          <a:p>
            <a:pPr lvl="1" algn="just">
              <a:defRPr/>
            </a:pPr>
            <a:r>
              <a:rPr lang="en-US" sz="4000" dirty="0"/>
              <a:t>Memory-only chips</a:t>
            </a:r>
          </a:p>
          <a:p>
            <a:pPr lvl="1" algn="just">
              <a:defRPr/>
            </a:pPr>
            <a:r>
              <a:rPr lang="en-US" sz="4000" dirty="0"/>
              <a:t>Microprocessor chips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Smart Card?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sz="3200" dirty="0"/>
              <a:t>Can hold up to 32,000 bytes</a:t>
            </a:r>
          </a:p>
          <a:p>
            <a:pPr algn="just">
              <a:defRPr/>
            </a:pPr>
            <a:r>
              <a:rPr lang="en-US" sz="3200" dirty="0"/>
              <a:t>Newer smart cards have math co-processors</a:t>
            </a:r>
          </a:p>
          <a:p>
            <a:pPr lvl="1" algn="just">
              <a:defRPr/>
            </a:pPr>
            <a:r>
              <a:rPr lang="en-US" sz="3200" dirty="0"/>
              <a:t>Perform complex encryption routines quickly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Construction of Smart Cards</a:t>
            </a:r>
            <a:br>
              <a:rPr lang="en-US" dirty="0">
                <a:latin typeface="Tahoma" pitchFamily="34" charset="0"/>
              </a:rPr>
            </a:b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799"/>
            <a:ext cx="8686800" cy="5206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b="1" dirty="0"/>
              <a:t>Construction of Smart Cards</a:t>
            </a:r>
            <a:endParaRPr 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914400" y="1676400"/>
            <a:ext cx="3200400" cy="2819400"/>
            <a:chOff x="1680" y="960"/>
            <a:chExt cx="2443" cy="2234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80" y="960"/>
              <a:ext cx="2443" cy="1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8" y="3072"/>
              <a:ext cx="539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2362200"/>
            <a:ext cx="3505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4572000"/>
            <a:ext cx="342423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197</TotalTime>
  <Words>804</Words>
  <Application>Microsoft Office PowerPoint</Application>
  <PresentationFormat>On-screen Show (4:3)</PresentationFormat>
  <Paragraphs>147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Constantia</vt:lpstr>
      <vt:lpstr>Perpetua</vt:lpstr>
      <vt:lpstr>Tahoma</vt:lpstr>
      <vt:lpstr>Times New Roman</vt:lpstr>
      <vt:lpstr>Wingdings 2</vt:lpstr>
      <vt:lpstr>Flow</vt:lpstr>
      <vt:lpstr>PowerPoint Presentation</vt:lpstr>
      <vt:lpstr>Content</vt:lpstr>
      <vt:lpstr>Introduction</vt:lpstr>
      <vt:lpstr>History</vt:lpstr>
      <vt:lpstr>History</vt:lpstr>
      <vt:lpstr>What is a Smart Card?</vt:lpstr>
      <vt:lpstr>What is a Smart Card?</vt:lpstr>
      <vt:lpstr>Construction of Smart Cards </vt:lpstr>
      <vt:lpstr>Construction of Smart Cards</vt:lpstr>
      <vt:lpstr>Construction of Smart Cards</vt:lpstr>
      <vt:lpstr>Construction of Smart Cards</vt:lpstr>
      <vt:lpstr>Examples of Smart Cards </vt:lpstr>
      <vt:lpstr>Applications</vt:lpstr>
      <vt:lpstr>Payment System</vt:lpstr>
      <vt:lpstr>Smart Networking </vt:lpstr>
      <vt:lpstr>National ID / Authentication</vt:lpstr>
      <vt:lpstr>University Identification </vt:lpstr>
      <vt:lpstr>Financial Applications </vt:lpstr>
      <vt:lpstr>Retail &amp; Loyalty</vt:lpstr>
      <vt:lpstr>Communication Applications</vt:lpstr>
      <vt:lpstr>Transportation</vt:lpstr>
      <vt:lpstr>Types of Smart Cards</vt:lpstr>
      <vt:lpstr>Contact Cards </vt:lpstr>
      <vt:lpstr>Contactless Cards </vt:lpstr>
      <vt:lpstr>Dual Interface cards </vt:lpstr>
      <vt:lpstr>Parts of Smart Card</vt:lpstr>
      <vt:lpstr>Advantages</vt:lpstr>
      <vt:lpstr>Disadvantages</vt:lpstr>
      <vt:lpstr>Why Smart Cards?</vt:lpstr>
      <vt:lpstr>Future</vt:lpstr>
      <vt:lpstr>Future</vt:lpstr>
      <vt:lpstr>Reference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Sumit</dc:creator>
  <cp:lastModifiedBy>vedant</cp:lastModifiedBy>
  <cp:revision>24</cp:revision>
  <dcterms:created xsi:type="dcterms:W3CDTF">2014-03-02T07:45:40Z</dcterms:created>
  <dcterms:modified xsi:type="dcterms:W3CDTF">2018-03-28T11:20:51Z</dcterms:modified>
</cp:coreProperties>
</file>