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5" r:id="rId1"/>
  </p:sldMasterIdLst>
  <p:notesMasterIdLst>
    <p:notesMasterId r:id="rId3"/>
  </p:notesMasterIdLst>
  <p:sldIdLst>
    <p:sldId id="258" r:id="rId2"/>
  </p:sldIdLst>
  <p:sldSz cx="43891200" cy="32918400"/>
  <p:notesSz cx="37947600" cy="50749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399662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79931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198973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598630" algn="l" rtl="0" fontAlgn="base">
      <a:spcBef>
        <a:spcPct val="0"/>
      </a:spcBef>
      <a:spcAft>
        <a:spcPct val="0"/>
      </a:spcAft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1998278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39794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2797603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197251" algn="l" defTabSz="799310" rtl="0" eaLnBrk="1" latinLnBrk="0" hangingPunct="1">
      <a:defRPr sz="3400" b="1" kern="1200" baseline="-250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20000"/>
    <a:srgbClr val="CA0202"/>
    <a:srgbClr val="EDE7E3"/>
    <a:srgbClr val="E5DFDB"/>
    <a:srgbClr val="FFF7DA"/>
    <a:srgbClr val="EDDFDF"/>
    <a:srgbClr val="DACDCD"/>
    <a:srgbClr val="DAC4B2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545" autoAdjust="0"/>
    <p:restoredTop sz="99296" autoAdjust="0"/>
  </p:normalViewPr>
  <p:slideViewPr>
    <p:cSldViewPr>
      <p:cViewPr>
        <p:scale>
          <a:sx n="20" d="100"/>
          <a:sy n="20" d="100"/>
        </p:scale>
        <p:origin x="1435" y="53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73800" y="3810000"/>
            <a:ext cx="25400000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fld id="{D314095F-9EDE-4C7C-9E58-3C0D148A5523}" type="slidenum">
              <a:rPr lang="en-US" altLang="zh-CN" sz="1200" baseline="0">
                <a:ea typeface="SimSun" pitchFamily="2" charset="-122"/>
              </a:rPr>
              <a:pPr eaLnBrk="1" hangingPunct="1"/>
              <a:t>1</a:t>
            </a:fld>
            <a:endParaRPr lang="en-US" altLang="zh-CN" sz="1200" baseline="0">
              <a:ea typeface="SimSun" pitchFamily="2" charset="-122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73800" y="3810000"/>
            <a:ext cx="25400000" cy="19050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Arial" pitchFamily="34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3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2926085"/>
            <a:ext cx="37307520" cy="2048256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23774400"/>
            <a:ext cx="30723840" cy="5852160"/>
          </a:xfrm>
        </p:spPr>
        <p:txBody>
          <a:bodyPr>
            <a:normAutofit/>
          </a:bodyPr>
          <a:lstStyle>
            <a:lvl1pPr marL="0" indent="0" algn="ctr">
              <a:buNone/>
              <a:defRPr sz="115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6583682"/>
            <a:ext cx="37307520" cy="12024360"/>
          </a:xfrm>
        </p:spPr>
        <p:txBody>
          <a:bodyPr anchor="b"/>
          <a:lstStyle>
            <a:lvl1pPr algn="ctr" defTabSz="438912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30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9530065"/>
            <a:ext cx="37307520" cy="5433058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2157984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539960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624294" y="18836640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1500"/>
            </a:lvl1pPr>
            <a:lvl2pPr>
              <a:defRPr sz="7700"/>
            </a:lvl2pPr>
            <a:lvl3pPr>
              <a:defRPr sz="7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00D-CC02-4B88-8ABC-93DD868FEC1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55648" y="7680960"/>
            <a:ext cx="19399910" cy="2172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19392902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11362" y="7680960"/>
            <a:ext cx="19400520" cy="2926080"/>
          </a:xfrm>
        </p:spPr>
        <p:txBody>
          <a:bodyPr anchor="b">
            <a:noAutofit/>
          </a:bodyPr>
          <a:lstStyle>
            <a:lvl1pPr marL="0" indent="0" algn="ctr">
              <a:buNone/>
              <a:defRPr sz="1150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7EAE-744C-41DB-963D-B3771F2464B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194560" y="10621670"/>
            <a:ext cx="19399910" cy="18785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22428403" y="10621673"/>
            <a:ext cx="19399910" cy="18783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4020" y="1280160"/>
            <a:ext cx="14439902" cy="1005840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860" y="1310643"/>
            <a:ext cx="23980142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54020" y="11704323"/>
            <a:ext cx="14439902" cy="1770126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65" y="1097280"/>
            <a:ext cx="27416755" cy="4297680"/>
          </a:xfrm>
        </p:spPr>
        <p:txBody>
          <a:bodyPr anchor="b"/>
          <a:lstStyle>
            <a:lvl1pPr algn="ctr">
              <a:lnSpc>
                <a:spcPct val="100000"/>
              </a:lnSpc>
              <a:defRPr sz="13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239005" y="5486400"/>
            <a:ext cx="29062675" cy="21797011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61965" y="27889200"/>
            <a:ext cx="27416755" cy="2560320"/>
          </a:xfrm>
        </p:spPr>
        <p:txBody>
          <a:bodyPr>
            <a:normAutofit/>
          </a:bodyPr>
          <a:lstStyle>
            <a:lvl1pPr marL="0" indent="0" algn="ctr">
              <a:buNone/>
              <a:defRPr sz="7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0"/>
            <a:ext cx="39502080" cy="7680960"/>
          </a:xfrm>
          <a:prstGeom prst="rect">
            <a:avLst/>
          </a:prstGeom>
        </p:spPr>
        <p:txBody>
          <a:bodyPr vert="horz" lIns="438912" tIns="219456" rIns="438912" bIns="219456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544068" y="30510482"/>
            <a:ext cx="10012680" cy="1752600"/>
          </a:xfrm>
          <a:prstGeom prst="rect">
            <a:avLst/>
          </a:prstGeom>
        </p:spPr>
        <p:txBody>
          <a:bodyPr vert="horz" lIns="438912" tIns="219456" rIns="219456" bIns="219456" rtlCol="0" anchor="ctr"/>
          <a:lstStyle>
            <a:lvl1pPr algn="r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3994" y="30510482"/>
            <a:ext cx="13670280" cy="1752600"/>
          </a:xfrm>
          <a:prstGeom prst="rect">
            <a:avLst/>
          </a:prstGeom>
        </p:spPr>
        <p:txBody>
          <a:bodyPr vert="horz" lIns="219456" tIns="219456" rIns="438912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007737" y="30510482"/>
            <a:ext cx="2697480" cy="1752600"/>
          </a:xfrm>
          <a:prstGeom prst="rect">
            <a:avLst/>
          </a:prstGeom>
        </p:spPr>
        <p:txBody>
          <a:bodyPr vert="horz" lIns="131674" tIns="219456" rIns="219456" bIns="219456" rtlCol="0" anchor="ctr"/>
          <a:lstStyle>
            <a:lvl1pPr algn="l">
              <a:defRPr sz="58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40597248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marL="0" algn="ctr" defTabSz="4389120" rtl="0" eaLnBrk="1" latinLnBrk="0" hangingPunct="1"/>
            <a:endParaRPr lang="en-US" sz="86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731771" y="31197043"/>
            <a:ext cx="406906" cy="4069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8912" tIns="219456" rIns="438912" bIns="219456"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4389120" rtl="0" eaLnBrk="1" latinLnBrk="0" hangingPunct="1">
        <a:lnSpc>
          <a:spcPts val="27840"/>
        </a:lnSpc>
        <a:spcBef>
          <a:spcPct val="0"/>
        </a:spcBef>
        <a:buNone/>
        <a:defRPr sz="259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Courier New" pitchFamily="49" charset="0"/>
        <a:buChar char="o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16"/>
          <p:cNvSpPr txBox="1">
            <a:spLocks noChangeArrowheads="1"/>
          </p:cNvSpPr>
          <p:nvPr/>
        </p:nvSpPr>
        <p:spPr bwMode="auto">
          <a:xfrm>
            <a:off x="6172200" y="171563"/>
            <a:ext cx="34954955" cy="214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25" tIns="39970" rIns="79925" bIns="39970">
            <a:spAutoFit/>
          </a:bodyPr>
          <a:lstStyle>
            <a:lvl1pPr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5016500" eaLnBrk="0" hangingPunct="0"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5016500" eaLnBrk="0" fontAlgn="base" hangingPunct="0">
              <a:spcBef>
                <a:spcPct val="0"/>
              </a:spcBef>
              <a:spcAft>
                <a:spcPct val="0"/>
              </a:spcAft>
              <a:defRPr sz="4000" b="1" baseline="-25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sz="7200" baseline="0" dirty="0">
                <a:ea typeface="SimSun" pitchFamily="2" charset="-122"/>
              </a:rPr>
              <a:t>Causal Impact of a Growth Mindset Intervention on Student Achievement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8200" dirty="0"/>
              <a:t>Vanshika Ram Gurbani</a:t>
            </a:r>
            <a:r>
              <a:rPr lang="en-US" sz="6200" baseline="0" dirty="0">
                <a:ea typeface="SimSun" pitchFamily="2" charset="-122"/>
              </a:rPr>
              <a:t> (vg460)</a:t>
            </a:r>
            <a:endParaRPr lang="en-US" sz="8200" dirty="0"/>
          </a:p>
        </p:txBody>
      </p:sp>
      <p:sp>
        <p:nvSpPr>
          <p:cNvPr id="14346" name="Rectangle 45"/>
          <p:cNvSpPr>
            <a:spLocks noChangeArrowheads="1"/>
          </p:cNvSpPr>
          <p:nvPr/>
        </p:nvSpPr>
        <p:spPr bwMode="auto">
          <a:xfrm>
            <a:off x="1371600" y="9391567"/>
            <a:ext cx="13128173" cy="106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25" tIns="39970" rIns="79925" bIns="39970" anchor="ctr">
            <a:spAutoFit/>
          </a:bodyPr>
          <a:lstStyle/>
          <a:p>
            <a:pPr algn="ctr"/>
            <a:endParaRPr lang="en-US" altLang="zh-CN" sz="4300" dirty="0">
              <a:ea typeface="SimSun" pitchFamily="2" charset="-122"/>
            </a:endParaRPr>
          </a:p>
          <a:p>
            <a:pPr algn="ctr"/>
            <a:endParaRPr lang="en-US" altLang="zh-CN" sz="1900" dirty="0">
              <a:ea typeface="SimSun" pitchFamily="2" charset="-122"/>
            </a:endParaRPr>
          </a:p>
          <a:p>
            <a:pPr algn="just">
              <a:spcAft>
                <a:spcPts val="2626"/>
              </a:spcAft>
            </a:pPr>
            <a:r>
              <a:rPr lang="en-US" altLang="zh-CN" dirty="0">
                <a:ea typeface="SimSun" pitchFamily="2" charset="-122"/>
              </a:rPr>
              <a:t>	</a:t>
            </a:r>
            <a:endParaRPr lang="en-US" altLang="zh-CN" baseline="0" dirty="0">
              <a:ea typeface="SimSun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8220" y="2693898"/>
            <a:ext cx="14798188" cy="8043346"/>
            <a:chOff x="1219200" y="6557962"/>
            <a:chExt cx="16078200" cy="10210799"/>
          </a:xfrm>
        </p:grpSpPr>
        <p:sp>
          <p:nvSpPr>
            <p:cNvPr id="14342" name="Rectangle 31"/>
            <p:cNvSpPr>
              <a:spLocks noChangeArrowheads="1"/>
            </p:cNvSpPr>
            <p:nvPr/>
          </p:nvSpPr>
          <p:spPr bwMode="auto">
            <a:xfrm>
              <a:off x="1219200" y="6557962"/>
              <a:ext cx="16078200" cy="10210799"/>
            </a:xfrm>
            <a:prstGeom prst="rect">
              <a:avLst/>
            </a:prstGeom>
            <a:noFill/>
            <a:ln w="12700" cmpd="sng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19200" y="6572712"/>
              <a:ext cx="16078200" cy="773319"/>
            </a:xfrm>
            <a:custGeom>
              <a:avLst/>
              <a:gdLst>
                <a:gd name="connsiteX0" fmla="*/ 0 w 16106775"/>
                <a:gd name="connsiteY0" fmla="*/ 0 h 646331"/>
                <a:gd name="connsiteX1" fmla="*/ 16106775 w 16106775"/>
                <a:gd name="connsiteY1" fmla="*/ 0 h 646331"/>
                <a:gd name="connsiteX2" fmla="*/ 16106775 w 16106775"/>
                <a:gd name="connsiteY2" fmla="*/ 646331 h 646331"/>
                <a:gd name="connsiteX3" fmla="*/ 0 w 16106775"/>
                <a:gd name="connsiteY3" fmla="*/ 646331 h 646331"/>
                <a:gd name="connsiteX4" fmla="*/ 0 w 16106775"/>
                <a:gd name="connsiteY4" fmla="*/ 0 h 64633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64633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817781"/>
                <a:gd name="connsiteX1" fmla="*/ 16106775 w 16106775"/>
                <a:gd name="connsiteY1" fmla="*/ 0 h 817781"/>
                <a:gd name="connsiteX2" fmla="*/ 16106775 w 16106775"/>
                <a:gd name="connsiteY2" fmla="*/ 817781 h 817781"/>
                <a:gd name="connsiteX3" fmla="*/ 0 w 16106775"/>
                <a:gd name="connsiteY3" fmla="*/ 817781 h 817781"/>
                <a:gd name="connsiteX4" fmla="*/ 0 w 16106775"/>
                <a:gd name="connsiteY4" fmla="*/ 0 h 817781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817781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0 w 16106775"/>
                <a:gd name="connsiteY3" fmla="*/ 979756 h 979756"/>
                <a:gd name="connsiteX4" fmla="*/ 0 w 16106775"/>
                <a:gd name="connsiteY4" fmla="*/ 0 h 979756"/>
                <a:gd name="connsiteX0" fmla="*/ 0 w 16106775"/>
                <a:gd name="connsiteY0" fmla="*/ 0 h 979756"/>
                <a:gd name="connsiteX1" fmla="*/ 16106775 w 16106775"/>
                <a:gd name="connsiteY1" fmla="*/ 0 h 979756"/>
                <a:gd name="connsiteX2" fmla="*/ 16106775 w 16106775"/>
                <a:gd name="connsiteY2" fmla="*/ 979756 h 979756"/>
                <a:gd name="connsiteX3" fmla="*/ 15741 w 16106775"/>
                <a:gd name="connsiteY3" fmla="*/ 763643 h 979756"/>
                <a:gd name="connsiteX4" fmla="*/ 0 w 16106775"/>
                <a:gd name="connsiteY4" fmla="*/ 0 h 979756"/>
                <a:gd name="connsiteX0" fmla="*/ 0 w 16106775"/>
                <a:gd name="connsiteY0" fmla="*/ 0 h 763643"/>
                <a:gd name="connsiteX1" fmla="*/ 16106775 w 16106775"/>
                <a:gd name="connsiteY1" fmla="*/ 0 h 763643"/>
                <a:gd name="connsiteX2" fmla="*/ 16091032 w 16106775"/>
                <a:gd name="connsiteY2" fmla="*/ 750930 h 763643"/>
                <a:gd name="connsiteX3" fmla="*/ 15741 w 16106775"/>
                <a:gd name="connsiteY3" fmla="*/ 763643 h 763643"/>
                <a:gd name="connsiteX4" fmla="*/ 0 w 16106775"/>
                <a:gd name="connsiteY4" fmla="*/ 0 h 76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6775" h="763643">
                  <a:moveTo>
                    <a:pt x="0" y="0"/>
                  </a:moveTo>
                  <a:lnTo>
                    <a:pt x="16106775" y="0"/>
                  </a:lnTo>
                  <a:lnTo>
                    <a:pt x="16091032" y="750930"/>
                  </a:lnTo>
                  <a:lnTo>
                    <a:pt x="15741" y="76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 w="12700" cmpd="sng">
              <a:noFill/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Introduction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9650" y="3718855"/>
            <a:ext cx="14337077" cy="6728694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r>
              <a:rPr lang="en-US" sz="5400" b="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growth mindset is the belief that intelligence can improve through effort. Promoting this belief has been shown to enhance student performance, particularly in academically challenging environments.</a:t>
            </a:r>
          </a:p>
          <a:p>
            <a:endParaRPr lang="en-US" sz="5400" b="0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400" b="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investigates the causal impact of a growth mindset intervention on student achievement using synthetic data modeled after the National Study of Learning Mindsets (NSLM).</a:t>
            </a:r>
          </a:p>
          <a:p>
            <a:endParaRPr lang="en-US" sz="5400" b="0" spc="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400" b="0" spc="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the dataset is synthetic and observational, we apply multiple causal inference methods to estimate treatment effects while adjusting for confounding.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9443421" y="23864379"/>
            <a:ext cx="14095064" cy="8882458"/>
            <a:chOff x="34856966" y="21137270"/>
            <a:chExt cx="15554928" cy="4907916"/>
          </a:xfrm>
        </p:grpSpPr>
        <p:sp>
          <p:nvSpPr>
            <p:cNvPr id="84" name="Title 1"/>
            <p:cNvSpPr txBox="1">
              <a:spLocks/>
            </p:cNvSpPr>
            <p:nvPr/>
          </p:nvSpPr>
          <p:spPr>
            <a:xfrm>
              <a:off x="34864674" y="21149083"/>
              <a:ext cx="15547220" cy="438878"/>
            </a:xfrm>
            <a:custGeom>
              <a:avLst/>
              <a:gdLst>
                <a:gd name="connsiteX0" fmla="*/ 0 w 15547215"/>
                <a:gd name="connsiteY0" fmla="*/ 0 h 852488"/>
                <a:gd name="connsiteX1" fmla="*/ 15547215 w 15547215"/>
                <a:gd name="connsiteY1" fmla="*/ 0 h 852488"/>
                <a:gd name="connsiteX2" fmla="*/ 15547215 w 15547215"/>
                <a:gd name="connsiteY2" fmla="*/ 852488 h 852488"/>
                <a:gd name="connsiteX3" fmla="*/ 0 w 15547215"/>
                <a:gd name="connsiteY3" fmla="*/ 852488 h 852488"/>
                <a:gd name="connsiteX4" fmla="*/ 0 w 15547215"/>
                <a:gd name="connsiteY4" fmla="*/ 0 h 852488"/>
                <a:gd name="connsiteX0" fmla="*/ 0 w 15547215"/>
                <a:gd name="connsiteY0" fmla="*/ 0 h 939573"/>
                <a:gd name="connsiteX1" fmla="*/ 15547215 w 15547215"/>
                <a:gd name="connsiteY1" fmla="*/ 0 h 939573"/>
                <a:gd name="connsiteX2" fmla="*/ 15547215 w 15547215"/>
                <a:gd name="connsiteY2" fmla="*/ 852488 h 939573"/>
                <a:gd name="connsiteX3" fmla="*/ 43543 w 15547215"/>
                <a:gd name="connsiteY3" fmla="*/ 939573 h 939573"/>
                <a:gd name="connsiteX4" fmla="*/ 0 w 15547215"/>
                <a:gd name="connsiteY4" fmla="*/ 0 h 939573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43543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939573 h 939574"/>
                <a:gd name="connsiteX4" fmla="*/ 0 w 15547215"/>
                <a:gd name="connsiteY4" fmla="*/ 0 h 939574"/>
                <a:gd name="connsiteX0" fmla="*/ 0 w 15547215"/>
                <a:gd name="connsiteY0" fmla="*/ 0 h 939574"/>
                <a:gd name="connsiteX1" fmla="*/ 15547215 w 15547215"/>
                <a:gd name="connsiteY1" fmla="*/ 0 h 939574"/>
                <a:gd name="connsiteX2" fmla="*/ 15547215 w 15547215"/>
                <a:gd name="connsiteY2" fmla="*/ 939574 h 939574"/>
                <a:gd name="connsiteX3" fmla="*/ 0 w 15547215"/>
                <a:gd name="connsiteY3" fmla="*/ 810928 h 939574"/>
                <a:gd name="connsiteX4" fmla="*/ 0 w 15547215"/>
                <a:gd name="connsiteY4" fmla="*/ 0 h 939574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62686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27010"/>
                <a:gd name="connsiteX1" fmla="*/ 15547215 w 15547215"/>
                <a:gd name="connsiteY1" fmla="*/ 0 h 827010"/>
                <a:gd name="connsiteX2" fmla="*/ 15547215 w 15547215"/>
                <a:gd name="connsiteY2" fmla="*/ 827010 h 827010"/>
                <a:gd name="connsiteX3" fmla="*/ 0 w 15547215"/>
                <a:gd name="connsiteY3" fmla="*/ 810928 h 827010"/>
                <a:gd name="connsiteX4" fmla="*/ 0 w 15547215"/>
                <a:gd name="connsiteY4" fmla="*/ 0 h 827010"/>
                <a:gd name="connsiteX0" fmla="*/ 0 w 15547215"/>
                <a:gd name="connsiteY0" fmla="*/ 0 h 810928"/>
                <a:gd name="connsiteX1" fmla="*/ 15547215 w 15547215"/>
                <a:gd name="connsiteY1" fmla="*/ 0 h 810928"/>
                <a:gd name="connsiteX2" fmla="*/ 15547215 w 15547215"/>
                <a:gd name="connsiteY2" fmla="*/ 778767 h 810928"/>
                <a:gd name="connsiteX3" fmla="*/ 0 w 15547215"/>
                <a:gd name="connsiteY3" fmla="*/ 810928 h 810928"/>
                <a:gd name="connsiteX4" fmla="*/ 0 w 15547215"/>
                <a:gd name="connsiteY4" fmla="*/ 0 h 810928"/>
                <a:gd name="connsiteX0" fmla="*/ 0 w 15547215"/>
                <a:gd name="connsiteY0" fmla="*/ 0 h 843091"/>
                <a:gd name="connsiteX1" fmla="*/ 15547215 w 15547215"/>
                <a:gd name="connsiteY1" fmla="*/ 0 h 843091"/>
                <a:gd name="connsiteX2" fmla="*/ 15547215 w 15547215"/>
                <a:gd name="connsiteY2" fmla="*/ 843091 h 843091"/>
                <a:gd name="connsiteX3" fmla="*/ 0 w 15547215"/>
                <a:gd name="connsiteY3" fmla="*/ 810928 h 843091"/>
                <a:gd name="connsiteX4" fmla="*/ 0 w 15547215"/>
                <a:gd name="connsiteY4" fmla="*/ 0 h 84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47215" h="843091">
                  <a:moveTo>
                    <a:pt x="0" y="0"/>
                  </a:moveTo>
                  <a:lnTo>
                    <a:pt x="15547215" y="0"/>
                  </a:lnTo>
                  <a:lnTo>
                    <a:pt x="15547215" y="843091"/>
                  </a:lnTo>
                  <a:lnTo>
                    <a:pt x="0" y="810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/>
            <a:lstStyle>
              <a:lvl1pPr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en-US" sz="4300" baseline="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14356" name="Rectangle 36"/>
            <p:cNvSpPr>
              <a:spLocks noChangeArrowheads="1"/>
            </p:cNvSpPr>
            <p:nvPr/>
          </p:nvSpPr>
          <p:spPr bwMode="auto">
            <a:xfrm>
              <a:off x="34856966" y="21137270"/>
              <a:ext cx="15544800" cy="490791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4281" y="10737244"/>
            <a:ext cx="14824490" cy="22009593"/>
            <a:chOff x="1184910" y="17151378"/>
            <a:chExt cx="16145988" cy="13487400"/>
          </a:xfrm>
        </p:grpSpPr>
        <p:sp>
          <p:nvSpPr>
            <p:cNvPr id="14353" name="Rectangle 20"/>
            <p:cNvSpPr>
              <a:spLocks noChangeArrowheads="1"/>
            </p:cNvSpPr>
            <p:nvPr/>
          </p:nvSpPr>
          <p:spPr bwMode="auto">
            <a:xfrm>
              <a:off x="1194480" y="17151378"/>
              <a:ext cx="16078200" cy="134874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 dirty="0"/>
            </a:p>
          </p:txBody>
        </p:sp>
        <p:sp>
          <p:nvSpPr>
            <p:cNvPr id="46" name="Rectangle 69"/>
            <p:cNvSpPr/>
            <p:nvPr/>
          </p:nvSpPr>
          <p:spPr>
            <a:xfrm>
              <a:off x="1184910" y="17151378"/>
              <a:ext cx="16145988" cy="732966"/>
            </a:xfrm>
            <a:custGeom>
              <a:avLst/>
              <a:gdLst>
                <a:gd name="connsiteX0" fmla="*/ 0 w 16078200"/>
                <a:gd name="connsiteY0" fmla="*/ 0 h 671050"/>
                <a:gd name="connsiteX1" fmla="*/ 16078200 w 16078200"/>
                <a:gd name="connsiteY1" fmla="*/ 0 h 671050"/>
                <a:gd name="connsiteX2" fmla="*/ 16078200 w 16078200"/>
                <a:gd name="connsiteY2" fmla="*/ 671050 h 671050"/>
                <a:gd name="connsiteX3" fmla="*/ 0 w 16078200"/>
                <a:gd name="connsiteY3" fmla="*/ 671050 h 671050"/>
                <a:gd name="connsiteX4" fmla="*/ 0 w 16078200"/>
                <a:gd name="connsiteY4" fmla="*/ 0 h 671050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0 w 16106775"/>
                <a:gd name="connsiteY3" fmla="*/ 671050 h 871075"/>
                <a:gd name="connsiteX4" fmla="*/ 0 w 16106775"/>
                <a:gd name="connsiteY4" fmla="*/ 0 h 871075"/>
                <a:gd name="connsiteX0" fmla="*/ 0 w 16106775"/>
                <a:gd name="connsiteY0" fmla="*/ 0 h 871075"/>
                <a:gd name="connsiteX1" fmla="*/ 16078200 w 16106775"/>
                <a:gd name="connsiteY1" fmla="*/ 0 h 871075"/>
                <a:gd name="connsiteX2" fmla="*/ 16106775 w 16106775"/>
                <a:gd name="connsiteY2" fmla="*/ 871075 h 871075"/>
                <a:gd name="connsiteX3" fmla="*/ 57150 w 16106775"/>
                <a:gd name="connsiteY3" fmla="*/ 813925 h 871075"/>
                <a:gd name="connsiteX4" fmla="*/ 0 w 16106775"/>
                <a:gd name="connsiteY4" fmla="*/ 0 h 871075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813925 h 1140653"/>
                <a:gd name="connsiteX4" fmla="*/ 0 w 16163925"/>
                <a:gd name="connsiteY4" fmla="*/ 0 h 1140653"/>
                <a:gd name="connsiteX0" fmla="*/ 0 w 16163925"/>
                <a:gd name="connsiteY0" fmla="*/ 0 h 1140653"/>
                <a:gd name="connsiteX1" fmla="*/ 16078200 w 16163925"/>
                <a:gd name="connsiteY1" fmla="*/ 0 h 1140653"/>
                <a:gd name="connsiteX2" fmla="*/ 16163925 w 16163925"/>
                <a:gd name="connsiteY2" fmla="*/ 1140653 h 1140653"/>
                <a:gd name="connsiteX3" fmla="*/ 57150 w 16163925"/>
                <a:gd name="connsiteY3" fmla="*/ 1122014 h 1140653"/>
                <a:gd name="connsiteX4" fmla="*/ 0 w 16163925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140653"/>
                <a:gd name="connsiteX1" fmla="*/ 16078200 w 16078200"/>
                <a:gd name="connsiteY1" fmla="*/ 0 h 1140653"/>
                <a:gd name="connsiteX2" fmla="*/ 16078200 w 16078200"/>
                <a:gd name="connsiteY2" fmla="*/ 1140653 h 1140653"/>
                <a:gd name="connsiteX3" fmla="*/ 57150 w 16078200"/>
                <a:gd name="connsiteY3" fmla="*/ 1122014 h 1140653"/>
                <a:gd name="connsiteX4" fmla="*/ 0 w 16078200"/>
                <a:gd name="connsiteY4" fmla="*/ 0 h 1140653"/>
                <a:gd name="connsiteX0" fmla="*/ 0 w 16078200"/>
                <a:gd name="connsiteY0" fmla="*/ 0 h 1347939"/>
                <a:gd name="connsiteX1" fmla="*/ 16078200 w 16078200"/>
                <a:gd name="connsiteY1" fmla="*/ 0 h 1347939"/>
                <a:gd name="connsiteX2" fmla="*/ 16078200 w 16078200"/>
                <a:gd name="connsiteY2" fmla="*/ 1140653 h 1347939"/>
                <a:gd name="connsiteX3" fmla="*/ 118110 w 16078200"/>
                <a:gd name="connsiteY3" fmla="*/ 1347939 h 1347939"/>
                <a:gd name="connsiteX4" fmla="*/ 0 w 16078200"/>
                <a:gd name="connsiteY4" fmla="*/ 0 h 1347939"/>
                <a:gd name="connsiteX0" fmla="*/ 0 w 16078200"/>
                <a:gd name="connsiteY0" fmla="*/ 0 h 1411763"/>
                <a:gd name="connsiteX1" fmla="*/ 16078200 w 16078200"/>
                <a:gd name="connsiteY1" fmla="*/ 0 h 1411763"/>
                <a:gd name="connsiteX2" fmla="*/ 16047720 w 16078200"/>
                <a:gd name="connsiteY2" fmla="*/ 1411763 h 1411763"/>
                <a:gd name="connsiteX3" fmla="*/ 118110 w 16078200"/>
                <a:gd name="connsiteY3" fmla="*/ 1347939 h 1411763"/>
                <a:gd name="connsiteX4" fmla="*/ 0 w 16078200"/>
                <a:gd name="connsiteY4" fmla="*/ 0 h 1411763"/>
                <a:gd name="connsiteX0" fmla="*/ 3810 w 16082010"/>
                <a:gd name="connsiteY0" fmla="*/ 0 h 1411763"/>
                <a:gd name="connsiteX1" fmla="*/ 16082010 w 16082010"/>
                <a:gd name="connsiteY1" fmla="*/ 0 h 1411763"/>
                <a:gd name="connsiteX2" fmla="*/ 16051530 w 16082010"/>
                <a:gd name="connsiteY2" fmla="*/ 1411763 h 1411763"/>
                <a:gd name="connsiteX3" fmla="*/ 0 w 16082010"/>
                <a:gd name="connsiteY3" fmla="*/ 1393124 h 1411763"/>
                <a:gd name="connsiteX4" fmla="*/ 3810 w 16082010"/>
                <a:gd name="connsiteY4" fmla="*/ 0 h 1411763"/>
                <a:gd name="connsiteX0" fmla="*/ 3810 w 16112490"/>
                <a:gd name="connsiteY0" fmla="*/ 0 h 1502133"/>
                <a:gd name="connsiteX1" fmla="*/ 16082010 w 16112490"/>
                <a:gd name="connsiteY1" fmla="*/ 0 h 1502133"/>
                <a:gd name="connsiteX2" fmla="*/ 16112490 w 16112490"/>
                <a:gd name="connsiteY2" fmla="*/ 1502133 h 1502133"/>
                <a:gd name="connsiteX3" fmla="*/ 0 w 16112490"/>
                <a:gd name="connsiteY3" fmla="*/ 1393124 h 1502133"/>
                <a:gd name="connsiteX4" fmla="*/ 3810 w 16112490"/>
                <a:gd name="connsiteY4" fmla="*/ 0 h 1502133"/>
                <a:gd name="connsiteX0" fmla="*/ 3810 w 16112490"/>
                <a:gd name="connsiteY0" fmla="*/ 0 h 1623345"/>
                <a:gd name="connsiteX1" fmla="*/ 16082010 w 16112490"/>
                <a:gd name="connsiteY1" fmla="*/ 0 h 1623345"/>
                <a:gd name="connsiteX2" fmla="*/ 16112490 w 16112490"/>
                <a:gd name="connsiteY2" fmla="*/ 1502133 h 1623345"/>
                <a:gd name="connsiteX3" fmla="*/ 0 w 16112490"/>
                <a:gd name="connsiteY3" fmla="*/ 1623345 h 1623345"/>
                <a:gd name="connsiteX4" fmla="*/ 3810 w 16112490"/>
                <a:gd name="connsiteY4" fmla="*/ 0 h 1623345"/>
                <a:gd name="connsiteX0" fmla="*/ 3810 w 16112490"/>
                <a:gd name="connsiteY0" fmla="*/ 0 h 1787789"/>
                <a:gd name="connsiteX1" fmla="*/ 16082010 w 16112490"/>
                <a:gd name="connsiteY1" fmla="*/ 0 h 1787789"/>
                <a:gd name="connsiteX2" fmla="*/ 16112490 w 16112490"/>
                <a:gd name="connsiteY2" fmla="*/ 1502133 h 1787789"/>
                <a:gd name="connsiteX3" fmla="*/ 0 w 16112490"/>
                <a:gd name="connsiteY3" fmla="*/ 1787789 h 1787789"/>
                <a:gd name="connsiteX4" fmla="*/ 3810 w 16112490"/>
                <a:gd name="connsiteY4" fmla="*/ 0 h 1787789"/>
                <a:gd name="connsiteX0" fmla="*/ 3810 w 16126292"/>
                <a:gd name="connsiteY0" fmla="*/ 0 h 1787789"/>
                <a:gd name="connsiteX1" fmla="*/ 16082010 w 16126292"/>
                <a:gd name="connsiteY1" fmla="*/ 0 h 1787789"/>
                <a:gd name="connsiteX2" fmla="*/ 16126292 w 16126292"/>
                <a:gd name="connsiteY2" fmla="*/ 1765243 h 1787789"/>
                <a:gd name="connsiteX3" fmla="*/ 0 w 16126292"/>
                <a:gd name="connsiteY3" fmla="*/ 1787789 h 1787789"/>
                <a:gd name="connsiteX4" fmla="*/ 3810 w 16126292"/>
                <a:gd name="connsiteY4" fmla="*/ 0 h 1787789"/>
                <a:gd name="connsiteX0" fmla="*/ 3810 w 16098689"/>
                <a:gd name="connsiteY0" fmla="*/ 0 h 1798132"/>
                <a:gd name="connsiteX1" fmla="*/ 16082010 w 16098689"/>
                <a:gd name="connsiteY1" fmla="*/ 0 h 1798132"/>
                <a:gd name="connsiteX2" fmla="*/ 16098689 w 16098689"/>
                <a:gd name="connsiteY2" fmla="*/ 1798132 h 1798132"/>
                <a:gd name="connsiteX3" fmla="*/ 0 w 16098689"/>
                <a:gd name="connsiteY3" fmla="*/ 1787789 h 1798132"/>
                <a:gd name="connsiteX4" fmla="*/ 3810 w 16098689"/>
                <a:gd name="connsiteY4" fmla="*/ 0 h 1798132"/>
                <a:gd name="connsiteX0" fmla="*/ 3810 w 16082010"/>
                <a:gd name="connsiteY0" fmla="*/ 0 h 1798132"/>
                <a:gd name="connsiteX1" fmla="*/ 16082010 w 16082010"/>
                <a:gd name="connsiteY1" fmla="*/ 0 h 1798132"/>
                <a:gd name="connsiteX2" fmla="*/ 16071086 w 16082010"/>
                <a:gd name="connsiteY2" fmla="*/ 1798132 h 1798132"/>
                <a:gd name="connsiteX3" fmla="*/ 0 w 16082010"/>
                <a:gd name="connsiteY3" fmla="*/ 1787789 h 1798132"/>
                <a:gd name="connsiteX4" fmla="*/ 3810 w 16082010"/>
                <a:gd name="connsiteY4" fmla="*/ 0 h 1798132"/>
                <a:gd name="connsiteX0" fmla="*/ 3810 w 16085689"/>
                <a:gd name="connsiteY0" fmla="*/ 0 h 1798132"/>
                <a:gd name="connsiteX1" fmla="*/ 16082010 w 16085689"/>
                <a:gd name="connsiteY1" fmla="*/ 0 h 1798132"/>
                <a:gd name="connsiteX2" fmla="*/ 16084888 w 16085689"/>
                <a:gd name="connsiteY2" fmla="*/ 1798132 h 1798132"/>
                <a:gd name="connsiteX3" fmla="*/ 0 w 16085689"/>
                <a:gd name="connsiteY3" fmla="*/ 1787789 h 1798132"/>
                <a:gd name="connsiteX4" fmla="*/ 3810 w 16085689"/>
                <a:gd name="connsiteY4" fmla="*/ 0 h 17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85689" h="1798132">
                  <a:moveTo>
                    <a:pt x="3810" y="0"/>
                  </a:moveTo>
                  <a:lnTo>
                    <a:pt x="16082010" y="0"/>
                  </a:lnTo>
                  <a:cubicBezTo>
                    <a:pt x="16078369" y="599377"/>
                    <a:pt x="16088529" y="1198755"/>
                    <a:pt x="16084888" y="1798132"/>
                  </a:cubicBezTo>
                  <a:lnTo>
                    <a:pt x="0" y="178778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Data Exploration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514546" y="2704284"/>
            <a:ext cx="14026118" cy="20912892"/>
            <a:chOff x="34807225" y="6557962"/>
            <a:chExt cx="15563392" cy="14020800"/>
          </a:xfrm>
        </p:grpSpPr>
        <p:sp>
          <p:nvSpPr>
            <p:cNvPr id="14343" name="Rectangle 34"/>
            <p:cNvSpPr>
              <a:spLocks noChangeArrowheads="1"/>
            </p:cNvSpPr>
            <p:nvPr/>
          </p:nvSpPr>
          <p:spPr bwMode="auto">
            <a:xfrm>
              <a:off x="34823400" y="6557962"/>
              <a:ext cx="15544800" cy="140208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  <p:sp>
          <p:nvSpPr>
            <p:cNvPr id="50" name="Rectangle 8"/>
            <p:cNvSpPr/>
            <p:nvPr/>
          </p:nvSpPr>
          <p:spPr>
            <a:xfrm>
              <a:off x="34807225" y="6557968"/>
              <a:ext cx="15563392" cy="868573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618692"/>
                <a:gd name="connsiteX1" fmla="*/ 16230600 w 16230600"/>
                <a:gd name="connsiteY1" fmla="*/ 0 h 1618692"/>
                <a:gd name="connsiteX2" fmla="*/ 16173450 w 16230600"/>
                <a:gd name="connsiteY2" fmla="*/ 1257958 h 1618692"/>
                <a:gd name="connsiteX3" fmla="*/ 28575 w 16230600"/>
                <a:gd name="connsiteY3" fmla="*/ 1618692 h 1618692"/>
                <a:gd name="connsiteX4" fmla="*/ 0 w 16230600"/>
                <a:gd name="connsiteY4" fmla="*/ 0 h 1618692"/>
                <a:gd name="connsiteX0" fmla="*/ 0 w 16233122"/>
                <a:gd name="connsiteY0" fmla="*/ 0 h 1618692"/>
                <a:gd name="connsiteX1" fmla="*/ 16230600 w 16233122"/>
                <a:gd name="connsiteY1" fmla="*/ 0 h 1618692"/>
                <a:gd name="connsiteX2" fmla="*/ 16233122 w 16233122"/>
                <a:gd name="connsiteY2" fmla="*/ 1591652 h 1618692"/>
                <a:gd name="connsiteX3" fmla="*/ 28575 w 16233122"/>
                <a:gd name="connsiteY3" fmla="*/ 1618692 h 1618692"/>
                <a:gd name="connsiteX4" fmla="*/ 0 w 16233122"/>
                <a:gd name="connsiteY4" fmla="*/ 0 h 1618692"/>
                <a:gd name="connsiteX0" fmla="*/ 16889 w 16250011"/>
                <a:gd name="connsiteY0" fmla="*/ 0 h 1985100"/>
                <a:gd name="connsiteX1" fmla="*/ 16247489 w 16250011"/>
                <a:gd name="connsiteY1" fmla="*/ 0 h 1985100"/>
                <a:gd name="connsiteX2" fmla="*/ 16250011 w 16250011"/>
                <a:gd name="connsiteY2" fmla="*/ 1591652 h 1985100"/>
                <a:gd name="connsiteX3" fmla="*/ 0 w 16250011"/>
                <a:gd name="connsiteY3" fmla="*/ 1985100 h 1985100"/>
                <a:gd name="connsiteX4" fmla="*/ 16889 w 16250011"/>
                <a:gd name="connsiteY4" fmla="*/ 0 h 1985100"/>
                <a:gd name="connsiteX0" fmla="*/ 16889 w 16280321"/>
                <a:gd name="connsiteY0" fmla="*/ 0 h 1985100"/>
                <a:gd name="connsiteX1" fmla="*/ 16247489 w 16280321"/>
                <a:gd name="connsiteY1" fmla="*/ 0 h 1985100"/>
                <a:gd name="connsiteX2" fmla="*/ 16280321 w 16280321"/>
                <a:gd name="connsiteY2" fmla="*/ 1866458 h 1985100"/>
                <a:gd name="connsiteX3" fmla="*/ 0 w 16280321"/>
                <a:gd name="connsiteY3" fmla="*/ 1985100 h 1985100"/>
                <a:gd name="connsiteX4" fmla="*/ 16889 w 16280321"/>
                <a:gd name="connsiteY4" fmla="*/ 0 h 1985100"/>
                <a:gd name="connsiteX0" fmla="*/ 16889 w 16280321"/>
                <a:gd name="connsiteY0" fmla="*/ 0 h 1988596"/>
                <a:gd name="connsiteX1" fmla="*/ 16247489 w 16280321"/>
                <a:gd name="connsiteY1" fmla="*/ 0 h 1988596"/>
                <a:gd name="connsiteX2" fmla="*/ 16280321 w 16280321"/>
                <a:gd name="connsiteY2" fmla="*/ 1988596 h 1988596"/>
                <a:gd name="connsiteX3" fmla="*/ 0 w 16280321"/>
                <a:gd name="connsiteY3" fmla="*/ 1985100 h 1988596"/>
                <a:gd name="connsiteX4" fmla="*/ 16889 w 16280321"/>
                <a:gd name="connsiteY4" fmla="*/ 0 h 1988596"/>
                <a:gd name="connsiteX0" fmla="*/ 16889 w 16247524"/>
                <a:gd name="connsiteY0" fmla="*/ 0 h 1988596"/>
                <a:gd name="connsiteX1" fmla="*/ 16247489 w 16247524"/>
                <a:gd name="connsiteY1" fmla="*/ 0 h 1988596"/>
                <a:gd name="connsiteX2" fmla="*/ 16234857 w 16247524"/>
                <a:gd name="connsiteY2" fmla="*/ 1988596 h 1988596"/>
                <a:gd name="connsiteX3" fmla="*/ 0 w 16247524"/>
                <a:gd name="connsiteY3" fmla="*/ 1985100 h 1988596"/>
                <a:gd name="connsiteX4" fmla="*/ 16889 w 16247524"/>
                <a:gd name="connsiteY4" fmla="*/ 0 h 1988596"/>
                <a:gd name="connsiteX0" fmla="*/ 16889 w 16250013"/>
                <a:gd name="connsiteY0" fmla="*/ 0 h 1985100"/>
                <a:gd name="connsiteX1" fmla="*/ 16247489 w 16250013"/>
                <a:gd name="connsiteY1" fmla="*/ 0 h 1985100"/>
                <a:gd name="connsiteX2" fmla="*/ 16250013 w 16250013"/>
                <a:gd name="connsiteY2" fmla="*/ 1958060 h 1985100"/>
                <a:gd name="connsiteX3" fmla="*/ 0 w 16250013"/>
                <a:gd name="connsiteY3" fmla="*/ 1985100 h 1985100"/>
                <a:gd name="connsiteX4" fmla="*/ 16889 w 16250013"/>
                <a:gd name="connsiteY4" fmla="*/ 0 h 198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0013" h="1985100">
                  <a:moveTo>
                    <a:pt x="16889" y="0"/>
                  </a:moveTo>
                  <a:lnTo>
                    <a:pt x="16247489" y="0"/>
                  </a:lnTo>
                  <a:cubicBezTo>
                    <a:pt x="16248330" y="530551"/>
                    <a:pt x="16249172" y="1427509"/>
                    <a:pt x="16250013" y="1958060"/>
                  </a:cubicBezTo>
                  <a:lnTo>
                    <a:pt x="0" y="1985100"/>
                  </a:lnTo>
                  <a:lnTo>
                    <a:pt x="1688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宋体" charset="0"/>
                  <a:cs typeface="ＭＳ Ｐゴシック" charset="0"/>
                </a:rPr>
                <a:t>Results</a:t>
              </a:r>
              <a:endParaRPr lang="en-US" sz="4300" baseline="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214751" y="2693898"/>
            <a:ext cx="13922050" cy="30052939"/>
            <a:chOff x="17946053" y="6547786"/>
            <a:chExt cx="16242393" cy="29575777"/>
          </a:xfrm>
        </p:grpSpPr>
        <p:sp>
          <p:nvSpPr>
            <p:cNvPr id="9" name="Rectangle 8"/>
            <p:cNvSpPr/>
            <p:nvPr/>
          </p:nvSpPr>
          <p:spPr>
            <a:xfrm>
              <a:off x="17946053" y="6547786"/>
              <a:ext cx="16242393" cy="814712"/>
            </a:xfrm>
            <a:custGeom>
              <a:avLst/>
              <a:gdLst>
                <a:gd name="connsiteX0" fmla="*/ 0 w 16230600"/>
                <a:gd name="connsiteY0" fmla="*/ 0 h 646331"/>
                <a:gd name="connsiteX1" fmla="*/ 16230600 w 16230600"/>
                <a:gd name="connsiteY1" fmla="*/ 0 h 646331"/>
                <a:gd name="connsiteX2" fmla="*/ 16230600 w 16230600"/>
                <a:gd name="connsiteY2" fmla="*/ 646331 h 646331"/>
                <a:gd name="connsiteX3" fmla="*/ 0 w 16230600"/>
                <a:gd name="connsiteY3" fmla="*/ 646331 h 646331"/>
                <a:gd name="connsiteX4" fmla="*/ 0 w 16230600"/>
                <a:gd name="connsiteY4" fmla="*/ 0 h 646331"/>
                <a:gd name="connsiteX0" fmla="*/ 0 w 16230600"/>
                <a:gd name="connsiteY0" fmla="*/ 0 h 817781"/>
                <a:gd name="connsiteX1" fmla="*/ 16230600 w 16230600"/>
                <a:gd name="connsiteY1" fmla="*/ 0 h 817781"/>
                <a:gd name="connsiteX2" fmla="*/ 16230600 w 16230600"/>
                <a:gd name="connsiteY2" fmla="*/ 646331 h 817781"/>
                <a:gd name="connsiteX3" fmla="*/ 57150 w 16230600"/>
                <a:gd name="connsiteY3" fmla="*/ 817781 h 817781"/>
                <a:gd name="connsiteX4" fmla="*/ 0 w 16230600"/>
                <a:gd name="connsiteY4" fmla="*/ 0 h 817781"/>
                <a:gd name="connsiteX0" fmla="*/ 0 w 16230600"/>
                <a:gd name="connsiteY0" fmla="*/ 0 h 846356"/>
                <a:gd name="connsiteX1" fmla="*/ 16230600 w 16230600"/>
                <a:gd name="connsiteY1" fmla="*/ 0 h 846356"/>
                <a:gd name="connsiteX2" fmla="*/ 16202025 w 16230600"/>
                <a:gd name="connsiteY2" fmla="*/ 846356 h 846356"/>
                <a:gd name="connsiteX3" fmla="*/ 57150 w 16230600"/>
                <a:gd name="connsiteY3" fmla="*/ 817781 h 846356"/>
                <a:gd name="connsiteX4" fmla="*/ 0 w 16230600"/>
                <a:gd name="connsiteY4" fmla="*/ 0 h 846356"/>
                <a:gd name="connsiteX0" fmla="*/ 0 w 16230600"/>
                <a:gd name="connsiteY0" fmla="*/ 0 h 932081"/>
                <a:gd name="connsiteX1" fmla="*/ 16230600 w 16230600"/>
                <a:gd name="connsiteY1" fmla="*/ 0 h 932081"/>
                <a:gd name="connsiteX2" fmla="*/ 16202025 w 16230600"/>
                <a:gd name="connsiteY2" fmla="*/ 846356 h 932081"/>
                <a:gd name="connsiteX3" fmla="*/ 0 w 16230600"/>
                <a:gd name="connsiteY3" fmla="*/ 932081 h 932081"/>
                <a:gd name="connsiteX4" fmla="*/ 0 w 16230600"/>
                <a:gd name="connsiteY4" fmla="*/ 0 h 932081"/>
                <a:gd name="connsiteX0" fmla="*/ 0 w 16230600"/>
                <a:gd name="connsiteY0" fmla="*/ 0 h 960656"/>
                <a:gd name="connsiteX1" fmla="*/ 16230600 w 16230600"/>
                <a:gd name="connsiteY1" fmla="*/ 0 h 960656"/>
                <a:gd name="connsiteX2" fmla="*/ 16202025 w 16230600"/>
                <a:gd name="connsiteY2" fmla="*/ 960656 h 960656"/>
                <a:gd name="connsiteX3" fmla="*/ 0 w 16230600"/>
                <a:gd name="connsiteY3" fmla="*/ 932081 h 960656"/>
                <a:gd name="connsiteX4" fmla="*/ 0 w 16230600"/>
                <a:gd name="connsiteY4" fmla="*/ 0 h 960656"/>
                <a:gd name="connsiteX0" fmla="*/ 0 w 16230600"/>
                <a:gd name="connsiteY0" fmla="*/ 0 h 1229383"/>
                <a:gd name="connsiteX1" fmla="*/ 16230600 w 16230600"/>
                <a:gd name="connsiteY1" fmla="*/ 0 h 1229383"/>
                <a:gd name="connsiteX2" fmla="*/ 16202025 w 16230600"/>
                <a:gd name="connsiteY2" fmla="*/ 960656 h 1229383"/>
                <a:gd name="connsiteX3" fmla="*/ 28575 w 16230600"/>
                <a:gd name="connsiteY3" fmla="*/ 1229383 h 1229383"/>
                <a:gd name="connsiteX4" fmla="*/ 0 w 16230600"/>
                <a:gd name="connsiteY4" fmla="*/ 0 h 1229383"/>
                <a:gd name="connsiteX0" fmla="*/ 0 w 16230600"/>
                <a:gd name="connsiteY0" fmla="*/ 0 h 1257958"/>
                <a:gd name="connsiteX1" fmla="*/ 16230600 w 16230600"/>
                <a:gd name="connsiteY1" fmla="*/ 0 h 1257958"/>
                <a:gd name="connsiteX2" fmla="*/ 16173450 w 16230600"/>
                <a:gd name="connsiteY2" fmla="*/ 1257958 h 1257958"/>
                <a:gd name="connsiteX3" fmla="*/ 28575 w 16230600"/>
                <a:gd name="connsiteY3" fmla="*/ 1229383 h 1257958"/>
                <a:gd name="connsiteX4" fmla="*/ 0 w 16230600"/>
                <a:gd name="connsiteY4" fmla="*/ 0 h 1257958"/>
                <a:gd name="connsiteX0" fmla="*/ 0 w 16230600"/>
                <a:gd name="connsiteY0" fmla="*/ 0 h 1428710"/>
                <a:gd name="connsiteX1" fmla="*/ 16230600 w 16230600"/>
                <a:gd name="connsiteY1" fmla="*/ 0 h 1428710"/>
                <a:gd name="connsiteX2" fmla="*/ 16173450 w 16230600"/>
                <a:gd name="connsiteY2" fmla="*/ 1257958 h 1428710"/>
                <a:gd name="connsiteX3" fmla="*/ 28575 w 16230600"/>
                <a:gd name="connsiteY3" fmla="*/ 1428710 h 1428710"/>
                <a:gd name="connsiteX4" fmla="*/ 0 w 16230600"/>
                <a:gd name="connsiteY4" fmla="*/ 0 h 1428710"/>
                <a:gd name="connsiteX0" fmla="*/ 0 w 16234410"/>
                <a:gd name="connsiteY0" fmla="*/ 0 h 1507116"/>
                <a:gd name="connsiteX1" fmla="*/ 16230600 w 16234410"/>
                <a:gd name="connsiteY1" fmla="*/ 0 h 1507116"/>
                <a:gd name="connsiteX2" fmla="*/ 16234410 w 16234410"/>
                <a:gd name="connsiteY2" fmla="*/ 1507116 h 1507116"/>
                <a:gd name="connsiteX3" fmla="*/ 28575 w 16234410"/>
                <a:gd name="connsiteY3" fmla="*/ 1428710 h 1507116"/>
                <a:gd name="connsiteX4" fmla="*/ 0 w 16234410"/>
                <a:gd name="connsiteY4" fmla="*/ 0 h 1507116"/>
                <a:gd name="connsiteX0" fmla="*/ 0 w 16234410"/>
                <a:gd name="connsiteY0" fmla="*/ 0 h 1628036"/>
                <a:gd name="connsiteX1" fmla="*/ 16230600 w 16234410"/>
                <a:gd name="connsiteY1" fmla="*/ 0 h 1628036"/>
                <a:gd name="connsiteX2" fmla="*/ 16234410 w 16234410"/>
                <a:gd name="connsiteY2" fmla="*/ 1507116 h 1628036"/>
                <a:gd name="connsiteX3" fmla="*/ 59055 w 16234410"/>
                <a:gd name="connsiteY3" fmla="*/ 1628036 h 1628036"/>
                <a:gd name="connsiteX4" fmla="*/ 0 w 16234410"/>
                <a:gd name="connsiteY4" fmla="*/ 0 h 1628036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59055 w 16230600"/>
                <a:gd name="connsiteY3" fmla="*/ 1628036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173450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0 w 16230600"/>
                <a:gd name="connsiteY0" fmla="*/ 0 h 1706442"/>
                <a:gd name="connsiteX1" fmla="*/ 16230600 w 16230600"/>
                <a:gd name="connsiteY1" fmla="*/ 0 h 1706442"/>
                <a:gd name="connsiteX2" fmla="*/ 16216993 w 16230600"/>
                <a:gd name="connsiteY2" fmla="*/ 1706442 h 1706442"/>
                <a:gd name="connsiteX3" fmla="*/ 1905 w 16230600"/>
                <a:gd name="connsiteY3" fmla="*/ 1690325 h 1706442"/>
                <a:gd name="connsiteX4" fmla="*/ 0 w 16230600"/>
                <a:gd name="connsiteY4" fmla="*/ 0 h 1706442"/>
                <a:gd name="connsiteX0" fmla="*/ 36195 w 16266795"/>
                <a:gd name="connsiteY0" fmla="*/ 0 h 2028313"/>
                <a:gd name="connsiteX1" fmla="*/ 16266795 w 16266795"/>
                <a:gd name="connsiteY1" fmla="*/ 0 h 2028313"/>
                <a:gd name="connsiteX2" fmla="*/ 16253188 w 16266795"/>
                <a:gd name="connsiteY2" fmla="*/ 1706442 h 2028313"/>
                <a:gd name="connsiteX3" fmla="*/ 0 w 16266795"/>
                <a:gd name="connsiteY3" fmla="*/ 2028313 h 2028313"/>
                <a:gd name="connsiteX4" fmla="*/ 36195 w 16266795"/>
                <a:gd name="connsiteY4" fmla="*/ 0 h 2028313"/>
                <a:gd name="connsiteX0" fmla="*/ 0 w 16230600"/>
                <a:gd name="connsiteY0" fmla="*/ 0 h 2028313"/>
                <a:gd name="connsiteX1" fmla="*/ 16230600 w 16230600"/>
                <a:gd name="connsiteY1" fmla="*/ 0 h 2028313"/>
                <a:gd name="connsiteX2" fmla="*/ 16216993 w 16230600"/>
                <a:gd name="connsiteY2" fmla="*/ 1706442 h 2028313"/>
                <a:gd name="connsiteX3" fmla="*/ 14605 w 16230600"/>
                <a:gd name="connsiteY3" fmla="*/ 2028313 h 2028313"/>
                <a:gd name="connsiteX4" fmla="*/ 0 w 16230600"/>
                <a:gd name="connsiteY4" fmla="*/ 0 h 2028313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40005 w 16230600"/>
                <a:gd name="connsiteY3" fmla="*/ 2140976 h 2140976"/>
                <a:gd name="connsiteX4" fmla="*/ 0 w 16230600"/>
                <a:gd name="connsiteY4" fmla="*/ 0 h 2140976"/>
                <a:gd name="connsiteX0" fmla="*/ 0 w 16230600"/>
                <a:gd name="connsiteY0" fmla="*/ 0 h 2140976"/>
                <a:gd name="connsiteX1" fmla="*/ 16230600 w 16230600"/>
                <a:gd name="connsiteY1" fmla="*/ 0 h 2140976"/>
                <a:gd name="connsiteX2" fmla="*/ 16216993 w 16230600"/>
                <a:gd name="connsiteY2" fmla="*/ 1706442 h 2140976"/>
                <a:gd name="connsiteX3" fmla="*/ 14605 w 16230600"/>
                <a:gd name="connsiteY3" fmla="*/ 2140976 h 2140976"/>
                <a:gd name="connsiteX4" fmla="*/ 0 w 16230600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016264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  <a:gd name="connsiteX0" fmla="*/ 0 w 16242393"/>
                <a:gd name="connsiteY0" fmla="*/ 0 h 2140976"/>
                <a:gd name="connsiteX1" fmla="*/ 16230600 w 16242393"/>
                <a:gd name="connsiteY1" fmla="*/ 0 h 2140976"/>
                <a:gd name="connsiteX2" fmla="*/ 16242393 w 16242393"/>
                <a:gd name="connsiteY2" fmla="*/ 2100761 h 2140976"/>
                <a:gd name="connsiteX3" fmla="*/ 14605 w 16242393"/>
                <a:gd name="connsiteY3" fmla="*/ 2140976 h 2140976"/>
                <a:gd name="connsiteX4" fmla="*/ 0 w 16242393"/>
                <a:gd name="connsiteY4" fmla="*/ 0 h 21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393" h="2140976">
                  <a:moveTo>
                    <a:pt x="0" y="0"/>
                  </a:moveTo>
                  <a:lnTo>
                    <a:pt x="16230600" y="0"/>
                  </a:lnTo>
                  <a:lnTo>
                    <a:pt x="16242393" y="2100761"/>
                  </a:lnTo>
                  <a:lnTo>
                    <a:pt x="14605" y="2140976"/>
                  </a:lnTo>
                  <a:cubicBezTo>
                    <a:pt x="9737" y="1427317"/>
                    <a:pt x="4868" y="713659"/>
                    <a:pt x="0" y="0"/>
                  </a:cubicBez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4300" baseline="0" dirty="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Methods</a:t>
              </a: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17949863" y="6557963"/>
              <a:ext cx="16230600" cy="295656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baseline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98775" y="12343756"/>
            <a:ext cx="14337077" cy="8206022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aseline="0" dirty="0">
                <a:latin typeface="Calibri" panose="020F0502020204030204" pitchFamily="34" charset="0"/>
              </a:rPr>
              <a:t>Dataset:</a:t>
            </a:r>
            <a:r>
              <a:rPr lang="en-US" sz="4000" b="0" baseline="0" dirty="0">
                <a:latin typeface="Calibri" panose="020F0502020204030204" pitchFamily="34" charset="0"/>
              </a:rPr>
              <a:t> 10,391 students from 76 U.S. high schools.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aseline="0" dirty="0">
                <a:latin typeface="Calibri" panose="020F0502020204030204" pitchFamily="34" charset="0"/>
              </a:rPr>
              <a:t>Treatment (Z):</a:t>
            </a:r>
            <a:r>
              <a:rPr lang="en-US" sz="4000" b="0" baseline="0" dirty="0">
                <a:latin typeface="Calibri" panose="020F0502020204030204" pitchFamily="34" charset="0"/>
              </a:rPr>
              <a:t> Indicator for receiving growth mindset intervention.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aseline="0" dirty="0">
                <a:latin typeface="Calibri" panose="020F0502020204030204" pitchFamily="34" charset="0"/>
              </a:rPr>
              <a:t>Outcome (Y): </a:t>
            </a:r>
            <a:r>
              <a:rPr lang="en-US" sz="4000" b="0" baseline="0" dirty="0">
                <a:latin typeface="Calibri" panose="020F0502020204030204" pitchFamily="34" charset="0"/>
              </a:rPr>
              <a:t>Post-intervention academic achievement.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aseline="0" dirty="0">
                <a:latin typeface="Calibri" panose="020F0502020204030204" pitchFamily="34" charset="0"/>
              </a:rPr>
              <a:t>Covariates:</a:t>
            </a:r>
          </a:p>
          <a:p>
            <a:pPr marL="914012" lvl="1" indent="-514350">
              <a:buFont typeface="+mj-lt"/>
              <a:buAutoNum type="arabicPeriod"/>
            </a:pPr>
            <a:r>
              <a:rPr lang="en-US" sz="4000" b="0" baseline="0" dirty="0">
                <a:latin typeface="Calibri" panose="020F0502020204030204" pitchFamily="34" charset="0"/>
              </a:rPr>
              <a:t>	Student-level: </a:t>
            </a:r>
            <a:r>
              <a:rPr lang="en-US" sz="4000" b="0" baseline="0" dirty="0" err="1">
                <a:latin typeface="Calibri" panose="020F0502020204030204" pitchFamily="34" charset="0"/>
              </a:rPr>
              <a:t>selfrpt</a:t>
            </a:r>
            <a:r>
              <a:rPr lang="en-US" sz="4000" b="0" baseline="0" dirty="0">
                <a:latin typeface="Calibri" panose="020F0502020204030204" pitchFamily="34" charset="0"/>
              </a:rPr>
              <a:t>, gender, race, </a:t>
            </a:r>
            <a:r>
              <a:rPr lang="en-US" sz="4000" b="0" baseline="0" dirty="0" err="1">
                <a:latin typeface="Calibri" panose="020F0502020204030204" pitchFamily="34" charset="0"/>
              </a:rPr>
              <a:t>fgen</a:t>
            </a:r>
            <a:endParaRPr lang="en-US" sz="4000" b="0" baseline="0" dirty="0">
              <a:latin typeface="Calibri" panose="020F0502020204030204" pitchFamily="34" charset="0"/>
            </a:endParaRPr>
          </a:p>
          <a:p>
            <a:pPr marL="914012" lvl="1" indent="-514350">
              <a:buFont typeface="+mj-lt"/>
              <a:buAutoNum type="arabicPeriod"/>
            </a:pPr>
            <a:r>
              <a:rPr lang="en-US" sz="4000" b="0" baseline="0" dirty="0">
                <a:latin typeface="Calibri" panose="020F0502020204030204" pitchFamily="34" charset="0"/>
              </a:rPr>
              <a:t>School-level: urban, mindset, test, </a:t>
            </a:r>
            <a:r>
              <a:rPr lang="en-US" sz="4000" b="0" baseline="0" dirty="0" err="1">
                <a:latin typeface="Calibri" panose="020F0502020204030204" pitchFamily="34" charset="0"/>
              </a:rPr>
              <a:t>sch_race</a:t>
            </a:r>
            <a:r>
              <a:rPr lang="en-US" sz="4000" b="0" baseline="0" dirty="0">
                <a:latin typeface="Calibri" panose="020F0502020204030204" pitchFamily="34" charset="0"/>
              </a:rPr>
              <a:t>, </a:t>
            </a:r>
            <a:r>
              <a:rPr lang="en-US" sz="4000" b="0" baseline="0" dirty="0" err="1">
                <a:latin typeface="Calibri" panose="020F0502020204030204" pitchFamily="34" charset="0"/>
              </a:rPr>
              <a:t>pov</a:t>
            </a:r>
            <a:r>
              <a:rPr lang="en-US" sz="4000" b="0" baseline="0" dirty="0">
                <a:latin typeface="Calibri" panose="020F0502020204030204" pitchFamily="34" charset="0"/>
              </a:rPr>
              <a:t>,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</a:rPr>
              <a:t>The treatment and control groups are imbalanced (approx. 2:1). Covariate adjustment is necessary.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</a:rPr>
              <a:t>Both groups share similar ranges of propensity scores (supports positivity).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4400" b="0" baseline="0" dirty="0">
              <a:latin typeface="Calibri" panose="020F0502020204030204" pitchFamily="34" charset="0"/>
            </a:endParaRPr>
          </a:p>
          <a:p>
            <a:pPr algn="just"/>
            <a:endParaRPr lang="en-US" sz="4400" b="0" baseline="0" dirty="0">
              <a:latin typeface="Calibri" panose="020F050202020403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076546" y="7387001"/>
            <a:ext cx="3912285" cy="3257085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endParaRPr lang="en-US" b="0" baseline="0" dirty="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503417" y="3891861"/>
            <a:ext cx="13911942" cy="20547862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algn="just"/>
            <a:r>
              <a:rPr lang="en-US" sz="4000" b="0" baseline="0" dirty="0">
                <a:latin typeface="Calibri" panose="020F0502020204030204" pitchFamily="34" charset="0"/>
              </a:rPr>
              <a:t>All five causal inference methods consistently estimated the </a:t>
            </a:r>
            <a:r>
              <a:rPr lang="en-US" sz="4000" baseline="0" dirty="0">
                <a:latin typeface="Calibri" panose="020F0502020204030204" pitchFamily="34" charset="0"/>
              </a:rPr>
              <a:t>Average Treatment Effect (ATE) </a:t>
            </a:r>
            <a:r>
              <a:rPr lang="en-US" sz="4000" b="0" baseline="0" dirty="0">
                <a:latin typeface="Calibri" panose="020F0502020204030204" pitchFamily="34" charset="0"/>
              </a:rPr>
              <a:t>of the mindset intervention to be positive, ranging from </a:t>
            </a:r>
            <a:r>
              <a:rPr lang="en-US" sz="4000" baseline="0" dirty="0">
                <a:latin typeface="Calibri" panose="020F0502020204030204" pitchFamily="34" charset="0"/>
              </a:rPr>
              <a:t>0.41 to 0.42</a:t>
            </a:r>
            <a:r>
              <a:rPr lang="en-US" sz="4000" b="0" baseline="0" dirty="0">
                <a:latin typeface="Calibri" panose="020F0502020204030204" pitchFamily="34" charset="0"/>
              </a:rPr>
              <a:t>. </a:t>
            </a: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r>
              <a:rPr lang="en-US" sz="4000" b="0" baseline="0" dirty="0">
                <a:latin typeface="Calibri" panose="020F0502020204030204" pitchFamily="34" charset="0"/>
              </a:rPr>
              <a:t>Both regression-based and machine learning approaches yielded similar ATEs, indicating the robustness of the findings across model types. The </a:t>
            </a:r>
            <a:r>
              <a:rPr lang="en-US" sz="4000" baseline="0" dirty="0">
                <a:latin typeface="Calibri" panose="020F0502020204030204" pitchFamily="34" charset="0"/>
              </a:rPr>
              <a:t>Causal Forest </a:t>
            </a:r>
            <a:r>
              <a:rPr lang="en-US" sz="4000" b="0" baseline="0" dirty="0">
                <a:latin typeface="Calibri" panose="020F0502020204030204" pitchFamily="34" charset="0"/>
              </a:rPr>
              <a:t>method provided the most flexible estimation and yielded a statistically significant </a:t>
            </a:r>
            <a:r>
              <a:rPr lang="en-US" sz="4000" baseline="0" dirty="0">
                <a:latin typeface="Calibri" panose="020F0502020204030204" pitchFamily="34" charset="0"/>
              </a:rPr>
              <a:t>95% confidence interval</a:t>
            </a:r>
            <a:r>
              <a:rPr lang="en-US" sz="4000" b="0" baseline="0" dirty="0">
                <a:latin typeface="Calibri" panose="020F0502020204030204" pitchFamily="34" charset="0"/>
              </a:rPr>
              <a:t>, reinforcing the credibility of the observed effect.</a:t>
            </a:r>
            <a:r>
              <a:rPr lang="en-US" b="0" baseline="0" dirty="0">
                <a:latin typeface="Calibri" panose="020F0502020204030204" pitchFamily="34" charset="0"/>
              </a:rPr>
              <a:t> </a:t>
            </a: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endParaRPr lang="en-US" sz="4000" b="0" baseline="0" dirty="0">
              <a:latin typeface="Calibri" panose="020F0502020204030204" pitchFamily="34" charset="0"/>
            </a:endParaRPr>
          </a:p>
          <a:p>
            <a:pPr algn="just"/>
            <a:r>
              <a:rPr lang="en-US" sz="4000" b="0" baseline="0" dirty="0">
                <a:latin typeface="Calibri" panose="020F0502020204030204" pitchFamily="34" charset="0"/>
              </a:rPr>
              <a:t>All methods produced consistent ATE estimates near 0.42. Causal Forest had a wider CI due to its nonparametric design, but its interval confirms a significant effect.</a:t>
            </a: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9654839" y="24948631"/>
            <a:ext cx="13839833" cy="7990578"/>
          </a:xfrm>
          <a:prstGeom prst="rect">
            <a:avLst/>
          </a:prstGeom>
          <a:noFill/>
        </p:spPr>
        <p:txBody>
          <a:bodyPr wrap="square" lIns="79925" tIns="39970" rIns="79925" bIns="39970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</a:rPr>
              <a:t>Across all causal inference methods — including regression adjustment, propensity weighting, machine learning learners, and causal forests — the growth mindset intervention showed a consistent, positive impact on student achievement.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</a:rPr>
              <a:t>The average treatment effects (ATEs) ranged from 0.41 to 0.42, with the Causal Forest providing a statistically significant 95% confidence interval.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</a:rPr>
              <a:t>These findings suggest that brief psychological interventions can have meaningful educational effects, even when analyzed in an observational, non-randomized setting.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</a:rPr>
              <a:t>The robustness of the results across diverse statistical approaches strengthens the credibility of the conclusion.</a:t>
            </a:r>
          </a:p>
          <a:p>
            <a:pPr algn="just"/>
            <a:endParaRPr lang="en-US" b="0" baseline="0" dirty="0">
              <a:latin typeface="Calibri" panose="020F0502020204030204" pitchFamily="34" charset="0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6715"/>
            <a:ext cx="4953000" cy="1199211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43BD5E43-BB7E-12D0-0FAB-B6EB2C685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560" y="25823223"/>
            <a:ext cx="11567255" cy="5710417"/>
          </a:xfrm>
          <a:prstGeom prst="rect">
            <a:avLst/>
          </a:prstGeom>
          <a:ln>
            <a:solidFill>
              <a:srgbClr val="E20000"/>
            </a:solidFill>
          </a:ln>
        </p:spPr>
      </p:pic>
      <p:pic>
        <p:nvPicPr>
          <p:cNvPr id="7" name="Picture 6" descr="A diagram of a patient's outcome&#10;&#10;AI-generated content may be incorrect.">
            <a:extLst>
              <a:ext uri="{FF2B5EF4-FFF2-40B4-BE49-F238E27FC236}">
                <a16:creationId xmlns:a16="http://schemas.microsoft.com/office/drawing/2014/main" id="{1AB2DA64-53E1-2EDB-1AAC-9783CBC19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3770" y="19737932"/>
            <a:ext cx="7037789" cy="4652097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3" name="Picture 12" descr="A diagram of a number of red and blue dots&#10;&#10;AI-generated content may be incorrect.">
            <a:extLst>
              <a:ext uri="{FF2B5EF4-FFF2-40B4-BE49-F238E27FC236}">
                <a16:creationId xmlns:a16="http://schemas.microsoft.com/office/drawing/2014/main" id="{FD211365-D90B-D177-41D7-7FE3956DF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44" y="19465083"/>
            <a:ext cx="7223774" cy="5394971"/>
          </a:xfrm>
          <a:prstGeom prst="rect">
            <a:avLst/>
          </a:prstGeom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37524798-7FA7-E253-5D29-D6D6EB8C7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5574" y="3279517"/>
            <a:ext cx="13701386" cy="296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five causal inference methods to estimate the effect of the mindset intervention. Each method handles confounding differently and makes specific assumptions.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Linear Regression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Estimates the treatment effect by adjusting for covariates in a standard regression model. Assumptions: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confounders are observed and included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relationship between variables is linear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Inverse Probability Weighting (IPW)</a:t>
            </a:r>
          </a:p>
          <a:p>
            <a:pPr>
              <a:buNone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Reweights observations based on the probability of treatment to simulate a randomized experiment. Assumptions: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No unmeasured confounding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Everyone has a non-zero chance of receiving treatment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Propensity model is correctly specified</a:t>
            </a:r>
          </a:p>
          <a:p>
            <a:r>
              <a:rPr lang="en-US" alt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T-Learner (RF/</a:t>
            </a:r>
            <a:r>
              <a:rPr lang="en-US" sz="4000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Trains two separate machine learning models: one for treated and one for control. Estimates individual-level treatment effects by comparing predicted outcomes. Assumptions: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accurately capture outcome behavior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unmeasured confounding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graph shows how individual students were estimated to respond to the intervention using Random Forest and </a:t>
            </a:r>
            <a:r>
              <a:rPr lang="en-US" altLang="en-US" sz="4000" b="0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alt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models. Both models produced very similar treatment effect distributions centered around a positive value, indicating that most students benefited, though to varying degrees. This highlights the presence of treatment heterogeneity and the usefulness of machine learning in uncovering it.</a:t>
            </a:r>
          </a:p>
          <a:p>
            <a:r>
              <a:rPr lang="en-US" alt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S-Learner (RF/</a:t>
            </a:r>
            <a:r>
              <a:rPr lang="en-US" sz="4000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 single model with treatment as a feature to predict outcomes for both treated and untreated cases. Assumptions: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 effect is learnable from observed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unmeasured confounding</a:t>
            </a:r>
            <a:endParaRPr lang="en-US" altLang="en-US" sz="4000" b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US" sz="400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Forest</a:t>
            </a:r>
          </a:p>
          <a:p>
            <a:pPr>
              <a:buNone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machine learning method that estimates both individual- and group-level treatment effects and provides uncertainty via confidence intervals.</a:t>
            </a:r>
          </a:p>
          <a:p>
            <a:pPr>
              <a:buNone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unmeasured confounding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for outcome and treatment are flexible and correctly tuned</a:t>
            </a:r>
          </a:p>
        </p:txBody>
      </p:sp>
      <p:pic>
        <p:nvPicPr>
          <p:cNvPr id="43" name="Picture 42" descr="A graph of a distribution curve&#10;&#10;AI-generated content may be incorrect.">
            <a:extLst>
              <a:ext uri="{FF2B5EF4-FFF2-40B4-BE49-F238E27FC236}">
                <a16:creationId xmlns:a16="http://schemas.microsoft.com/office/drawing/2014/main" id="{2A09E021-7C74-9A68-B5DA-EC8011BFB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67640" y="15921369"/>
            <a:ext cx="8773796" cy="4331368"/>
          </a:xfrm>
          <a:prstGeom prst="rect">
            <a:avLst/>
          </a:prstGeom>
        </p:spPr>
      </p:pic>
      <p:pic>
        <p:nvPicPr>
          <p:cNvPr id="57" name="Picture 56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FDCFF379-75FF-5CEB-8D3D-5E1A854DB8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78409" y="5774789"/>
            <a:ext cx="13361958" cy="5988162"/>
          </a:xfrm>
          <a:prstGeom prst="rect">
            <a:avLst/>
          </a:prstGeom>
        </p:spPr>
      </p:pic>
      <p:pic>
        <p:nvPicPr>
          <p:cNvPr id="59" name="Picture 58" descr="A graph of a comparison of ate estimates across methods&#10;&#10;AI-generated content may be incorrect.">
            <a:extLst>
              <a:ext uri="{FF2B5EF4-FFF2-40B4-BE49-F238E27FC236}">
                <a16:creationId xmlns:a16="http://schemas.microsoft.com/office/drawing/2014/main" id="{001DB67E-E4A4-1B94-C2FC-385648F28C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54839" y="15091294"/>
            <a:ext cx="10156140" cy="6089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EA804B-C1F7-C5FD-C942-65EAF2667F3C}"/>
              </a:ext>
            </a:extLst>
          </p:cNvPr>
          <p:cNvSpPr txBox="1"/>
          <p:nvPr/>
        </p:nvSpPr>
        <p:spPr>
          <a:xfrm>
            <a:off x="1040875" y="24838181"/>
            <a:ext cx="684289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1: Covariate Balance Before and After IPW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65259-D93F-F3A9-EDDA-440AC1B04248}"/>
              </a:ext>
            </a:extLst>
          </p:cNvPr>
          <p:cNvSpPr txBox="1"/>
          <p:nvPr/>
        </p:nvSpPr>
        <p:spPr>
          <a:xfrm>
            <a:off x="7902820" y="24838181"/>
            <a:ext cx="6893167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2: Outcome Distribution by Treatment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71F2B-2605-A3EE-9929-528B63C37065}"/>
              </a:ext>
            </a:extLst>
          </p:cNvPr>
          <p:cNvSpPr txBox="1"/>
          <p:nvPr/>
        </p:nvSpPr>
        <p:spPr>
          <a:xfrm>
            <a:off x="4054720" y="31749902"/>
            <a:ext cx="7696200" cy="441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3: Propensity Score Overlap Between Groups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0E461-0DE4-0E71-8699-1C622D4EBFE1}"/>
              </a:ext>
            </a:extLst>
          </p:cNvPr>
          <p:cNvSpPr txBox="1"/>
          <p:nvPr/>
        </p:nvSpPr>
        <p:spPr>
          <a:xfrm>
            <a:off x="24316459" y="16298260"/>
            <a:ext cx="4106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Figure 4: Distribution of Individual Effects</a:t>
            </a:r>
          </a:p>
          <a:p>
            <a:r>
              <a:rPr lang="en-US" sz="3200" dirty="0"/>
              <a:t> (T-Learner)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57792-A430-B4D7-8B39-4132567D70D6}"/>
              </a:ext>
            </a:extLst>
          </p:cNvPr>
          <p:cNvSpPr txBox="1"/>
          <p:nvPr/>
        </p:nvSpPr>
        <p:spPr>
          <a:xfrm>
            <a:off x="40188060" y="15399099"/>
            <a:ext cx="2407739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Comparisons of ATE Estimates Across Methods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5563</TotalTime>
  <Words>721</Words>
  <Application>Microsoft Office PowerPoint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SimSun</vt:lpstr>
      <vt:lpstr>Arial</vt:lpstr>
      <vt:lpstr>Calibri</vt:lpstr>
      <vt:lpstr>Century Gothic</vt:lpstr>
      <vt:lpstr>Courier New</vt:lpstr>
      <vt:lpstr>Palatino Linotype</vt:lpstr>
      <vt:lpstr>Executive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Vanshika Ram Gurbani</cp:lastModifiedBy>
  <cp:revision>197</cp:revision>
  <cp:lastPrinted>2013-08-04T02:58:23Z</cp:lastPrinted>
  <dcterms:created xsi:type="dcterms:W3CDTF">2011-10-21T15:46:33Z</dcterms:created>
  <dcterms:modified xsi:type="dcterms:W3CDTF">2025-05-10T00:00:23Z</dcterms:modified>
</cp:coreProperties>
</file>