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8" r:id="rId5"/>
    <p:sldId id="259" r:id="rId6"/>
    <p:sldId id="261" r:id="rId7"/>
    <p:sldId id="262" r:id="rId8"/>
    <p:sldId id="263" r:id="rId9"/>
    <p:sldId id="264" r:id="rId10"/>
    <p:sldId id="269" r:id="rId11"/>
    <p:sldId id="270"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F53F9B-B8A2-204A-B9AA-DBB56A46C91E}">
          <p14:sldIdLst>
            <p14:sldId id="256"/>
            <p14:sldId id="257"/>
            <p14:sldId id="258"/>
            <p14:sldId id="268"/>
            <p14:sldId id="259"/>
            <p14:sldId id="261"/>
            <p14:sldId id="262"/>
            <p14:sldId id="263"/>
            <p14:sldId id="264"/>
            <p14:sldId id="269"/>
            <p14:sldId id="270"/>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781"/>
  </p:normalViewPr>
  <p:slideViewPr>
    <p:cSldViewPr snapToGrid="0">
      <p:cViewPr varScale="1">
        <p:scale>
          <a:sx n="106" d="100"/>
          <a:sy n="106" d="100"/>
        </p:scale>
        <p:origin x="792" y="168"/>
      </p:cViewPr>
      <p:guideLst/>
    </p:cSldViewPr>
  </p:slideViewPr>
  <p:notesTextViewPr>
    <p:cViewPr>
      <p:scale>
        <a:sx n="1" d="1"/>
        <a:sy n="1" d="1"/>
      </p:scale>
      <p:origin x="0" y="0"/>
    </p:cViewPr>
  </p:notesTextViewPr>
  <p:sorterViewPr>
    <p:cViewPr>
      <p:scale>
        <a:sx n="100" d="100"/>
        <a:sy n="100" d="100"/>
      </p:scale>
      <p:origin x="0" y="-1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nishaw/Downloads/F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nishaw/Downloads/F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nishaw/Library/Containers/net.whatsapp.WhatsApp/Data/tmp/documents/B108DF70-91A1-48B9-AD6F-D8F1F923EA38/CM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Security</a:t>
            </a:r>
            <a:r>
              <a:rPr lang="en-GB" baseline="0"/>
              <a:t> Market Line</a:t>
            </a:r>
            <a:endParaRPr lang="en-GB"/>
          </a:p>
        </c:rich>
      </c:tx>
      <c:layout>
        <c:manualLayout>
          <c:xMode val="edge"/>
          <c:yMode val="edge"/>
          <c:x val="0.34471448500566443"/>
          <c:y val="1.8621973929236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Sheet1!$BF$22:$BF$25</c:f>
              <c:numCache>
                <c:formatCode>General</c:formatCode>
                <c:ptCount val="4"/>
                <c:pt idx="0">
                  <c:v>0</c:v>
                </c:pt>
                <c:pt idx="1">
                  <c:v>-0.37722726776535831</c:v>
                </c:pt>
                <c:pt idx="2">
                  <c:v>0.19517641075593278</c:v>
                </c:pt>
                <c:pt idx="3">
                  <c:v>3.3870113500582215E-2</c:v>
                </c:pt>
              </c:numCache>
            </c:numRef>
          </c:xVal>
          <c:yVal>
            <c:numRef>
              <c:f>Sheet1!$BG$22:$BG$25</c:f>
              <c:numCache>
                <c:formatCode>General</c:formatCode>
                <c:ptCount val="4"/>
                <c:pt idx="0">
                  <c:v>0</c:v>
                </c:pt>
                <c:pt idx="1">
                  <c:v>-8.6183730081179589E-4</c:v>
                </c:pt>
                <c:pt idx="2">
                  <c:v>2.5709310025799175E-4</c:v>
                </c:pt>
                <c:pt idx="3">
                  <c:v>-6.5627834228374165E-5</c:v>
                </c:pt>
              </c:numCache>
            </c:numRef>
          </c:yVal>
          <c:smooth val="1"/>
          <c:extLst>
            <c:ext xmlns:c16="http://schemas.microsoft.com/office/drawing/2014/chart" uri="{C3380CC4-5D6E-409C-BE32-E72D297353CC}">
              <c16:uniqueId val="{00000000-BB61-D847-9989-74350617571C}"/>
            </c:ext>
          </c:extLst>
        </c:ser>
        <c:dLbls>
          <c:showLegendKey val="0"/>
          <c:showVal val="0"/>
          <c:showCatName val="0"/>
          <c:showSerName val="0"/>
          <c:showPercent val="0"/>
          <c:showBubbleSize val="0"/>
        </c:dLbls>
        <c:axId val="1768842016"/>
        <c:axId val="1768843728"/>
      </c:scatterChart>
      <c:valAx>
        <c:axId val="1768842016"/>
        <c:scaling>
          <c:orientation val="minMax"/>
          <c:min val="0"/>
        </c:scaling>
        <c:delete val="0"/>
        <c:axPos val="b"/>
        <c:majorGridlines>
          <c:spPr>
            <a:ln w="635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8843728"/>
        <c:crossesAt val="0"/>
        <c:crossBetween val="midCat"/>
      </c:valAx>
      <c:valAx>
        <c:axId val="176884372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t"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17688420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Security</a:t>
            </a:r>
            <a:r>
              <a:rPr lang="en-GB" baseline="0"/>
              <a:t> M</a:t>
            </a:r>
            <a:r>
              <a:rPr lang="en-GB" sz="1100" b="0" i="0" u="none" strike="noStrike" kern="1200" spc="0" baseline="0">
                <a:solidFill>
                  <a:sysClr val="windowText" lastClr="000000">
                    <a:lumMod val="65000"/>
                    <a:lumOff val="35000"/>
                  </a:sysClr>
                </a:solidFill>
              </a:rPr>
              <a:t>arket Line  </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Sheet1!$BD$54:$BG$54</c:f>
              <c:numCache>
                <c:formatCode>General</c:formatCode>
                <c:ptCount val="4"/>
                <c:pt idx="0">
                  <c:v>0</c:v>
                </c:pt>
                <c:pt idx="1">
                  <c:v>0.5</c:v>
                </c:pt>
                <c:pt idx="2">
                  <c:v>1</c:v>
                </c:pt>
                <c:pt idx="3">
                  <c:v>1.5</c:v>
                </c:pt>
              </c:numCache>
            </c:numRef>
          </c:xVal>
          <c:yVal>
            <c:numRef>
              <c:f>Sheet1!$BD$55:$BG$55</c:f>
              <c:numCache>
                <c:formatCode>General</c:formatCode>
                <c:ptCount val="4"/>
                <c:pt idx="0">
                  <c:v>-1.3123E-4</c:v>
                </c:pt>
                <c:pt idx="1">
                  <c:v>2.2462085000000001E-3</c:v>
                </c:pt>
                <c:pt idx="2">
                  <c:v>4.6236469999999998E-3</c:v>
                </c:pt>
                <c:pt idx="3">
                  <c:v>7.0010854999999995E-3</c:v>
                </c:pt>
              </c:numCache>
            </c:numRef>
          </c:yVal>
          <c:smooth val="1"/>
          <c:extLst>
            <c:ext xmlns:c16="http://schemas.microsoft.com/office/drawing/2014/chart" uri="{C3380CC4-5D6E-409C-BE32-E72D297353CC}">
              <c16:uniqueId val="{00000000-FDDC-6149-939D-78D4D3C21B05}"/>
            </c:ext>
          </c:extLst>
        </c:ser>
        <c:dLbls>
          <c:showLegendKey val="0"/>
          <c:showVal val="0"/>
          <c:showCatName val="0"/>
          <c:showSerName val="0"/>
          <c:showPercent val="0"/>
          <c:showBubbleSize val="0"/>
        </c:dLbls>
        <c:axId val="1753517632"/>
        <c:axId val="78488544"/>
      </c:scatterChart>
      <c:valAx>
        <c:axId val="17535176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488544"/>
        <c:crosses val="autoZero"/>
        <c:crossBetween val="midCat"/>
      </c:valAx>
      <c:valAx>
        <c:axId val="78488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35176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Security</a:t>
            </a:r>
            <a:r>
              <a:rPr lang="en-GB" baseline="0"/>
              <a:t> M</a:t>
            </a:r>
            <a:r>
              <a:rPr lang="en-GB" sz="1100" b="0" i="0" u="none" strike="noStrike" kern="1200" spc="0" baseline="0">
                <a:solidFill>
                  <a:sysClr val="windowText" lastClr="000000">
                    <a:lumMod val="65000"/>
                    <a:lumOff val="35000"/>
                  </a:sysClr>
                </a:solidFill>
              </a:rPr>
              <a:t>arket Line  </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rgbClr val="00B050"/>
              </a:solidFill>
              <a:round/>
            </a:ln>
            <a:effectLst/>
          </c:spPr>
          <c:marker>
            <c:symbol val="circle"/>
            <c:size val="5"/>
            <c:spPr>
              <a:solidFill>
                <a:schemeClr val="accent1"/>
              </a:solidFill>
              <a:ln w="9525">
                <a:solidFill>
                  <a:srgbClr val="00B050"/>
                </a:solidFill>
              </a:ln>
              <a:effectLst/>
            </c:spPr>
          </c:marker>
          <c:xVal>
            <c:numRef>
              <c:f>[2]Sheet1!$BD$54:$BG$54</c:f>
              <c:numCache>
                <c:formatCode>General</c:formatCode>
                <c:ptCount val="4"/>
                <c:pt idx="0">
                  <c:v>0</c:v>
                </c:pt>
                <c:pt idx="1">
                  <c:v>0.5</c:v>
                </c:pt>
                <c:pt idx="2">
                  <c:v>1</c:v>
                </c:pt>
                <c:pt idx="3">
                  <c:v>1.5</c:v>
                </c:pt>
              </c:numCache>
            </c:numRef>
          </c:xVal>
          <c:yVal>
            <c:numRef>
              <c:f>[2]Sheet1!$BD$55:$BG$55</c:f>
              <c:numCache>
                <c:formatCode>General</c:formatCode>
                <c:ptCount val="4"/>
                <c:pt idx="0">
                  <c:v>-1.3123E-4</c:v>
                </c:pt>
                <c:pt idx="1">
                  <c:v>2.2462085000000001E-3</c:v>
                </c:pt>
                <c:pt idx="2">
                  <c:v>4.6236469999999998E-3</c:v>
                </c:pt>
                <c:pt idx="3">
                  <c:v>7.0010854999999995E-3</c:v>
                </c:pt>
              </c:numCache>
            </c:numRef>
          </c:yVal>
          <c:smooth val="1"/>
          <c:extLst>
            <c:ext xmlns:c16="http://schemas.microsoft.com/office/drawing/2014/chart" uri="{C3380CC4-5D6E-409C-BE32-E72D297353CC}">
              <c16:uniqueId val="{00000000-5B2B-8D45-9AFA-09BA166B4B89}"/>
            </c:ext>
          </c:extLst>
        </c:ser>
        <c:dLbls>
          <c:showLegendKey val="0"/>
          <c:showVal val="0"/>
          <c:showCatName val="0"/>
          <c:showSerName val="0"/>
          <c:showPercent val="0"/>
          <c:showBubbleSize val="0"/>
        </c:dLbls>
        <c:axId val="1753517632"/>
        <c:axId val="78488544"/>
      </c:scatterChart>
      <c:valAx>
        <c:axId val="17535176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488544"/>
        <c:crosses val="autoZero"/>
        <c:crossBetween val="midCat"/>
      </c:valAx>
      <c:valAx>
        <c:axId val="78488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35176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BBFF6-287F-45A2-B0F6-DE759EDC573F}" type="datetimeFigureOut">
              <a:rPr lang="en-IN" smtClean="0"/>
              <a:t>23/02/24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FA1FF-46C8-40E6-A11D-8FB5204CFCC8}" type="slidenum">
              <a:rPr lang="en-IN" smtClean="0"/>
              <a:t>‹#›</a:t>
            </a:fld>
            <a:endParaRPr lang="en-IN"/>
          </a:p>
        </p:txBody>
      </p:sp>
    </p:spTree>
    <p:extLst>
      <p:ext uri="{BB962C8B-B14F-4D97-AF65-F5344CB8AC3E}">
        <p14:creationId xmlns:p14="http://schemas.microsoft.com/office/powerpoint/2010/main" val="3454860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BFA1FF-46C8-40E6-A11D-8FB5204CFCC8}" type="slidenum">
              <a:rPr lang="en-IN" smtClean="0"/>
              <a:t>3</a:t>
            </a:fld>
            <a:endParaRPr lang="en-IN"/>
          </a:p>
        </p:txBody>
      </p:sp>
    </p:spTree>
    <p:extLst>
      <p:ext uri="{BB962C8B-B14F-4D97-AF65-F5344CB8AC3E}">
        <p14:creationId xmlns:p14="http://schemas.microsoft.com/office/powerpoint/2010/main" val="3374991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2/23/24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2/23/24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3BD4-4871-4255-5172-B91FCC5D0067}"/>
              </a:ext>
            </a:extLst>
          </p:cNvPr>
          <p:cNvSpPr>
            <a:spLocks noGrp="1"/>
          </p:cNvSpPr>
          <p:nvPr>
            <p:ph type="ctrTitle"/>
          </p:nvPr>
        </p:nvSpPr>
        <p:spPr/>
        <p:txBody>
          <a:bodyPr/>
          <a:lstStyle/>
          <a:p>
            <a:r>
              <a:rPr lang="en-US" b="1" dirty="0"/>
              <a:t>Capital Asset pricing model</a:t>
            </a:r>
          </a:p>
        </p:txBody>
      </p:sp>
      <p:sp>
        <p:nvSpPr>
          <p:cNvPr id="3" name="Subtitle 2">
            <a:extLst>
              <a:ext uri="{FF2B5EF4-FFF2-40B4-BE49-F238E27FC236}">
                <a16:creationId xmlns:a16="http://schemas.microsoft.com/office/drawing/2014/main" id="{2C87EAC6-138E-1315-1C51-6AB2A75B700A}"/>
              </a:ext>
            </a:extLst>
          </p:cNvPr>
          <p:cNvSpPr>
            <a:spLocks noGrp="1"/>
          </p:cNvSpPr>
          <p:nvPr>
            <p:ph type="subTitle" idx="1"/>
          </p:nvPr>
        </p:nvSpPr>
        <p:spPr>
          <a:xfrm>
            <a:off x="3962398" y="4385732"/>
            <a:ext cx="7484963" cy="2327584"/>
          </a:xfrm>
        </p:spPr>
        <p:txBody>
          <a:bodyPr/>
          <a:lstStyle/>
          <a:p>
            <a:r>
              <a:rPr lang="en-US" b="1" dirty="0"/>
              <a:t>Group 3</a:t>
            </a:r>
          </a:p>
          <a:p>
            <a:r>
              <a:rPr lang="en-US" dirty="0" err="1"/>
              <a:t>mAdhurima</a:t>
            </a:r>
            <a:r>
              <a:rPr lang="en-US" dirty="0"/>
              <a:t> </a:t>
            </a:r>
            <a:r>
              <a:rPr lang="en-US" dirty="0" err="1"/>
              <a:t>dutta</a:t>
            </a:r>
            <a:r>
              <a:rPr lang="en-US" dirty="0"/>
              <a:t>(m22ma056)</a:t>
            </a:r>
          </a:p>
          <a:p>
            <a:r>
              <a:rPr lang="en-US" dirty="0"/>
              <a:t>Mansi(m22ma057)</a:t>
            </a:r>
          </a:p>
          <a:p>
            <a:r>
              <a:rPr lang="en-US" dirty="0" err="1"/>
              <a:t>vanshika</a:t>
            </a:r>
            <a:r>
              <a:rPr lang="en-US" dirty="0"/>
              <a:t> </a:t>
            </a:r>
            <a:r>
              <a:rPr lang="en-US" dirty="0" err="1"/>
              <a:t>kumawat</a:t>
            </a:r>
            <a:r>
              <a:rPr lang="en-US" dirty="0"/>
              <a:t>(M22ma207)</a:t>
            </a:r>
          </a:p>
          <a:p>
            <a:r>
              <a:rPr lang="en-US" dirty="0"/>
              <a:t>Nisha </a:t>
            </a:r>
            <a:r>
              <a:rPr lang="en-US" dirty="0" err="1"/>
              <a:t>shaw</a:t>
            </a:r>
            <a:r>
              <a:rPr lang="en-US" dirty="0"/>
              <a:t>(m22ma059)</a:t>
            </a:r>
          </a:p>
          <a:p>
            <a:endParaRPr lang="en-US" dirty="0"/>
          </a:p>
          <a:p>
            <a:endParaRPr lang="en-US" dirty="0"/>
          </a:p>
        </p:txBody>
      </p:sp>
    </p:spTree>
    <p:extLst>
      <p:ext uri="{BB962C8B-B14F-4D97-AF65-F5344CB8AC3E}">
        <p14:creationId xmlns:p14="http://schemas.microsoft.com/office/powerpoint/2010/main" val="11058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9025-E5A3-802E-F91A-687EBE5EBB2B}"/>
              </a:ext>
            </a:extLst>
          </p:cNvPr>
          <p:cNvSpPr>
            <a:spLocks noGrp="1"/>
          </p:cNvSpPr>
          <p:nvPr>
            <p:ph type="title"/>
          </p:nvPr>
        </p:nvSpPr>
        <p:spPr>
          <a:xfrm>
            <a:off x="336884" y="733823"/>
            <a:ext cx="10131427" cy="1468800"/>
          </a:xfrm>
        </p:spPr>
        <p:txBody>
          <a:bodyPr/>
          <a:lstStyle/>
          <a:p>
            <a:r>
              <a:rPr lang="en-US" dirty="0"/>
              <a:t>We have chosen three risky asset as security </a:t>
            </a:r>
          </a:p>
        </p:txBody>
      </p:sp>
      <p:sp>
        <p:nvSpPr>
          <p:cNvPr id="3" name="Text Placeholder 2">
            <a:extLst>
              <a:ext uri="{FF2B5EF4-FFF2-40B4-BE49-F238E27FC236}">
                <a16:creationId xmlns:a16="http://schemas.microsoft.com/office/drawing/2014/main" id="{0582F81B-D53C-A06D-4A50-E93C13333C8E}"/>
              </a:ext>
            </a:extLst>
          </p:cNvPr>
          <p:cNvSpPr>
            <a:spLocks noGrp="1"/>
          </p:cNvSpPr>
          <p:nvPr>
            <p:ph type="body" idx="1"/>
          </p:nvPr>
        </p:nvSpPr>
        <p:spPr>
          <a:xfrm>
            <a:off x="685799" y="2298032"/>
            <a:ext cx="10131428" cy="3339749"/>
          </a:xfrm>
        </p:spPr>
        <p:txBody>
          <a:bodyPr/>
          <a:lstStyle/>
          <a:p>
            <a:pPr marL="457200" lvl="0" indent="-342900" algn="l" rtl="0">
              <a:spcBef>
                <a:spcPts val="1200"/>
              </a:spcBef>
              <a:spcAft>
                <a:spcPts val="0"/>
              </a:spcAft>
              <a:buSzPts val="1800"/>
              <a:buChar char="●"/>
            </a:pPr>
            <a:r>
              <a:rPr lang="en-IN" dirty="0"/>
              <a:t>Infosys Pvt Ltd. </a:t>
            </a:r>
          </a:p>
          <a:p>
            <a:pPr marL="457200" lvl="0" indent="-342900" algn="l" rtl="0">
              <a:spcBef>
                <a:spcPts val="0"/>
              </a:spcBef>
              <a:spcAft>
                <a:spcPts val="0"/>
              </a:spcAft>
              <a:buSzPts val="1800"/>
              <a:buChar char="●"/>
            </a:pPr>
            <a:r>
              <a:rPr lang="en-IN" dirty="0"/>
              <a:t>Tata Motors</a:t>
            </a:r>
          </a:p>
          <a:p>
            <a:pPr marL="457200" lvl="0" indent="-342900" algn="l" rtl="0">
              <a:spcBef>
                <a:spcPts val="0"/>
              </a:spcBef>
              <a:spcAft>
                <a:spcPts val="0"/>
              </a:spcAft>
              <a:buSzPts val="1800"/>
              <a:buChar char="●"/>
            </a:pPr>
            <a:r>
              <a:rPr lang="en-IN" dirty="0"/>
              <a:t>Sun Pharma</a:t>
            </a:r>
          </a:p>
        </p:txBody>
      </p:sp>
      <p:sp>
        <p:nvSpPr>
          <p:cNvPr id="5" name="TextBox 4">
            <a:extLst>
              <a:ext uri="{FF2B5EF4-FFF2-40B4-BE49-F238E27FC236}">
                <a16:creationId xmlns:a16="http://schemas.microsoft.com/office/drawing/2014/main" id="{C20CCBE0-6982-71E7-0469-E40B06264EC6}"/>
              </a:ext>
            </a:extLst>
          </p:cNvPr>
          <p:cNvSpPr txBox="1"/>
          <p:nvPr/>
        </p:nvSpPr>
        <p:spPr>
          <a:xfrm>
            <a:off x="577516" y="3597442"/>
            <a:ext cx="9890795" cy="646331"/>
          </a:xfrm>
          <a:prstGeom prst="rect">
            <a:avLst/>
          </a:prstGeom>
          <a:noFill/>
        </p:spPr>
        <p:txBody>
          <a:bodyPr wrap="square" rtlCol="0">
            <a:spAutoFit/>
          </a:bodyPr>
          <a:lstStyle/>
          <a:p>
            <a:r>
              <a:rPr lang="en-US" dirty="0"/>
              <a:t>FOR PLOTTING THE SECURITY MARKET LINE</a:t>
            </a:r>
          </a:p>
          <a:p>
            <a:r>
              <a:rPr lang="en-US" dirty="0"/>
              <a:t> WE HAVE TAKEN THE MARKET INDEX OF NIFTY 50.</a:t>
            </a:r>
          </a:p>
        </p:txBody>
      </p:sp>
      <p:graphicFrame>
        <p:nvGraphicFramePr>
          <p:cNvPr id="6" name="Chart 5">
            <a:extLst>
              <a:ext uri="{FF2B5EF4-FFF2-40B4-BE49-F238E27FC236}">
                <a16:creationId xmlns:a16="http://schemas.microsoft.com/office/drawing/2014/main" id="{495A1C03-56C8-044D-8E7C-F00A88B68666}"/>
              </a:ext>
            </a:extLst>
          </p:cNvPr>
          <p:cNvGraphicFramePr>
            <a:graphicFrameLocks/>
          </p:cNvGraphicFramePr>
          <p:nvPr>
            <p:extLst>
              <p:ext uri="{D42A27DB-BD31-4B8C-83A1-F6EECF244321}">
                <p14:modId xmlns:p14="http://schemas.microsoft.com/office/powerpoint/2010/main" val="1718432008"/>
              </p:ext>
            </p:extLst>
          </p:nvPr>
        </p:nvGraphicFramePr>
        <p:xfrm>
          <a:off x="5751513" y="1612231"/>
          <a:ext cx="5340350" cy="340995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39B2E3A4-E56F-4E07-DE83-64EF2BD06A18}"/>
              </a:ext>
            </a:extLst>
          </p:cNvPr>
          <p:cNvSpPr txBox="1"/>
          <p:nvPr/>
        </p:nvSpPr>
        <p:spPr>
          <a:xfrm>
            <a:off x="6845968" y="5366084"/>
            <a:ext cx="2322095" cy="369332"/>
          </a:xfrm>
          <a:prstGeom prst="rect">
            <a:avLst/>
          </a:prstGeom>
          <a:noFill/>
        </p:spPr>
        <p:txBody>
          <a:bodyPr wrap="square" rtlCol="0">
            <a:spAutoFit/>
          </a:bodyPr>
          <a:lstStyle/>
          <a:p>
            <a:r>
              <a:rPr lang="en-US" dirty="0"/>
              <a:t>Infosys </a:t>
            </a:r>
            <a:r>
              <a:rPr lang="en-US" dirty="0" err="1"/>
              <a:t>pvt.ltd</a:t>
            </a:r>
            <a:r>
              <a:rPr lang="en-US" dirty="0"/>
              <a:t>.</a:t>
            </a:r>
          </a:p>
        </p:txBody>
      </p:sp>
    </p:spTree>
    <p:extLst>
      <p:ext uri="{BB962C8B-B14F-4D97-AF65-F5344CB8AC3E}">
        <p14:creationId xmlns:p14="http://schemas.microsoft.com/office/powerpoint/2010/main" val="303006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603D6DDC-CA71-0B92-C0E3-B3CCAFA514A0}"/>
              </a:ext>
            </a:extLst>
          </p:cNvPr>
          <p:cNvGraphicFramePr>
            <a:graphicFrameLocks/>
          </p:cNvGraphicFramePr>
          <p:nvPr>
            <p:extLst>
              <p:ext uri="{D42A27DB-BD31-4B8C-83A1-F6EECF244321}">
                <p14:modId xmlns:p14="http://schemas.microsoft.com/office/powerpoint/2010/main" val="128297622"/>
              </p:ext>
            </p:extLst>
          </p:nvPr>
        </p:nvGraphicFramePr>
        <p:xfrm>
          <a:off x="580190" y="806116"/>
          <a:ext cx="47752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9E82D911-F40C-E42C-0BA0-E94AEE56E01E}"/>
              </a:ext>
            </a:extLst>
          </p:cNvPr>
          <p:cNvSpPr txBox="1"/>
          <p:nvPr/>
        </p:nvSpPr>
        <p:spPr>
          <a:xfrm>
            <a:off x="1479884" y="3874168"/>
            <a:ext cx="2213811" cy="369332"/>
          </a:xfrm>
          <a:prstGeom prst="rect">
            <a:avLst/>
          </a:prstGeom>
          <a:noFill/>
        </p:spPr>
        <p:txBody>
          <a:bodyPr wrap="square" rtlCol="0">
            <a:spAutoFit/>
          </a:bodyPr>
          <a:lstStyle/>
          <a:p>
            <a:r>
              <a:rPr lang="en-US" dirty="0"/>
              <a:t>Tata Motors</a:t>
            </a:r>
          </a:p>
        </p:txBody>
      </p:sp>
      <p:graphicFrame>
        <p:nvGraphicFramePr>
          <p:cNvPr id="7" name="Chart 6">
            <a:extLst>
              <a:ext uri="{FF2B5EF4-FFF2-40B4-BE49-F238E27FC236}">
                <a16:creationId xmlns:a16="http://schemas.microsoft.com/office/drawing/2014/main" id="{A5AE1B58-3E03-4197-B231-C7D5FF697980}"/>
              </a:ext>
            </a:extLst>
          </p:cNvPr>
          <p:cNvGraphicFramePr>
            <a:graphicFrameLocks/>
          </p:cNvGraphicFramePr>
          <p:nvPr>
            <p:extLst>
              <p:ext uri="{D42A27DB-BD31-4B8C-83A1-F6EECF244321}">
                <p14:modId xmlns:p14="http://schemas.microsoft.com/office/powerpoint/2010/main" val="1427505645"/>
              </p:ext>
            </p:extLst>
          </p:nvPr>
        </p:nvGraphicFramePr>
        <p:xfrm>
          <a:off x="5930375" y="806116"/>
          <a:ext cx="5216072" cy="282575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AE2E9F6D-A9BA-3726-D22C-D80DC8A0EF60}"/>
              </a:ext>
            </a:extLst>
          </p:cNvPr>
          <p:cNvSpPr txBox="1"/>
          <p:nvPr/>
        </p:nvSpPr>
        <p:spPr>
          <a:xfrm>
            <a:off x="7230979" y="3874168"/>
            <a:ext cx="2033337" cy="646331"/>
          </a:xfrm>
          <a:prstGeom prst="rect">
            <a:avLst/>
          </a:prstGeom>
          <a:noFill/>
        </p:spPr>
        <p:txBody>
          <a:bodyPr wrap="square" rtlCol="0">
            <a:spAutoFit/>
          </a:bodyPr>
          <a:lstStyle/>
          <a:p>
            <a:r>
              <a:rPr lang="en-US" dirty="0"/>
              <a:t>Sun </a:t>
            </a:r>
            <a:r>
              <a:rPr lang="en-US" dirty="0" err="1"/>
              <a:t>Pharama</a:t>
            </a:r>
            <a:endParaRPr lang="en-US" dirty="0"/>
          </a:p>
          <a:p>
            <a:endParaRPr lang="en-US" dirty="0"/>
          </a:p>
        </p:txBody>
      </p:sp>
    </p:spTree>
    <p:extLst>
      <p:ext uri="{BB962C8B-B14F-4D97-AF65-F5344CB8AC3E}">
        <p14:creationId xmlns:p14="http://schemas.microsoft.com/office/powerpoint/2010/main" val="2363647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169" name="Picture 316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8363A0D-7907-FAD2-8048-EB44B0E6BF08}"/>
              </a:ext>
            </a:extLst>
          </p:cNvPr>
          <p:cNvSpPr>
            <a:spLocks noGrp="1"/>
          </p:cNvSpPr>
          <p:nvPr>
            <p:ph type="title"/>
          </p:nvPr>
        </p:nvSpPr>
        <p:spPr>
          <a:xfrm>
            <a:off x="872064" y="579714"/>
            <a:ext cx="10905069" cy="1150373"/>
          </a:xfrm>
        </p:spPr>
        <p:txBody>
          <a:bodyPr vert="horz" lIns="91440" tIns="45720" rIns="91440" bIns="45720" rtlCol="0" anchor="b">
            <a:normAutofit/>
          </a:bodyPr>
          <a:lstStyle/>
          <a:p>
            <a:r>
              <a:rPr lang="en-US" sz="4800" b="1" dirty="0"/>
              <a:t>What is </a:t>
            </a:r>
            <a:r>
              <a:rPr lang="en-US" sz="4800" b="1" dirty="0" err="1"/>
              <a:t>sharpe</a:t>
            </a:r>
            <a:r>
              <a:rPr lang="en-US" sz="4800" b="1" dirty="0"/>
              <a:t> ratio?</a:t>
            </a:r>
          </a:p>
        </p:txBody>
      </p:sp>
      <p:pic>
        <p:nvPicPr>
          <p:cNvPr id="3076" name="Picture 4" descr="Sharpe Ratio | Definition, Formula &amp; Calculation | Study.com">
            <a:extLst>
              <a:ext uri="{FF2B5EF4-FFF2-40B4-BE49-F238E27FC236}">
                <a16:creationId xmlns:a16="http://schemas.microsoft.com/office/drawing/2014/main" id="{DBA3F78C-5974-9E8F-653D-A5398EB9DF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2933" y="2309801"/>
            <a:ext cx="4394200" cy="1955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4DF1478-51CC-5DB8-E509-D6DDC10B7ABB}"/>
              </a:ext>
            </a:extLst>
          </p:cNvPr>
          <p:cNvSpPr txBox="1"/>
          <p:nvPr/>
        </p:nvSpPr>
        <p:spPr>
          <a:xfrm>
            <a:off x="6611770" y="4347506"/>
            <a:ext cx="6243637" cy="2308324"/>
          </a:xfrm>
          <a:prstGeom prst="rect">
            <a:avLst/>
          </a:prstGeom>
          <a:noFill/>
        </p:spPr>
        <p:txBody>
          <a:bodyPr wrap="square" rtlCol="0">
            <a:spAutoFit/>
          </a:bodyPr>
          <a:lstStyle/>
          <a:p>
            <a:r>
              <a:rPr lang="en-US" sz="2400" b="1" dirty="0"/>
              <a:t>S</a:t>
            </a:r>
            <a:r>
              <a:rPr lang="en-US" sz="2400" dirty="0"/>
              <a:t>=Sharpe Ratio</a:t>
            </a:r>
          </a:p>
          <a:p>
            <a:r>
              <a:rPr lang="en-US" sz="2400" b="1" dirty="0"/>
              <a:t>Rp</a:t>
            </a:r>
            <a:r>
              <a:rPr lang="en-US" sz="2400" dirty="0"/>
              <a:t>​=Return of portfolio</a:t>
            </a:r>
          </a:p>
          <a:p>
            <a:r>
              <a:rPr lang="en-IN" sz="2400" b="1" i="1" dirty="0">
                <a:effectLst/>
                <a:latin typeface="KaTeX_Math"/>
              </a:rPr>
              <a:t>Rf</a:t>
            </a:r>
            <a:r>
              <a:rPr lang="en-IN" sz="2400" b="0" i="0" dirty="0">
                <a:effectLst/>
                <a:latin typeface="KaTeX_Main"/>
              </a:rPr>
              <a:t>​=</a:t>
            </a:r>
            <a:r>
              <a:rPr lang="en-US" sz="2400" b="0" i="0" dirty="0">
                <a:effectLst/>
                <a:latin typeface="KaTeX_Main"/>
              </a:rPr>
              <a:t> </a:t>
            </a:r>
            <a:r>
              <a:rPr lang="en-US" sz="2400" dirty="0">
                <a:latin typeface="KaTeX_Main"/>
              </a:rPr>
              <a:t>Risk free return</a:t>
            </a:r>
          </a:p>
          <a:p>
            <a:pPr algn="ctr"/>
            <a:r>
              <a:rPr lang="el-GR" sz="2400" b="0" i="1" dirty="0">
                <a:effectLst/>
                <a:latin typeface="KaTeX_Math"/>
              </a:rPr>
              <a:t>σ</a:t>
            </a:r>
            <a:r>
              <a:rPr lang="en-IN" sz="2400" b="0" i="1" dirty="0">
                <a:effectLst/>
                <a:latin typeface="KaTeX_Math"/>
              </a:rPr>
              <a:t>p</a:t>
            </a:r>
            <a:r>
              <a:rPr lang="en-IN" sz="2400" b="0" i="0" dirty="0">
                <a:effectLst/>
                <a:latin typeface="KaTeX_Main"/>
              </a:rPr>
              <a:t>​=standard deviation of the portfolio’s</a:t>
            </a:r>
          </a:p>
          <a:p>
            <a:pPr algn="ctr"/>
            <a:r>
              <a:rPr lang="en-IN" sz="2400" b="0" i="0" dirty="0">
                <a:effectLst/>
                <a:latin typeface="KaTeX_Main"/>
              </a:rPr>
              <a:t> excess return​.</a:t>
            </a:r>
            <a:endParaRPr lang="en-US" sz="2400" dirty="0">
              <a:latin typeface="KaTeX_Main"/>
            </a:endParaRPr>
          </a:p>
          <a:p>
            <a:endParaRPr lang="en-US" sz="2400" dirty="0"/>
          </a:p>
        </p:txBody>
      </p:sp>
      <p:sp>
        <p:nvSpPr>
          <p:cNvPr id="9" name="TextBox 8">
            <a:extLst>
              <a:ext uri="{FF2B5EF4-FFF2-40B4-BE49-F238E27FC236}">
                <a16:creationId xmlns:a16="http://schemas.microsoft.com/office/drawing/2014/main" id="{452402E5-8F0C-6835-3BC5-52FD79C1F200}"/>
              </a:ext>
            </a:extLst>
          </p:cNvPr>
          <p:cNvSpPr txBox="1"/>
          <p:nvPr/>
        </p:nvSpPr>
        <p:spPr>
          <a:xfrm>
            <a:off x="264695" y="1828800"/>
            <a:ext cx="6653463" cy="1938992"/>
          </a:xfrm>
          <a:prstGeom prst="rect">
            <a:avLst/>
          </a:prstGeom>
          <a:noFill/>
        </p:spPr>
        <p:txBody>
          <a:bodyPr wrap="square" rtlCol="0">
            <a:spAutoFit/>
          </a:bodyPr>
          <a:lstStyle/>
          <a:p>
            <a:r>
              <a:rPr lang="en-US" sz="2400" dirty="0"/>
              <a:t>The Sharpe ratio compares the return of an investment with its risk. It's a mathematical expression of the insight that excess returns over a period of time may signify more volatility and risk, rather than investing skill.</a:t>
            </a:r>
          </a:p>
        </p:txBody>
      </p:sp>
    </p:spTree>
    <p:extLst>
      <p:ext uri="{BB962C8B-B14F-4D97-AF65-F5344CB8AC3E}">
        <p14:creationId xmlns:p14="http://schemas.microsoft.com/office/powerpoint/2010/main" val="345574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E8DB-A933-AB41-E390-92772EDEEFCF}"/>
              </a:ext>
            </a:extLst>
          </p:cNvPr>
          <p:cNvSpPr>
            <a:spLocks noGrp="1"/>
          </p:cNvSpPr>
          <p:nvPr>
            <p:ph type="title"/>
          </p:nvPr>
        </p:nvSpPr>
        <p:spPr>
          <a:xfrm>
            <a:off x="368468" y="162357"/>
            <a:ext cx="10131427" cy="883012"/>
          </a:xfrm>
        </p:spPr>
        <p:txBody>
          <a:bodyPr>
            <a:normAutofit/>
          </a:bodyPr>
          <a:lstStyle/>
          <a:p>
            <a:r>
              <a:rPr lang="en-US" sz="4800" b="1" u="sng" dirty="0" err="1"/>
              <a:t>Cml</a:t>
            </a:r>
            <a:r>
              <a:rPr lang="en-US" sz="4800" b="1" u="sng" dirty="0"/>
              <a:t> vs. </a:t>
            </a:r>
            <a:r>
              <a:rPr lang="en-US" sz="4800" b="1" u="sng" dirty="0" err="1"/>
              <a:t>sml</a:t>
            </a:r>
            <a:endParaRPr lang="en-US" sz="4800" b="1" u="sng" dirty="0"/>
          </a:p>
        </p:txBody>
      </p:sp>
      <p:pic>
        <p:nvPicPr>
          <p:cNvPr id="4" name="Picture 3">
            <a:extLst>
              <a:ext uri="{FF2B5EF4-FFF2-40B4-BE49-F238E27FC236}">
                <a16:creationId xmlns:a16="http://schemas.microsoft.com/office/drawing/2014/main" id="{3282759D-41BF-67B7-4E17-94D81C4D868A}"/>
              </a:ext>
            </a:extLst>
          </p:cNvPr>
          <p:cNvPicPr>
            <a:picLocks noChangeAspect="1"/>
          </p:cNvPicPr>
          <p:nvPr/>
        </p:nvPicPr>
        <p:blipFill>
          <a:blip r:embed="rId2"/>
          <a:stretch>
            <a:fillRect/>
          </a:stretch>
        </p:blipFill>
        <p:spPr>
          <a:xfrm>
            <a:off x="890338" y="1204614"/>
            <a:ext cx="9853862" cy="5653386"/>
          </a:xfrm>
          <a:prstGeom prst="rect">
            <a:avLst/>
          </a:prstGeom>
        </p:spPr>
      </p:pic>
    </p:spTree>
    <p:extLst>
      <p:ext uri="{BB962C8B-B14F-4D97-AF65-F5344CB8AC3E}">
        <p14:creationId xmlns:p14="http://schemas.microsoft.com/office/powerpoint/2010/main" val="169401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3973-F65A-A5D9-F502-3672DFAB1D35}"/>
              </a:ext>
            </a:extLst>
          </p:cNvPr>
          <p:cNvSpPr>
            <a:spLocks noGrp="1"/>
          </p:cNvSpPr>
          <p:nvPr>
            <p:ph type="title"/>
          </p:nvPr>
        </p:nvSpPr>
        <p:spPr>
          <a:xfrm>
            <a:off x="757990" y="2694600"/>
            <a:ext cx="10131427" cy="1468800"/>
          </a:xfrm>
        </p:spPr>
        <p:txBody>
          <a:bodyPr>
            <a:noAutofit/>
          </a:bodyPr>
          <a:lstStyle/>
          <a:p>
            <a:pPr algn="ctr"/>
            <a:r>
              <a:rPr lang="en-US" sz="9600" b="1" dirty="0">
                <a:latin typeface="AkayaKanadaka" panose="02010502080401010103" pitchFamily="2" charset="77"/>
                <a:cs typeface="AkayaKanadaka" panose="02010502080401010103" pitchFamily="2" charset="77"/>
              </a:rPr>
              <a:t>Thank you</a:t>
            </a:r>
          </a:p>
        </p:txBody>
      </p:sp>
    </p:spTree>
    <p:extLst>
      <p:ext uri="{BB962C8B-B14F-4D97-AF65-F5344CB8AC3E}">
        <p14:creationId xmlns:p14="http://schemas.microsoft.com/office/powerpoint/2010/main" val="97254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BF07-2832-74E7-3B88-88CC994953E0}"/>
              </a:ext>
            </a:extLst>
          </p:cNvPr>
          <p:cNvSpPr>
            <a:spLocks noGrp="1"/>
          </p:cNvSpPr>
          <p:nvPr>
            <p:ph type="title"/>
          </p:nvPr>
        </p:nvSpPr>
        <p:spPr/>
        <p:txBody>
          <a:bodyPr/>
          <a:lstStyle/>
          <a:p>
            <a:r>
              <a:rPr lang="en-US" dirty="0"/>
              <a:t>What is </a:t>
            </a:r>
            <a:r>
              <a:rPr lang="en-IN" b="0" i="0" dirty="0">
                <a:effectLst/>
                <a:latin typeface="Söhne"/>
              </a:rPr>
              <a:t>Capital Asset Pricing Model (CAPM)?</a:t>
            </a:r>
            <a:endParaRPr lang="en-US" dirty="0"/>
          </a:p>
        </p:txBody>
      </p:sp>
      <p:sp>
        <p:nvSpPr>
          <p:cNvPr id="3" name="Content Placeholder 2">
            <a:extLst>
              <a:ext uri="{FF2B5EF4-FFF2-40B4-BE49-F238E27FC236}">
                <a16:creationId xmlns:a16="http://schemas.microsoft.com/office/drawing/2014/main" id="{A55EE926-DE1D-B74D-DBCA-84FF1FD47BBF}"/>
              </a:ext>
            </a:extLst>
          </p:cNvPr>
          <p:cNvSpPr>
            <a:spLocks noGrp="1"/>
          </p:cNvSpPr>
          <p:nvPr>
            <p:ph idx="1"/>
          </p:nvPr>
        </p:nvSpPr>
        <p:spPr/>
        <p:txBody>
          <a:bodyPr>
            <a:normAutofit/>
          </a:bodyPr>
          <a:lstStyle/>
          <a:p>
            <a:pPr algn="l">
              <a:buFont typeface="Arial" panose="020B0604020202020204" pitchFamily="34" charset="0"/>
              <a:buChar char="•"/>
            </a:pPr>
            <a:r>
              <a:rPr lang="en-IN" b="0" i="0" dirty="0">
                <a:effectLst/>
                <a:latin typeface="Söhne"/>
              </a:rPr>
              <a:t>CAPM is a financial model used to calculate the expected return on an investment.</a:t>
            </a:r>
          </a:p>
          <a:p>
            <a:pPr algn="l">
              <a:buFont typeface="Arial" panose="020B0604020202020204" pitchFamily="34" charset="0"/>
              <a:buChar char="•"/>
            </a:pPr>
            <a:r>
              <a:rPr lang="en-IN" b="0" i="0" dirty="0">
                <a:effectLst/>
                <a:latin typeface="Söhne"/>
              </a:rPr>
              <a:t>It helps investors understand the relationship between risk and expected return.</a:t>
            </a:r>
          </a:p>
          <a:p>
            <a:pPr algn="l">
              <a:buFont typeface="Arial" panose="020B0604020202020204" pitchFamily="34" charset="0"/>
              <a:buChar char="•"/>
            </a:pPr>
            <a:r>
              <a:rPr lang="en-IN" b="0" i="0" dirty="0">
                <a:effectLst/>
                <a:latin typeface="Söhne"/>
              </a:rPr>
              <a:t>The model consists of three main components: the risk-free rate, the market risk premium, and the beta.</a:t>
            </a:r>
          </a:p>
          <a:p>
            <a:pPr algn="l">
              <a:buFont typeface="Arial" panose="020B0604020202020204" pitchFamily="34" charset="0"/>
              <a:buChar char="•"/>
            </a:pPr>
            <a:r>
              <a:rPr lang="en-IN" b="0" i="0" dirty="0">
                <a:effectLst/>
                <a:latin typeface="Söhne"/>
              </a:rPr>
              <a:t>The risk-free rate represents the theoretical return on an investment with zero risk, typically based on government bond yields.</a:t>
            </a:r>
          </a:p>
          <a:p>
            <a:pPr algn="l">
              <a:buFont typeface="Arial" panose="020B0604020202020204" pitchFamily="34" charset="0"/>
              <a:buChar char="•"/>
            </a:pPr>
            <a:r>
              <a:rPr lang="en-IN" b="0" i="0" dirty="0">
                <a:effectLst/>
                <a:latin typeface="Söhne"/>
              </a:rPr>
              <a:t>The market risk premium is the excess return that investors demand for bearing the risk of investing in the market compared to the risk-free asset.</a:t>
            </a:r>
          </a:p>
          <a:p>
            <a:pPr marL="0" indent="0">
              <a:buNone/>
            </a:pPr>
            <a:endParaRPr lang="en-US" dirty="0"/>
          </a:p>
        </p:txBody>
      </p:sp>
    </p:spTree>
    <p:extLst>
      <p:ext uri="{BB962C8B-B14F-4D97-AF65-F5344CB8AC3E}">
        <p14:creationId xmlns:p14="http://schemas.microsoft.com/office/powerpoint/2010/main" val="4293153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DB19E-C498-CEE4-EDE6-B422691FBA30}"/>
              </a:ext>
            </a:extLst>
          </p:cNvPr>
          <p:cNvSpPr>
            <a:spLocks noGrp="1"/>
          </p:cNvSpPr>
          <p:nvPr>
            <p:ph type="title"/>
          </p:nvPr>
        </p:nvSpPr>
        <p:spPr>
          <a:xfrm>
            <a:off x="342900" y="85725"/>
            <a:ext cx="10131427" cy="1468800"/>
          </a:xfrm>
        </p:spPr>
        <p:txBody>
          <a:bodyPr/>
          <a:lstStyle/>
          <a:p>
            <a:r>
              <a:rPr lang="en-US" dirty="0"/>
              <a:t>Formula of </a:t>
            </a:r>
            <a:r>
              <a:rPr lang="en-IN" dirty="0"/>
              <a:t>CAPM:</a:t>
            </a:r>
            <a:endParaRPr lang="en-US" dirty="0"/>
          </a:p>
        </p:txBody>
      </p:sp>
      <p:sp>
        <p:nvSpPr>
          <p:cNvPr id="9" name="Text Placeholder 8">
            <a:extLst>
              <a:ext uri="{FF2B5EF4-FFF2-40B4-BE49-F238E27FC236}">
                <a16:creationId xmlns:a16="http://schemas.microsoft.com/office/drawing/2014/main" id="{3543FF67-E162-EA88-2BAC-DC09D6F9A73F}"/>
              </a:ext>
            </a:extLst>
          </p:cNvPr>
          <p:cNvSpPr>
            <a:spLocks noGrp="1"/>
          </p:cNvSpPr>
          <p:nvPr>
            <p:ph type="body" idx="1"/>
          </p:nvPr>
        </p:nvSpPr>
        <p:spPr>
          <a:xfrm>
            <a:off x="685799" y="1763486"/>
            <a:ext cx="10131428" cy="4508727"/>
          </a:xfrm>
        </p:spPr>
        <p:txBody>
          <a:bodyPr>
            <a:normAutofit/>
          </a:bodyPr>
          <a:lstStyle/>
          <a:p>
            <a:r>
              <a:rPr lang="en-US" cap="none" dirty="0"/>
              <a:t>The formula of CAPM is:</a:t>
            </a:r>
          </a:p>
          <a:p>
            <a:endParaRPr lang="en-US" cap="none" dirty="0"/>
          </a:p>
        </p:txBody>
      </p:sp>
      <p:sp>
        <p:nvSpPr>
          <p:cNvPr id="5" name="TextBox 4">
            <a:extLst>
              <a:ext uri="{FF2B5EF4-FFF2-40B4-BE49-F238E27FC236}">
                <a16:creationId xmlns:a16="http://schemas.microsoft.com/office/drawing/2014/main" id="{84B95988-7559-6C89-37E9-8D89E79C08E3}"/>
              </a:ext>
            </a:extLst>
          </p:cNvPr>
          <p:cNvSpPr txBox="1"/>
          <p:nvPr/>
        </p:nvSpPr>
        <p:spPr>
          <a:xfrm>
            <a:off x="1374775" y="3966632"/>
            <a:ext cx="6099858" cy="369332"/>
          </a:xfrm>
          <a:prstGeom prst="rect">
            <a:avLst/>
          </a:prstGeom>
          <a:noFill/>
        </p:spPr>
        <p:txBody>
          <a:bodyPr wrap="square">
            <a:spAutoFit/>
          </a:bodyPr>
          <a:lstStyle/>
          <a:p>
            <a:endParaRPr lang="en-US" b="1" dirty="0"/>
          </a:p>
        </p:txBody>
      </p:sp>
      <p:sp>
        <p:nvSpPr>
          <p:cNvPr id="6" name="TextBox 5">
            <a:extLst>
              <a:ext uri="{FF2B5EF4-FFF2-40B4-BE49-F238E27FC236}">
                <a16:creationId xmlns:a16="http://schemas.microsoft.com/office/drawing/2014/main" id="{894B0513-4C8E-6BF4-B149-D70FB5E3E52A}"/>
              </a:ext>
            </a:extLst>
          </p:cNvPr>
          <p:cNvSpPr txBox="1"/>
          <p:nvPr/>
        </p:nvSpPr>
        <p:spPr>
          <a:xfrm>
            <a:off x="821803" y="4490977"/>
            <a:ext cx="8183301" cy="369332"/>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510945B3-025D-8ABF-6C23-4C128E5AF193}"/>
              </a:ext>
            </a:extLst>
          </p:cNvPr>
          <p:cNvPicPr>
            <a:picLocks noChangeAspect="1"/>
          </p:cNvPicPr>
          <p:nvPr/>
        </p:nvPicPr>
        <p:blipFill>
          <a:blip r:embed="rId3"/>
          <a:stretch>
            <a:fillRect/>
          </a:stretch>
        </p:blipFill>
        <p:spPr>
          <a:xfrm>
            <a:off x="478970" y="2337799"/>
            <a:ext cx="8001001" cy="4143375"/>
          </a:xfrm>
          <a:prstGeom prst="rect">
            <a:avLst/>
          </a:prstGeom>
        </p:spPr>
      </p:pic>
    </p:spTree>
    <p:extLst>
      <p:ext uri="{BB962C8B-B14F-4D97-AF65-F5344CB8AC3E}">
        <p14:creationId xmlns:p14="http://schemas.microsoft.com/office/powerpoint/2010/main" val="194460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9FBC-B447-1509-B1FA-6241F6C053CC}"/>
              </a:ext>
            </a:extLst>
          </p:cNvPr>
          <p:cNvSpPr>
            <a:spLocks noGrp="1"/>
          </p:cNvSpPr>
          <p:nvPr>
            <p:ph type="title"/>
          </p:nvPr>
        </p:nvSpPr>
        <p:spPr>
          <a:xfrm>
            <a:off x="285750" y="71437"/>
            <a:ext cx="10131427" cy="1468800"/>
          </a:xfrm>
        </p:spPr>
        <p:txBody>
          <a:bodyPr/>
          <a:lstStyle/>
          <a:p>
            <a:r>
              <a:rPr lang="en-US" b="1" dirty="0"/>
              <a:t>Assets</a:t>
            </a:r>
          </a:p>
        </p:txBody>
      </p:sp>
      <p:sp>
        <p:nvSpPr>
          <p:cNvPr id="3" name="Text Placeholder 2">
            <a:extLst>
              <a:ext uri="{FF2B5EF4-FFF2-40B4-BE49-F238E27FC236}">
                <a16:creationId xmlns:a16="http://schemas.microsoft.com/office/drawing/2014/main" id="{17FB2F93-F752-7B6A-9EA2-4A8792548D56}"/>
              </a:ext>
            </a:extLst>
          </p:cNvPr>
          <p:cNvSpPr>
            <a:spLocks noGrp="1"/>
          </p:cNvSpPr>
          <p:nvPr>
            <p:ph type="body" idx="1"/>
          </p:nvPr>
        </p:nvSpPr>
        <p:spPr>
          <a:xfrm>
            <a:off x="414338" y="1785938"/>
            <a:ext cx="10402889" cy="4486275"/>
          </a:xfrm>
        </p:spPr>
        <p:txBody>
          <a:bodyPr/>
          <a:lstStyle/>
          <a:p>
            <a:pPr marL="0" lvl="0" indent="0" algn="l" rtl="0">
              <a:spcBef>
                <a:spcPts val="0"/>
              </a:spcBef>
              <a:spcAft>
                <a:spcPts val="0"/>
              </a:spcAft>
              <a:buNone/>
            </a:pPr>
            <a:r>
              <a:rPr lang="en-IN" dirty="0"/>
              <a:t>The Risky assets chosen are </a:t>
            </a:r>
          </a:p>
          <a:p>
            <a:pPr marL="457200" lvl="0" indent="-342900" algn="l" rtl="0">
              <a:spcBef>
                <a:spcPts val="1200"/>
              </a:spcBef>
              <a:spcAft>
                <a:spcPts val="0"/>
              </a:spcAft>
              <a:buSzPts val="1800"/>
              <a:buChar char="●"/>
            </a:pPr>
            <a:r>
              <a:rPr lang="en-IN" dirty="0"/>
              <a:t>Infosys Pvt Ltd. </a:t>
            </a:r>
          </a:p>
          <a:p>
            <a:pPr marL="457200" lvl="0" indent="-342900" algn="l" rtl="0">
              <a:spcBef>
                <a:spcPts val="0"/>
              </a:spcBef>
              <a:spcAft>
                <a:spcPts val="0"/>
              </a:spcAft>
              <a:buSzPts val="1800"/>
              <a:buChar char="●"/>
            </a:pPr>
            <a:r>
              <a:rPr lang="en-IN" dirty="0"/>
              <a:t>Tata Motors</a:t>
            </a:r>
          </a:p>
          <a:p>
            <a:pPr marL="457200" lvl="0" indent="-342900" algn="l" rtl="0">
              <a:spcBef>
                <a:spcPts val="0"/>
              </a:spcBef>
              <a:spcAft>
                <a:spcPts val="0"/>
              </a:spcAft>
              <a:buSzPts val="1800"/>
              <a:buChar char="●"/>
            </a:pPr>
            <a:r>
              <a:rPr lang="en-IN" dirty="0"/>
              <a:t>Sun Pharma</a:t>
            </a:r>
          </a:p>
          <a:p>
            <a:pPr marL="457200" lvl="0" indent="-342900" algn="l" rtl="0">
              <a:spcBef>
                <a:spcPts val="0"/>
              </a:spcBef>
              <a:spcAft>
                <a:spcPts val="0"/>
              </a:spcAft>
              <a:buSzPts val="1800"/>
              <a:buChar char="●"/>
            </a:pPr>
            <a:r>
              <a:rPr lang="en-IN" dirty="0"/>
              <a:t>HDFC Bank</a:t>
            </a:r>
          </a:p>
          <a:p>
            <a:pPr marL="457200" lvl="0" indent="-342900" algn="l" rtl="0">
              <a:spcBef>
                <a:spcPts val="0"/>
              </a:spcBef>
              <a:spcAft>
                <a:spcPts val="0"/>
              </a:spcAft>
              <a:buSzPts val="1800"/>
              <a:buChar char="●"/>
            </a:pPr>
            <a:r>
              <a:rPr lang="en-IN" dirty="0"/>
              <a:t>Reliance Industries </a:t>
            </a:r>
          </a:p>
          <a:p>
            <a:pPr marL="457200" lvl="0" indent="-342900" algn="l" rtl="0">
              <a:spcBef>
                <a:spcPts val="0"/>
              </a:spcBef>
              <a:spcAft>
                <a:spcPts val="0"/>
              </a:spcAft>
              <a:buSzPts val="1800"/>
              <a:buChar char="●"/>
            </a:pPr>
            <a:r>
              <a:rPr lang="en-IN" dirty="0"/>
              <a:t>Bharti Airtel</a:t>
            </a:r>
          </a:p>
          <a:p>
            <a:pPr marL="457200" lvl="0" indent="-342900" algn="l" rtl="0">
              <a:spcBef>
                <a:spcPts val="0"/>
              </a:spcBef>
              <a:spcAft>
                <a:spcPts val="0"/>
              </a:spcAft>
              <a:buSzPts val="1800"/>
              <a:buChar char="●"/>
            </a:pPr>
            <a:r>
              <a:rPr lang="en-IN" dirty="0"/>
              <a:t>Hindustan Unilever</a:t>
            </a:r>
          </a:p>
          <a:p>
            <a:pPr marL="457200" lvl="0" indent="-342900" algn="l" rtl="0">
              <a:spcBef>
                <a:spcPts val="0"/>
              </a:spcBef>
              <a:spcAft>
                <a:spcPts val="0"/>
              </a:spcAft>
              <a:buSzPts val="1800"/>
              <a:buChar char="●"/>
            </a:pPr>
            <a:r>
              <a:rPr lang="en-IN" dirty="0"/>
              <a:t>Tata Steel</a:t>
            </a:r>
          </a:p>
          <a:p>
            <a:pPr marL="457200" lvl="0" indent="-342900" algn="l" rtl="0">
              <a:spcBef>
                <a:spcPts val="0"/>
              </a:spcBef>
              <a:spcAft>
                <a:spcPts val="0"/>
              </a:spcAft>
              <a:buSzPts val="1800"/>
              <a:buChar char="●"/>
            </a:pPr>
            <a:r>
              <a:rPr lang="en-IN" dirty="0"/>
              <a:t>Bajaj Finance </a:t>
            </a:r>
          </a:p>
          <a:p>
            <a:pPr marL="457200" lvl="0" indent="-342900" algn="l" rtl="0">
              <a:spcBef>
                <a:spcPts val="0"/>
              </a:spcBef>
              <a:spcAft>
                <a:spcPts val="0"/>
              </a:spcAft>
              <a:buSzPts val="1800"/>
              <a:buChar char="●"/>
            </a:pPr>
            <a:r>
              <a:rPr lang="en-IN" dirty="0"/>
              <a:t>NTPC</a:t>
            </a:r>
          </a:p>
          <a:p>
            <a:pPr marL="114300" lvl="0" algn="l" rtl="0">
              <a:spcBef>
                <a:spcPts val="0"/>
              </a:spcBef>
              <a:spcAft>
                <a:spcPts val="0"/>
              </a:spcAft>
              <a:buSzPts val="1800"/>
            </a:pPr>
            <a:endParaRPr lang="en-IN" dirty="0"/>
          </a:p>
          <a:p>
            <a:endParaRPr lang="en-US" dirty="0"/>
          </a:p>
        </p:txBody>
      </p:sp>
      <p:sp>
        <p:nvSpPr>
          <p:cNvPr id="5" name="TextBox 4">
            <a:extLst>
              <a:ext uri="{FF2B5EF4-FFF2-40B4-BE49-F238E27FC236}">
                <a16:creationId xmlns:a16="http://schemas.microsoft.com/office/drawing/2014/main" id="{EA255A5A-B105-D750-6113-3EEA3360C81C}"/>
              </a:ext>
            </a:extLst>
          </p:cNvPr>
          <p:cNvSpPr txBox="1"/>
          <p:nvPr/>
        </p:nvSpPr>
        <p:spPr>
          <a:xfrm>
            <a:off x="6208295" y="2045368"/>
            <a:ext cx="4764505" cy="646331"/>
          </a:xfrm>
          <a:prstGeom prst="rect">
            <a:avLst/>
          </a:prstGeom>
          <a:noFill/>
        </p:spPr>
        <p:txBody>
          <a:bodyPr wrap="square" rtlCol="0">
            <a:spAutoFit/>
          </a:bodyPr>
          <a:lstStyle/>
          <a:p>
            <a:r>
              <a:rPr lang="en-US" dirty="0"/>
              <a:t>THE RISK FREE ASSETS IS</a:t>
            </a:r>
          </a:p>
          <a:p>
            <a:r>
              <a:rPr lang="en-US" dirty="0"/>
              <a:t>INDIA 10 YEAR YIELD</a:t>
            </a:r>
          </a:p>
        </p:txBody>
      </p:sp>
    </p:spTree>
    <p:extLst>
      <p:ext uri="{BB962C8B-B14F-4D97-AF65-F5344CB8AC3E}">
        <p14:creationId xmlns:p14="http://schemas.microsoft.com/office/powerpoint/2010/main" val="71138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BF59-0990-31E1-18C7-C175373E3A37}"/>
              </a:ext>
            </a:extLst>
          </p:cNvPr>
          <p:cNvSpPr>
            <a:spLocks noGrp="1"/>
          </p:cNvSpPr>
          <p:nvPr>
            <p:ph type="title"/>
          </p:nvPr>
        </p:nvSpPr>
        <p:spPr>
          <a:xfrm>
            <a:off x="330200" y="-248581"/>
            <a:ext cx="10131427" cy="1468800"/>
          </a:xfrm>
        </p:spPr>
        <p:txBody>
          <a:bodyPr/>
          <a:lstStyle/>
          <a:p>
            <a:r>
              <a:rPr lang="en-US" dirty="0"/>
              <a:t>EFFICIENT FRONTIER &amp; CML</a:t>
            </a:r>
            <a:endParaRPr lang="en-IN" dirty="0"/>
          </a:p>
        </p:txBody>
      </p:sp>
      <p:sp>
        <p:nvSpPr>
          <p:cNvPr id="3" name="Text Placeholder 2">
            <a:extLst>
              <a:ext uri="{FF2B5EF4-FFF2-40B4-BE49-F238E27FC236}">
                <a16:creationId xmlns:a16="http://schemas.microsoft.com/office/drawing/2014/main" id="{2D95C985-2600-7CA0-5A4C-4EE48EB1557D}"/>
              </a:ext>
            </a:extLst>
          </p:cNvPr>
          <p:cNvSpPr>
            <a:spLocks noGrp="1"/>
          </p:cNvSpPr>
          <p:nvPr>
            <p:ph type="body" idx="1"/>
          </p:nvPr>
        </p:nvSpPr>
        <p:spPr>
          <a:xfrm>
            <a:off x="482600" y="1536700"/>
            <a:ext cx="10334627" cy="4368800"/>
          </a:xfrm>
        </p:spPr>
        <p:txBody>
          <a:bodyPr/>
          <a:lstStyle/>
          <a:p>
            <a:endParaRPr lang="en-IN" dirty="0"/>
          </a:p>
        </p:txBody>
      </p:sp>
      <p:pic>
        <p:nvPicPr>
          <p:cNvPr id="9" name="Picture 8">
            <a:extLst>
              <a:ext uri="{FF2B5EF4-FFF2-40B4-BE49-F238E27FC236}">
                <a16:creationId xmlns:a16="http://schemas.microsoft.com/office/drawing/2014/main" id="{9A5A09BB-DD28-E42C-A4F2-BD7C4896BE2F}"/>
              </a:ext>
            </a:extLst>
          </p:cNvPr>
          <p:cNvPicPr>
            <a:picLocks noChangeAspect="1"/>
          </p:cNvPicPr>
          <p:nvPr/>
        </p:nvPicPr>
        <p:blipFill>
          <a:blip r:embed="rId2"/>
          <a:stretch>
            <a:fillRect/>
          </a:stretch>
        </p:blipFill>
        <p:spPr>
          <a:xfrm>
            <a:off x="6444457" y="1536700"/>
            <a:ext cx="5638005" cy="4368800"/>
          </a:xfrm>
          <a:prstGeom prst="rect">
            <a:avLst/>
          </a:prstGeom>
        </p:spPr>
      </p:pic>
      <p:pic>
        <p:nvPicPr>
          <p:cNvPr id="11" name="Picture 10">
            <a:extLst>
              <a:ext uri="{FF2B5EF4-FFF2-40B4-BE49-F238E27FC236}">
                <a16:creationId xmlns:a16="http://schemas.microsoft.com/office/drawing/2014/main" id="{4A96C405-002E-CC79-7D4D-7E8A00BB81DE}"/>
              </a:ext>
            </a:extLst>
          </p:cNvPr>
          <p:cNvPicPr>
            <a:picLocks noChangeAspect="1"/>
          </p:cNvPicPr>
          <p:nvPr/>
        </p:nvPicPr>
        <p:blipFill>
          <a:blip r:embed="rId3"/>
          <a:stretch>
            <a:fillRect/>
          </a:stretch>
        </p:blipFill>
        <p:spPr>
          <a:xfrm>
            <a:off x="457995" y="1536700"/>
            <a:ext cx="5853905" cy="4368800"/>
          </a:xfrm>
          <a:prstGeom prst="rect">
            <a:avLst/>
          </a:prstGeom>
        </p:spPr>
      </p:pic>
    </p:spTree>
    <p:extLst>
      <p:ext uri="{BB962C8B-B14F-4D97-AF65-F5344CB8AC3E}">
        <p14:creationId xmlns:p14="http://schemas.microsoft.com/office/powerpoint/2010/main" val="2874503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7098-018D-21E5-7CB3-808F476A6D07}"/>
              </a:ext>
            </a:extLst>
          </p:cNvPr>
          <p:cNvSpPr>
            <a:spLocks noGrp="1"/>
          </p:cNvSpPr>
          <p:nvPr>
            <p:ph type="title"/>
          </p:nvPr>
        </p:nvSpPr>
        <p:spPr>
          <a:xfrm>
            <a:off x="177800" y="-437919"/>
            <a:ext cx="10131427" cy="1468800"/>
          </a:xfrm>
        </p:spPr>
        <p:txBody>
          <a:bodyPr/>
          <a:lstStyle/>
          <a:p>
            <a:r>
              <a:rPr lang="en-US" dirty="0" err="1"/>
              <a:t>TANGeNCY</a:t>
            </a:r>
            <a:r>
              <a:rPr lang="en-US" dirty="0"/>
              <a:t> POINT ON EFFICIENT FRONTIER</a:t>
            </a:r>
            <a:endParaRPr lang="en-IN" dirty="0"/>
          </a:p>
        </p:txBody>
      </p:sp>
      <p:sp>
        <p:nvSpPr>
          <p:cNvPr id="3" name="Text Placeholder 2">
            <a:extLst>
              <a:ext uri="{FF2B5EF4-FFF2-40B4-BE49-F238E27FC236}">
                <a16:creationId xmlns:a16="http://schemas.microsoft.com/office/drawing/2014/main" id="{F7AF2C7B-C72D-217B-0ACD-7156BC2C337C}"/>
              </a:ext>
            </a:extLst>
          </p:cNvPr>
          <p:cNvSpPr>
            <a:spLocks noGrp="1"/>
          </p:cNvSpPr>
          <p:nvPr>
            <p:ph type="body" idx="1"/>
          </p:nvPr>
        </p:nvSpPr>
        <p:spPr>
          <a:xfrm>
            <a:off x="9029700" y="1348380"/>
            <a:ext cx="2706687" cy="5217519"/>
          </a:xfrm>
        </p:spPr>
        <p:txBody>
          <a:bodyPr/>
          <a:lstStyle/>
          <a:p>
            <a:r>
              <a:rPr lang="en-US" dirty="0"/>
              <a:t>                                                                                                                                                     </a:t>
            </a:r>
          </a:p>
          <a:p>
            <a:r>
              <a:rPr lang="en-US" dirty="0"/>
              <a:t> </a:t>
            </a:r>
          </a:p>
          <a:p>
            <a:endParaRPr lang="en-US" dirty="0"/>
          </a:p>
          <a:p>
            <a:endParaRPr lang="en-US" dirty="0"/>
          </a:p>
          <a:p>
            <a:r>
              <a:rPr lang="en-US" dirty="0"/>
              <a:t> </a:t>
            </a:r>
            <a:r>
              <a:rPr lang="en-IN" cap="none" dirty="0"/>
              <a:t>Tangency</a:t>
            </a:r>
            <a:r>
              <a:rPr lang="en-IN" dirty="0"/>
              <a:t> </a:t>
            </a:r>
            <a:r>
              <a:rPr lang="en-IN" cap="none" dirty="0"/>
              <a:t>Point</a:t>
            </a:r>
            <a:r>
              <a:rPr lang="en-US" cap="none" dirty="0"/>
              <a:t> </a:t>
            </a:r>
            <a:r>
              <a:rPr lang="en-US" dirty="0"/>
              <a:t>                                                                                                                                                   (15.90%,8.6451%)</a:t>
            </a:r>
            <a:endParaRPr lang="en-IN" dirty="0"/>
          </a:p>
        </p:txBody>
      </p:sp>
      <p:pic>
        <p:nvPicPr>
          <p:cNvPr id="7" name="Picture 6">
            <a:extLst>
              <a:ext uri="{FF2B5EF4-FFF2-40B4-BE49-F238E27FC236}">
                <a16:creationId xmlns:a16="http://schemas.microsoft.com/office/drawing/2014/main" id="{7BEE03ED-52A4-A654-6CA8-4AF108901D0E}"/>
              </a:ext>
            </a:extLst>
          </p:cNvPr>
          <p:cNvPicPr>
            <a:picLocks noChangeAspect="1"/>
          </p:cNvPicPr>
          <p:nvPr/>
        </p:nvPicPr>
        <p:blipFill>
          <a:blip r:embed="rId2"/>
          <a:stretch>
            <a:fillRect/>
          </a:stretch>
        </p:blipFill>
        <p:spPr>
          <a:xfrm>
            <a:off x="455613" y="1398090"/>
            <a:ext cx="8408988" cy="5118098"/>
          </a:xfrm>
          <a:prstGeom prst="rect">
            <a:avLst/>
          </a:prstGeom>
        </p:spPr>
      </p:pic>
    </p:spTree>
    <p:extLst>
      <p:ext uri="{BB962C8B-B14F-4D97-AF65-F5344CB8AC3E}">
        <p14:creationId xmlns:p14="http://schemas.microsoft.com/office/powerpoint/2010/main" val="73322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D4BB-8F7F-6847-F679-8AB8A7225DC7}"/>
              </a:ext>
            </a:extLst>
          </p:cNvPr>
          <p:cNvSpPr>
            <a:spLocks noGrp="1"/>
          </p:cNvSpPr>
          <p:nvPr>
            <p:ph type="title"/>
          </p:nvPr>
        </p:nvSpPr>
        <p:spPr>
          <a:xfrm>
            <a:off x="324852" y="0"/>
            <a:ext cx="10131427" cy="1468800"/>
          </a:xfrm>
        </p:spPr>
        <p:txBody>
          <a:bodyPr/>
          <a:lstStyle/>
          <a:p>
            <a:r>
              <a:rPr lang="en-US" b="1" dirty="0"/>
              <a:t>Significance of point of tangency </a:t>
            </a:r>
          </a:p>
        </p:txBody>
      </p:sp>
      <p:sp>
        <p:nvSpPr>
          <p:cNvPr id="3" name="Text Placeholder 2">
            <a:extLst>
              <a:ext uri="{FF2B5EF4-FFF2-40B4-BE49-F238E27FC236}">
                <a16:creationId xmlns:a16="http://schemas.microsoft.com/office/drawing/2014/main" id="{B12E0036-226D-B798-634E-F7D60A1F7DFD}"/>
              </a:ext>
            </a:extLst>
          </p:cNvPr>
          <p:cNvSpPr>
            <a:spLocks noGrp="1"/>
          </p:cNvSpPr>
          <p:nvPr>
            <p:ph type="body" idx="1"/>
          </p:nvPr>
        </p:nvSpPr>
        <p:spPr>
          <a:xfrm>
            <a:off x="685799" y="1888958"/>
            <a:ext cx="10131428" cy="3748823"/>
          </a:xfrm>
        </p:spPr>
        <p:txBody>
          <a:bodyPr/>
          <a:lstStyle/>
          <a:p>
            <a:r>
              <a:rPr lang="en-IN" b="0" i="0" cap="none" dirty="0">
                <a:effectLst/>
                <a:latin typeface="Söhne"/>
              </a:rPr>
              <a:t>In the context of the capital asset pricing model (CAPM) and the capital market line (CML), the point of tangency represents the optimal portfolio </a:t>
            </a:r>
            <a:r>
              <a:rPr lang="en-IN" cap="none" dirty="0">
                <a:latin typeface="Google Sans"/>
              </a:rPr>
              <a:t>o</a:t>
            </a:r>
            <a:r>
              <a:rPr lang="en-IN" b="0" i="0" cap="none" dirty="0">
                <a:effectLst/>
                <a:latin typeface="Google Sans"/>
              </a:rPr>
              <a:t>f risky assets, known as the market portfolio.</a:t>
            </a:r>
          </a:p>
          <a:p>
            <a:r>
              <a:rPr lang="en-US" cap="none" dirty="0"/>
              <a:t>Also, the slope of the CML at the point of tangency represents the Sharpe ratio, which measures the excess return per unit of risk.</a:t>
            </a:r>
          </a:p>
          <a:p>
            <a:r>
              <a:rPr lang="en-US" cap="none" dirty="0"/>
              <a:t>The point of tangency signifies the </a:t>
            </a:r>
            <a:r>
              <a:rPr lang="en-US" b="1" cap="none" dirty="0"/>
              <a:t>Optimal Risk-Return Tradeoff </a:t>
            </a:r>
            <a:r>
              <a:rPr lang="en-US" cap="none" dirty="0"/>
              <a:t>which means the optimal portfolio for investors aiming to maximize return for a given level of risk or minimize risk for a given level of return.</a:t>
            </a:r>
          </a:p>
          <a:p>
            <a:endParaRPr lang="en-US" b="1" cap="none" dirty="0"/>
          </a:p>
        </p:txBody>
      </p:sp>
    </p:spTree>
    <p:extLst>
      <p:ext uri="{BB962C8B-B14F-4D97-AF65-F5344CB8AC3E}">
        <p14:creationId xmlns:p14="http://schemas.microsoft.com/office/powerpoint/2010/main" val="53449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1030">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33" name="Rectangle 1032">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035" name="Picture 1034">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F31FD8C0-A544-D941-00EC-04C6CACEC2E1}"/>
              </a:ext>
            </a:extLst>
          </p:cNvPr>
          <p:cNvSpPr>
            <a:spLocks noGrp="1"/>
          </p:cNvSpPr>
          <p:nvPr>
            <p:ph type="title"/>
          </p:nvPr>
        </p:nvSpPr>
        <p:spPr>
          <a:xfrm>
            <a:off x="86848" y="48717"/>
            <a:ext cx="4513792" cy="2819398"/>
          </a:xfrm>
        </p:spPr>
        <p:txBody>
          <a:bodyPr vert="horz" lIns="91440" tIns="45720" rIns="91440" bIns="45720" rtlCol="0" anchor="b">
            <a:normAutofit/>
          </a:bodyPr>
          <a:lstStyle/>
          <a:p>
            <a:pPr algn="r"/>
            <a:r>
              <a:rPr lang="en-US" sz="4400" b="1" dirty="0">
                <a:solidFill>
                  <a:srgbClr val="FFFFFF"/>
                </a:solidFill>
              </a:rPr>
              <a:t>What is Security Market Line (SML)?</a:t>
            </a:r>
            <a:br>
              <a:rPr lang="en-US" sz="4400" b="1" dirty="0">
                <a:solidFill>
                  <a:srgbClr val="FFFFFF"/>
                </a:solidFill>
              </a:rPr>
            </a:br>
            <a:endParaRPr lang="en-US" sz="4400" b="1" dirty="0">
              <a:solidFill>
                <a:srgbClr val="FFFFFF"/>
              </a:solidFill>
            </a:endParaRPr>
          </a:p>
        </p:txBody>
      </p:sp>
      <p:sp>
        <p:nvSpPr>
          <p:cNvPr id="3" name="Text Placeholder 2">
            <a:extLst>
              <a:ext uri="{FF2B5EF4-FFF2-40B4-BE49-F238E27FC236}">
                <a16:creationId xmlns:a16="http://schemas.microsoft.com/office/drawing/2014/main" id="{AD4224D7-EE2C-DB6D-92D0-B21E2DADCA31}"/>
              </a:ext>
            </a:extLst>
          </p:cNvPr>
          <p:cNvSpPr>
            <a:spLocks noGrp="1"/>
          </p:cNvSpPr>
          <p:nvPr>
            <p:ph type="body" idx="1"/>
          </p:nvPr>
        </p:nvSpPr>
        <p:spPr>
          <a:xfrm>
            <a:off x="486876" y="2270972"/>
            <a:ext cx="4513792" cy="4081702"/>
          </a:xfrm>
        </p:spPr>
        <p:txBody>
          <a:bodyPr vert="horz" lIns="91440" tIns="45720" rIns="91440" bIns="45720" rtlCol="0" anchor="t">
            <a:normAutofit fontScale="92500" lnSpcReduction="10000"/>
          </a:bodyPr>
          <a:lstStyle/>
          <a:p>
            <a:pPr algn="ctr">
              <a:lnSpc>
                <a:spcPct val="90000"/>
              </a:lnSpc>
            </a:pPr>
            <a:r>
              <a:rPr lang="en-US" sz="2800" cap="none" dirty="0">
                <a:solidFill>
                  <a:srgbClr val="FFFFFF"/>
                </a:solidFill>
              </a:rPr>
              <a:t>The security market line (SML) is a line drawn on a chart that serves as a graphical representation of the capital asset pricing model (CAPM)—which shows different levels of systematic, or market risk, of various marketable securities, plotted against the expected return of the entire market at any given time</a:t>
            </a:r>
            <a:br>
              <a:rPr lang="en-US" dirty="0">
                <a:solidFill>
                  <a:srgbClr val="FFFFFF"/>
                </a:solidFill>
              </a:rPr>
            </a:br>
            <a:endParaRPr lang="en-US" dirty="0">
              <a:solidFill>
                <a:srgbClr val="FFFFFF"/>
              </a:solidFill>
            </a:endParaRPr>
          </a:p>
        </p:txBody>
      </p:sp>
      <p:sp useBgFill="1">
        <p:nvSpPr>
          <p:cNvPr id="1037"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039"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1" name="Group 1040">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042" name="Straight Connector 1041">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6" name="Straight Connector 1065">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9" name="Straight Connector 1068">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0" name="Straight Connector 1069">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1" name="Straight Connector 1070">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3" name="Straight Connector 1072">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4" name="Straight Connector 1073">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0" name="Straight Connector 1079">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2" name="Straight Connector 1081">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3" name="Straight Connector 1082">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026" name="Picture 2" descr="Security Market Line - YouTube">
            <a:extLst>
              <a:ext uri="{FF2B5EF4-FFF2-40B4-BE49-F238E27FC236}">
                <a16:creationId xmlns:a16="http://schemas.microsoft.com/office/drawing/2014/main" id="{5B744A3E-21A2-1869-7AD2-978A0C9D51E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64679" y="2598282"/>
            <a:ext cx="5124328" cy="2882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17841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055" name="Picture 2054">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A989C4FC-81B7-DAFF-4B7F-C03A7DCD1D6E}"/>
              </a:ext>
            </a:extLst>
          </p:cNvPr>
          <p:cNvSpPr>
            <a:spLocks noGrp="1"/>
          </p:cNvSpPr>
          <p:nvPr>
            <p:ph type="title"/>
          </p:nvPr>
        </p:nvSpPr>
        <p:spPr>
          <a:xfrm>
            <a:off x="643463" y="639097"/>
            <a:ext cx="10461683" cy="949071"/>
          </a:xfrm>
        </p:spPr>
        <p:txBody>
          <a:bodyPr vert="horz" lIns="91440" tIns="45720" rIns="91440" bIns="45720" rtlCol="0" anchor="b">
            <a:normAutofit/>
          </a:bodyPr>
          <a:lstStyle/>
          <a:p>
            <a:pPr algn="r"/>
            <a:r>
              <a:rPr lang="en-US" sz="4800" b="1" dirty="0"/>
              <a:t>formula  of security market line</a:t>
            </a:r>
          </a:p>
        </p:txBody>
      </p:sp>
      <p:pic>
        <p:nvPicPr>
          <p:cNvPr id="2050" name="Picture 2" descr="Return, Risk, and the Security Market Line - ppt video online download">
            <a:extLst>
              <a:ext uri="{FF2B5EF4-FFF2-40B4-BE49-F238E27FC236}">
                <a16:creationId xmlns:a16="http://schemas.microsoft.com/office/drawing/2014/main" id="{8BC7B841-1385-F4BC-876E-9003B5B35D1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33781" y="2009025"/>
            <a:ext cx="5471927" cy="4103945"/>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4292BF-6137-7A14-BA84-428FCCC874CB}"/>
              </a:ext>
            </a:extLst>
          </p:cNvPr>
          <p:cNvSpPr txBox="1"/>
          <p:nvPr/>
        </p:nvSpPr>
        <p:spPr>
          <a:xfrm>
            <a:off x="336884" y="2201779"/>
            <a:ext cx="5378116" cy="707886"/>
          </a:xfrm>
          <a:prstGeom prst="rect">
            <a:avLst/>
          </a:prstGeom>
          <a:noFill/>
        </p:spPr>
        <p:txBody>
          <a:bodyPr wrap="square" rtlCol="0">
            <a:spAutoFit/>
          </a:bodyPr>
          <a:lstStyle/>
          <a:p>
            <a:r>
              <a:rPr lang="en-US" sz="2000" dirty="0"/>
              <a:t>The formula of SML is given by the equation 12.7 as shown in the diagram.</a:t>
            </a:r>
          </a:p>
        </p:txBody>
      </p:sp>
      <p:sp>
        <p:nvSpPr>
          <p:cNvPr id="5" name="TextBox 4">
            <a:extLst>
              <a:ext uri="{FF2B5EF4-FFF2-40B4-BE49-F238E27FC236}">
                <a16:creationId xmlns:a16="http://schemas.microsoft.com/office/drawing/2014/main" id="{80B168F1-9102-A612-B0C3-E0DE86C17804}"/>
              </a:ext>
            </a:extLst>
          </p:cNvPr>
          <p:cNvSpPr txBox="1"/>
          <p:nvPr/>
        </p:nvSpPr>
        <p:spPr>
          <a:xfrm>
            <a:off x="505326" y="3429000"/>
            <a:ext cx="5209674" cy="1754326"/>
          </a:xfrm>
          <a:prstGeom prst="rect">
            <a:avLst/>
          </a:prstGeom>
          <a:noFill/>
        </p:spPr>
        <p:txBody>
          <a:bodyPr wrap="square" rtlCol="0">
            <a:spAutoFit/>
          </a:bodyPr>
          <a:lstStyle/>
          <a:p>
            <a:r>
              <a:rPr lang="en-US" b="1" u="sng" dirty="0"/>
              <a:t>Market Risk Premium: </a:t>
            </a:r>
          </a:p>
          <a:p>
            <a:endParaRPr lang="en-US" b="1" dirty="0"/>
          </a:p>
          <a:p>
            <a:r>
              <a:rPr lang="en-US" dirty="0"/>
              <a:t>The market risk premium represents the additional return investors expect to receive for holding a risky asset compared to a risk-free asset, such as government bonds.</a:t>
            </a:r>
          </a:p>
        </p:txBody>
      </p:sp>
    </p:spTree>
    <p:extLst>
      <p:ext uri="{BB962C8B-B14F-4D97-AF65-F5344CB8AC3E}">
        <p14:creationId xmlns:p14="http://schemas.microsoft.com/office/powerpoint/2010/main" val="3599437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1179</TotalTime>
  <Words>550</Words>
  <Application>Microsoft Macintosh PowerPoint</Application>
  <PresentationFormat>Widescreen</PresentationFormat>
  <Paragraphs>68</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AkayaKanadaka</vt:lpstr>
      <vt:lpstr>Arial</vt:lpstr>
      <vt:lpstr>Calibri</vt:lpstr>
      <vt:lpstr>Calibri Light</vt:lpstr>
      <vt:lpstr>Google Sans</vt:lpstr>
      <vt:lpstr>KaTeX_Main</vt:lpstr>
      <vt:lpstr>KaTeX_Math</vt:lpstr>
      <vt:lpstr>Söhne</vt:lpstr>
      <vt:lpstr>Celestial</vt:lpstr>
      <vt:lpstr>Capital Asset pricing model</vt:lpstr>
      <vt:lpstr>What is Capital Asset Pricing Model (CAPM)?</vt:lpstr>
      <vt:lpstr>Formula of CAPM:</vt:lpstr>
      <vt:lpstr>Assets</vt:lpstr>
      <vt:lpstr>EFFICIENT FRONTIER &amp; CML</vt:lpstr>
      <vt:lpstr>TANGeNCY POINT ON EFFICIENT FRONTIER</vt:lpstr>
      <vt:lpstr>Significance of point of tangency </vt:lpstr>
      <vt:lpstr>What is Security Market Line (SML)? </vt:lpstr>
      <vt:lpstr>formula  of security market line</vt:lpstr>
      <vt:lpstr>We have chosen three risky asset as security </vt:lpstr>
      <vt:lpstr>PowerPoint Presentation</vt:lpstr>
      <vt:lpstr>What is sharpe ratio?</vt:lpstr>
      <vt:lpstr>Cml vs. sml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Asset pricing model</dc:title>
  <dc:creator>Nisha Shaw</dc:creator>
  <cp:lastModifiedBy>Nisha Shaw</cp:lastModifiedBy>
  <cp:revision>5</cp:revision>
  <dcterms:created xsi:type="dcterms:W3CDTF">2024-02-22T17:39:19Z</dcterms:created>
  <dcterms:modified xsi:type="dcterms:W3CDTF">2024-02-23T13:27:20Z</dcterms:modified>
</cp:coreProperties>
</file>