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9" r:id="rId4"/>
    <p:sldId id="263" r:id="rId5"/>
    <p:sldId id="271" r:id="rId6"/>
    <p:sldId id="260" r:id="rId7"/>
    <p:sldId id="267" r:id="rId8"/>
    <p:sldId id="261" r:id="rId9"/>
    <p:sldId id="264" r:id="rId10"/>
    <p:sldId id="262" r:id="rId11"/>
    <p:sldId id="272" r:id="rId12"/>
    <p:sldId id="269" r:id="rId13"/>
    <p:sldId id="27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66571-CD38-4168-9157-0415F587B3DC}" v="390" dt="2024-04-22T08:30:59.096"/>
    <p1510:client id="{0AAAEFCF-CC8E-47C3-89EB-3C17AED7EB54}" v="92" dt="2024-04-22T08:34:02.775"/>
    <p1510:client id="{263B0190-B3FF-44CD-B3AF-40A21C676B7A}" v="355" dt="2024-04-22T08:32:58.873"/>
    <p1510:client id="{34D67FCB-F822-466B-9A81-ABD0E4B2A045}" v="571" dt="2024-04-22T08:34:07.760"/>
    <p1510:client id="{D44DCF22-26CB-46F8-8760-CCA0152AEE81}" v="157" dt="2024-04-22T08:12:31.281"/>
    <p1510:client id="{E9F56D17-D1BC-49DC-AB03-598942D4C773}" v="107" dt="2024-04-22T06:35:30.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2755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987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692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8824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9502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64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8265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682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8335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3891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4/22/2024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894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4/22/2024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915735629"/>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bluecollarinvestor.com/tag/gamma/" TargetMode="External"/><Relationship Id="rId2" Type="http://schemas.openxmlformats.org/officeDocument/2006/relationships/hyperlink" Target="https://www.thebluecollarinvestor.com/delta-defined-from-three-perspectives/"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investopedia.com/articles/investing/021215/examples-understand-binomial-option-pricing-model.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25" name="Rectangle 24">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30" name="Rectangle 29">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35" name="Rectangle 34">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8" name="Rectangle 37">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6" name="Rectangle 45">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4" name="Rectangle 43">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570290D0-E0C8-988E-555C-34FBF2A8D5AF}"/>
              </a:ext>
            </a:extLst>
          </p:cNvPr>
          <p:cNvSpPr>
            <a:spLocks noGrp="1"/>
          </p:cNvSpPr>
          <p:nvPr>
            <p:ph type="ctrTitle"/>
          </p:nvPr>
        </p:nvSpPr>
        <p:spPr>
          <a:xfrm>
            <a:off x="2752236" y="540000"/>
            <a:ext cx="5716342" cy="2186096"/>
          </a:xfrm>
        </p:spPr>
        <p:txBody>
          <a:bodyPr vert="horz" lIns="91440" tIns="45720" rIns="91440" bIns="45720" rtlCol="0" anchor="t">
            <a:normAutofit/>
          </a:bodyPr>
          <a:lstStyle/>
          <a:p>
            <a:pPr algn="ctr"/>
            <a:br>
              <a:rPr lang="en-US" sz="3800"/>
            </a:br>
            <a:r>
              <a:rPr lang="en-US" sz="3800"/>
              <a:t>Project 4</a:t>
            </a:r>
            <a:br>
              <a:rPr lang="en-US" sz="3800"/>
            </a:br>
            <a:r>
              <a:rPr lang="en-US" sz="3800" b="1">
                <a:effectLst>
                  <a:outerShdw blurRad="38100" dist="38100" dir="2700000" algn="tl">
                    <a:srgbClr val="000000">
                      <a:alpha val="43137"/>
                    </a:srgbClr>
                  </a:outerShdw>
                </a:effectLst>
              </a:rPr>
              <a:t>Option Pricing</a:t>
            </a:r>
            <a:br>
              <a:rPr lang="en-US" sz="3800" b="1">
                <a:effectLst>
                  <a:outerShdw blurRad="38100" dist="38100" dir="2700000" algn="tl">
                    <a:srgbClr val="000000">
                      <a:alpha val="43137"/>
                    </a:srgbClr>
                  </a:outerShdw>
                </a:effectLst>
              </a:rPr>
            </a:br>
            <a:endParaRPr lang="en-US" sz="3800" b="1">
              <a:effectLst>
                <a:outerShdw blurRad="38100" dist="38100" dir="2700000" algn="tl">
                  <a:srgbClr val="000000">
                    <a:alpha val="43137"/>
                  </a:srgbClr>
                </a:outerShdw>
              </a:effectLst>
            </a:endParaRPr>
          </a:p>
        </p:txBody>
      </p:sp>
      <p:grpSp>
        <p:nvGrpSpPr>
          <p:cNvPr id="51" name="Group 50">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52" name="Oval 51">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descr="A blue and white room with a blue sky&#10;&#10;Description automatically generated">
            <a:extLst>
              <a:ext uri="{FF2B5EF4-FFF2-40B4-BE49-F238E27FC236}">
                <a16:creationId xmlns:a16="http://schemas.microsoft.com/office/drawing/2014/main" id="{D9DE4791-A4CC-DD8B-9B1E-D56B07386C27}"/>
              </a:ext>
            </a:extLst>
          </p:cNvPr>
          <p:cNvPicPr>
            <a:picLocks noChangeAspect="1"/>
          </p:cNvPicPr>
          <p:nvPr/>
        </p:nvPicPr>
        <p:blipFill rotWithShape="1">
          <a:blip r:embed="rId2"/>
          <a:srcRect l="14331" r="10669"/>
          <a:stretch/>
        </p:blipFill>
        <p:spPr>
          <a:xfrm flipH="1">
            <a:off x="-50504" y="-1"/>
            <a:ext cx="50524"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Subtitle 2">
            <a:extLst>
              <a:ext uri="{FF2B5EF4-FFF2-40B4-BE49-F238E27FC236}">
                <a16:creationId xmlns:a16="http://schemas.microsoft.com/office/drawing/2014/main" id="{B3B6A974-4E8A-DDC6-3DCF-9532FF2121CD}"/>
              </a:ext>
            </a:extLst>
          </p:cNvPr>
          <p:cNvSpPr>
            <a:spLocks noGrp="1"/>
          </p:cNvSpPr>
          <p:nvPr>
            <p:ph type="subTitle" idx="1"/>
          </p:nvPr>
        </p:nvSpPr>
        <p:spPr>
          <a:xfrm>
            <a:off x="1026943" y="2947121"/>
            <a:ext cx="9677571" cy="3361604"/>
          </a:xfrm>
        </p:spPr>
        <p:txBody>
          <a:bodyPr vert="horz" lIns="91440" tIns="45720" rIns="91440" bIns="45720" rtlCol="0" anchor="t">
            <a:normAutofit/>
          </a:bodyPr>
          <a:lstStyle/>
          <a:p>
            <a:pPr algn="ctr"/>
            <a:r>
              <a:rPr lang="en-US" sz="1800" u="sng" spc="50"/>
              <a:t>Group 3</a:t>
            </a:r>
          </a:p>
          <a:p>
            <a:pPr algn="ctr"/>
            <a:r>
              <a:rPr lang="en-US" sz="1800" spc="50"/>
              <a:t>Madhurima Dutta (M22MA056)</a:t>
            </a:r>
          </a:p>
          <a:p>
            <a:pPr algn="ctr"/>
            <a:r>
              <a:rPr lang="en-US" sz="1800" spc="50"/>
              <a:t>Nisha Shaw (M22MA059)</a:t>
            </a:r>
          </a:p>
          <a:p>
            <a:pPr algn="ctr"/>
            <a:r>
              <a:rPr lang="en-US" sz="1800" spc="50"/>
              <a:t>Mansi(M22MA057)</a:t>
            </a:r>
          </a:p>
          <a:p>
            <a:pPr algn="ctr"/>
            <a:r>
              <a:rPr lang="en-US" sz="1800" spc="50"/>
              <a:t>Vanshika Kumawat(M22MA207)</a:t>
            </a:r>
          </a:p>
        </p:txBody>
      </p:sp>
    </p:spTree>
    <p:extLst>
      <p:ext uri="{BB962C8B-B14F-4D97-AF65-F5344CB8AC3E}">
        <p14:creationId xmlns:p14="http://schemas.microsoft.com/office/powerpoint/2010/main" val="190568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986D-A2C1-5A51-1758-2328B7C91E55}"/>
              </a:ext>
            </a:extLst>
          </p:cNvPr>
          <p:cNvSpPr>
            <a:spLocks noGrp="1"/>
          </p:cNvSpPr>
          <p:nvPr>
            <p:ph type="title"/>
          </p:nvPr>
        </p:nvSpPr>
        <p:spPr>
          <a:xfrm>
            <a:off x="278742" y="196948"/>
            <a:ext cx="11362393" cy="984738"/>
          </a:xfrm>
        </p:spPr>
        <p:txBody>
          <a:bodyPr/>
          <a:lstStyle/>
          <a:p>
            <a:r>
              <a:rPr lang="en-US">
                <a:effectLst>
                  <a:outerShdw blurRad="38100" dist="38100" dir="2700000" algn="tl">
                    <a:srgbClr val="000000">
                      <a:alpha val="43137"/>
                    </a:srgbClr>
                  </a:outerShdw>
                </a:effectLst>
              </a:rPr>
              <a:t>Delta Neutral Portfolio</a:t>
            </a:r>
          </a:p>
        </p:txBody>
      </p:sp>
      <p:sp>
        <p:nvSpPr>
          <p:cNvPr id="6" name="Content Placeholder 5">
            <a:extLst>
              <a:ext uri="{FF2B5EF4-FFF2-40B4-BE49-F238E27FC236}">
                <a16:creationId xmlns:a16="http://schemas.microsoft.com/office/drawing/2014/main" id="{2CB1E293-C95A-682D-A766-E54995230975}"/>
              </a:ext>
            </a:extLst>
          </p:cNvPr>
          <p:cNvSpPr>
            <a:spLocks noGrp="1"/>
          </p:cNvSpPr>
          <p:nvPr>
            <p:ph idx="1"/>
          </p:nvPr>
        </p:nvSpPr>
        <p:spPr>
          <a:xfrm>
            <a:off x="278743" y="1192237"/>
            <a:ext cx="11362393" cy="5468815"/>
          </a:xfrm>
        </p:spPr>
        <p:txBody>
          <a:bodyPr vert="horz" lIns="91440" tIns="45720" rIns="91440" bIns="45720" rtlCol="0" anchor="t">
            <a:normAutofit/>
          </a:bodyPr>
          <a:lstStyle/>
          <a:p>
            <a:pPr marL="0" indent="0">
              <a:buNone/>
            </a:pPr>
            <a:endParaRPr lang="en-US"/>
          </a:p>
          <a:p>
            <a:pPr marL="269875" indent="-269875"/>
            <a:r>
              <a:rPr lang="en-US"/>
              <a:t>A Delta-Neutral Portfolio evens out the response to market movements for a certain range to bring the net changes of the position to zero.</a:t>
            </a:r>
          </a:p>
          <a:p>
            <a:pPr marL="269875" indent="-269875"/>
            <a:r>
              <a:rPr lang="en-US"/>
              <a:t>Perfectly hedged portfolio family has Family Delta =0</a:t>
            </a:r>
          </a:p>
          <a:p>
            <a:pPr marL="269875" indent="-269875"/>
            <a:r>
              <a:rPr lang="en-US">
                <a:ea typeface="+mn-lt"/>
                <a:cs typeface="+mn-lt"/>
              </a:rPr>
              <a:t>The delta value of a portfolio is calculated by multiplying the delta of each individual option position by the amount of contracts held. </a:t>
            </a:r>
          </a:p>
          <a:p>
            <a:pPr marL="269875" indent="-269875"/>
            <a:r>
              <a:rPr lang="en-US">
                <a:ea typeface="+mn-lt"/>
                <a:cs typeface="+mn-lt"/>
              </a:rPr>
              <a:t>Call options have a positive Delta between 0 and 1, while put options have a negative Delta between 0 and -1.</a:t>
            </a:r>
            <a:endParaRPr lang="en-US"/>
          </a:p>
          <a:p>
            <a:pPr marL="269875" indent="-269875"/>
            <a:r>
              <a:rPr lang="en-US">
                <a:ea typeface="+mn-lt"/>
                <a:cs typeface="+mn-lt"/>
              </a:rPr>
              <a:t>Delta neutral is a balanced approach to investing and can be used to delta hedge  so that the account remains flat, regardless of fluctuations in the underlying markets, or to take advantage of changes in time value or volatility in an underlying asset.</a:t>
            </a:r>
            <a:endParaRPr lang="en-US"/>
          </a:p>
        </p:txBody>
      </p:sp>
    </p:spTree>
    <p:extLst>
      <p:ext uri="{BB962C8B-B14F-4D97-AF65-F5344CB8AC3E}">
        <p14:creationId xmlns:p14="http://schemas.microsoft.com/office/powerpoint/2010/main" val="253413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8E43-8148-CCDA-FB2F-6C0793758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90E58-AB70-B168-0E69-C517316CC0C3}"/>
              </a:ext>
            </a:extLst>
          </p:cNvPr>
          <p:cNvSpPr>
            <a:spLocks noGrp="1"/>
          </p:cNvSpPr>
          <p:nvPr>
            <p:ph idx="1"/>
          </p:nvPr>
        </p:nvSpPr>
        <p:spPr/>
        <p:txBody>
          <a:bodyPr vert="horz" lIns="91440" tIns="45720" rIns="91440" bIns="45720" rtlCol="0" anchor="t">
            <a:normAutofit/>
          </a:bodyPr>
          <a:lstStyle/>
          <a:p>
            <a:pPr marL="269875" indent="-269875"/>
            <a:r>
              <a:rPr lang="en-US" i="1" u="sng">
                <a:ea typeface="+mn-lt"/>
                <a:cs typeface="+mn-lt"/>
                <a:hlinkClick r:id="rId2">
                  <a:extLst>
                    <a:ext uri="{A12FA001-AC4F-418D-AE19-62706E023703}">
                      <ahyp:hlinkClr xmlns:ahyp="http://schemas.microsoft.com/office/drawing/2018/hyperlinkcolor" val="tx"/>
                    </a:ext>
                  </a:extLst>
                </a:hlinkClick>
              </a:rPr>
              <a:t>Delta</a:t>
            </a:r>
            <a:r>
              <a:rPr lang="en-US">
                <a:ea typeface="+mn-lt"/>
                <a:cs typeface="+mn-lt"/>
              </a:rPr>
              <a:t>: The amount an option value will change for every $1.00 change in the price of the underlying security</a:t>
            </a:r>
            <a:endParaRPr lang="en-US"/>
          </a:p>
          <a:p>
            <a:pPr marL="269875" indent="-269875"/>
            <a:r>
              <a:rPr lang="en-US">
                <a:ea typeface="+mn-lt"/>
                <a:cs typeface="+mn-lt"/>
              </a:rPr>
              <a:t>G</a:t>
            </a:r>
            <a:r>
              <a:rPr lang="en-US" i="1" u="sng">
                <a:ea typeface="+mn-lt"/>
                <a:cs typeface="+mn-lt"/>
                <a:hlinkClick r:id="rId3">
                  <a:extLst>
                    <a:ext uri="{A12FA001-AC4F-418D-AE19-62706E023703}">
                      <ahyp:hlinkClr xmlns:ahyp="http://schemas.microsoft.com/office/drawing/2018/hyperlinkcolor" val="tx"/>
                    </a:ext>
                  </a:extLst>
                </a:hlinkClick>
              </a:rPr>
              <a:t>amma</a:t>
            </a:r>
            <a:r>
              <a:rPr lang="en-US">
                <a:ea typeface="+mn-lt"/>
                <a:cs typeface="+mn-lt"/>
              </a:rPr>
              <a:t>: The amount Delta will change for every $1.00 change in the price of the underlying security</a:t>
            </a:r>
            <a:endParaRPr lang="en-US"/>
          </a:p>
          <a:p>
            <a:pPr marL="269875" indent="-269875"/>
            <a:r>
              <a:rPr lang="en-US" i="1">
                <a:ea typeface="+mn-lt"/>
                <a:cs typeface="+mn-lt"/>
              </a:rPr>
              <a:t>Delta-neutral</a:t>
            </a:r>
            <a:r>
              <a:rPr lang="en-US">
                <a:ea typeface="+mn-lt"/>
                <a:cs typeface="+mn-lt"/>
              </a:rPr>
              <a:t>: The sum of all put, call and stock Deltas are equal to or near zero</a:t>
            </a:r>
            <a:endParaRPr lang="en-US"/>
          </a:p>
          <a:p>
            <a:pPr marL="269875" indent="-269875"/>
            <a:endParaRPr lang="en-US"/>
          </a:p>
        </p:txBody>
      </p:sp>
      <p:pic>
        <p:nvPicPr>
          <p:cNvPr id="4" name="Picture 3">
            <a:extLst>
              <a:ext uri="{FF2B5EF4-FFF2-40B4-BE49-F238E27FC236}">
                <a16:creationId xmlns:a16="http://schemas.microsoft.com/office/drawing/2014/main" id="{5E70FC21-3EFA-E301-06F9-EF8FF15BAD9E}"/>
              </a:ext>
            </a:extLst>
          </p:cNvPr>
          <p:cNvPicPr>
            <a:picLocks noChangeAspect="1"/>
          </p:cNvPicPr>
          <p:nvPr/>
        </p:nvPicPr>
        <p:blipFill>
          <a:blip r:embed="rId4"/>
          <a:stretch>
            <a:fillRect/>
          </a:stretch>
        </p:blipFill>
        <p:spPr>
          <a:xfrm>
            <a:off x="7832479" y="4703243"/>
            <a:ext cx="3813351" cy="1951501"/>
          </a:xfrm>
          <a:prstGeom prst="rect">
            <a:avLst/>
          </a:prstGeom>
        </p:spPr>
      </p:pic>
    </p:spTree>
    <p:extLst>
      <p:ext uri="{BB962C8B-B14F-4D97-AF65-F5344CB8AC3E}">
        <p14:creationId xmlns:p14="http://schemas.microsoft.com/office/powerpoint/2010/main" val="370462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8D26-B774-19BB-31D4-175CF7C7D285}"/>
              </a:ext>
            </a:extLst>
          </p:cNvPr>
          <p:cNvSpPr>
            <a:spLocks noGrp="1"/>
          </p:cNvSpPr>
          <p:nvPr>
            <p:ph type="title"/>
          </p:nvPr>
        </p:nvSpPr>
        <p:spPr>
          <a:xfrm>
            <a:off x="540000" y="540000"/>
            <a:ext cx="11101135" cy="852702"/>
          </a:xfrm>
        </p:spPr>
        <p:txBody>
          <a:bodyPr>
            <a:normAutofit fontScale="90000"/>
          </a:bodyPr>
          <a:lstStyle/>
          <a:p>
            <a:r>
              <a:rPr lang="en-US"/>
              <a:t>Applications of Black Scholes Formula :</a:t>
            </a:r>
            <a:endParaRPr lang="en-IN"/>
          </a:p>
        </p:txBody>
      </p:sp>
      <p:sp>
        <p:nvSpPr>
          <p:cNvPr id="3" name="Content Placeholder 2">
            <a:extLst>
              <a:ext uri="{FF2B5EF4-FFF2-40B4-BE49-F238E27FC236}">
                <a16:creationId xmlns:a16="http://schemas.microsoft.com/office/drawing/2014/main" id="{5C7A27D5-0055-E259-A946-C50087B0BC8A}"/>
              </a:ext>
            </a:extLst>
          </p:cNvPr>
          <p:cNvSpPr>
            <a:spLocks noGrp="1"/>
          </p:cNvSpPr>
          <p:nvPr>
            <p:ph idx="1"/>
          </p:nvPr>
        </p:nvSpPr>
        <p:spPr>
          <a:xfrm>
            <a:off x="540000" y="1659989"/>
            <a:ext cx="11101136" cy="4648736"/>
          </a:xfrm>
        </p:spPr>
        <p:txBody>
          <a:bodyPr>
            <a:normAutofit fontScale="92500" lnSpcReduction="10000"/>
          </a:bodyPr>
          <a:lstStyle/>
          <a:p>
            <a:pPr algn="l">
              <a:buFont typeface="+mj-lt"/>
              <a:buAutoNum type="arabicPeriod"/>
            </a:pPr>
            <a:r>
              <a:rPr lang="en-US" b="1" i="0" u="sng">
                <a:solidFill>
                  <a:srgbClr val="ECECEC"/>
                </a:solidFill>
                <a:effectLst/>
                <a:latin typeface="Söhne"/>
              </a:rPr>
              <a:t>Option Pricing</a:t>
            </a:r>
            <a:r>
              <a:rPr lang="en-US" b="1" i="0">
                <a:solidFill>
                  <a:srgbClr val="ECECEC"/>
                </a:solidFill>
                <a:effectLst/>
                <a:latin typeface="Söhne"/>
              </a:rPr>
              <a:t>:</a:t>
            </a:r>
            <a:r>
              <a:rPr lang="en-US" b="0" i="0">
                <a:solidFill>
                  <a:srgbClr val="ECECEC"/>
                </a:solidFill>
                <a:effectLst/>
                <a:latin typeface="Söhne"/>
              </a:rPr>
              <a:t> The Black-Scholes model is primarily used for pricing European call and put options, providing a theoretical value for these derivatives based on various inputs such as the underlying asset price, strike price, time to expiration, risk-free rate, and volatility.</a:t>
            </a:r>
          </a:p>
          <a:p>
            <a:pPr algn="l">
              <a:buFont typeface="+mj-lt"/>
              <a:buAutoNum type="arabicPeriod"/>
            </a:pPr>
            <a:r>
              <a:rPr lang="en-US" b="1" i="0" u="sng">
                <a:solidFill>
                  <a:srgbClr val="ECECEC"/>
                </a:solidFill>
                <a:effectLst/>
                <a:latin typeface="Söhne"/>
              </a:rPr>
              <a:t>Risk Management</a:t>
            </a:r>
            <a:r>
              <a:rPr lang="en-US" b="1" i="0">
                <a:solidFill>
                  <a:srgbClr val="ECECEC"/>
                </a:solidFill>
                <a:effectLst/>
                <a:latin typeface="Söhne"/>
              </a:rPr>
              <a:t>:</a:t>
            </a:r>
            <a:r>
              <a:rPr lang="en-US" b="0" i="0">
                <a:solidFill>
                  <a:srgbClr val="ECECEC"/>
                </a:solidFill>
                <a:effectLst/>
                <a:latin typeface="Söhne"/>
              </a:rPr>
              <a:t> It aids in assessing and managing the risk associated with options positions in investment portfolios. Traders and investors use the model to hedge their option positions against adverse price movements in the underlying asset.</a:t>
            </a:r>
          </a:p>
          <a:p>
            <a:pPr algn="l">
              <a:buFont typeface="+mj-lt"/>
              <a:buAutoNum type="arabicPeriod"/>
            </a:pPr>
            <a:r>
              <a:rPr lang="en-US" b="1" i="0" u="sng">
                <a:solidFill>
                  <a:srgbClr val="ECECEC"/>
                </a:solidFill>
                <a:effectLst/>
                <a:latin typeface="Söhne"/>
              </a:rPr>
              <a:t>Corporate Finance</a:t>
            </a:r>
            <a:r>
              <a:rPr lang="en-US" b="1" i="0">
                <a:solidFill>
                  <a:srgbClr val="ECECEC"/>
                </a:solidFill>
                <a:effectLst/>
                <a:latin typeface="Söhne"/>
              </a:rPr>
              <a:t>:</a:t>
            </a:r>
            <a:r>
              <a:rPr lang="en-US" b="0" i="0">
                <a:solidFill>
                  <a:srgbClr val="ECECEC"/>
                </a:solidFill>
                <a:effectLst/>
                <a:latin typeface="Söhne"/>
              </a:rPr>
              <a:t> The model is utilized in corporate finance for valuing employee stock options (ESOs) and for making strategic decisions related to mergers, acquisitions, and investment projects that involve options.</a:t>
            </a:r>
          </a:p>
          <a:p>
            <a:pPr algn="l">
              <a:buFont typeface="+mj-lt"/>
              <a:buAutoNum type="arabicPeriod"/>
            </a:pPr>
            <a:r>
              <a:rPr lang="en-US" b="1" i="0" u="sng">
                <a:solidFill>
                  <a:srgbClr val="ECECEC"/>
                </a:solidFill>
                <a:effectLst/>
                <a:latin typeface="Söhne"/>
              </a:rPr>
              <a:t>Derivatives Trading</a:t>
            </a:r>
            <a:r>
              <a:rPr lang="en-US" b="1" i="0">
                <a:solidFill>
                  <a:srgbClr val="ECECEC"/>
                </a:solidFill>
                <a:effectLst/>
                <a:latin typeface="Söhne"/>
              </a:rPr>
              <a:t>:</a:t>
            </a:r>
            <a:r>
              <a:rPr lang="en-US" b="0" i="0">
                <a:solidFill>
                  <a:srgbClr val="ECECEC"/>
                </a:solidFill>
                <a:effectLst/>
                <a:latin typeface="Söhne"/>
              </a:rPr>
              <a:t> It serves as a foundation for various derivative trading strategies, such as option arbitrage and option spread trading, by providing insight into the fair value of options and potential profit opportunities.</a:t>
            </a:r>
          </a:p>
          <a:p>
            <a:pPr algn="l">
              <a:buFont typeface="+mj-lt"/>
              <a:buAutoNum type="arabicPeriod"/>
            </a:pPr>
            <a:r>
              <a:rPr lang="en-US" b="1" i="0" u="sng">
                <a:solidFill>
                  <a:srgbClr val="ECECEC"/>
                </a:solidFill>
                <a:effectLst/>
                <a:latin typeface="Söhne"/>
              </a:rPr>
              <a:t>Academic Research</a:t>
            </a:r>
            <a:r>
              <a:rPr lang="en-US" b="1" i="0">
                <a:solidFill>
                  <a:srgbClr val="ECECEC"/>
                </a:solidFill>
                <a:effectLst/>
                <a:latin typeface="Söhne"/>
              </a:rPr>
              <a:t>:</a:t>
            </a:r>
            <a:r>
              <a:rPr lang="en-US" b="0" i="0">
                <a:solidFill>
                  <a:srgbClr val="ECECEC"/>
                </a:solidFill>
                <a:effectLst/>
                <a:latin typeface="Söhne"/>
              </a:rPr>
              <a:t> The Black-Scholes model has significantly influenced academic research in finance and economics, providing a framework for studying option pricing, market efficiency, and the behavior of financial markets.</a:t>
            </a:r>
          </a:p>
          <a:p>
            <a:endParaRPr lang="en-IN"/>
          </a:p>
        </p:txBody>
      </p:sp>
    </p:spTree>
    <p:extLst>
      <p:ext uri="{BB962C8B-B14F-4D97-AF65-F5344CB8AC3E}">
        <p14:creationId xmlns:p14="http://schemas.microsoft.com/office/powerpoint/2010/main" val="408818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1B29-BDFD-BAF7-B456-4A9E10296875}"/>
              </a:ext>
            </a:extLst>
          </p:cNvPr>
          <p:cNvSpPr>
            <a:spLocks noGrp="1"/>
          </p:cNvSpPr>
          <p:nvPr>
            <p:ph type="title"/>
          </p:nvPr>
        </p:nvSpPr>
        <p:spPr>
          <a:xfrm>
            <a:off x="540000" y="267286"/>
            <a:ext cx="11101135" cy="1111348"/>
          </a:xfrm>
        </p:spPr>
        <p:txBody>
          <a:bodyPr>
            <a:normAutofit/>
          </a:bodyPr>
          <a:lstStyle/>
          <a:p>
            <a:r>
              <a:rPr lang="en-US">
                <a:effectLst>
                  <a:outerShdw blurRad="38100" dist="38100" dir="2700000" algn="tl">
                    <a:srgbClr val="000000">
                      <a:alpha val="43137"/>
                    </a:srgbClr>
                  </a:outerShdw>
                </a:effectLst>
              </a:rPr>
              <a:t>Limitation</a:t>
            </a:r>
            <a:endParaRPr lang="en-IN">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B6C1BAE-A149-A7C6-FEBC-5C9C3B308AA0}"/>
              </a:ext>
            </a:extLst>
          </p:cNvPr>
          <p:cNvSpPr>
            <a:spLocks noGrp="1"/>
          </p:cNvSpPr>
          <p:nvPr>
            <p:ph idx="1"/>
          </p:nvPr>
        </p:nvSpPr>
        <p:spPr>
          <a:xfrm>
            <a:off x="540000" y="1547447"/>
            <a:ext cx="11101136" cy="4761278"/>
          </a:xfrm>
        </p:spPr>
        <p:txBody>
          <a:bodyPr>
            <a:normAutofit fontScale="92500" lnSpcReduction="20000"/>
          </a:bodyPr>
          <a:lstStyle/>
          <a:p>
            <a:pPr algn="l">
              <a:buFont typeface="+mj-lt"/>
              <a:buAutoNum type="arabicPeriod"/>
            </a:pPr>
            <a:r>
              <a:rPr lang="en-US" b="1" i="0" u="sng">
                <a:solidFill>
                  <a:srgbClr val="ECECEC"/>
                </a:solidFill>
                <a:effectLst/>
                <a:latin typeface="Söhne"/>
              </a:rPr>
              <a:t>Assumptions</a:t>
            </a:r>
            <a:r>
              <a:rPr lang="en-US" b="1" i="0">
                <a:solidFill>
                  <a:srgbClr val="ECECEC"/>
                </a:solidFill>
                <a:effectLst/>
                <a:latin typeface="Söhne"/>
              </a:rPr>
              <a:t>:</a:t>
            </a:r>
            <a:r>
              <a:rPr lang="en-US" b="0" i="0">
                <a:solidFill>
                  <a:srgbClr val="ECECEC"/>
                </a:solidFill>
                <a:effectLst/>
                <a:latin typeface="Söhne"/>
              </a:rPr>
              <a:t> The Black-Scholes model relies on several assumptions, including constant volatility, continuous trading, no transaction costs, and the efficient market hypothesis. These assumptions may not always hold true in real-world markets, leading to inaccuracies in pricing.</a:t>
            </a:r>
          </a:p>
          <a:p>
            <a:pPr algn="l">
              <a:buFont typeface="+mj-lt"/>
              <a:buAutoNum type="arabicPeriod"/>
            </a:pPr>
            <a:r>
              <a:rPr lang="en-US" b="1" i="0" u="sng">
                <a:solidFill>
                  <a:srgbClr val="ECECEC"/>
                </a:solidFill>
                <a:effectLst/>
                <a:latin typeface="Söhne"/>
              </a:rPr>
              <a:t>European Options Only</a:t>
            </a:r>
            <a:r>
              <a:rPr lang="en-US" b="1" i="0">
                <a:solidFill>
                  <a:srgbClr val="ECECEC"/>
                </a:solidFill>
                <a:effectLst/>
                <a:latin typeface="Söhne"/>
              </a:rPr>
              <a:t>:</a:t>
            </a:r>
            <a:r>
              <a:rPr lang="en-US" b="0" i="0">
                <a:solidFill>
                  <a:srgbClr val="ECECEC"/>
                </a:solidFill>
                <a:effectLst/>
                <a:latin typeface="Söhne"/>
              </a:rPr>
              <a:t> The model is designed specifically for European-style options, which can only be exercised at expiration. It does not accurately price American-style options, which can be exercised at any time before expiration.</a:t>
            </a:r>
          </a:p>
          <a:p>
            <a:pPr algn="l">
              <a:buFont typeface="+mj-lt"/>
              <a:buAutoNum type="arabicPeriod"/>
            </a:pPr>
            <a:r>
              <a:rPr lang="en-US" b="1" i="0" u="sng">
                <a:solidFill>
                  <a:srgbClr val="ECECEC"/>
                </a:solidFill>
                <a:effectLst/>
                <a:latin typeface="Söhne"/>
              </a:rPr>
              <a:t>Volatility Estimation</a:t>
            </a:r>
            <a:r>
              <a:rPr lang="en-US" b="1" i="0">
                <a:solidFill>
                  <a:srgbClr val="ECECEC"/>
                </a:solidFill>
                <a:effectLst/>
                <a:latin typeface="Söhne"/>
              </a:rPr>
              <a:t>:</a:t>
            </a:r>
            <a:r>
              <a:rPr lang="en-US" b="0" i="0">
                <a:solidFill>
                  <a:srgbClr val="ECECEC"/>
                </a:solidFill>
                <a:effectLst/>
                <a:latin typeface="Söhne"/>
              </a:rPr>
              <a:t> Volatility estimation is a critical input in the Black-Scholes model, and inaccuracies in volatility forecasts can lead to pricing errors. Historical volatility may not necessarily reflect future volatility, making this parameter challenging to predict accurately.</a:t>
            </a:r>
          </a:p>
          <a:p>
            <a:pPr algn="l">
              <a:buFont typeface="+mj-lt"/>
              <a:buAutoNum type="arabicPeriod"/>
            </a:pPr>
            <a:r>
              <a:rPr lang="en-US" b="1" i="0" u="sng">
                <a:solidFill>
                  <a:srgbClr val="ECECEC"/>
                </a:solidFill>
                <a:effectLst/>
                <a:latin typeface="Söhne"/>
              </a:rPr>
              <a:t>Market Frictions</a:t>
            </a:r>
            <a:r>
              <a:rPr lang="en-US" b="1" i="0">
                <a:solidFill>
                  <a:srgbClr val="ECECEC"/>
                </a:solidFill>
                <a:effectLst/>
                <a:latin typeface="Söhne"/>
              </a:rPr>
              <a:t>:</a:t>
            </a:r>
            <a:r>
              <a:rPr lang="en-US" b="0" i="0">
                <a:solidFill>
                  <a:srgbClr val="ECECEC"/>
                </a:solidFill>
                <a:effectLst/>
                <a:latin typeface="Söhne"/>
              </a:rPr>
              <a:t> Transaction costs, liquidity constraints, and market imperfections are not accounted for in the model, which can affect option prices in real-world trading environments.</a:t>
            </a:r>
          </a:p>
          <a:p>
            <a:pPr algn="l">
              <a:buFont typeface="+mj-lt"/>
              <a:buAutoNum type="arabicPeriod"/>
            </a:pPr>
            <a:r>
              <a:rPr lang="en-US" b="1" i="0" u="sng">
                <a:solidFill>
                  <a:srgbClr val="ECECEC"/>
                </a:solidFill>
                <a:effectLst/>
                <a:latin typeface="Söhne"/>
              </a:rPr>
              <a:t>Extreme Events</a:t>
            </a:r>
            <a:r>
              <a:rPr lang="en-US" b="1" i="0">
                <a:solidFill>
                  <a:srgbClr val="ECECEC"/>
                </a:solidFill>
                <a:effectLst/>
                <a:latin typeface="Söhne"/>
              </a:rPr>
              <a:t>:</a:t>
            </a:r>
            <a:r>
              <a:rPr lang="en-US" b="0" i="0">
                <a:solidFill>
                  <a:srgbClr val="ECECEC"/>
                </a:solidFill>
                <a:effectLst/>
                <a:latin typeface="Söhne"/>
              </a:rPr>
              <a:t> The Black-Scholes model assumes that asset prices follow a lognormal distribution and do not account for extreme market movements or rare events (e.g., market crashes), which can significantly impact option prices and risk management strategies.</a:t>
            </a:r>
          </a:p>
          <a:p>
            <a:endParaRPr lang="en-IN"/>
          </a:p>
        </p:txBody>
      </p:sp>
    </p:spTree>
    <p:extLst>
      <p:ext uri="{BB962C8B-B14F-4D97-AF65-F5344CB8AC3E}">
        <p14:creationId xmlns:p14="http://schemas.microsoft.com/office/powerpoint/2010/main" val="104607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893F-0FAA-3D77-2453-DBF36AE733D3}"/>
              </a:ext>
            </a:extLst>
          </p:cNvPr>
          <p:cNvSpPr>
            <a:spLocks noGrp="1"/>
          </p:cNvSpPr>
          <p:nvPr>
            <p:ph type="title"/>
          </p:nvPr>
        </p:nvSpPr>
        <p:spPr>
          <a:xfrm>
            <a:off x="540000" y="540000"/>
            <a:ext cx="11101135" cy="5326228"/>
          </a:xfrm>
        </p:spPr>
        <p:txBody>
          <a:bodyPr>
            <a:normAutofit/>
          </a:bodyPr>
          <a:lstStyle/>
          <a:p>
            <a:pPr algn="ctr"/>
            <a:br>
              <a:rPr lang="en-US" sz="9600" b="1" dirty="0"/>
            </a:br>
            <a:r>
              <a:rPr lang="en-US" sz="9600" b="1" dirty="0"/>
              <a:t>THANK YOU</a:t>
            </a:r>
            <a:endParaRPr lang="en-IN" sz="9600" b="1" dirty="0"/>
          </a:p>
        </p:txBody>
      </p:sp>
    </p:spTree>
    <p:extLst>
      <p:ext uri="{BB962C8B-B14F-4D97-AF65-F5344CB8AC3E}">
        <p14:creationId xmlns:p14="http://schemas.microsoft.com/office/powerpoint/2010/main" val="13120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819E-8586-2705-1F1A-E7EF7AFACD64}"/>
              </a:ext>
            </a:extLst>
          </p:cNvPr>
          <p:cNvSpPr>
            <a:spLocks noGrp="1"/>
          </p:cNvSpPr>
          <p:nvPr>
            <p:ph type="title"/>
          </p:nvPr>
        </p:nvSpPr>
        <p:spPr>
          <a:xfrm>
            <a:off x="196948" y="196948"/>
            <a:ext cx="11444187" cy="872197"/>
          </a:xfrm>
        </p:spPr>
        <p:txBody>
          <a:bodyPr>
            <a:normAutofit fontScale="90000"/>
          </a:bodyPr>
          <a:lstStyle/>
          <a:p>
            <a:r>
              <a:rPr lang="en-US">
                <a:effectLst>
                  <a:outerShdw blurRad="38100" dist="38100" dir="2700000" algn="tl">
                    <a:srgbClr val="000000">
                      <a:alpha val="43137"/>
                    </a:srgbClr>
                  </a:outerShdw>
                </a:effectLst>
              </a:rPr>
              <a:t>Stock of choice : </a:t>
            </a:r>
            <a:endParaRPr lang="en-IN">
              <a:effectLst>
                <a:outerShdw blurRad="38100" dist="38100" dir="2700000" algn="tl">
                  <a:srgbClr val="000000">
                    <a:alpha val="43137"/>
                  </a:srgbClr>
                </a:outerShdw>
              </a:effectLst>
            </a:endParaRPr>
          </a:p>
        </p:txBody>
      </p:sp>
      <p:pic>
        <p:nvPicPr>
          <p:cNvPr id="4" name="Picture 3" descr="A screenshot of a graph&#10;&#10;Description automatically generated">
            <a:extLst>
              <a:ext uri="{FF2B5EF4-FFF2-40B4-BE49-F238E27FC236}">
                <a16:creationId xmlns:a16="http://schemas.microsoft.com/office/drawing/2014/main" id="{657F46D3-C0B3-6F0D-54A2-99BD5C48FF83}"/>
              </a:ext>
            </a:extLst>
          </p:cNvPr>
          <p:cNvPicPr>
            <a:picLocks noChangeAspect="1"/>
          </p:cNvPicPr>
          <p:nvPr/>
        </p:nvPicPr>
        <p:blipFill>
          <a:blip r:embed="rId2"/>
          <a:stretch>
            <a:fillRect/>
          </a:stretch>
        </p:blipFill>
        <p:spPr>
          <a:xfrm>
            <a:off x="2063919" y="1064602"/>
            <a:ext cx="8625788" cy="5626484"/>
          </a:xfrm>
          <a:prstGeom prst="rect">
            <a:avLst/>
          </a:prstGeom>
        </p:spPr>
      </p:pic>
    </p:spTree>
    <p:extLst>
      <p:ext uri="{BB962C8B-B14F-4D97-AF65-F5344CB8AC3E}">
        <p14:creationId xmlns:p14="http://schemas.microsoft.com/office/powerpoint/2010/main" val="129813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BBA8-1AEC-EE2F-198C-296C8EA57616}"/>
              </a:ext>
            </a:extLst>
          </p:cNvPr>
          <p:cNvSpPr>
            <a:spLocks noGrp="1"/>
          </p:cNvSpPr>
          <p:nvPr>
            <p:ph type="title"/>
          </p:nvPr>
        </p:nvSpPr>
        <p:spPr>
          <a:xfrm>
            <a:off x="168812" y="98475"/>
            <a:ext cx="11472323" cy="886264"/>
          </a:xfrm>
        </p:spPr>
        <p:txBody>
          <a:bodyPr>
            <a:normAutofit fontScale="90000"/>
          </a:bodyPr>
          <a:lstStyle/>
          <a:p>
            <a:r>
              <a:rPr lang="en-US">
                <a:effectLst>
                  <a:outerShdw blurRad="38100" dist="38100" dir="2700000" algn="tl">
                    <a:srgbClr val="000000">
                      <a:alpha val="43137"/>
                    </a:srgbClr>
                  </a:outerShdw>
                </a:effectLst>
              </a:rPr>
              <a:t>Rate of Interest</a:t>
            </a:r>
          </a:p>
        </p:txBody>
      </p:sp>
      <p:sp>
        <p:nvSpPr>
          <p:cNvPr id="3" name="Content Placeholder 2">
            <a:extLst>
              <a:ext uri="{FF2B5EF4-FFF2-40B4-BE49-F238E27FC236}">
                <a16:creationId xmlns:a16="http://schemas.microsoft.com/office/drawing/2014/main" id="{8DA1BEDD-EA78-170E-6E26-68294F83590C}"/>
              </a:ext>
            </a:extLst>
          </p:cNvPr>
          <p:cNvSpPr>
            <a:spLocks noGrp="1"/>
          </p:cNvSpPr>
          <p:nvPr>
            <p:ph idx="1"/>
          </p:nvPr>
        </p:nvSpPr>
        <p:spPr>
          <a:xfrm>
            <a:off x="168812" y="1392703"/>
            <a:ext cx="11472324" cy="5233180"/>
          </a:xfrm>
        </p:spPr>
        <p:txBody>
          <a:bodyPr vert="horz" lIns="91440" tIns="45720" rIns="91440" bIns="45720" rtlCol="0" anchor="t">
            <a:normAutofit/>
          </a:bodyPr>
          <a:lstStyle/>
          <a:p>
            <a:pPr marL="269875" indent="-269875"/>
            <a:r>
              <a:rPr lang="en-US" sz="3200"/>
              <a:t>For rate of interest we have taken 10 Year US treasury rate as said:</a:t>
            </a:r>
          </a:p>
          <a:p>
            <a:pPr marL="269875" indent="-269875"/>
            <a:r>
              <a:rPr lang="en-US" sz="3200"/>
              <a:t>4.62%</a:t>
            </a:r>
          </a:p>
        </p:txBody>
      </p:sp>
      <p:sp>
        <p:nvSpPr>
          <p:cNvPr id="4" name="TextBox 3">
            <a:extLst>
              <a:ext uri="{FF2B5EF4-FFF2-40B4-BE49-F238E27FC236}">
                <a16:creationId xmlns:a16="http://schemas.microsoft.com/office/drawing/2014/main" id="{DAF6B53C-3F7A-20EE-89EF-80D29ED516A5}"/>
              </a:ext>
            </a:extLst>
          </p:cNvPr>
          <p:cNvSpPr txBox="1"/>
          <p:nvPr/>
        </p:nvSpPr>
        <p:spPr>
          <a:xfrm>
            <a:off x="493485" y="3744685"/>
            <a:ext cx="56750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t>Volatility</a:t>
            </a:r>
          </a:p>
        </p:txBody>
      </p:sp>
      <p:sp>
        <p:nvSpPr>
          <p:cNvPr id="5" name="TextBox 4">
            <a:extLst>
              <a:ext uri="{FF2B5EF4-FFF2-40B4-BE49-F238E27FC236}">
                <a16:creationId xmlns:a16="http://schemas.microsoft.com/office/drawing/2014/main" id="{77580BCE-50B2-96FE-958A-3A5F1821D429}"/>
              </a:ext>
            </a:extLst>
          </p:cNvPr>
          <p:cNvSpPr txBox="1"/>
          <p:nvPr/>
        </p:nvSpPr>
        <p:spPr>
          <a:xfrm>
            <a:off x="493486" y="4775199"/>
            <a:ext cx="10595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We have got the volatility as 3.3% .</a:t>
            </a:r>
          </a:p>
        </p:txBody>
      </p:sp>
    </p:spTree>
    <p:extLst>
      <p:ext uri="{BB962C8B-B14F-4D97-AF65-F5344CB8AC3E}">
        <p14:creationId xmlns:p14="http://schemas.microsoft.com/office/powerpoint/2010/main" val="8908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52C2-434B-4D94-8347-2821438172E8}"/>
              </a:ext>
            </a:extLst>
          </p:cNvPr>
          <p:cNvSpPr>
            <a:spLocks noGrp="1"/>
          </p:cNvSpPr>
          <p:nvPr>
            <p:ph type="title"/>
          </p:nvPr>
        </p:nvSpPr>
        <p:spPr>
          <a:xfrm>
            <a:off x="540000" y="540000"/>
            <a:ext cx="11101135" cy="924236"/>
          </a:xfrm>
        </p:spPr>
        <p:txBody>
          <a:bodyPr>
            <a:normAutofit fontScale="90000"/>
          </a:bodyPr>
          <a:lstStyle/>
          <a:p>
            <a:r>
              <a:rPr lang="en-US"/>
              <a:t>Options</a:t>
            </a:r>
          </a:p>
        </p:txBody>
      </p:sp>
      <p:sp>
        <p:nvSpPr>
          <p:cNvPr id="3" name="Content Placeholder 2">
            <a:extLst>
              <a:ext uri="{FF2B5EF4-FFF2-40B4-BE49-F238E27FC236}">
                <a16:creationId xmlns:a16="http://schemas.microsoft.com/office/drawing/2014/main" id="{D87A61DF-A7AF-6ADD-D191-A615ABBC5DA0}"/>
              </a:ext>
            </a:extLst>
          </p:cNvPr>
          <p:cNvSpPr>
            <a:spLocks noGrp="1"/>
          </p:cNvSpPr>
          <p:nvPr>
            <p:ph idx="1"/>
          </p:nvPr>
        </p:nvSpPr>
        <p:spPr>
          <a:xfrm>
            <a:off x="540000" y="1464329"/>
            <a:ext cx="11101136" cy="4844395"/>
          </a:xfrm>
        </p:spPr>
        <p:txBody>
          <a:bodyPr vert="horz" lIns="91440" tIns="45720" rIns="91440" bIns="45720" rtlCol="0" anchor="t">
            <a:normAutofit/>
          </a:bodyPr>
          <a:lstStyle/>
          <a:p>
            <a:pPr marL="269875" indent="-269875"/>
            <a:r>
              <a:rPr lang="en-US">
                <a:ea typeface="+mn-lt"/>
                <a:cs typeface="+mn-lt"/>
              </a:rPr>
              <a:t>A financial derivative that represents a contract sold by one party (option writer) to another party(option holder).The contract offers the buyer the right, but not the obligation, to buy (call) or sell (put) a security or other financial asset at an agreed-upon price (the strike price) during a certain period of time or on a specific date (exercise date).</a:t>
            </a:r>
            <a:endParaRPr lang="en-US"/>
          </a:p>
          <a:p>
            <a:pPr marL="269875" indent="-269875"/>
            <a:r>
              <a:rPr lang="en-US" sz="2400" u="sng">
                <a:effectLst>
                  <a:outerShdw blurRad="38100" dist="38100" dir="2700000" algn="tl">
                    <a:srgbClr val="000000">
                      <a:alpha val="43137"/>
                    </a:srgbClr>
                  </a:outerShdw>
                </a:effectLst>
              </a:rPr>
              <a:t>Call Option </a:t>
            </a:r>
            <a:endParaRPr lang="en-US" sz="2400" u="sng">
              <a:effectLst>
                <a:outerShdw blurRad="38100" dist="38100" dir="2700000" algn="tl">
                  <a:srgbClr val="000000">
                    <a:alpha val="43137"/>
                  </a:srgbClr>
                </a:outerShdw>
              </a:effectLst>
              <a:ea typeface="+mn-lt"/>
              <a:cs typeface="+mn-lt"/>
            </a:endParaRPr>
          </a:p>
          <a:p>
            <a:pPr marL="0" indent="0">
              <a:buNone/>
            </a:pPr>
            <a:r>
              <a:rPr lang="en-US">
                <a:ea typeface="+mn-lt"/>
                <a:cs typeface="+mn-lt"/>
              </a:rPr>
              <a:t>    Option provide the holder the right (but not the obligation) to purchase an underlying asset at   specified price (the strike price), for a certain period of time.</a:t>
            </a:r>
          </a:p>
          <a:p>
            <a:pPr marL="269875" indent="-269875"/>
            <a:r>
              <a:rPr lang="en-US" sz="2400" u="sng"/>
              <a:t>Put Option</a:t>
            </a:r>
          </a:p>
          <a:p>
            <a:pPr marL="0" indent="0">
              <a:buNone/>
            </a:pPr>
            <a:r>
              <a:rPr lang="en-US"/>
              <a:t>   </a:t>
            </a:r>
            <a:r>
              <a:rPr lang="en-US">
                <a:ea typeface="+mn-lt"/>
                <a:cs typeface="+mn-lt"/>
              </a:rPr>
              <a:t>Option give the holder the right to sell an underlying asset at a specified price (the strike price).</a:t>
            </a:r>
            <a:endParaRPr lang="en-US" sz="2400"/>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269875" indent="-269875"/>
            <a:endParaRPr lang="en-US">
              <a:ea typeface="+mn-lt"/>
              <a:cs typeface="+mn-lt"/>
            </a:endParaRPr>
          </a:p>
          <a:p>
            <a:pPr marL="269875" indent="-269875"/>
            <a:endParaRPr lang="en-US">
              <a:ea typeface="+mn-lt"/>
              <a:cs typeface="+mn-lt"/>
            </a:endParaRPr>
          </a:p>
          <a:p>
            <a:pPr marL="269875" indent="-269875"/>
            <a:endParaRPr lang="en-US">
              <a:ea typeface="+mn-lt"/>
              <a:cs typeface="+mn-lt"/>
            </a:endParaRPr>
          </a:p>
        </p:txBody>
      </p:sp>
    </p:spTree>
    <p:extLst>
      <p:ext uri="{BB962C8B-B14F-4D97-AF65-F5344CB8AC3E}">
        <p14:creationId xmlns:p14="http://schemas.microsoft.com/office/powerpoint/2010/main" val="37481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6315-234B-98BA-9DDF-166E9B1173F9}"/>
              </a:ext>
            </a:extLst>
          </p:cNvPr>
          <p:cNvSpPr>
            <a:spLocks noGrp="1"/>
          </p:cNvSpPr>
          <p:nvPr>
            <p:ph type="title"/>
          </p:nvPr>
        </p:nvSpPr>
        <p:spPr>
          <a:xfrm>
            <a:off x="540000" y="540000"/>
            <a:ext cx="11101135" cy="838634"/>
          </a:xfrm>
        </p:spPr>
        <p:txBody>
          <a:bodyPr>
            <a:noAutofit/>
          </a:bodyPr>
          <a:lstStyle/>
          <a:p>
            <a:r>
              <a:rPr lang="en-US" sz="4000">
                <a:ea typeface="+mj-lt"/>
                <a:cs typeface="+mj-lt"/>
              </a:rPr>
              <a:t>The binomial model  </a:t>
            </a:r>
            <a:br>
              <a:rPr lang="en-US" sz="4000">
                <a:ea typeface="+mj-lt"/>
                <a:cs typeface="+mj-lt"/>
              </a:rPr>
            </a:br>
            <a:endParaRPr lang="en-US" sz="4000"/>
          </a:p>
        </p:txBody>
      </p:sp>
      <p:sp>
        <p:nvSpPr>
          <p:cNvPr id="3" name="Content Placeholder 2">
            <a:extLst>
              <a:ext uri="{FF2B5EF4-FFF2-40B4-BE49-F238E27FC236}">
                <a16:creationId xmlns:a16="http://schemas.microsoft.com/office/drawing/2014/main" id="{DFB9C7B2-B996-8A91-1786-6FDFE8104461}"/>
              </a:ext>
            </a:extLst>
          </p:cNvPr>
          <p:cNvSpPr>
            <a:spLocks noGrp="1"/>
          </p:cNvSpPr>
          <p:nvPr>
            <p:ph idx="1"/>
          </p:nvPr>
        </p:nvSpPr>
        <p:spPr>
          <a:xfrm>
            <a:off x="540000" y="1575583"/>
            <a:ext cx="11101136" cy="4733142"/>
          </a:xfrm>
        </p:spPr>
        <p:txBody>
          <a:bodyPr vert="horz" lIns="91440" tIns="45720" rIns="91440" bIns="45720" rtlCol="0" anchor="t">
            <a:normAutofit/>
          </a:bodyPr>
          <a:lstStyle/>
          <a:p>
            <a:pPr marL="0" indent="0">
              <a:buNone/>
            </a:pPr>
            <a:r>
              <a:rPr lang="en-US" sz="2000">
                <a:ea typeface="+mj-lt"/>
                <a:cs typeface="+mj-lt"/>
              </a:rPr>
              <a:t> A discrete-time option pricing model, breaks time into intervals and calculates option values by considering all possible future price paths. It offers flexibility in handling various option types and is relatively easy to understand and implement. However, challenges arise with computational complexity as time intervals increase, and its accuracy relies on proper parameter estimation. Despite limitations in market assumptions, it finds extensive use in pricing vanilla and exotic options, as well as in risk management strategies. </a:t>
            </a:r>
            <a:br>
              <a:rPr lang="en-US" sz="2000">
                <a:ea typeface="+mj-lt"/>
                <a:cs typeface="+mj-lt"/>
              </a:rPr>
            </a:br>
            <a:br>
              <a:rPr lang="en-US" sz="2000">
                <a:ea typeface="+mj-lt"/>
                <a:cs typeface="+mj-lt"/>
              </a:rPr>
            </a:br>
            <a:r>
              <a:rPr lang="en-US" sz="2000">
                <a:ea typeface="+mn-lt"/>
                <a:cs typeface="+mn-lt"/>
              </a:rPr>
              <a:t>Black-Scholes Option Pricing Model (BSOPM), which views stock prices and option payoffs from a continuous time perspective. It portrays a probability distribution of future stock prices. It broadens the range of future stock prices.</a:t>
            </a:r>
          </a:p>
        </p:txBody>
      </p:sp>
    </p:spTree>
    <p:extLst>
      <p:ext uri="{BB962C8B-B14F-4D97-AF65-F5344CB8AC3E}">
        <p14:creationId xmlns:p14="http://schemas.microsoft.com/office/powerpoint/2010/main" val="90367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1" name="Freeform: Shape 20">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41E0E9-BBE1-7B1F-DBE6-E8FCC656EC0A}"/>
              </a:ext>
            </a:extLst>
          </p:cNvPr>
          <p:cNvSpPr>
            <a:spLocks noGrp="1"/>
          </p:cNvSpPr>
          <p:nvPr>
            <p:ph type="title"/>
          </p:nvPr>
        </p:nvSpPr>
        <p:spPr>
          <a:xfrm>
            <a:off x="540000" y="540000"/>
            <a:ext cx="4500561" cy="2181946"/>
          </a:xfrm>
        </p:spPr>
        <p:txBody>
          <a:bodyPr anchor="t">
            <a:normAutofit/>
          </a:bodyPr>
          <a:lstStyle/>
          <a:p>
            <a:r>
              <a:rPr lang="en-US" sz="4700">
                <a:latin typeface="Arial"/>
                <a:cs typeface="Arial"/>
                <a:hlinkClick r:id="rId2">
                  <a:extLst>
                    <a:ext uri="{A12FA001-AC4F-418D-AE19-62706E023703}">
                      <ahyp:hlinkClr xmlns:ahyp="http://schemas.microsoft.com/office/drawing/2018/hyperlinkcolor" val="tx"/>
                    </a:ext>
                  </a:extLst>
                </a:hlinkClick>
              </a:rPr>
              <a:t>Binomial Option pricing Model</a:t>
            </a:r>
            <a:endParaRPr lang="en-US" sz="4700"/>
          </a:p>
        </p:txBody>
      </p:sp>
      <p:sp>
        <p:nvSpPr>
          <p:cNvPr id="3" name="Content Placeholder 2">
            <a:extLst>
              <a:ext uri="{FF2B5EF4-FFF2-40B4-BE49-F238E27FC236}">
                <a16:creationId xmlns:a16="http://schemas.microsoft.com/office/drawing/2014/main" id="{A48F880E-F32A-7289-7680-DE3811477FE8}"/>
              </a:ext>
            </a:extLst>
          </p:cNvPr>
          <p:cNvSpPr>
            <a:spLocks noGrp="1"/>
          </p:cNvSpPr>
          <p:nvPr>
            <p:ph idx="1"/>
          </p:nvPr>
        </p:nvSpPr>
        <p:spPr>
          <a:xfrm>
            <a:off x="550863" y="2947121"/>
            <a:ext cx="4500562" cy="3361604"/>
          </a:xfrm>
        </p:spPr>
        <p:txBody>
          <a:bodyPr vert="horz" lIns="91440" tIns="45720" rIns="91440" bIns="45720" rtlCol="0" anchor="t">
            <a:normAutofit/>
          </a:bodyPr>
          <a:lstStyle/>
          <a:p>
            <a:pPr marL="269875" indent="-269875"/>
            <a:r>
              <a:rPr lang="en-US">
                <a:ea typeface="+mn-lt"/>
                <a:cs typeface="+mn-lt"/>
              </a:rPr>
              <a:t>An iterative procedure, allowing for the specification of nodes, or points in time, during the time span between the valuation date and the option's expiry date.</a:t>
            </a:r>
            <a:endParaRPr lang="en-US" u="sng"/>
          </a:p>
        </p:txBody>
      </p:sp>
      <p:pic>
        <p:nvPicPr>
          <p:cNvPr id="5" name="Picture 4" descr="A diagram of a mathematical equation&#10;&#10;Description automatically generated">
            <a:extLst>
              <a:ext uri="{FF2B5EF4-FFF2-40B4-BE49-F238E27FC236}">
                <a16:creationId xmlns:a16="http://schemas.microsoft.com/office/drawing/2014/main" id="{F8FC96C8-AD75-66E5-D705-1AEE87F5B309}"/>
              </a:ext>
            </a:extLst>
          </p:cNvPr>
          <p:cNvPicPr>
            <a:picLocks noChangeAspect="1"/>
          </p:cNvPicPr>
          <p:nvPr/>
        </p:nvPicPr>
        <p:blipFill>
          <a:blip r:embed="rId3"/>
          <a:stretch>
            <a:fillRect/>
          </a:stretch>
        </p:blipFill>
        <p:spPr>
          <a:xfrm>
            <a:off x="5232493" y="1098000"/>
            <a:ext cx="6550631" cy="5378675"/>
          </a:xfrm>
          <a:prstGeom prst="rect">
            <a:avLst/>
          </a:prstGeom>
        </p:spPr>
      </p:pic>
    </p:spTree>
    <p:extLst>
      <p:ext uri="{BB962C8B-B14F-4D97-AF65-F5344CB8AC3E}">
        <p14:creationId xmlns:p14="http://schemas.microsoft.com/office/powerpoint/2010/main" val="350663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C51-4132-8FAA-34D0-AC8B680AF02E}"/>
              </a:ext>
            </a:extLst>
          </p:cNvPr>
          <p:cNvSpPr>
            <a:spLocks noGrp="1"/>
          </p:cNvSpPr>
          <p:nvPr>
            <p:ph type="title"/>
          </p:nvPr>
        </p:nvSpPr>
        <p:spPr>
          <a:xfrm>
            <a:off x="281355" y="182880"/>
            <a:ext cx="11698837" cy="1051732"/>
          </a:xfrm>
        </p:spPr>
        <p:txBody>
          <a:bodyPr>
            <a:normAutofit fontScale="90000"/>
          </a:bodyPr>
          <a:lstStyle/>
          <a:p>
            <a:br>
              <a:rPr lang="en-US" sz="1800"/>
            </a:br>
            <a:r>
              <a:rPr lang="en-US" sz="3600">
                <a:effectLst>
                  <a:outerShdw blurRad="38100" dist="38100" dir="2700000" algn="tl">
                    <a:srgbClr val="000000">
                      <a:alpha val="43137"/>
                    </a:srgbClr>
                  </a:outerShdw>
                </a:effectLst>
              </a:rPr>
              <a:t>Binomial Option Pricing  formula</a:t>
            </a:r>
            <a:br>
              <a:rPr lang="en-US" sz="3600">
                <a:effectLst>
                  <a:outerShdw blurRad="38100" dist="38100" dir="2700000" algn="tl">
                    <a:srgbClr val="000000">
                      <a:alpha val="43137"/>
                    </a:srgbClr>
                  </a:outerShdw>
                </a:effectLst>
              </a:rPr>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r>
              <a:rPr lang="en-US" sz="1800"/>
              <a:t>The above formula gives the present value of the expected payoffs at expiration where:</a:t>
            </a:r>
            <a:br>
              <a:rPr lang="en-US" sz="1800"/>
            </a:br>
            <a:br>
              <a:rPr lang="en-US" sz="1800"/>
            </a:br>
            <a:r>
              <a:rPr lang="en-US" sz="1800"/>
              <a:t>Ct= Present value of call on expiration. </a:t>
            </a:r>
            <a:br>
              <a:rPr lang="en-US" sz="1800"/>
            </a:br>
            <a:r>
              <a:rPr lang="en-US" sz="1800"/>
              <a:t>n = total number of periods (not years) until expiration. A feature of the binomial model is that the stock can either go up or go down in each period.</a:t>
            </a:r>
            <a:br>
              <a:rPr lang="en-US" sz="1800"/>
            </a:br>
            <a:r>
              <a:rPr lang="en-US" sz="1800"/>
              <a:t>J = number of periods that the stock goes up. If it goes up j periods it goes down (n - j) periods.</a:t>
            </a:r>
            <a:br>
              <a:rPr lang="en-US" sz="1800"/>
            </a:br>
            <a:r>
              <a:rPr lang="en-US" sz="1800"/>
              <a:t>U = magnitude of upward movement. </a:t>
            </a:r>
            <a:br>
              <a:rPr lang="en-US" sz="1800"/>
            </a:br>
            <a:r>
              <a:rPr lang="en-US" sz="1800"/>
              <a:t>D = magnitude of downward probability </a:t>
            </a:r>
            <a:br>
              <a:rPr lang="en-US" sz="1800"/>
            </a:br>
            <a:r>
              <a:rPr lang="en-US" sz="1800"/>
              <a:t>Pu = Risk Neutral probability of upward movement. </a:t>
            </a:r>
            <a:br>
              <a:rPr lang="en-US" sz="1800"/>
            </a:br>
            <a:r>
              <a:rPr lang="en-US" sz="1800"/>
              <a:t>Pd =  Risk Neutral probability of downward movement. </a:t>
            </a:r>
            <a:br>
              <a:rPr lang="en-US" sz="1800"/>
            </a:br>
            <a:r>
              <a:rPr lang="en-US" sz="1800"/>
              <a:t>St  = Current stock price. </a:t>
            </a:r>
            <a:br>
              <a:rPr lang="en-US" sz="1800"/>
            </a:br>
            <a:r>
              <a:rPr lang="en-US" sz="1800"/>
              <a:t>K   =  Strike price </a:t>
            </a:r>
            <a:br>
              <a:rPr lang="en-US" sz="1800"/>
            </a:br>
            <a:r>
              <a:rPr lang="en-US" sz="1800"/>
              <a:t>r    =  discount factor for present value</a:t>
            </a:r>
          </a:p>
        </p:txBody>
      </p:sp>
      <p:pic>
        <p:nvPicPr>
          <p:cNvPr id="4" name="Content Placeholder 3" descr="A close-up of a diagram&#10;&#10;Description automatically generated">
            <a:extLst>
              <a:ext uri="{FF2B5EF4-FFF2-40B4-BE49-F238E27FC236}">
                <a16:creationId xmlns:a16="http://schemas.microsoft.com/office/drawing/2014/main" id="{B10A5D27-D785-931C-235B-1BBB1DB1ED8E}"/>
              </a:ext>
            </a:extLst>
          </p:cNvPr>
          <p:cNvPicPr>
            <a:picLocks noGrp="1" noChangeAspect="1"/>
          </p:cNvPicPr>
          <p:nvPr>
            <p:ph idx="1"/>
          </p:nvPr>
        </p:nvPicPr>
        <p:blipFill>
          <a:blip r:embed="rId2"/>
          <a:stretch>
            <a:fillRect/>
          </a:stretch>
        </p:blipFill>
        <p:spPr>
          <a:xfrm>
            <a:off x="2945732" y="1347238"/>
            <a:ext cx="5677763" cy="1466300"/>
          </a:xfrm>
        </p:spPr>
      </p:pic>
    </p:spTree>
    <p:extLst>
      <p:ext uri="{BB962C8B-B14F-4D97-AF65-F5344CB8AC3E}">
        <p14:creationId xmlns:p14="http://schemas.microsoft.com/office/powerpoint/2010/main" val="299218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9192-CC7F-1842-8030-2054246478C2}"/>
              </a:ext>
            </a:extLst>
          </p:cNvPr>
          <p:cNvSpPr>
            <a:spLocks noGrp="1"/>
          </p:cNvSpPr>
          <p:nvPr>
            <p:ph type="title"/>
          </p:nvPr>
        </p:nvSpPr>
        <p:spPr>
          <a:xfrm>
            <a:off x="540000" y="540000"/>
            <a:ext cx="11101135" cy="768295"/>
          </a:xfrm>
        </p:spPr>
        <p:txBody>
          <a:bodyPr>
            <a:normAutofit/>
          </a:bodyPr>
          <a:lstStyle/>
          <a:p>
            <a:r>
              <a:rPr lang="en-US" sz="4800">
                <a:effectLst>
                  <a:outerShdw blurRad="38100" dist="38100" dir="2700000" algn="tl">
                    <a:srgbClr val="000000">
                      <a:alpha val="43137"/>
                    </a:srgbClr>
                  </a:outerShdw>
                </a:effectLst>
              </a:rPr>
              <a:t>Black Scholes Model</a:t>
            </a:r>
          </a:p>
        </p:txBody>
      </p:sp>
      <p:sp>
        <p:nvSpPr>
          <p:cNvPr id="3" name="Content Placeholder 2">
            <a:extLst>
              <a:ext uri="{FF2B5EF4-FFF2-40B4-BE49-F238E27FC236}">
                <a16:creationId xmlns:a16="http://schemas.microsoft.com/office/drawing/2014/main" id="{3516C422-C73D-623C-A43B-2B349DA6DC31}"/>
              </a:ext>
            </a:extLst>
          </p:cNvPr>
          <p:cNvSpPr>
            <a:spLocks noGrp="1"/>
          </p:cNvSpPr>
          <p:nvPr>
            <p:ph idx="1"/>
          </p:nvPr>
        </p:nvSpPr>
        <p:spPr>
          <a:xfrm>
            <a:off x="271059" y="1576063"/>
            <a:ext cx="6416320" cy="4999755"/>
          </a:xfrm>
        </p:spPr>
        <p:txBody>
          <a:bodyPr vert="horz" lIns="91440" tIns="45720" rIns="91440" bIns="45720" rtlCol="0" anchor="t">
            <a:noAutofit/>
          </a:bodyPr>
          <a:lstStyle/>
          <a:p>
            <a:pPr marL="269875" indent="-269875"/>
            <a:r>
              <a:rPr lang="en-US" sz="2300" b="0" i="0">
                <a:effectLst/>
                <a:latin typeface="SourceSansPro"/>
              </a:rPr>
              <a:t>The Black-Scholes </a:t>
            </a:r>
            <a:r>
              <a:rPr lang="en-US" sz="2300">
                <a:latin typeface="SourceSansPro"/>
              </a:rPr>
              <a:t>model  is</a:t>
            </a:r>
            <a:r>
              <a:rPr lang="en-US" sz="2300" b="0" i="0">
                <a:effectLst/>
                <a:latin typeface="SourceSansPro"/>
              </a:rPr>
              <a:t> a differential equation widely used to price options contracts.</a:t>
            </a:r>
            <a:endParaRPr lang="en-US"/>
          </a:p>
          <a:p>
            <a:pPr marL="269875" indent="-269875" algn="l">
              <a:buFont typeface="Arial" panose="020B0604020202020204" pitchFamily="34" charset="0"/>
              <a:buChar char="•"/>
            </a:pPr>
            <a:r>
              <a:rPr lang="en-US" sz="2300" b="0" i="0">
                <a:effectLst/>
                <a:latin typeface="SourceSansPro"/>
              </a:rPr>
              <a:t>The Black-Scholes model requires five input variables: the strike price of an option, the current stock price, the time to expiration, the risk-free rate, and the volatility.</a:t>
            </a:r>
          </a:p>
          <a:p>
            <a:pPr marL="269875" indent="-269875" algn="l">
              <a:buFont typeface="Arial" panose="020B0604020202020204" pitchFamily="34" charset="0"/>
              <a:buChar char="•"/>
            </a:pPr>
            <a:r>
              <a:rPr lang="en-US" sz="2300" b="0" i="0">
                <a:effectLst/>
                <a:latin typeface="SourceSansPro"/>
              </a:rPr>
              <a:t>The standard BSM model is only used to price European options, as it does not take into account that American options could be exercised before the expiration date.</a:t>
            </a:r>
          </a:p>
          <a:p>
            <a:pPr marL="0" indent="0">
              <a:buNone/>
            </a:pPr>
            <a:endParaRPr lang="en-US" sz="2300"/>
          </a:p>
        </p:txBody>
      </p:sp>
      <p:pic>
        <p:nvPicPr>
          <p:cNvPr id="4" name="Picture 3">
            <a:extLst>
              <a:ext uri="{FF2B5EF4-FFF2-40B4-BE49-F238E27FC236}">
                <a16:creationId xmlns:a16="http://schemas.microsoft.com/office/drawing/2014/main" id="{E21027D8-8D61-4F75-4A0E-020DA34D4B28}"/>
              </a:ext>
            </a:extLst>
          </p:cNvPr>
          <p:cNvPicPr>
            <a:picLocks noChangeAspect="1"/>
          </p:cNvPicPr>
          <p:nvPr/>
        </p:nvPicPr>
        <p:blipFill>
          <a:blip r:embed="rId2"/>
          <a:stretch>
            <a:fillRect/>
          </a:stretch>
        </p:blipFill>
        <p:spPr>
          <a:xfrm>
            <a:off x="6788596" y="2024011"/>
            <a:ext cx="4843379" cy="4114800"/>
          </a:xfrm>
          <a:prstGeom prst="rect">
            <a:avLst/>
          </a:prstGeom>
        </p:spPr>
      </p:pic>
    </p:spTree>
    <p:extLst>
      <p:ext uri="{BB962C8B-B14F-4D97-AF65-F5344CB8AC3E}">
        <p14:creationId xmlns:p14="http://schemas.microsoft.com/office/powerpoint/2010/main" val="212839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2484-8FDA-EF9C-09B3-6234F9EE8D3B}"/>
              </a:ext>
            </a:extLst>
          </p:cNvPr>
          <p:cNvSpPr>
            <a:spLocks noGrp="1"/>
          </p:cNvSpPr>
          <p:nvPr>
            <p:ph type="title"/>
          </p:nvPr>
        </p:nvSpPr>
        <p:spPr/>
        <p:txBody>
          <a:bodyPr/>
          <a:lstStyle/>
          <a:p>
            <a:r>
              <a:rPr lang="en-IN"/>
              <a:t>Graph</a:t>
            </a:r>
          </a:p>
        </p:txBody>
      </p:sp>
      <p:pic>
        <p:nvPicPr>
          <p:cNvPr id="7" name="Content Placeholder 6" descr="Introduction to Options Pricing and Implied Volatility (IV) | by  Cryptarbitrage | Deribit Official | Medium">
            <a:extLst>
              <a:ext uri="{FF2B5EF4-FFF2-40B4-BE49-F238E27FC236}">
                <a16:creationId xmlns:a16="http://schemas.microsoft.com/office/drawing/2014/main" id="{CC16695B-30EB-C67C-07F8-45FD8E8A8859}"/>
              </a:ext>
            </a:extLst>
          </p:cNvPr>
          <p:cNvPicPr>
            <a:picLocks noGrp="1" noChangeAspect="1"/>
          </p:cNvPicPr>
          <p:nvPr>
            <p:ph idx="1"/>
          </p:nvPr>
        </p:nvPicPr>
        <p:blipFill rotWithShape="1">
          <a:blip r:embed="rId2"/>
          <a:srcRect r="11536"/>
          <a:stretch/>
        </p:blipFill>
        <p:spPr>
          <a:xfrm>
            <a:off x="3065793" y="812464"/>
            <a:ext cx="8575341" cy="5927291"/>
          </a:xfrm>
        </p:spPr>
      </p:pic>
      <p:sp>
        <p:nvSpPr>
          <p:cNvPr id="8" name="Rectangle 7">
            <a:extLst>
              <a:ext uri="{FF2B5EF4-FFF2-40B4-BE49-F238E27FC236}">
                <a16:creationId xmlns:a16="http://schemas.microsoft.com/office/drawing/2014/main" id="{50079307-3BBB-CC54-218F-E345D755A4CE}"/>
              </a:ext>
            </a:extLst>
          </p:cNvPr>
          <p:cNvSpPr/>
          <p:nvPr/>
        </p:nvSpPr>
        <p:spPr>
          <a:xfrm>
            <a:off x="8651629" y="1899138"/>
            <a:ext cx="2546254" cy="119575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Time of expiry</a:t>
            </a:r>
            <a:br>
              <a:rPr lang="en-US" sz="1200">
                <a:solidFill>
                  <a:schemeClr val="bg2"/>
                </a:solidFill>
              </a:rPr>
            </a:br>
            <a:r>
              <a:rPr lang="en-US" sz="1200">
                <a:solidFill>
                  <a:schemeClr val="bg2"/>
                </a:solidFill>
              </a:rPr>
              <a:t>1 year</a:t>
            </a:r>
            <a:br>
              <a:rPr lang="en-US" sz="1200">
                <a:solidFill>
                  <a:schemeClr val="bg2"/>
                </a:solidFill>
              </a:rPr>
            </a:br>
            <a:r>
              <a:rPr lang="en-US" sz="1200">
                <a:solidFill>
                  <a:schemeClr val="bg2"/>
                </a:solidFill>
              </a:rPr>
              <a:t>Interest rate 4.62 %</a:t>
            </a:r>
            <a:br>
              <a:rPr lang="en-US" sz="1200">
                <a:solidFill>
                  <a:schemeClr val="bg2"/>
                </a:solidFill>
              </a:rPr>
            </a:br>
            <a:endParaRPr lang="en-US" sz="1200">
              <a:solidFill>
                <a:schemeClr val="bg2"/>
              </a:solidFill>
            </a:endParaRPr>
          </a:p>
        </p:txBody>
      </p:sp>
      <p:sp>
        <p:nvSpPr>
          <p:cNvPr id="4" name="Rectangle 3">
            <a:extLst>
              <a:ext uri="{FF2B5EF4-FFF2-40B4-BE49-F238E27FC236}">
                <a16:creationId xmlns:a16="http://schemas.microsoft.com/office/drawing/2014/main" id="{35D6FF79-9DB0-2FC0-C501-4EE2292D4AA1}"/>
              </a:ext>
            </a:extLst>
          </p:cNvPr>
          <p:cNvSpPr/>
          <p:nvPr/>
        </p:nvSpPr>
        <p:spPr>
          <a:xfrm>
            <a:off x="4847770" y="914400"/>
            <a:ext cx="6040623" cy="9847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Call option  price vs strike price</a:t>
            </a:r>
            <a:br>
              <a:rPr lang="en-US" b="1">
                <a:solidFill>
                  <a:schemeClr val="bg1"/>
                </a:solidFill>
              </a:rPr>
            </a:br>
            <a:r>
              <a:rPr lang="en-US" b="1">
                <a:solidFill>
                  <a:schemeClr val="bg1"/>
                </a:solidFill>
              </a:rPr>
              <a:t>graph</a:t>
            </a:r>
          </a:p>
        </p:txBody>
      </p:sp>
    </p:spTree>
    <p:extLst>
      <p:ext uri="{BB962C8B-B14F-4D97-AF65-F5344CB8AC3E}">
        <p14:creationId xmlns:p14="http://schemas.microsoft.com/office/powerpoint/2010/main" val="1605447300"/>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GlowVTI</vt:lpstr>
      <vt:lpstr> Project 4 Option Pricing </vt:lpstr>
      <vt:lpstr>Stock of choice : </vt:lpstr>
      <vt:lpstr>Rate of Interest</vt:lpstr>
      <vt:lpstr>Options</vt:lpstr>
      <vt:lpstr>The binomial model   </vt:lpstr>
      <vt:lpstr>Binomial Option pricing Model</vt:lpstr>
      <vt:lpstr> Binomial Option Pricing  formula             The above formula gives the present value of the expected payoffs at expiration where:  Ct= Present value of call on expiration.  n = total number of periods (not years) until expiration. A feature of the binomial model is that the stock can either go up or go down in each period. J = number of periods that the stock goes up. If it goes up j periods it goes down (n - j) periods. U = magnitude of upward movement.  D = magnitude of downward probability  Pu = Risk Neutral probability of upward movement.  Pd =  Risk Neutral probability of downward movement.  St  = Current stock price.  K   =  Strike price  r    =  discount factor for present value</vt:lpstr>
      <vt:lpstr>Black Scholes Model</vt:lpstr>
      <vt:lpstr>Graph</vt:lpstr>
      <vt:lpstr>Delta Neutral Portfolio</vt:lpstr>
      <vt:lpstr>PowerPoint Presentation</vt:lpstr>
      <vt:lpstr>Applications of Black Scholes Formula :</vt:lpstr>
      <vt:lpstr>Limitation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4 Option Pricing </dc:title>
  <dc:creator>madhurimadutta2001@gmail.com</dc:creator>
  <cp:revision>60</cp:revision>
  <dcterms:created xsi:type="dcterms:W3CDTF">2024-04-22T05:12:21Z</dcterms:created>
  <dcterms:modified xsi:type="dcterms:W3CDTF">2024-04-22T08:34:56Z</dcterms:modified>
</cp:coreProperties>
</file>