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e2b02121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e2b02121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e4b14f4a6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e4b14f4a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e2b02121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e2b02121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e2b02121a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e2b02121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ce4b14f4a6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e4b14f4a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e4b14f4a6_2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e4b14f4a6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ce4b14f4a6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ce4b14f4a6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ce4b14f4a6_2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ce4b14f4a6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e4b14f4a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e4b14f4a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ce2b02121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ce2b0212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e4b14f4a6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e4b14f4a6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e2b02121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e2b02121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ce4b14f4a6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ce4b14f4a6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ce4b14f4a6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ce4b14f4a6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ce2b02121a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ce2b02121a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ce4b14f4a6_2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ce4b14f4a6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e2b02121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e2b02121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ce4b14f4a6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ce4b14f4a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e2b02121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e2b02121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e2b02121a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e2b02121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e2b02121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e2b02121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e4b14f4a6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e4b14f4a6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e4b14f4a6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e4b14f4a6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e4b14f4a6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ce4b14f4a6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e4b14f4a6_2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e4b14f4a6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830000" y="1192025"/>
            <a:ext cx="8177700" cy="143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4: Option Pricing</a:t>
            </a:r>
            <a:endParaRPr/>
          </a:p>
        </p:txBody>
      </p:sp>
      <p:pic>
        <p:nvPicPr>
          <p:cNvPr id="132" name="Google Shape;132;p25"/>
          <p:cNvPicPr preferRelativeResize="0"/>
          <p:nvPr/>
        </p:nvPicPr>
        <p:blipFill>
          <a:blip r:embed="rId3">
            <a:alphaModFix/>
          </a:blip>
          <a:stretch>
            <a:fillRect/>
          </a:stretch>
        </p:blipFill>
        <p:spPr>
          <a:xfrm>
            <a:off x="381000" y="2323425"/>
            <a:ext cx="8382000" cy="857250"/>
          </a:xfrm>
          <a:prstGeom prst="rect">
            <a:avLst/>
          </a:prstGeom>
          <a:noFill/>
          <a:ln>
            <a:noFill/>
          </a:ln>
        </p:spPr>
      </p:pic>
      <p:pic>
        <p:nvPicPr>
          <p:cNvPr id="133" name="Google Shape;133;p25"/>
          <p:cNvPicPr preferRelativeResize="0"/>
          <p:nvPr/>
        </p:nvPicPr>
        <p:blipFill>
          <a:blip r:embed="rId4">
            <a:alphaModFix/>
          </a:blip>
          <a:stretch>
            <a:fillRect/>
          </a:stretch>
        </p:blipFill>
        <p:spPr>
          <a:xfrm>
            <a:off x="1479163" y="2901175"/>
            <a:ext cx="6185674" cy="604500"/>
          </a:xfrm>
          <a:prstGeom prst="rect">
            <a:avLst/>
          </a:prstGeom>
          <a:noFill/>
          <a:ln>
            <a:noFill/>
          </a:ln>
        </p:spPr>
      </p:pic>
      <p:pic>
        <p:nvPicPr>
          <p:cNvPr id="134" name="Google Shape;134;p25"/>
          <p:cNvPicPr preferRelativeResize="0"/>
          <p:nvPr/>
        </p:nvPicPr>
        <p:blipFill>
          <a:blip r:embed="rId5">
            <a:alphaModFix/>
          </a:blip>
          <a:stretch>
            <a:fillRect/>
          </a:stretch>
        </p:blipFill>
        <p:spPr>
          <a:xfrm>
            <a:off x="5028975" y="3355525"/>
            <a:ext cx="3978725" cy="173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body" idx="1"/>
          </p:nvPr>
        </p:nvSpPr>
        <p:spPr>
          <a:xfrm>
            <a:off x="626825" y="1441200"/>
            <a:ext cx="7688700" cy="2261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Arial"/>
              <a:buChar char="●"/>
            </a:pPr>
            <a:r>
              <a:rPr lang="en" sz="1800" b="1">
                <a:latin typeface="Arial"/>
                <a:ea typeface="Arial"/>
                <a:cs typeface="Arial"/>
                <a:sym typeface="Arial"/>
              </a:rPr>
              <a:t>Probability</a:t>
            </a:r>
            <a:endParaRPr sz="1800" b="1">
              <a:latin typeface="Arial"/>
              <a:ea typeface="Arial"/>
              <a:cs typeface="Arial"/>
              <a:sym typeface="Arial"/>
            </a:endParaRPr>
          </a:p>
          <a:p>
            <a:pPr marL="457200" lvl="0" indent="0" algn="l" rtl="0">
              <a:spcBef>
                <a:spcPts val="1200"/>
              </a:spcBef>
              <a:spcAft>
                <a:spcPts val="0"/>
              </a:spcAft>
              <a:buNone/>
            </a:pPr>
            <a:endParaRPr sz="1800" b="1">
              <a:latin typeface="Arial"/>
              <a:ea typeface="Arial"/>
              <a:cs typeface="Arial"/>
              <a:sym typeface="Arial"/>
            </a:endParaRPr>
          </a:p>
          <a:p>
            <a:pPr marL="457200" lvl="0" indent="-342900" algn="l" rtl="0">
              <a:spcBef>
                <a:spcPts val="1200"/>
              </a:spcBef>
              <a:spcAft>
                <a:spcPts val="0"/>
              </a:spcAft>
              <a:buSzPts val="1800"/>
              <a:buFont typeface="Arial"/>
              <a:buChar char="●"/>
            </a:pPr>
            <a:r>
              <a:rPr lang="en" sz="1800" b="1">
                <a:latin typeface="Arial"/>
                <a:ea typeface="Arial"/>
                <a:cs typeface="Arial"/>
                <a:sym typeface="Arial"/>
              </a:rPr>
              <a:t>Call Option Price</a:t>
            </a:r>
            <a:endParaRPr sz="1800" b="1">
              <a:latin typeface="Arial"/>
              <a:ea typeface="Arial"/>
              <a:cs typeface="Arial"/>
              <a:sym typeface="Arial"/>
            </a:endParaRPr>
          </a:p>
          <a:p>
            <a:pPr marL="457200" lvl="0" indent="0" algn="l" rtl="0">
              <a:spcBef>
                <a:spcPts val="1200"/>
              </a:spcBef>
              <a:spcAft>
                <a:spcPts val="0"/>
              </a:spcAft>
              <a:buNone/>
            </a:pPr>
            <a:endParaRPr sz="1800" b="1">
              <a:latin typeface="Arial"/>
              <a:ea typeface="Arial"/>
              <a:cs typeface="Arial"/>
              <a:sym typeface="Arial"/>
            </a:endParaRPr>
          </a:p>
          <a:p>
            <a:pPr marL="457200" lvl="0" indent="-342900" algn="l" rtl="0">
              <a:spcBef>
                <a:spcPts val="1200"/>
              </a:spcBef>
              <a:spcAft>
                <a:spcPts val="0"/>
              </a:spcAft>
              <a:buSzPts val="1800"/>
              <a:buFont typeface="Arial"/>
              <a:buChar char="●"/>
            </a:pPr>
            <a:r>
              <a:rPr lang="en" sz="1800" b="1">
                <a:latin typeface="Arial"/>
                <a:ea typeface="Arial"/>
                <a:cs typeface="Arial"/>
                <a:sym typeface="Arial"/>
              </a:rPr>
              <a:t>Put Option Price</a:t>
            </a:r>
            <a:endParaRPr sz="1800" b="1">
              <a:latin typeface="Arial"/>
              <a:ea typeface="Arial"/>
              <a:cs typeface="Arial"/>
              <a:sym typeface="Arial"/>
            </a:endParaRPr>
          </a:p>
        </p:txBody>
      </p:sp>
      <p:pic>
        <p:nvPicPr>
          <p:cNvPr id="195" name="Google Shape;195;p34"/>
          <p:cNvPicPr preferRelativeResize="0"/>
          <p:nvPr/>
        </p:nvPicPr>
        <p:blipFill>
          <a:blip r:embed="rId3">
            <a:alphaModFix/>
          </a:blip>
          <a:stretch>
            <a:fillRect/>
          </a:stretch>
        </p:blipFill>
        <p:spPr>
          <a:xfrm>
            <a:off x="4115850" y="1504500"/>
            <a:ext cx="1314450" cy="666750"/>
          </a:xfrm>
          <a:prstGeom prst="rect">
            <a:avLst/>
          </a:prstGeom>
          <a:noFill/>
          <a:ln>
            <a:noFill/>
          </a:ln>
        </p:spPr>
      </p:pic>
      <p:pic>
        <p:nvPicPr>
          <p:cNvPr id="196" name="Google Shape;196;p34"/>
          <p:cNvPicPr preferRelativeResize="0"/>
          <p:nvPr/>
        </p:nvPicPr>
        <p:blipFill>
          <a:blip r:embed="rId4">
            <a:alphaModFix/>
          </a:blip>
          <a:stretch>
            <a:fillRect/>
          </a:stretch>
        </p:blipFill>
        <p:spPr>
          <a:xfrm>
            <a:off x="3897775" y="2435550"/>
            <a:ext cx="3133725" cy="714375"/>
          </a:xfrm>
          <a:prstGeom prst="rect">
            <a:avLst/>
          </a:prstGeom>
          <a:noFill/>
          <a:ln>
            <a:noFill/>
          </a:ln>
        </p:spPr>
      </p:pic>
      <p:pic>
        <p:nvPicPr>
          <p:cNvPr id="197" name="Google Shape;197;p34"/>
          <p:cNvPicPr preferRelativeResize="0"/>
          <p:nvPr/>
        </p:nvPicPr>
        <p:blipFill>
          <a:blip r:embed="rId5">
            <a:alphaModFix/>
          </a:blip>
          <a:stretch>
            <a:fillRect/>
          </a:stretch>
        </p:blipFill>
        <p:spPr>
          <a:xfrm>
            <a:off x="4016838" y="3598175"/>
            <a:ext cx="28956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649325" y="597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Black Scholes Model : </a:t>
            </a:r>
            <a:endParaRPr/>
          </a:p>
        </p:txBody>
      </p:sp>
      <p:sp>
        <p:nvSpPr>
          <p:cNvPr id="209" name="Google Shape;209;p36"/>
          <p:cNvSpPr txBox="1">
            <a:spLocks noGrp="1"/>
          </p:cNvSpPr>
          <p:nvPr>
            <p:ph type="body" idx="1"/>
          </p:nvPr>
        </p:nvSpPr>
        <p:spPr>
          <a:xfrm>
            <a:off x="649325" y="1441200"/>
            <a:ext cx="7688700" cy="796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solidFill>
                  <a:srgbClr val="202124"/>
                </a:solidFill>
                <a:highlight>
                  <a:srgbClr val="FFFFFF"/>
                </a:highlight>
                <a:latin typeface="Roboto"/>
                <a:ea typeface="Roboto"/>
                <a:cs typeface="Roboto"/>
                <a:sym typeface="Roboto"/>
              </a:rPr>
              <a:t>The Black-Scholes formula calculates the theoretical prices of European call and put options based on the specified inputs.</a:t>
            </a:r>
            <a:endParaRPr sz="1800">
              <a:solidFill>
                <a:srgbClr val="202124"/>
              </a:solidFill>
            </a:endParaRPr>
          </a:p>
        </p:txBody>
      </p:sp>
      <p:sp>
        <p:nvSpPr>
          <p:cNvPr id="210" name="Google Shape;210;p36"/>
          <p:cNvSpPr txBox="1">
            <a:spLocks noGrp="1"/>
          </p:cNvSpPr>
          <p:nvPr>
            <p:ph type="body" idx="1"/>
          </p:nvPr>
        </p:nvSpPr>
        <p:spPr>
          <a:xfrm>
            <a:off x="649325" y="2440925"/>
            <a:ext cx="7179300" cy="23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highlight>
                  <a:schemeClr val="lt1"/>
                </a:highlight>
                <a:latin typeface="Arial"/>
                <a:ea typeface="Arial"/>
                <a:cs typeface="Arial"/>
                <a:sym typeface="Arial"/>
              </a:rPr>
              <a:t>The model assumes,</a:t>
            </a:r>
            <a:endParaRPr sz="1800">
              <a:solidFill>
                <a:srgbClr val="000000"/>
              </a:solidFill>
              <a:highlight>
                <a:schemeClr val="lt1"/>
              </a:highlight>
              <a:latin typeface="Arial"/>
              <a:ea typeface="Arial"/>
              <a:cs typeface="Arial"/>
              <a:sym typeface="Arial"/>
            </a:endParaRPr>
          </a:p>
          <a:p>
            <a:pPr marL="457200" lvl="0" indent="-336550" algn="l" rtl="0">
              <a:spcBef>
                <a:spcPts val="1200"/>
              </a:spcBef>
              <a:spcAft>
                <a:spcPts val="0"/>
              </a:spcAft>
              <a:buClr>
                <a:srgbClr val="000000"/>
              </a:buClr>
              <a:buSzPts val="1700"/>
              <a:buFont typeface="Arial"/>
              <a:buChar char="●"/>
            </a:pPr>
            <a:r>
              <a:rPr lang="en" sz="1700">
                <a:solidFill>
                  <a:srgbClr val="0D0D0D"/>
                </a:solidFill>
                <a:highlight>
                  <a:srgbClr val="FFFFFF"/>
                </a:highlight>
                <a:latin typeface="Roboto"/>
                <a:ea typeface="Roboto"/>
                <a:cs typeface="Roboto"/>
                <a:sym typeface="Roboto"/>
              </a:rPr>
              <a:t>Constant Risk-Free Rate</a:t>
            </a:r>
            <a:endParaRPr sz="1700">
              <a:solidFill>
                <a:srgbClr val="000000"/>
              </a:solidFill>
              <a:highlight>
                <a:schemeClr val="lt1"/>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700">
                <a:solidFill>
                  <a:srgbClr val="0D0D0D"/>
                </a:solidFill>
                <a:highlight>
                  <a:srgbClr val="FFFFFF"/>
                </a:highlight>
                <a:latin typeface="Roboto"/>
                <a:ea typeface="Roboto"/>
                <a:cs typeface="Roboto"/>
                <a:sym typeface="Roboto"/>
              </a:rPr>
              <a:t>Constant Volatility</a:t>
            </a:r>
            <a:endParaRPr sz="1700">
              <a:solidFill>
                <a:srgbClr val="0D0D0D"/>
              </a:solidFill>
              <a:highlight>
                <a:srgbClr val="FFFFFF"/>
              </a:highlight>
              <a:latin typeface="Roboto"/>
              <a:ea typeface="Roboto"/>
              <a:cs typeface="Roboto"/>
              <a:sym typeface="Roboto"/>
            </a:endParaRPr>
          </a:p>
          <a:p>
            <a:pPr marL="457200" lvl="0" indent="-336550" algn="l" rtl="0">
              <a:spcBef>
                <a:spcPts val="0"/>
              </a:spcBef>
              <a:spcAft>
                <a:spcPts val="0"/>
              </a:spcAft>
              <a:buClr>
                <a:srgbClr val="0D0D0D"/>
              </a:buClr>
              <a:buSzPts val="1700"/>
              <a:buFont typeface="Roboto"/>
              <a:buChar char="●"/>
            </a:pPr>
            <a:r>
              <a:rPr lang="en" sz="1700">
                <a:solidFill>
                  <a:srgbClr val="0D0D0D"/>
                </a:solidFill>
                <a:highlight>
                  <a:srgbClr val="FFFFFF"/>
                </a:highlight>
                <a:latin typeface="Roboto"/>
                <a:ea typeface="Roboto"/>
                <a:cs typeface="Roboto"/>
                <a:sym typeface="Roboto"/>
              </a:rPr>
              <a:t>Options can only be exercised at expiration, unlike American options that can be exercised at any time before expiration</a:t>
            </a:r>
            <a:endParaRPr sz="1700">
              <a:solidFill>
                <a:srgbClr val="0D0D0D"/>
              </a:solidFill>
              <a:highlight>
                <a:srgbClr val="FFFFFF"/>
              </a:highlight>
              <a:latin typeface="Roboto"/>
              <a:ea typeface="Roboto"/>
              <a:cs typeface="Roboto"/>
              <a:sym typeface="Roboto"/>
            </a:endParaRPr>
          </a:p>
          <a:p>
            <a:pPr marL="457200" lvl="0" indent="-336550" algn="l" rtl="0">
              <a:spcBef>
                <a:spcPts val="0"/>
              </a:spcBef>
              <a:spcAft>
                <a:spcPts val="0"/>
              </a:spcAft>
              <a:buClr>
                <a:srgbClr val="000000"/>
              </a:buClr>
              <a:buSzPts val="1700"/>
              <a:buFont typeface="Arial"/>
              <a:buChar char="●"/>
            </a:pPr>
            <a:r>
              <a:rPr lang="en" sz="1700">
                <a:solidFill>
                  <a:srgbClr val="0D0D0D"/>
                </a:solidFill>
                <a:highlight>
                  <a:srgbClr val="FFFFFF"/>
                </a:highlight>
                <a:latin typeface="Roboto"/>
                <a:ea typeface="Roboto"/>
                <a:cs typeface="Roboto"/>
                <a:sym typeface="Roboto"/>
              </a:rPr>
              <a:t>Underlying asset's price follows a log-normal distribution</a:t>
            </a:r>
            <a:endParaRPr sz="1700">
              <a:solidFill>
                <a:srgbClr val="000000"/>
              </a:solidFill>
              <a:highlight>
                <a:schemeClr val="lt1"/>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822375" y="565575"/>
            <a:ext cx="6311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434343"/>
                </a:solidFill>
                <a:highlight>
                  <a:srgbClr val="FFFFFF"/>
                </a:highlight>
                <a:latin typeface="Roboto"/>
                <a:ea typeface="Roboto"/>
                <a:cs typeface="Roboto"/>
                <a:sym typeface="Roboto"/>
              </a:rPr>
              <a:t>Black-Scholes Model: Option Pricing Formula</a:t>
            </a:r>
            <a:endParaRPr sz="2000">
              <a:solidFill>
                <a:srgbClr val="434343"/>
              </a:solidFill>
            </a:endParaRPr>
          </a:p>
        </p:txBody>
      </p:sp>
      <p:sp>
        <p:nvSpPr>
          <p:cNvPr id="216" name="Google Shape;216;p37"/>
          <p:cNvSpPr txBox="1">
            <a:spLocks noGrp="1"/>
          </p:cNvSpPr>
          <p:nvPr>
            <p:ph type="body" idx="1"/>
          </p:nvPr>
        </p:nvSpPr>
        <p:spPr>
          <a:xfrm>
            <a:off x="1247900" y="3596400"/>
            <a:ext cx="7321200" cy="1280400"/>
          </a:xfrm>
          <a:prstGeom prst="rect">
            <a:avLst/>
          </a:prstGeom>
        </p:spPr>
        <p:txBody>
          <a:bodyPr spcFirstLastPara="1" wrap="square" lIns="91425" tIns="91425" rIns="91425" bIns="91425" anchor="t" anchorCtr="0">
            <a:noAutofit/>
          </a:bodyPr>
          <a:lstStyle/>
          <a:p>
            <a:pPr marL="457200" lvl="0" indent="-326707" algn="l" rtl="0">
              <a:lnSpc>
                <a:spcPct val="95000"/>
              </a:lnSpc>
              <a:spcBef>
                <a:spcPts val="0"/>
              </a:spcBef>
              <a:spcAft>
                <a:spcPts val="0"/>
              </a:spcAft>
              <a:buClr>
                <a:srgbClr val="0D0D0D"/>
              </a:buClr>
              <a:buSzPts val="1545"/>
              <a:buFont typeface="Roboto"/>
              <a:buChar char="●"/>
            </a:pPr>
            <a:r>
              <a:rPr lang="en" sz="1545">
                <a:solidFill>
                  <a:srgbClr val="0D0D0D"/>
                </a:solidFill>
                <a:highlight>
                  <a:srgbClr val="FFFFFF"/>
                </a:highlight>
                <a:latin typeface="Roboto"/>
                <a:ea typeface="Roboto"/>
                <a:cs typeface="Roboto"/>
                <a:sym typeface="Roboto"/>
              </a:rPr>
              <a:t>S = Underlying Asset Price</a:t>
            </a:r>
            <a:endParaRPr sz="1545">
              <a:solidFill>
                <a:srgbClr val="0D0D0D"/>
              </a:solidFill>
              <a:highlight>
                <a:srgbClr val="FFFFFF"/>
              </a:highlight>
              <a:latin typeface="Roboto"/>
              <a:ea typeface="Roboto"/>
              <a:cs typeface="Roboto"/>
              <a:sym typeface="Roboto"/>
            </a:endParaRPr>
          </a:p>
          <a:p>
            <a:pPr marL="457200" lvl="0" indent="-326707" algn="l" rtl="0">
              <a:lnSpc>
                <a:spcPct val="95000"/>
              </a:lnSpc>
              <a:spcBef>
                <a:spcPts val="0"/>
              </a:spcBef>
              <a:spcAft>
                <a:spcPts val="0"/>
              </a:spcAft>
              <a:buClr>
                <a:srgbClr val="0D0D0D"/>
              </a:buClr>
              <a:buSzPts val="1545"/>
              <a:buFont typeface="Roboto"/>
              <a:buChar char="●"/>
            </a:pPr>
            <a:r>
              <a:rPr lang="en" sz="1545">
                <a:solidFill>
                  <a:srgbClr val="0D0D0D"/>
                </a:solidFill>
                <a:highlight>
                  <a:srgbClr val="FFFFFF"/>
                </a:highlight>
                <a:latin typeface="Roboto"/>
                <a:ea typeface="Roboto"/>
                <a:cs typeface="Roboto"/>
                <a:sym typeface="Roboto"/>
              </a:rPr>
              <a:t>K = Strike Price</a:t>
            </a:r>
            <a:endParaRPr sz="1545">
              <a:solidFill>
                <a:srgbClr val="0D0D0D"/>
              </a:solidFill>
              <a:highlight>
                <a:srgbClr val="FFFFFF"/>
              </a:highlight>
              <a:latin typeface="Roboto"/>
              <a:ea typeface="Roboto"/>
              <a:cs typeface="Roboto"/>
              <a:sym typeface="Roboto"/>
            </a:endParaRPr>
          </a:p>
          <a:p>
            <a:pPr marL="457200" lvl="0" indent="-326707" algn="l" rtl="0">
              <a:lnSpc>
                <a:spcPct val="95000"/>
              </a:lnSpc>
              <a:spcBef>
                <a:spcPts val="0"/>
              </a:spcBef>
              <a:spcAft>
                <a:spcPts val="0"/>
              </a:spcAft>
              <a:buClr>
                <a:srgbClr val="0D0D0D"/>
              </a:buClr>
              <a:buSzPts val="1545"/>
              <a:buFont typeface="Roboto"/>
              <a:buChar char="●"/>
            </a:pPr>
            <a:r>
              <a:rPr lang="en" sz="1545">
                <a:solidFill>
                  <a:srgbClr val="0D0D0D"/>
                </a:solidFill>
                <a:highlight>
                  <a:srgbClr val="FFFFFF"/>
                </a:highlight>
                <a:latin typeface="Roboto"/>
                <a:ea typeface="Roboto"/>
                <a:cs typeface="Roboto"/>
                <a:sym typeface="Roboto"/>
              </a:rPr>
              <a:t>T = Time to Expiration</a:t>
            </a:r>
            <a:endParaRPr sz="1545">
              <a:solidFill>
                <a:srgbClr val="0D0D0D"/>
              </a:solidFill>
              <a:highlight>
                <a:srgbClr val="FFFFFF"/>
              </a:highlight>
              <a:latin typeface="Roboto"/>
              <a:ea typeface="Roboto"/>
              <a:cs typeface="Roboto"/>
              <a:sym typeface="Roboto"/>
            </a:endParaRPr>
          </a:p>
          <a:p>
            <a:pPr marL="457200" lvl="0" indent="-326707" algn="l" rtl="0">
              <a:lnSpc>
                <a:spcPct val="95000"/>
              </a:lnSpc>
              <a:spcBef>
                <a:spcPts val="0"/>
              </a:spcBef>
              <a:spcAft>
                <a:spcPts val="0"/>
              </a:spcAft>
              <a:buClr>
                <a:srgbClr val="0D0D0D"/>
              </a:buClr>
              <a:buSzPts val="1545"/>
              <a:buFont typeface="Roboto"/>
              <a:buChar char="●"/>
            </a:pPr>
            <a:r>
              <a:rPr lang="en" sz="1545">
                <a:solidFill>
                  <a:srgbClr val="0D0D0D"/>
                </a:solidFill>
                <a:highlight>
                  <a:srgbClr val="FFFFFF"/>
                </a:highlight>
                <a:latin typeface="Roboto"/>
                <a:ea typeface="Roboto"/>
                <a:cs typeface="Roboto"/>
                <a:sym typeface="Roboto"/>
              </a:rPr>
              <a:t>r = Risk-Free Rate </a:t>
            </a:r>
            <a:endParaRPr sz="1545">
              <a:solidFill>
                <a:srgbClr val="0D0D0D"/>
              </a:solidFill>
              <a:highlight>
                <a:srgbClr val="FFFFFF"/>
              </a:highlight>
              <a:latin typeface="Roboto"/>
              <a:ea typeface="Roboto"/>
              <a:cs typeface="Roboto"/>
              <a:sym typeface="Roboto"/>
            </a:endParaRPr>
          </a:p>
          <a:p>
            <a:pPr marL="457200" lvl="0" indent="-326707" algn="l" rtl="0">
              <a:lnSpc>
                <a:spcPct val="95000"/>
              </a:lnSpc>
              <a:spcBef>
                <a:spcPts val="0"/>
              </a:spcBef>
              <a:spcAft>
                <a:spcPts val="0"/>
              </a:spcAft>
              <a:buClr>
                <a:srgbClr val="0D0D0D"/>
              </a:buClr>
              <a:buSzPts val="1545"/>
              <a:buFont typeface="Roboto"/>
              <a:buChar char="●"/>
            </a:pPr>
            <a:r>
              <a:rPr lang="en" sz="1545">
                <a:solidFill>
                  <a:srgbClr val="0D0D0D"/>
                </a:solidFill>
                <a:highlight>
                  <a:srgbClr val="FFFFFF"/>
                </a:highlight>
                <a:latin typeface="Roboto"/>
                <a:ea typeface="Roboto"/>
                <a:cs typeface="Roboto"/>
                <a:sym typeface="Roboto"/>
              </a:rPr>
              <a:t>σ = Volatility of the Underlying Asset </a:t>
            </a:r>
            <a:endParaRPr sz="1545">
              <a:solidFill>
                <a:srgbClr val="0D0D0D"/>
              </a:solidFill>
              <a:highlight>
                <a:srgbClr val="FFFFFF"/>
              </a:highlight>
              <a:latin typeface="Roboto"/>
              <a:ea typeface="Roboto"/>
              <a:cs typeface="Roboto"/>
              <a:sym typeface="Roboto"/>
            </a:endParaRPr>
          </a:p>
        </p:txBody>
      </p:sp>
      <p:pic>
        <p:nvPicPr>
          <p:cNvPr id="217" name="Google Shape;217;p37"/>
          <p:cNvPicPr preferRelativeResize="0"/>
          <p:nvPr/>
        </p:nvPicPr>
        <p:blipFill>
          <a:blip r:embed="rId3">
            <a:alphaModFix/>
          </a:blip>
          <a:stretch>
            <a:fillRect/>
          </a:stretch>
        </p:blipFill>
        <p:spPr>
          <a:xfrm>
            <a:off x="1087675" y="1277325"/>
            <a:ext cx="5543550" cy="1857375"/>
          </a:xfrm>
          <a:prstGeom prst="rect">
            <a:avLst/>
          </a:prstGeom>
          <a:noFill/>
          <a:ln>
            <a:noFill/>
          </a:ln>
        </p:spPr>
      </p:pic>
      <p:sp>
        <p:nvSpPr>
          <p:cNvPr id="218" name="Google Shape;218;p37"/>
          <p:cNvSpPr txBox="1"/>
          <p:nvPr/>
        </p:nvSpPr>
        <p:spPr>
          <a:xfrm>
            <a:off x="647575" y="3134700"/>
            <a:ext cx="184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Lato"/>
                <a:ea typeface="Lato"/>
                <a:cs typeface="Lato"/>
                <a:sym typeface="Lato"/>
              </a:rPr>
              <a:t>where</a:t>
            </a:r>
            <a:endParaRPr sz="1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647525" y="59760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solidFill>
                  <a:srgbClr val="0D0D0D"/>
                </a:solidFill>
                <a:highlight>
                  <a:srgbClr val="FFFFFF"/>
                </a:highlight>
                <a:latin typeface="Roboto"/>
                <a:ea typeface="Roboto"/>
                <a:cs typeface="Roboto"/>
                <a:sym typeface="Roboto"/>
              </a:rPr>
              <a:t>Why Black scholes model is better than binomial model?</a:t>
            </a:r>
            <a:endParaRPr sz="3500"/>
          </a:p>
        </p:txBody>
      </p:sp>
      <p:sp>
        <p:nvSpPr>
          <p:cNvPr id="203" name="Google Shape;203;p35"/>
          <p:cNvSpPr txBox="1">
            <a:spLocks noGrp="1"/>
          </p:cNvSpPr>
          <p:nvPr>
            <p:ph type="body" idx="1"/>
          </p:nvPr>
        </p:nvSpPr>
        <p:spPr>
          <a:xfrm>
            <a:off x="342150" y="1534100"/>
            <a:ext cx="8459700" cy="3507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D0D0D"/>
              </a:buClr>
              <a:buSzPts val="1400"/>
              <a:buFont typeface="Roboto"/>
              <a:buAutoNum type="arabicPeriod"/>
            </a:pPr>
            <a:r>
              <a:rPr lang="en" sz="1600" b="1">
                <a:solidFill>
                  <a:srgbClr val="0D0D0D"/>
                </a:solidFill>
                <a:highlight>
                  <a:srgbClr val="FFFFFF"/>
                </a:highlight>
                <a:latin typeface="Roboto"/>
                <a:ea typeface="Roboto"/>
                <a:cs typeface="Roboto"/>
                <a:sym typeface="Roboto"/>
              </a:rPr>
              <a:t>Continuous Model:</a:t>
            </a:r>
            <a:r>
              <a:rPr lang="en" sz="1400">
                <a:solidFill>
                  <a:srgbClr val="0D0D0D"/>
                </a:solidFill>
                <a:highlight>
                  <a:srgbClr val="FFFFFF"/>
                </a:highlight>
                <a:latin typeface="Roboto"/>
                <a:ea typeface="Roboto"/>
                <a:cs typeface="Roboto"/>
                <a:sym typeface="Roboto"/>
              </a:rPr>
              <a:t> The Black-Scholes model uses continuous time, which is more aligned with the real-world trading environment. The binomial model, on the other hand, uses discrete time steps.</a:t>
            </a:r>
            <a:endParaRPr sz="1400">
              <a:solidFill>
                <a:srgbClr val="0D0D0D"/>
              </a:solidFill>
              <a:highlight>
                <a:srgbClr val="FFFFFF"/>
              </a:highlight>
              <a:latin typeface="Roboto"/>
              <a:ea typeface="Roboto"/>
              <a:cs typeface="Roboto"/>
              <a:sym typeface="Roboto"/>
            </a:endParaRPr>
          </a:p>
          <a:p>
            <a:pPr marL="457200" lvl="0" indent="-317500" algn="l" rtl="0">
              <a:spcBef>
                <a:spcPts val="0"/>
              </a:spcBef>
              <a:spcAft>
                <a:spcPts val="0"/>
              </a:spcAft>
              <a:buClr>
                <a:srgbClr val="0D0D0D"/>
              </a:buClr>
              <a:buSzPts val="1400"/>
              <a:buFont typeface="Roboto"/>
              <a:buAutoNum type="arabicPeriod"/>
            </a:pPr>
            <a:r>
              <a:rPr lang="en" sz="1600" b="1">
                <a:solidFill>
                  <a:srgbClr val="0D0D0D"/>
                </a:solidFill>
                <a:highlight>
                  <a:srgbClr val="FFFFFF"/>
                </a:highlight>
                <a:latin typeface="Roboto"/>
                <a:ea typeface="Roboto"/>
                <a:cs typeface="Roboto"/>
                <a:sym typeface="Roboto"/>
              </a:rPr>
              <a:t>Arbitrage-Free: </a:t>
            </a:r>
            <a:r>
              <a:rPr lang="en" sz="1400">
                <a:solidFill>
                  <a:srgbClr val="0D0D0D"/>
                </a:solidFill>
                <a:highlight>
                  <a:srgbClr val="FFFFFF"/>
                </a:highlight>
                <a:latin typeface="Roboto"/>
                <a:ea typeface="Roboto"/>
                <a:cs typeface="Roboto"/>
                <a:sym typeface="Roboto"/>
              </a:rPr>
              <a:t>Both models can be arbitrage-free but achieving this for binomial model can be more complex.</a:t>
            </a:r>
            <a:endParaRPr sz="1400">
              <a:solidFill>
                <a:srgbClr val="0D0D0D"/>
              </a:solidFill>
              <a:highlight>
                <a:srgbClr val="FFFFFF"/>
              </a:highlight>
              <a:latin typeface="Roboto"/>
              <a:ea typeface="Roboto"/>
              <a:cs typeface="Roboto"/>
              <a:sym typeface="Roboto"/>
            </a:endParaRPr>
          </a:p>
          <a:p>
            <a:pPr marL="457200" lvl="0" indent="-317500" algn="l" rtl="0">
              <a:spcBef>
                <a:spcPts val="0"/>
              </a:spcBef>
              <a:spcAft>
                <a:spcPts val="0"/>
              </a:spcAft>
              <a:buClr>
                <a:srgbClr val="0D0D0D"/>
              </a:buClr>
              <a:buSzPts val="1400"/>
              <a:buFont typeface="Roboto"/>
              <a:buAutoNum type="arabicPeriod"/>
            </a:pPr>
            <a:r>
              <a:rPr lang="en" sz="1600" b="1">
                <a:solidFill>
                  <a:srgbClr val="0D0D0D"/>
                </a:solidFill>
                <a:highlight>
                  <a:srgbClr val="FFFFFF"/>
                </a:highlight>
                <a:latin typeface="Roboto"/>
                <a:ea typeface="Roboto"/>
                <a:cs typeface="Roboto"/>
                <a:sym typeface="Roboto"/>
              </a:rPr>
              <a:t>Simplicity:</a:t>
            </a:r>
            <a:r>
              <a:rPr lang="en" sz="1400">
                <a:solidFill>
                  <a:srgbClr val="0D0D0D"/>
                </a:solidFill>
                <a:highlight>
                  <a:srgbClr val="FFFFFF"/>
                </a:highlight>
                <a:latin typeface="Roboto"/>
                <a:ea typeface="Roboto"/>
                <a:cs typeface="Roboto"/>
                <a:sym typeface="Roboto"/>
              </a:rPr>
              <a:t> The Black-Scholes model has a closed-form solution, making it easier and faster to calculate option prices whereas the binomial model requires iterative calculations at each time step.</a:t>
            </a:r>
            <a:endParaRPr sz="1400">
              <a:solidFill>
                <a:srgbClr val="0D0D0D"/>
              </a:solidFill>
              <a:highlight>
                <a:srgbClr val="FFFFFF"/>
              </a:highlight>
              <a:latin typeface="Roboto"/>
              <a:ea typeface="Roboto"/>
              <a:cs typeface="Roboto"/>
              <a:sym typeface="Roboto"/>
            </a:endParaRPr>
          </a:p>
          <a:p>
            <a:pPr marL="457200" lvl="0" indent="-317500" algn="l" rtl="0">
              <a:spcBef>
                <a:spcPts val="0"/>
              </a:spcBef>
              <a:spcAft>
                <a:spcPts val="0"/>
              </a:spcAft>
              <a:buClr>
                <a:srgbClr val="0D0D0D"/>
              </a:buClr>
              <a:buSzPts val="1400"/>
              <a:buFont typeface="Roboto"/>
              <a:buAutoNum type="arabicPeriod"/>
            </a:pPr>
            <a:r>
              <a:rPr lang="en" sz="1600" b="1">
                <a:solidFill>
                  <a:srgbClr val="0D0D0D"/>
                </a:solidFill>
                <a:highlight>
                  <a:srgbClr val="FFFFFF"/>
                </a:highlight>
                <a:latin typeface="Roboto"/>
                <a:ea typeface="Roboto"/>
                <a:cs typeface="Roboto"/>
                <a:sym typeface="Roboto"/>
              </a:rPr>
              <a:t>Flexibility:</a:t>
            </a:r>
            <a:r>
              <a:rPr lang="en" sz="1400">
                <a:solidFill>
                  <a:srgbClr val="0D0D0D"/>
                </a:solidFill>
                <a:highlight>
                  <a:srgbClr val="FFFFFF"/>
                </a:highlight>
                <a:latin typeface="Roboto"/>
                <a:ea typeface="Roboto"/>
                <a:cs typeface="Roboto"/>
                <a:sym typeface="Roboto"/>
              </a:rPr>
              <a:t> The Black-Scholes model can be extended to price a wide range of derivative securities, including options on dividend-paying stocks, currencies, and futures contracts. While the binomial model is versatile, it may require more adjustments and modifications to accommodate certain market features.</a:t>
            </a:r>
            <a:endParaRPr sz="14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4" name="Google Shape;224;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5" name="Google Shape;225;p38"/>
          <p:cNvPicPr preferRelativeResize="0"/>
          <p:nvPr/>
        </p:nvPicPr>
        <p:blipFill>
          <a:blip r:embed="rId3">
            <a:alphaModFix/>
          </a:blip>
          <a:stretch>
            <a:fillRect/>
          </a:stretch>
        </p:blipFill>
        <p:spPr>
          <a:xfrm>
            <a:off x="156388" y="738600"/>
            <a:ext cx="8831218" cy="366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a:blip r:embed="rId3">
            <a:alphaModFix/>
          </a:blip>
          <a:stretch>
            <a:fillRect/>
          </a:stretch>
        </p:blipFill>
        <p:spPr>
          <a:xfrm>
            <a:off x="1792400" y="949253"/>
            <a:ext cx="6772275"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6" name="Google Shape;236;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7" name="Google Shape;237;p40"/>
          <p:cNvPicPr preferRelativeResize="0"/>
          <p:nvPr/>
        </p:nvPicPr>
        <p:blipFill>
          <a:blip r:embed="rId3">
            <a:alphaModFix/>
          </a:blip>
          <a:stretch>
            <a:fillRect/>
          </a:stretch>
        </p:blipFill>
        <p:spPr>
          <a:xfrm>
            <a:off x="162700" y="736588"/>
            <a:ext cx="8822209" cy="367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1785482" y="950199"/>
            <a:ext cx="6477000" cy="395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2"/>
          <p:cNvPicPr preferRelativeResize="0"/>
          <p:nvPr/>
        </p:nvPicPr>
        <p:blipFill>
          <a:blip r:embed="rId3">
            <a:alphaModFix/>
          </a:blip>
          <a:stretch>
            <a:fillRect/>
          </a:stretch>
        </p:blipFill>
        <p:spPr>
          <a:xfrm>
            <a:off x="2295500" y="577500"/>
            <a:ext cx="5673549" cy="4489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3"/>
          <p:cNvPicPr preferRelativeResize="0"/>
          <p:nvPr/>
        </p:nvPicPr>
        <p:blipFill>
          <a:blip r:embed="rId3">
            <a:alphaModFix/>
          </a:blip>
          <a:stretch>
            <a:fillRect/>
          </a:stretch>
        </p:blipFill>
        <p:spPr>
          <a:xfrm>
            <a:off x="3157475" y="566225"/>
            <a:ext cx="5645325" cy="444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729450" y="6929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540"/>
              <a:t>What is an option?</a:t>
            </a:r>
            <a:endParaRPr sz="2540"/>
          </a:p>
        </p:txBody>
      </p:sp>
      <p:sp>
        <p:nvSpPr>
          <p:cNvPr id="140" name="Google Shape;140;p26"/>
          <p:cNvSpPr txBox="1">
            <a:spLocks noGrp="1"/>
          </p:cNvSpPr>
          <p:nvPr>
            <p:ph type="body" idx="1"/>
          </p:nvPr>
        </p:nvSpPr>
        <p:spPr>
          <a:xfrm>
            <a:off x="729450" y="1728900"/>
            <a:ext cx="7688700" cy="2261100"/>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500"/>
              </a:spcBef>
              <a:spcAft>
                <a:spcPts val="0"/>
              </a:spcAft>
              <a:buClr>
                <a:srgbClr val="000000"/>
              </a:buClr>
              <a:buSzPts val="1800"/>
              <a:buFont typeface="Arial"/>
              <a:buChar char="●"/>
            </a:pPr>
            <a:r>
              <a:rPr lang="en" sz="1800">
                <a:solidFill>
                  <a:srgbClr val="000000"/>
                </a:solidFill>
                <a:latin typeface="Arial"/>
                <a:ea typeface="Arial"/>
                <a:cs typeface="Arial"/>
                <a:sym typeface="Arial"/>
              </a:rPr>
              <a:t>An option provides the holder with the </a:t>
            </a:r>
            <a:r>
              <a:rPr lang="en" sz="1800" b="1">
                <a:solidFill>
                  <a:srgbClr val="000000"/>
                </a:solidFill>
                <a:latin typeface="Arial"/>
                <a:ea typeface="Arial"/>
                <a:cs typeface="Arial"/>
                <a:sym typeface="Arial"/>
              </a:rPr>
              <a:t>right</a:t>
            </a:r>
            <a:r>
              <a:rPr lang="en" sz="1800">
                <a:solidFill>
                  <a:srgbClr val="000000"/>
                </a:solidFill>
                <a:latin typeface="Arial"/>
                <a:ea typeface="Arial"/>
                <a:cs typeface="Arial"/>
                <a:sym typeface="Arial"/>
              </a:rPr>
              <a:t> to buy or sell a specified quantity of an underlying asset at a fixed price (called a strike price or an exercise price) at or before the expiration date of the option.</a:t>
            </a:r>
            <a:endParaRPr sz="1800">
              <a:solidFill>
                <a:srgbClr val="000000"/>
              </a:solidFill>
              <a:latin typeface="Arial"/>
              <a:ea typeface="Arial"/>
              <a:cs typeface="Arial"/>
              <a:sym typeface="Arial"/>
            </a:endParaRPr>
          </a:p>
          <a:p>
            <a:pPr marL="457200" lvl="0" indent="-342900" algn="l" rtl="0">
              <a:lnSpc>
                <a:spcPct val="10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Since it is a right and </a:t>
            </a:r>
            <a:r>
              <a:rPr lang="en" sz="1800" b="1">
                <a:solidFill>
                  <a:srgbClr val="000000"/>
                </a:solidFill>
                <a:latin typeface="Arial"/>
                <a:ea typeface="Arial"/>
                <a:cs typeface="Arial"/>
                <a:sym typeface="Arial"/>
              </a:rPr>
              <a:t>not an obligation</a:t>
            </a:r>
            <a:r>
              <a:rPr lang="en" sz="1800">
                <a:solidFill>
                  <a:srgbClr val="000000"/>
                </a:solidFill>
                <a:latin typeface="Arial"/>
                <a:ea typeface="Arial"/>
                <a:cs typeface="Arial"/>
                <a:sym typeface="Arial"/>
              </a:rPr>
              <a:t>, the holder can choose not to exercise the right and allow the option to expire.</a:t>
            </a:r>
            <a:endParaRPr sz="1800">
              <a:solidFill>
                <a:srgbClr val="000000"/>
              </a:solidFill>
              <a:latin typeface="Arial"/>
              <a:ea typeface="Arial"/>
              <a:cs typeface="Arial"/>
              <a:sym typeface="Arial"/>
            </a:endParaRPr>
          </a:p>
          <a:p>
            <a:pPr marL="457200" lvl="0" indent="-342900" algn="l" rtl="0">
              <a:lnSpc>
                <a:spcPct val="10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There are two types of options - </a:t>
            </a:r>
            <a:r>
              <a:rPr lang="en" sz="1800" b="1">
                <a:solidFill>
                  <a:srgbClr val="000000"/>
                </a:solidFill>
                <a:latin typeface="Arial"/>
                <a:ea typeface="Arial"/>
                <a:cs typeface="Arial"/>
                <a:sym typeface="Arial"/>
              </a:rPr>
              <a:t>call</a:t>
            </a:r>
            <a:r>
              <a:rPr lang="en" sz="1800">
                <a:solidFill>
                  <a:srgbClr val="000000"/>
                </a:solidFill>
                <a:latin typeface="Arial"/>
                <a:ea typeface="Arial"/>
                <a:cs typeface="Arial"/>
                <a:sym typeface="Arial"/>
              </a:rPr>
              <a:t> options (right to buy) and </a:t>
            </a:r>
            <a:r>
              <a:rPr lang="en" sz="1800" b="1">
                <a:solidFill>
                  <a:srgbClr val="000000"/>
                </a:solidFill>
                <a:latin typeface="Arial"/>
                <a:ea typeface="Arial"/>
                <a:cs typeface="Arial"/>
                <a:sym typeface="Arial"/>
              </a:rPr>
              <a:t>put</a:t>
            </a:r>
            <a:r>
              <a:rPr lang="en" sz="1800">
                <a:solidFill>
                  <a:srgbClr val="000000"/>
                </a:solidFill>
                <a:latin typeface="Arial"/>
                <a:ea typeface="Arial"/>
                <a:cs typeface="Arial"/>
                <a:sym typeface="Arial"/>
              </a:rPr>
              <a:t> options (right to sell).</a:t>
            </a:r>
            <a:endParaRPr sz="1800">
              <a:solidFill>
                <a:srgbClr val="000000"/>
              </a:solidFill>
              <a:latin typeface="Arial"/>
              <a:ea typeface="Arial"/>
              <a:cs typeface="Arial"/>
              <a:sym typeface="Arial"/>
            </a:endParaRPr>
          </a:p>
          <a:p>
            <a:pPr marL="0" lvl="0" indent="0" algn="l" rtl="0">
              <a:lnSpc>
                <a:spcPct val="105000"/>
              </a:lnSpc>
              <a:spcBef>
                <a:spcPts val="0"/>
              </a:spcBef>
              <a:spcAft>
                <a:spcPts val="1200"/>
              </a:spcAft>
              <a:buSzPts val="935"/>
              <a:buNone/>
            </a:pPr>
            <a:endParaRPr sz="110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704300" y="1392550"/>
            <a:ext cx="2211000" cy="21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with market</a:t>
            </a:r>
            <a:endParaRPr/>
          </a:p>
        </p:txBody>
      </p:sp>
      <p:pic>
        <p:nvPicPr>
          <p:cNvPr id="260" name="Google Shape;260;p44"/>
          <p:cNvPicPr preferRelativeResize="0"/>
          <p:nvPr/>
        </p:nvPicPr>
        <p:blipFill>
          <a:blip r:embed="rId3">
            <a:alphaModFix/>
          </a:blip>
          <a:stretch>
            <a:fillRect/>
          </a:stretch>
        </p:blipFill>
        <p:spPr>
          <a:xfrm>
            <a:off x="3023175" y="513900"/>
            <a:ext cx="5882200" cy="462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704300" y="1392550"/>
            <a:ext cx="2211000" cy="21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with market</a:t>
            </a:r>
            <a:endParaRPr/>
          </a:p>
        </p:txBody>
      </p:sp>
      <p:pic>
        <p:nvPicPr>
          <p:cNvPr id="266" name="Google Shape;266;p45"/>
          <p:cNvPicPr preferRelativeResize="0"/>
          <p:nvPr/>
        </p:nvPicPr>
        <p:blipFill>
          <a:blip r:embed="rId3">
            <a:alphaModFix/>
          </a:blip>
          <a:stretch>
            <a:fillRect/>
          </a:stretch>
        </p:blipFill>
        <p:spPr>
          <a:xfrm>
            <a:off x="3029225" y="481100"/>
            <a:ext cx="5923900" cy="46624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639650" y="54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Delta Neutral Portfolio</a:t>
            </a:r>
            <a:endParaRPr/>
          </a:p>
        </p:txBody>
      </p:sp>
      <p:sp>
        <p:nvSpPr>
          <p:cNvPr id="272" name="Google Shape;272;p46"/>
          <p:cNvSpPr txBox="1">
            <a:spLocks noGrp="1"/>
          </p:cNvSpPr>
          <p:nvPr>
            <p:ph type="body" idx="1"/>
          </p:nvPr>
        </p:nvSpPr>
        <p:spPr>
          <a:xfrm>
            <a:off x="639650" y="1302775"/>
            <a:ext cx="8117700" cy="3552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669">
                <a:solidFill>
                  <a:srgbClr val="0D0D0D"/>
                </a:solidFill>
                <a:highlight>
                  <a:srgbClr val="FFFFFF"/>
                </a:highlight>
                <a:latin typeface="Arial"/>
                <a:ea typeface="Arial"/>
                <a:cs typeface="Arial"/>
                <a:sym typeface="Arial"/>
              </a:rPr>
              <a:t>A delta-neutral portfolio is a strategy used by options traders to hedge against directional risk in their positions. </a:t>
            </a:r>
            <a:endParaRPr sz="1669">
              <a:solidFill>
                <a:srgbClr val="0D0D0D"/>
              </a:solidFill>
              <a:highlight>
                <a:srgbClr val="FFFFFF"/>
              </a:highlight>
              <a:latin typeface="Arial"/>
              <a:ea typeface="Arial"/>
              <a:cs typeface="Arial"/>
              <a:sym typeface="Arial"/>
            </a:endParaRPr>
          </a:p>
          <a:p>
            <a:pPr marL="457200" lvl="0" indent="-334639" algn="just" rtl="0">
              <a:spcBef>
                <a:spcPts val="1000"/>
              </a:spcBef>
              <a:spcAft>
                <a:spcPts val="0"/>
              </a:spcAft>
              <a:buClr>
                <a:srgbClr val="0D0D0D"/>
              </a:buClr>
              <a:buSzPts val="1670"/>
              <a:buFont typeface="Arial"/>
              <a:buChar char="●"/>
            </a:pPr>
            <a:r>
              <a:rPr lang="en" sz="1669">
                <a:solidFill>
                  <a:srgbClr val="0D0D0D"/>
                </a:solidFill>
                <a:highlight>
                  <a:srgbClr val="FFFFFF"/>
                </a:highlight>
                <a:latin typeface="Arial"/>
                <a:ea typeface="Arial"/>
                <a:cs typeface="Arial"/>
                <a:sym typeface="Arial"/>
              </a:rPr>
              <a:t>Delta measures the sensitivity of the option’s price to changes in the price of the underlying asset. </a:t>
            </a:r>
            <a:endParaRPr sz="1669">
              <a:solidFill>
                <a:srgbClr val="0D0D0D"/>
              </a:solidFill>
              <a:highlight>
                <a:srgbClr val="FFFFFF"/>
              </a:highlight>
              <a:latin typeface="Arial"/>
              <a:ea typeface="Arial"/>
              <a:cs typeface="Arial"/>
              <a:sym typeface="Arial"/>
            </a:endParaRPr>
          </a:p>
          <a:p>
            <a:pPr marL="457200" lvl="0" indent="-334639" algn="just" rtl="0">
              <a:spcBef>
                <a:spcPts val="0"/>
              </a:spcBef>
              <a:spcAft>
                <a:spcPts val="0"/>
              </a:spcAft>
              <a:buClr>
                <a:srgbClr val="0D0D0D"/>
              </a:buClr>
              <a:buSzPts val="1670"/>
              <a:buFont typeface="Arial"/>
              <a:buChar char="●"/>
            </a:pPr>
            <a:r>
              <a:rPr lang="en" sz="1669">
                <a:solidFill>
                  <a:srgbClr val="0D0D0D"/>
                </a:solidFill>
                <a:highlight>
                  <a:srgbClr val="FFFFFF"/>
                </a:highlight>
                <a:latin typeface="Arial"/>
                <a:ea typeface="Arial"/>
                <a:cs typeface="Arial"/>
                <a:sym typeface="Arial"/>
              </a:rPr>
              <a:t>A delta neutral portfolio aims to have a total delta of zero.</a:t>
            </a:r>
            <a:endParaRPr sz="1669">
              <a:solidFill>
                <a:srgbClr val="0D0D0D"/>
              </a:solidFill>
              <a:highlight>
                <a:srgbClr val="FFFFFF"/>
              </a:highlight>
              <a:latin typeface="Arial"/>
              <a:ea typeface="Arial"/>
              <a:cs typeface="Arial"/>
              <a:sym typeface="Arial"/>
            </a:endParaRPr>
          </a:p>
          <a:p>
            <a:pPr marL="914400" lvl="1" indent="-334639" algn="just" rtl="0">
              <a:spcBef>
                <a:spcPts val="0"/>
              </a:spcBef>
              <a:spcAft>
                <a:spcPts val="0"/>
              </a:spcAft>
              <a:buClr>
                <a:srgbClr val="0D0D0D"/>
              </a:buClr>
              <a:buSzPts val="1670"/>
              <a:buFont typeface="Arial"/>
              <a:buChar char="○"/>
            </a:pPr>
            <a:r>
              <a:rPr lang="en" sz="1669">
                <a:solidFill>
                  <a:srgbClr val="0D0D0D"/>
                </a:solidFill>
                <a:highlight>
                  <a:srgbClr val="FFFFFF"/>
                </a:highlight>
                <a:latin typeface="Arial"/>
                <a:ea typeface="Arial"/>
                <a:cs typeface="Arial"/>
                <a:sym typeface="Arial"/>
              </a:rPr>
              <a:t>If a trader holds a long position (owns) in call options, which have a positive delta, they may sell (short) shares of the underlying stock to offset the positive delta.</a:t>
            </a:r>
            <a:endParaRPr sz="1669">
              <a:solidFill>
                <a:srgbClr val="0D0D0D"/>
              </a:solidFill>
              <a:highlight>
                <a:srgbClr val="FFFFFF"/>
              </a:highlight>
              <a:latin typeface="Arial"/>
              <a:ea typeface="Arial"/>
              <a:cs typeface="Arial"/>
              <a:sym typeface="Arial"/>
            </a:endParaRPr>
          </a:p>
          <a:p>
            <a:pPr marL="914400" lvl="1" indent="-334639" algn="just" rtl="0">
              <a:spcBef>
                <a:spcPts val="0"/>
              </a:spcBef>
              <a:spcAft>
                <a:spcPts val="0"/>
              </a:spcAft>
              <a:buClr>
                <a:srgbClr val="0D0D0D"/>
              </a:buClr>
              <a:buSzPts val="1670"/>
              <a:buFont typeface="Arial"/>
              <a:buChar char="○"/>
            </a:pPr>
            <a:r>
              <a:rPr lang="en" sz="1669">
                <a:solidFill>
                  <a:srgbClr val="0D0D0D"/>
                </a:solidFill>
                <a:highlight>
                  <a:srgbClr val="FFFFFF"/>
                </a:highlight>
                <a:latin typeface="Arial"/>
                <a:ea typeface="Arial"/>
                <a:cs typeface="Arial"/>
                <a:sym typeface="Arial"/>
              </a:rPr>
              <a:t>Conversely, if a trader holds a short position (sold) in call options, they may buy shares of the underlying stock to offset the negative delta.</a:t>
            </a:r>
            <a:endParaRPr sz="1669">
              <a:solidFill>
                <a:srgbClr val="0D0D0D"/>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511400" y="536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Implied volatility</a:t>
            </a:r>
            <a:endParaRPr/>
          </a:p>
        </p:txBody>
      </p:sp>
      <p:pic>
        <p:nvPicPr>
          <p:cNvPr id="278" name="Google Shape;278;p47"/>
          <p:cNvPicPr preferRelativeResize="0"/>
          <p:nvPr/>
        </p:nvPicPr>
        <p:blipFill>
          <a:blip r:embed="rId3">
            <a:alphaModFix/>
          </a:blip>
          <a:stretch>
            <a:fillRect/>
          </a:stretch>
        </p:blipFill>
        <p:spPr>
          <a:xfrm>
            <a:off x="511400" y="3731025"/>
            <a:ext cx="7067550" cy="638175"/>
          </a:xfrm>
          <a:prstGeom prst="rect">
            <a:avLst/>
          </a:prstGeom>
          <a:noFill/>
          <a:ln>
            <a:noFill/>
          </a:ln>
        </p:spPr>
      </p:pic>
      <p:sp>
        <p:nvSpPr>
          <p:cNvPr id="279" name="Google Shape;279;p47"/>
          <p:cNvSpPr txBox="1"/>
          <p:nvPr/>
        </p:nvSpPr>
        <p:spPr>
          <a:xfrm>
            <a:off x="423525" y="1293000"/>
            <a:ext cx="7609800" cy="2373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800"/>
              <a:t>Implied volatility(IV) is derived from option prices, indicating the market's expectation of future volatility for a financial instrument. It reflects traders' perceptions of potential price movements in the underlying asset. Higher IV suggests greater anticipated price swings, influencing option prices. IV helps forecast market volatility, is crucial in options pricing models, and can vary across different options, providing insights into market sentiment and risk.</a:t>
            </a:r>
            <a:endParaRPr sz="1800">
              <a:solidFill>
                <a:srgbClr val="0D0D0D"/>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body" idx="1"/>
          </p:nvPr>
        </p:nvSpPr>
        <p:spPr>
          <a:xfrm>
            <a:off x="294900" y="1341800"/>
            <a:ext cx="8849100" cy="3539700"/>
          </a:xfrm>
          <a:prstGeom prst="rect">
            <a:avLst/>
          </a:prstGeom>
        </p:spPr>
        <p:txBody>
          <a:bodyPr spcFirstLastPara="1" wrap="square" lIns="91425" tIns="91425" rIns="91425" bIns="91425" anchor="t" anchorCtr="0">
            <a:normAutofit fontScale="25000"/>
          </a:bodyPr>
          <a:lstStyle/>
          <a:p>
            <a:pPr marL="457200" lvl="0" indent="0" algn="l" rtl="0">
              <a:spcBef>
                <a:spcPts val="0"/>
              </a:spcBef>
              <a:spcAft>
                <a:spcPts val="0"/>
              </a:spcAft>
              <a:buNone/>
            </a:pPr>
            <a:r>
              <a:rPr lang="en" sz="6600" b="1">
                <a:solidFill>
                  <a:srgbClr val="0D0D0D"/>
                </a:solidFill>
                <a:highlight>
                  <a:srgbClr val="FFFFFF"/>
                </a:highlight>
                <a:latin typeface="Roboto"/>
                <a:ea typeface="Roboto"/>
                <a:cs typeface="Roboto"/>
                <a:sym typeface="Roboto"/>
              </a:rPr>
              <a:t>Applications of Black Scholes Model :</a:t>
            </a:r>
            <a:endParaRPr sz="6600" b="1">
              <a:solidFill>
                <a:srgbClr val="0D0D0D"/>
              </a:solidFill>
              <a:highlight>
                <a:srgbClr val="FFFFFF"/>
              </a:highlight>
              <a:latin typeface="Roboto"/>
              <a:ea typeface="Roboto"/>
              <a:cs typeface="Roboto"/>
              <a:sym typeface="Roboto"/>
            </a:endParaRPr>
          </a:p>
          <a:p>
            <a:pPr marL="914400" lvl="1" indent="-316952" algn="l" rtl="0">
              <a:spcBef>
                <a:spcPts val="1200"/>
              </a:spcBef>
              <a:spcAft>
                <a:spcPts val="0"/>
              </a:spcAft>
              <a:buClr>
                <a:srgbClr val="0D0D0D"/>
              </a:buClr>
              <a:buSzPct val="100000"/>
              <a:buFont typeface="Roboto"/>
              <a:buChar char="●"/>
            </a:pPr>
            <a:r>
              <a:rPr lang="en" sz="5565">
                <a:solidFill>
                  <a:srgbClr val="0D0D0D"/>
                </a:solidFill>
                <a:highlight>
                  <a:srgbClr val="FFFFFF"/>
                </a:highlight>
                <a:latin typeface="Roboto"/>
                <a:ea typeface="Roboto"/>
                <a:cs typeface="Roboto"/>
                <a:sym typeface="Roboto"/>
              </a:rPr>
              <a:t>Option Pricing: Provides a theoretical framework for pricing European options.</a:t>
            </a:r>
            <a:endParaRPr sz="5565">
              <a:solidFill>
                <a:srgbClr val="0D0D0D"/>
              </a:solidFill>
              <a:highlight>
                <a:srgbClr val="FFFFFF"/>
              </a:highlight>
              <a:latin typeface="Roboto"/>
              <a:ea typeface="Roboto"/>
              <a:cs typeface="Roboto"/>
              <a:sym typeface="Roboto"/>
            </a:endParaRPr>
          </a:p>
          <a:p>
            <a:pPr marL="914400" lvl="1" indent="-316952" algn="l" rtl="0">
              <a:spcBef>
                <a:spcPts val="0"/>
              </a:spcBef>
              <a:spcAft>
                <a:spcPts val="0"/>
              </a:spcAft>
              <a:buClr>
                <a:srgbClr val="0D0D0D"/>
              </a:buClr>
              <a:buSzPct val="100000"/>
              <a:buFont typeface="Roboto"/>
              <a:buChar char="●"/>
            </a:pPr>
            <a:r>
              <a:rPr lang="en" sz="5565">
                <a:solidFill>
                  <a:srgbClr val="0D0D0D"/>
                </a:solidFill>
                <a:highlight>
                  <a:srgbClr val="FFFFFF"/>
                </a:highlight>
                <a:latin typeface="Roboto"/>
                <a:ea typeface="Roboto"/>
                <a:cs typeface="Roboto"/>
                <a:sym typeface="Roboto"/>
              </a:rPr>
              <a:t>Hedging: Helps investors and institutions hedge against price fluctuations in the underlying asset.</a:t>
            </a:r>
            <a:endParaRPr sz="5565">
              <a:solidFill>
                <a:srgbClr val="0D0D0D"/>
              </a:solidFill>
              <a:highlight>
                <a:srgbClr val="FFFFFF"/>
              </a:highlight>
              <a:latin typeface="Roboto"/>
              <a:ea typeface="Roboto"/>
              <a:cs typeface="Roboto"/>
              <a:sym typeface="Roboto"/>
            </a:endParaRPr>
          </a:p>
          <a:p>
            <a:pPr marL="914400" lvl="1" indent="-316952" algn="l" rtl="0">
              <a:spcBef>
                <a:spcPts val="0"/>
              </a:spcBef>
              <a:spcAft>
                <a:spcPts val="0"/>
              </a:spcAft>
              <a:buClr>
                <a:srgbClr val="0D0D0D"/>
              </a:buClr>
              <a:buSzPct val="100000"/>
              <a:buFont typeface="Roboto"/>
              <a:buChar char="●"/>
            </a:pPr>
            <a:r>
              <a:rPr lang="en" sz="5565">
                <a:solidFill>
                  <a:srgbClr val="0D0D0D"/>
                </a:solidFill>
                <a:highlight>
                  <a:srgbClr val="FFFFFF"/>
                </a:highlight>
                <a:latin typeface="Roboto"/>
                <a:ea typeface="Roboto"/>
                <a:cs typeface="Roboto"/>
                <a:sym typeface="Roboto"/>
              </a:rPr>
              <a:t>Risk Management</a:t>
            </a:r>
            <a:endParaRPr sz="5565">
              <a:solidFill>
                <a:srgbClr val="0D0D0D"/>
              </a:solidFill>
              <a:highlight>
                <a:srgbClr val="FFFFFF"/>
              </a:highlight>
              <a:latin typeface="Roboto"/>
              <a:ea typeface="Roboto"/>
              <a:cs typeface="Roboto"/>
              <a:sym typeface="Roboto"/>
            </a:endParaRPr>
          </a:p>
          <a:p>
            <a:pPr marL="457200" lvl="0" indent="0" algn="l" rtl="0">
              <a:spcBef>
                <a:spcPts val="1200"/>
              </a:spcBef>
              <a:spcAft>
                <a:spcPts val="0"/>
              </a:spcAft>
              <a:buNone/>
            </a:pPr>
            <a:r>
              <a:rPr lang="en" sz="6642" b="1">
                <a:solidFill>
                  <a:srgbClr val="0D0D0D"/>
                </a:solidFill>
                <a:highlight>
                  <a:srgbClr val="FFFFFF"/>
                </a:highlight>
                <a:latin typeface="Roboto"/>
                <a:ea typeface="Roboto"/>
                <a:cs typeface="Roboto"/>
                <a:sym typeface="Roboto"/>
              </a:rPr>
              <a:t>Limitations:</a:t>
            </a:r>
            <a:endParaRPr sz="6642" b="1">
              <a:solidFill>
                <a:srgbClr val="0D0D0D"/>
              </a:solidFill>
              <a:highlight>
                <a:srgbClr val="FFFFFF"/>
              </a:highlight>
              <a:latin typeface="Roboto"/>
              <a:ea typeface="Roboto"/>
              <a:cs typeface="Roboto"/>
              <a:sym typeface="Roboto"/>
            </a:endParaRPr>
          </a:p>
          <a:p>
            <a:pPr marL="914400" lvl="1" indent="-314998" algn="l" rtl="0">
              <a:spcBef>
                <a:spcPts val="1200"/>
              </a:spcBef>
              <a:spcAft>
                <a:spcPts val="0"/>
              </a:spcAft>
              <a:buClr>
                <a:srgbClr val="0D0D0D"/>
              </a:buClr>
              <a:buSzPct val="100000"/>
              <a:buFont typeface="Roboto"/>
              <a:buChar char="●"/>
            </a:pPr>
            <a:r>
              <a:rPr lang="en" sz="5442">
                <a:solidFill>
                  <a:srgbClr val="0D0D0D"/>
                </a:solidFill>
                <a:highlight>
                  <a:srgbClr val="FFFFFF"/>
                </a:highlight>
                <a:latin typeface="Roboto"/>
                <a:ea typeface="Roboto"/>
                <a:cs typeface="Roboto"/>
                <a:sym typeface="Roboto"/>
              </a:rPr>
              <a:t>Assumption Sensitivity: The model's results can be sensitive to changes in its assumptions.</a:t>
            </a:r>
            <a:endParaRPr sz="5442">
              <a:solidFill>
                <a:srgbClr val="0D0D0D"/>
              </a:solidFill>
              <a:highlight>
                <a:srgbClr val="FFFFFF"/>
              </a:highlight>
              <a:latin typeface="Roboto"/>
              <a:ea typeface="Roboto"/>
              <a:cs typeface="Roboto"/>
              <a:sym typeface="Roboto"/>
            </a:endParaRPr>
          </a:p>
          <a:p>
            <a:pPr marL="914400" lvl="1" indent="-314998" algn="l" rtl="0">
              <a:spcBef>
                <a:spcPts val="0"/>
              </a:spcBef>
              <a:spcAft>
                <a:spcPts val="0"/>
              </a:spcAft>
              <a:buClr>
                <a:srgbClr val="0D0D0D"/>
              </a:buClr>
              <a:buSzPct val="100000"/>
              <a:buFont typeface="Roboto"/>
              <a:buChar char="●"/>
            </a:pPr>
            <a:r>
              <a:rPr lang="en" sz="5442">
                <a:solidFill>
                  <a:srgbClr val="0D0D0D"/>
                </a:solidFill>
                <a:highlight>
                  <a:srgbClr val="FFFFFF"/>
                </a:highlight>
                <a:latin typeface="Roboto"/>
                <a:ea typeface="Roboto"/>
                <a:cs typeface="Roboto"/>
                <a:sym typeface="Roboto"/>
              </a:rPr>
              <a:t>Market Dynamics: May not accurately capture real-world market dynamics, especially during extreme market conditions.</a:t>
            </a:r>
            <a:endParaRPr sz="5442">
              <a:solidFill>
                <a:srgbClr val="0D0D0D"/>
              </a:solidFill>
              <a:highlight>
                <a:srgbClr val="FFFFFF"/>
              </a:highlight>
              <a:latin typeface="Roboto"/>
              <a:ea typeface="Roboto"/>
              <a:cs typeface="Roboto"/>
              <a:sym typeface="Roboto"/>
            </a:endParaRPr>
          </a:p>
          <a:p>
            <a:pPr marL="914400" lvl="1" indent="-314998" algn="l" rtl="0">
              <a:spcBef>
                <a:spcPts val="0"/>
              </a:spcBef>
              <a:spcAft>
                <a:spcPts val="0"/>
              </a:spcAft>
              <a:buClr>
                <a:srgbClr val="0D0D0D"/>
              </a:buClr>
              <a:buSzPct val="100000"/>
              <a:buFont typeface="Roboto"/>
              <a:buChar char="●"/>
            </a:pPr>
            <a:r>
              <a:rPr lang="en" sz="5442">
                <a:solidFill>
                  <a:srgbClr val="0D0D0D"/>
                </a:solidFill>
                <a:highlight>
                  <a:srgbClr val="FFFFFF"/>
                </a:highlight>
                <a:latin typeface="Roboto"/>
                <a:ea typeface="Roboto"/>
                <a:cs typeface="Roboto"/>
                <a:sym typeface="Roboto"/>
              </a:rPr>
              <a:t>Other Models: Mention models like the Binomial Model that can address some limitations of the Black-Scholes model.</a:t>
            </a:r>
            <a:endParaRPr sz="5442">
              <a:solidFill>
                <a:srgbClr val="0D0D0D"/>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2242800" y="2096875"/>
            <a:ext cx="5143500" cy="177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200"/>
              <a:t>THANK YOU !!!</a:t>
            </a:r>
            <a:endParaRPr sz="5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729450" y="5232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Option Pricing Models</a:t>
            </a:r>
            <a:endParaRPr/>
          </a:p>
        </p:txBody>
      </p:sp>
      <p:sp>
        <p:nvSpPr>
          <p:cNvPr id="146" name="Google Shape;146;p27"/>
          <p:cNvSpPr txBox="1">
            <a:spLocks noGrp="1"/>
          </p:cNvSpPr>
          <p:nvPr>
            <p:ph type="body" idx="1"/>
          </p:nvPr>
        </p:nvSpPr>
        <p:spPr>
          <a:xfrm>
            <a:off x="729450" y="1728900"/>
            <a:ext cx="7688700" cy="262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rgbClr val="202124"/>
                </a:solidFill>
                <a:highlight>
                  <a:schemeClr val="lt1"/>
                </a:highlight>
                <a:latin typeface="Arial"/>
                <a:ea typeface="Arial"/>
                <a:cs typeface="Arial"/>
                <a:sym typeface="Arial"/>
              </a:rPr>
              <a:t>The amount that an investor must pay for an option contract. This price is based upon </a:t>
            </a:r>
            <a:r>
              <a:rPr lang="en" sz="1700" b="1">
                <a:solidFill>
                  <a:srgbClr val="202124"/>
                </a:solidFill>
                <a:highlight>
                  <a:schemeClr val="lt1"/>
                </a:highlight>
                <a:latin typeface="Arial"/>
                <a:ea typeface="Arial"/>
                <a:cs typeface="Arial"/>
                <a:sym typeface="Arial"/>
              </a:rPr>
              <a:t>factors</a:t>
            </a:r>
            <a:r>
              <a:rPr lang="en" sz="1700">
                <a:solidFill>
                  <a:srgbClr val="202124"/>
                </a:solidFill>
                <a:highlight>
                  <a:schemeClr val="lt1"/>
                </a:highlight>
                <a:latin typeface="Arial"/>
                <a:ea typeface="Arial"/>
                <a:cs typeface="Arial"/>
                <a:sym typeface="Arial"/>
              </a:rPr>
              <a:t> such as the </a:t>
            </a:r>
            <a:r>
              <a:rPr lang="en" sz="1700" b="1">
                <a:solidFill>
                  <a:srgbClr val="202124"/>
                </a:solidFill>
                <a:highlight>
                  <a:schemeClr val="lt1"/>
                </a:highlight>
                <a:latin typeface="Arial"/>
                <a:ea typeface="Arial"/>
                <a:cs typeface="Arial"/>
                <a:sym typeface="Arial"/>
              </a:rPr>
              <a:t>underlying security</a:t>
            </a:r>
            <a:r>
              <a:rPr lang="en" sz="1700">
                <a:solidFill>
                  <a:srgbClr val="202124"/>
                </a:solidFill>
                <a:highlight>
                  <a:schemeClr val="lt1"/>
                </a:highlight>
                <a:latin typeface="Arial"/>
                <a:ea typeface="Arial"/>
                <a:cs typeface="Arial"/>
                <a:sym typeface="Arial"/>
              </a:rPr>
              <a:t> as well as the left until the options </a:t>
            </a:r>
            <a:r>
              <a:rPr lang="en" sz="1700" b="1">
                <a:solidFill>
                  <a:srgbClr val="202124"/>
                </a:solidFill>
                <a:highlight>
                  <a:schemeClr val="lt1"/>
                </a:highlight>
                <a:latin typeface="Arial"/>
                <a:ea typeface="Arial"/>
                <a:cs typeface="Arial"/>
                <a:sym typeface="Arial"/>
              </a:rPr>
              <a:t>expiration date(T)</a:t>
            </a:r>
            <a:r>
              <a:rPr lang="en" sz="1700">
                <a:solidFill>
                  <a:srgbClr val="202124"/>
                </a:solidFill>
                <a:highlight>
                  <a:schemeClr val="lt1"/>
                </a:highlight>
                <a:latin typeface="Arial"/>
                <a:ea typeface="Arial"/>
                <a:cs typeface="Arial"/>
                <a:sym typeface="Arial"/>
              </a:rPr>
              <a:t>. </a:t>
            </a:r>
            <a:endParaRPr sz="1700">
              <a:solidFill>
                <a:srgbClr val="202124"/>
              </a:solidFill>
              <a:highlight>
                <a:schemeClr val="lt1"/>
              </a:highlight>
              <a:latin typeface="Arial"/>
              <a:ea typeface="Arial"/>
              <a:cs typeface="Arial"/>
              <a:sym typeface="Arial"/>
            </a:endParaRPr>
          </a:p>
          <a:p>
            <a:pPr marL="0" lvl="0" indent="0" algn="l" rtl="0">
              <a:spcBef>
                <a:spcPts val="1200"/>
              </a:spcBef>
              <a:spcAft>
                <a:spcPts val="0"/>
              </a:spcAft>
              <a:buNone/>
            </a:pPr>
            <a:r>
              <a:rPr lang="en" sz="1700">
                <a:solidFill>
                  <a:srgbClr val="202124"/>
                </a:solidFill>
                <a:highlight>
                  <a:schemeClr val="lt1"/>
                </a:highlight>
                <a:latin typeface="Arial"/>
                <a:ea typeface="Arial"/>
                <a:cs typeface="Arial"/>
                <a:sym typeface="Arial"/>
              </a:rPr>
              <a:t>The two popular models are:</a:t>
            </a:r>
            <a:endParaRPr sz="1700">
              <a:solidFill>
                <a:srgbClr val="202124"/>
              </a:solidFill>
              <a:highlight>
                <a:schemeClr val="lt1"/>
              </a:highlight>
              <a:latin typeface="Arial"/>
              <a:ea typeface="Arial"/>
              <a:cs typeface="Arial"/>
              <a:sym typeface="Arial"/>
            </a:endParaRPr>
          </a:p>
          <a:p>
            <a:pPr marL="0" lvl="0" indent="0" algn="l" rtl="0">
              <a:spcBef>
                <a:spcPts val="1200"/>
              </a:spcBef>
              <a:spcAft>
                <a:spcPts val="0"/>
              </a:spcAft>
              <a:buNone/>
            </a:pPr>
            <a:r>
              <a:rPr lang="en" sz="1700">
                <a:solidFill>
                  <a:srgbClr val="202124"/>
                </a:solidFill>
                <a:highlight>
                  <a:schemeClr val="lt1"/>
                </a:highlight>
                <a:latin typeface="Arial"/>
                <a:ea typeface="Arial"/>
                <a:cs typeface="Arial"/>
                <a:sym typeface="Arial"/>
              </a:rPr>
              <a:t>1. The </a:t>
            </a:r>
            <a:r>
              <a:rPr lang="en" sz="1700" b="1">
                <a:solidFill>
                  <a:srgbClr val="202124"/>
                </a:solidFill>
                <a:highlight>
                  <a:schemeClr val="lt1"/>
                </a:highlight>
                <a:latin typeface="Arial"/>
                <a:ea typeface="Arial"/>
                <a:cs typeface="Arial"/>
                <a:sym typeface="Arial"/>
              </a:rPr>
              <a:t>Binomial</a:t>
            </a:r>
            <a:r>
              <a:rPr lang="en" sz="1700">
                <a:solidFill>
                  <a:srgbClr val="202124"/>
                </a:solidFill>
                <a:highlight>
                  <a:schemeClr val="lt1"/>
                </a:highlight>
                <a:latin typeface="Arial"/>
                <a:ea typeface="Arial"/>
                <a:cs typeface="Arial"/>
                <a:sym typeface="Arial"/>
              </a:rPr>
              <a:t> Model</a:t>
            </a:r>
            <a:endParaRPr sz="1700">
              <a:solidFill>
                <a:srgbClr val="202124"/>
              </a:solidFill>
              <a:highlight>
                <a:schemeClr val="lt1"/>
              </a:highlight>
              <a:latin typeface="Arial"/>
              <a:ea typeface="Arial"/>
              <a:cs typeface="Arial"/>
              <a:sym typeface="Arial"/>
            </a:endParaRPr>
          </a:p>
          <a:p>
            <a:pPr marL="0" lvl="0" indent="0" algn="l" rtl="0">
              <a:spcBef>
                <a:spcPts val="1200"/>
              </a:spcBef>
              <a:spcAft>
                <a:spcPts val="1200"/>
              </a:spcAft>
              <a:buNone/>
            </a:pPr>
            <a:r>
              <a:rPr lang="en" sz="1700">
                <a:solidFill>
                  <a:srgbClr val="202124"/>
                </a:solidFill>
                <a:highlight>
                  <a:schemeClr val="lt1"/>
                </a:highlight>
                <a:latin typeface="Arial"/>
                <a:ea typeface="Arial"/>
                <a:cs typeface="Arial"/>
                <a:sym typeface="Arial"/>
              </a:rPr>
              <a:t>2. </a:t>
            </a:r>
            <a:r>
              <a:rPr lang="en" sz="1700" b="1">
                <a:solidFill>
                  <a:srgbClr val="202124"/>
                </a:solidFill>
                <a:highlight>
                  <a:schemeClr val="lt1"/>
                </a:highlight>
                <a:latin typeface="Arial"/>
                <a:ea typeface="Arial"/>
                <a:cs typeface="Arial"/>
                <a:sym typeface="Arial"/>
              </a:rPr>
              <a:t>Black - Scholes</a:t>
            </a:r>
            <a:r>
              <a:rPr lang="en" sz="1700">
                <a:solidFill>
                  <a:srgbClr val="202124"/>
                </a:solidFill>
                <a:highlight>
                  <a:schemeClr val="lt1"/>
                </a:highlight>
                <a:latin typeface="Arial"/>
                <a:ea typeface="Arial"/>
                <a:cs typeface="Arial"/>
                <a:sym typeface="Arial"/>
              </a:rPr>
              <a:t> Model</a:t>
            </a:r>
            <a:endParaRPr sz="1900">
              <a:solidFill>
                <a:srgbClr val="202124"/>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729450" y="59750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The Binomial Model</a:t>
            </a:r>
            <a:endParaRPr/>
          </a:p>
        </p:txBody>
      </p:sp>
      <p:sp>
        <p:nvSpPr>
          <p:cNvPr id="152" name="Google Shape;152;p28"/>
          <p:cNvSpPr txBox="1">
            <a:spLocks noGrp="1"/>
          </p:cNvSpPr>
          <p:nvPr>
            <p:ph type="body" idx="1"/>
          </p:nvPr>
        </p:nvSpPr>
        <p:spPr>
          <a:xfrm>
            <a:off x="729450" y="15380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highlight>
                  <a:schemeClr val="lt1"/>
                </a:highlight>
                <a:latin typeface="Arial"/>
                <a:ea typeface="Arial"/>
                <a:cs typeface="Arial"/>
                <a:sym typeface="Arial"/>
              </a:rPr>
              <a:t>The model assumes,</a:t>
            </a:r>
            <a:endParaRPr sz="1800">
              <a:solidFill>
                <a:srgbClr val="000000"/>
              </a:solidFill>
              <a:highlight>
                <a:schemeClr val="lt1"/>
              </a:highlight>
              <a:latin typeface="Arial"/>
              <a:ea typeface="Arial"/>
              <a:cs typeface="Arial"/>
              <a:sym typeface="Arial"/>
            </a:endParaRPr>
          </a:p>
          <a:p>
            <a:pPr marL="457200" lvl="0" indent="-342900" algn="l" rtl="0">
              <a:spcBef>
                <a:spcPts val="120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The price of asset can only go up or go down in fixed amounts in discrete time.</a:t>
            </a:r>
            <a:endParaRPr sz="1800">
              <a:solidFill>
                <a:srgbClr val="000000"/>
              </a:solidFill>
              <a:highlight>
                <a:schemeClr val="lt1"/>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There is no arbitrage between the option and the replicating portfolio composed of underlying asset and risk-less asset.</a:t>
            </a:r>
            <a:endParaRPr sz="2000">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727650" y="5868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The Binomial Model Parameters</a:t>
            </a:r>
            <a:endParaRPr/>
          </a:p>
        </p:txBody>
      </p:sp>
      <p:sp>
        <p:nvSpPr>
          <p:cNvPr id="158" name="Google Shape;158;p29"/>
          <p:cNvSpPr txBox="1">
            <a:spLocks noGrp="1"/>
          </p:cNvSpPr>
          <p:nvPr>
            <p:ph type="body" idx="1"/>
          </p:nvPr>
        </p:nvSpPr>
        <p:spPr>
          <a:xfrm>
            <a:off x="670675" y="1977325"/>
            <a:ext cx="7745700" cy="1865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Current stock price = S</a:t>
            </a:r>
            <a:endParaRPr sz="1700">
              <a:solidFill>
                <a:srgbClr val="000000"/>
              </a:solidFill>
              <a:highlight>
                <a:schemeClr val="lt1"/>
              </a:highlight>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d &lt;R &lt;u (no risk free arbitrage possible)</a:t>
            </a:r>
            <a:endParaRPr sz="1700">
              <a:solidFill>
                <a:srgbClr val="000000"/>
              </a:solidFill>
              <a:highlight>
                <a:schemeClr val="lt1"/>
              </a:highlight>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Time period for T</a:t>
            </a:r>
            <a:endParaRPr sz="1700">
              <a:solidFill>
                <a:srgbClr val="000000"/>
              </a:solidFill>
              <a:highlight>
                <a:schemeClr val="lt1"/>
              </a:highlight>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r is risk free interest rate</a:t>
            </a:r>
            <a:endParaRPr sz="1700">
              <a:solidFill>
                <a:srgbClr val="000000"/>
              </a:solidFill>
              <a:highlight>
                <a:schemeClr val="lt1"/>
              </a:highlight>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K is the Strike price or exercise price</a:t>
            </a:r>
            <a:endParaRPr sz="1700">
              <a:solidFill>
                <a:srgbClr val="000000"/>
              </a:solidFill>
              <a:highlight>
                <a:schemeClr val="lt1"/>
              </a:highlight>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σ as volatility</a:t>
            </a:r>
            <a:endParaRPr sz="1700">
              <a:solidFill>
                <a:srgbClr val="000000"/>
              </a:solidFill>
              <a:highlight>
                <a:schemeClr val="lt1"/>
              </a:highlight>
              <a:latin typeface="Arial"/>
              <a:ea typeface="Arial"/>
              <a:cs typeface="Arial"/>
              <a:sym typeface="Arial"/>
            </a:endParaRPr>
          </a:p>
        </p:txBody>
      </p:sp>
      <p:pic>
        <p:nvPicPr>
          <p:cNvPr id="159" name="Google Shape;159;p29"/>
          <p:cNvPicPr preferRelativeResize="0"/>
          <p:nvPr/>
        </p:nvPicPr>
        <p:blipFill rotWithShape="1">
          <a:blip r:embed="rId3">
            <a:alphaModFix/>
          </a:blip>
          <a:srcRect t="12037" r="53146" b="17934"/>
          <a:stretch/>
        </p:blipFill>
        <p:spPr>
          <a:xfrm>
            <a:off x="5571225" y="1396325"/>
            <a:ext cx="2845125" cy="302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729450" y="58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 period Binomial model</a:t>
            </a:r>
            <a:endParaRPr/>
          </a:p>
        </p:txBody>
      </p:sp>
      <p:pic>
        <p:nvPicPr>
          <p:cNvPr id="165" name="Google Shape;165;p30"/>
          <p:cNvPicPr preferRelativeResize="0"/>
          <p:nvPr/>
        </p:nvPicPr>
        <p:blipFill>
          <a:blip r:embed="rId3">
            <a:alphaModFix/>
          </a:blip>
          <a:stretch>
            <a:fillRect/>
          </a:stretch>
        </p:blipFill>
        <p:spPr>
          <a:xfrm>
            <a:off x="1177325" y="1238425"/>
            <a:ext cx="6972550" cy="3421325"/>
          </a:xfrm>
          <a:prstGeom prst="rect">
            <a:avLst/>
          </a:prstGeom>
          <a:noFill/>
          <a:ln>
            <a:noFill/>
          </a:ln>
        </p:spPr>
      </p:pic>
      <p:sp>
        <p:nvSpPr>
          <p:cNvPr id="166" name="Google Shape;166;p30"/>
          <p:cNvSpPr txBox="1"/>
          <p:nvPr/>
        </p:nvSpPr>
        <p:spPr>
          <a:xfrm>
            <a:off x="1722475" y="4432450"/>
            <a:ext cx="2745000" cy="4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accent1"/>
                </a:solidFill>
              </a:rPr>
              <a:t>Stock Price Diagram</a:t>
            </a:r>
            <a:endParaRPr sz="1900" b="1">
              <a:solidFill>
                <a:schemeClr val="accent1"/>
              </a:solidFill>
            </a:endParaRPr>
          </a:p>
        </p:txBody>
      </p:sp>
      <p:sp>
        <p:nvSpPr>
          <p:cNvPr id="167" name="Google Shape;167;p30"/>
          <p:cNvSpPr txBox="1"/>
          <p:nvPr/>
        </p:nvSpPr>
        <p:spPr>
          <a:xfrm>
            <a:off x="4940450" y="4432450"/>
            <a:ext cx="2745000" cy="4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accent1"/>
                </a:solidFill>
              </a:rPr>
              <a:t>Payoff Diagram</a:t>
            </a:r>
            <a:endParaRPr sz="1900" b="1">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729450" y="574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Stock we chose: Amazon(AMZN)</a:t>
            </a:r>
            <a:endParaRPr/>
          </a:p>
        </p:txBody>
      </p:sp>
      <p:sp>
        <p:nvSpPr>
          <p:cNvPr id="173" name="Google Shape;173;p31"/>
          <p:cNvSpPr txBox="1"/>
          <p:nvPr/>
        </p:nvSpPr>
        <p:spPr>
          <a:xfrm>
            <a:off x="729450" y="1399075"/>
            <a:ext cx="4091700" cy="6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accent1"/>
                </a:solidFill>
              </a:rPr>
              <a:t>Historical Data</a:t>
            </a:r>
            <a:endParaRPr sz="2400" b="1">
              <a:solidFill>
                <a:schemeClr val="accent1"/>
              </a:solidFill>
            </a:endParaRPr>
          </a:p>
        </p:txBody>
      </p:sp>
      <p:pic>
        <p:nvPicPr>
          <p:cNvPr id="174" name="Google Shape;174;p31"/>
          <p:cNvPicPr preferRelativeResize="0"/>
          <p:nvPr/>
        </p:nvPicPr>
        <p:blipFill rotWithShape="1">
          <a:blip r:embed="rId3">
            <a:alphaModFix/>
          </a:blip>
          <a:srcRect r="36842"/>
          <a:stretch/>
        </p:blipFill>
        <p:spPr>
          <a:xfrm>
            <a:off x="6738466" y="623405"/>
            <a:ext cx="1545378" cy="1060576"/>
          </a:xfrm>
          <a:prstGeom prst="rect">
            <a:avLst/>
          </a:prstGeom>
          <a:noFill/>
          <a:ln>
            <a:noFill/>
          </a:ln>
        </p:spPr>
      </p:pic>
      <p:pic>
        <p:nvPicPr>
          <p:cNvPr id="175" name="Google Shape;175;p31"/>
          <p:cNvPicPr preferRelativeResize="0"/>
          <p:nvPr/>
        </p:nvPicPr>
        <p:blipFill>
          <a:blip r:embed="rId4">
            <a:alphaModFix/>
          </a:blip>
          <a:stretch>
            <a:fillRect/>
          </a:stretch>
        </p:blipFill>
        <p:spPr>
          <a:xfrm>
            <a:off x="862200" y="2078875"/>
            <a:ext cx="7688699" cy="24412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727650" y="60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Parameters</a:t>
            </a:r>
            <a:endParaRPr/>
          </a:p>
        </p:txBody>
      </p:sp>
      <p:sp>
        <p:nvSpPr>
          <p:cNvPr id="181" name="Google Shape;181;p32"/>
          <p:cNvSpPr txBox="1">
            <a:spLocks noGrp="1"/>
          </p:cNvSpPr>
          <p:nvPr>
            <p:ph type="body" idx="1"/>
          </p:nvPr>
        </p:nvSpPr>
        <p:spPr>
          <a:xfrm>
            <a:off x="665325" y="1441200"/>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2"/>
              </a:buClr>
              <a:buSzPts val="1700"/>
              <a:buFont typeface="Arial"/>
              <a:buChar char="●"/>
            </a:pPr>
            <a:r>
              <a:rPr lang="en" sz="1700">
                <a:solidFill>
                  <a:schemeClr val="dk2"/>
                </a:solidFill>
                <a:highlight>
                  <a:schemeClr val="lt1"/>
                </a:highlight>
                <a:latin typeface="Arial"/>
                <a:ea typeface="Arial"/>
                <a:cs typeface="Arial"/>
                <a:sym typeface="Arial"/>
              </a:rPr>
              <a:t>Stock price S(0) = 173.85</a:t>
            </a:r>
            <a:endParaRPr sz="1700">
              <a:solidFill>
                <a:schemeClr val="dk2"/>
              </a:solidFill>
              <a:highlight>
                <a:schemeClr val="lt1"/>
              </a:highlight>
              <a:latin typeface="Arial"/>
              <a:ea typeface="Arial"/>
              <a:cs typeface="Arial"/>
              <a:sym typeface="Arial"/>
            </a:endParaRPr>
          </a:p>
          <a:p>
            <a:pPr marL="457200" lvl="0" indent="-336550" algn="l" rtl="0">
              <a:spcBef>
                <a:spcPts val="0"/>
              </a:spcBef>
              <a:spcAft>
                <a:spcPts val="0"/>
              </a:spcAft>
              <a:buSzPts val="1700"/>
              <a:buFont typeface="Arial"/>
              <a:buChar char="●"/>
            </a:pPr>
            <a:r>
              <a:rPr lang="en" sz="1700">
                <a:solidFill>
                  <a:srgbClr val="1F1F1F"/>
                </a:solidFill>
                <a:highlight>
                  <a:srgbClr val="FFFFFF"/>
                </a:highlight>
                <a:latin typeface="Arial"/>
                <a:ea typeface="Arial"/>
                <a:cs typeface="Arial"/>
                <a:sym typeface="Arial"/>
              </a:rPr>
              <a:t>10 Year Treasury Rate (r) :  </a:t>
            </a:r>
            <a:r>
              <a:rPr lang="en" sz="1700">
                <a:solidFill>
                  <a:srgbClr val="040C28"/>
                </a:solidFill>
                <a:highlight>
                  <a:schemeClr val="lt1"/>
                </a:highlight>
                <a:latin typeface="Arial"/>
                <a:ea typeface="Arial"/>
                <a:cs typeface="Arial"/>
                <a:sym typeface="Arial"/>
              </a:rPr>
              <a:t>4.62%</a:t>
            </a:r>
            <a:endParaRPr sz="1700">
              <a:solidFill>
                <a:srgbClr val="040C28"/>
              </a:solidFill>
              <a:highlight>
                <a:schemeClr val="lt1"/>
              </a:highlight>
              <a:latin typeface="Arial"/>
              <a:ea typeface="Arial"/>
              <a:cs typeface="Arial"/>
              <a:sym typeface="Arial"/>
            </a:endParaRPr>
          </a:p>
          <a:p>
            <a:pPr marL="457200" lvl="0" indent="-336550" algn="l" rtl="0">
              <a:spcBef>
                <a:spcPts val="0"/>
              </a:spcBef>
              <a:spcAft>
                <a:spcPts val="0"/>
              </a:spcAft>
              <a:buSzPts val="1700"/>
              <a:buFont typeface="Arial"/>
              <a:buChar char="●"/>
            </a:pPr>
            <a:r>
              <a:rPr lang="en" sz="1700">
                <a:solidFill>
                  <a:srgbClr val="040C28"/>
                </a:solidFill>
                <a:highlight>
                  <a:schemeClr val="lt1"/>
                </a:highlight>
                <a:latin typeface="Arial"/>
                <a:ea typeface="Arial"/>
                <a:cs typeface="Arial"/>
                <a:sym typeface="Arial"/>
              </a:rPr>
              <a:t>Strike Price (K) = 170  </a:t>
            </a:r>
            <a:endParaRPr sz="1700">
              <a:solidFill>
                <a:srgbClr val="040C28"/>
              </a:solidFill>
              <a:highlight>
                <a:schemeClr val="lt1"/>
              </a:highlight>
              <a:latin typeface="Arial"/>
              <a:ea typeface="Arial"/>
              <a:cs typeface="Arial"/>
              <a:sym typeface="Arial"/>
            </a:endParaRPr>
          </a:p>
          <a:p>
            <a:pPr marL="457200" lvl="0" indent="-336550" algn="l" rtl="0">
              <a:spcBef>
                <a:spcPts val="0"/>
              </a:spcBef>
              <a:spcAft>
                <a:spcPts val="0"/>
              </a:spcAft>
              <a:buClr>
                <a:srgbClr val="040C28"/>
              </a:buClr>
              <a:buSzPts val="1700"/>
              <a:buFont typeface="Arial"/>
              <a:buChar char="●"/>
            </a:pPr>
            <a:r>
              <a:rPr lang="en" sz="1700">
                <a:solidFill>
                  <a:srgbClr val="040C28"/>
                </a:solidFill>
                <a:highlight>
                  <a:schemeClr val="lt1"/>
                </a:highlight>
                <a:latin typeface="Arial"/>
                <a:ea typeface="Arial"/>
                <a:cs typeface="Arial"/>
                <a:sym typeface="Arial"/>
              </a:rPr>
              <a:t>Up and Down factor</a:t>
            </a:r>
            <a:endParaRPr sz="1700">
              <a:solidFill>
                <a:srgbClr val="040C28"/>
              </a:solidFill>
              <a:highlight>
                <a:schemeClr val="lt1"/>
              </a:highlight>
              <a:latin typeface="Arial"/>
              <a:ea typeface="Arial"/>
              <a:cs typeface="Arial"/>
              <a:sym typeface="Arial"/>
            </a:endParaRPr>
          </a:p>
        </p:txBody>
      </p:sp>
      <p:pic>
        <p:nvPicPr>
          <p:cNvPr id="182" name="Google Shape;182;p32"/>
          <p:cNvPicPr preferRelativeResize="0"/>
          <p:nvPr/>
        </p:nvPicPr>
        <p:blipFill>
          <a:blip r:embed="rId3">
            <a:alphaModFix/>
          </a:blip>
          <a:stretch>
            <a:fillRect/>
          </a:stretch>
        </p:blipFill>
        <p:spPr>
          <a:xfrm>
            <a:off x="3461650" y="2897325"/>
            <a:ext cx="2605875" cy="143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Annual volatility.</a:t>
            </a:r>
            <a:endParaRPr/>
          </a:p>
        </p:txBody>
      </p:sp>
      <p:sp>
        <p:nvSpPr>
          <p:cNvPr id="188" name="Google Shape;188;p33"/>
          <p:cNvSpPr txBox="1">
            <a:spLocks noGrp="1"/>
          </p:cNvSpPr>
          <p:nvPr>
            <p:ph type="body" idx="1"/>
          </p:nvPr>
        </p:nvSpPr>
        <p:spPr>
          <a:xfrm>
            <a:off x="653250" y="3470475"/>
            <a:ext cx="7688700" cy="86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700">
              <a:solidFill>
                <a:schemeClr val="dk2"/>
              </a:solidFill>
              <a:highlight>
                <a:schemeClr val="lt1"/>
              </a:highlight>
              <a:latin typeface="Arial"/>
              <a:ea typeface="Arial"/>
              <a:cs typeface="Arial"/>
              <a:sym typeface="Arial"/>
            </a:endParaRPr>
          </a:p>
          <a:p>
            <a:pPr marL="457200" lvl="0" indent="-336550" algn="l" rtl="0">
              <a:spcBef>
                <a:spcPts val="1200"/>
              </a:spcBef>
              <a:spcAft>
                <a:spcPts val="0"/>
              </a:spcAft>
              <a:buClr>
                <a:schemeClr val="dk2"/>
              </a:buClr>
              <a:buSzPts val="1700"/>
              <a:buFont typeface="Arial"/>
              <a:buChar char="●"/>
            </a:pPr>
            <a:r>
              <a:rPr lang="en" sz="1700">
                <a:solidFill>
                  <a:schemeClr val="dk2"/>
                </a:solidFill>
                <a:highlight>
                  <a:schemeClr val="lt1"/>
                </a:highlight>
                <a:latin typeface="Arial"/>
                <a:ea typeface="Arial"/>
                <a:cs typeface="Arial"/>
                <a:sym typeface="Arial"/>
              </a:rPr>
              <a:t>Estimated Annual Volatility (σ): 33.026%</a:t>
            </a:r>
            <a:endParaRPr/>
          </a:p>
        </p:txBody>
      </p:sp>
      <p:pic>
        <p:nvPicPr>
          <p:cNvPr id="189" name="Google Shape;189;p33"/>
          <p:cNvPicPr preferRelativeResize="0"/>
          <p:nvPr/>
        </p:nvPicPr>
        <p:blipFill>
          <a:blip r:embed="rId3">
            <a:alphaModFix/>
          </a:blip>
          <a:stretch>
            <a:fillRect/>
          </a:stretch>
        </p:blipFill>
        <p:spPr>
          <a:xfrm>
            <a:off x="899450" y="2372650"/>
            <a:ext cx="7348712" cy="1013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839</Words>
  <Application>Microsoft Office PowerPoint</Application>
  <PresentationFormat>On-screen Show (16:9)</PresentationFormat>
  <Paragraphs>77</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Roboto</vt:lpstr>
      <vt:lpstr>Arial</vt:lpstr>
      <vt:lpstr>Raleway</vt:lpstr>
      <vt:lpstr>Lato</vt:lpstr>
      <vt:lpstr>Simple Light</vt:lpstr>
      <vt:lpstr>Streamline</vt:lpstr>
      <vt:lpstr>Project 4: Option Pricing</vt:lpstr>
      <vt:lpstr>What is an option?</vt:lpstr>
      <vt:lpstr>Option Pricing Models</vt:lpstr>
      <vt:lpstr>The Binomial Model</vt:lpstr>
      <vt:lpstr>The Binomial Model Parameters</vt:lpstr>
      <vt:lpstr>Two period Binomial model</vt:lpstr>
      <vt:lpstr>Stock we chose: Amazon(AMZN)</vt:lpstr>
      <vt:lpstr>Parameters</vt:lpstr>
      <vt:lpstr>Annual volatility.</vt:lpstr>
      <vt:lpstr>PowerPoint Presentation</vt:lpstr>
      <vt:lpstr>Black Scholes Model : </vt:lpstr>
      <vt:lpstr>Black-Scholes Model: Option Pricing Formula</vt:lpstr>
      <vt:lpstr>Why Black scholes model is better than binomial model?</vt:lpstr>
      <vt:lpstr>PowerPoint Presentation</vt:lpstr>
      <vt:lpstr>PowerPoint Presentation</vt:lpstr>
      <vt:lpstr>PowerPoint Presentation</vt:lpstr>
      <vt:lpstr>PowerPoint Presentation</vt:lpstr>
      <vt:lpstr>PowerPoint Presentation</vt:lpstr>
      <vt:lpstr>PowerPoint Presentation</vt:lpstr>
      <vt:lpstr>Comparison with market</vt:lpstr>
      <vt:lpstr>Comparison with market</vt:lpstr>
      <vt:lpstr>Delta Neutral Portfolio</vt:lpstr>
      <vt:lpstr>Implied volatility</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Option Pricing</dc:title>
  <dc:creator>Vishal Rathour</dc:creator>
  <cp:lastModifiedBy>Vishal Rathour</cp:lastModifiedBy>
  <cp:revision>2</cp:revision>
  <dcterms:modified xsi:type="dcterms:W3CDTF">2024-04-22T06:28:41Z</dcterms:modified>
</cp:coreProperties>
</file>