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Archivo Black" charset="1" panose="020B0A03020202020B04"/>
      <p:regular r:id="rId19"/>
    </p:embeddedFont>
    <p:embeddedFont>
      <p:font typeface="Garet Italics" charset="1" panose="00000000000000000000"/>
      <p:regular r:id="rId20"/>
    </p:embeddedFont>
    <p:embeddedFont>
      <p:font typeface="Garet" charset="1" panose="000000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12" Target="../media/image45.png" Type="http://schemas.openxmlformats.org/officeDocument/2006/relationships/image"/><Relationship Id="rId13" Target="../media/image46.pn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7.png" Type="http://schemas.openxmlformats.org/officeDocument/2006/relationships/image"/><Relationship Id="rId11" Target="../media/image48.png" Type="http://schemas.openxmlformats.org/officeDocument/2006/relationships/image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9.png" Type="http://schemas.openxmlformats.org/officeDocument/2006/relationships/image"/><Relationship Id="rId11" Target="../media/image50.png" Type="http://schemas.openxmlformats.org/officeDocument/2006/relationships/image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.png" Type="http://schemas.openxmlformats.org/officeDocument/2006/relationships/image"/><Relationship Id="rId11" Target="../media/image4.svg" Type="http://schemas.openxmlformats.org/officeDocument/2006/relationships/image"/><Relationship Id="rId12" Target="../media/image51.png" Type="http://schemas.openxmlformats.org/officeDocument/2006/relationships/image"/><Relationship Id="rId13" Target="../media/image52.svg" Type="http://schemas.openxmlformats.org/officeDocument/2006/relationships/image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31.png" Type="http://schemas.openxmlformats.org/officeDocument/2006/relationships/image"/><Relationship Id="rId9" Target="../media/image3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12" Target="../media/image21.png" Type="http://schemas.openxmlformats.org/officeDocument/2006/relationships/image"/><Relationship Id="rId13" Target="../media/image22.pn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11" Target="../media/image26.png" Type="http://schemas.openxmlformats.org/officeDocument/2006/relationships/image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27.pn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19.png" Type="http://schemas.openxmlformats.org/officeDocument/2006/relationships/image"/><Relationship Id="rId13" Target="../media/image20.svg" Type="http://schemas.openxmlformats.org/officeDocument/2006/relationships/image"/><Relationship Id="rId14" Target="../media/image33.png" Type="http://schemas.openxmlformats.org/officeDocument/2006/relationships/image"/><Relationship Id="rId15" Target="../media/image34.png" Type="http://schemas.openxmlformats.org/officeDocument/2006/relationships/image"/><Relationship Id="rId2" Target="../media/image29.png" Type="http://schemas.openxmlformats.org/officeDocument/2006/relationships/image"/><Relationship Id="rId3" Target="../media/image30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31.png" Type="http://schemas.openxmlformats.org/officeDocument/2006/relationships/image"/><Relationship Id="rId7" Target="../media/image32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Relationship Id="rId8" Target="../media/image37.png" Type="http://schemas.openxmlformats.org/officeDocument/2006/relationships/image"/><Relationship Id="rId9" Target="../media/image3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9.png" Type="http://schemas.openxmlformats.org/officeDocument/2006/relationships/image"/><Relationship Id="rId11" Target="../media/image40.png" Type="http://schemas.openxmlformats.org/officeDocument/2006/relationships/image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41.png" Type="http://schemas.openxmlformats.org/officeDocument/2006/relationships/image"/><Relationship Id="rId5" Target="../media/image42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Relationship Id="rId8" Target="../media/image43.png" Type="http://schemas.openxmlformats.org/officeDocument/2006/relationships/image"/><Relationship Id="rId9" Target="../media/image4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69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743854" y="3436538"/>
            <a:ext cx="7906424" cy="790642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6178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934097" y="2015845"/>
            <a:ext cx="5208967" cy="6255310"/>
          </a:xfrm>
          <a:custGeom>
            <a:avLst/>
            <a:gdLst/>
            <a:ahLst/>
            <a:cxnLst/>
            <a:rect r="r" b="b" t="t" l="l"/>
            <a:pathLst>
              <a:path h="6255310" w="5208967">
                <a:moveTo>
                  <a:pt x="0" y="0"/>
                </a:moveTo>
                <a:lnTo>
                  <a:pt x="5208967" y="0"/>
                </a:lnTo>
                <a:lnTo>
                  <a:pt x="5208967" y="6255310"/>
                </a:lnTo>
                <a:lnTo>
                  <a:pt x="0" y="62553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3362279" y="-772911"/>
            <a:ext cx="7906424" cy="790642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6178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144936" y="2266224"/>
            <a:ext cx="11337551" cy="5269421"/>
            <a:chOff x="0" y="0"/>
            <a:chExt cx="2622560" cy="121890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3373" y="0"/>
              <a:ext cx="2615814" cy="1218903"/>
            </a:xfrm>
            <a:custGeom>
              <a:avLst/>
              <a:gdLst/>
              <a:ahLst/>
              <a:cxnLst/>
              <a:rect r="r" b="b" t="t" l="l"/>
              <a:pathLst>
                <a:path h="1218903" w="2615814">
                  <a:moveTo>
                    <a:pt x="227141" y="1218903"/>
                  </a:moveTo>
                  <a:lnTo>
                    <a:pt x="2388672" y="1218903"/>
                  </a:lnTo>
                  <a:cubicBezTo>
                    <a:pt x="2404434" y="1218903"/>
                    <a:pt x="2417886" y="1207508"/>
                    <a:pt x="2420478" y="1191960"/>
                  </a:cubicBezTo>
                  <a:lnTo>
                    <a:pt x="2614695" y="26942"/>
                  </a:lnTo>
                  <a:cubicBezTo>
                    <a:pt x="2615814" y="20233"/>
                    <a:pt x="2613923" y="13372"/>
                    <a:pt x="2609527" y="8182"/>
                  </a:cubicBezTo>
                  <a:cubicBezTo>
                    <a:pt x="2605131" y="2993"/>
                    <a:pt x="2598674" y="0"/>
                    <a:pt x="2591872" y="0"/>
                  </a:cubicBezTo>
                  <a:lnTo>
                    <a:pt x="23941" y="0"/>
                  </a:lnTo>
                  <a:cubicBezTo>
                    <a:pt x="17140" y="0"/>
                    <a:pt x="10683" y="2993"/>
                    <a:pt x="6286" y="8182"/>
                  </a:cubicBezTo>
                  <a:cubicBezTo>
                    <a:pt x="1890" y="13372"/>
                    <a:pt x="0" y="20233"/>
                    <a:pt x="1119" y="26942"/>
                  </a:cubicBezTo>
                  <a:lnTo>
                    <a:pt x="195335" y="1191960"/>
                  </a:lnTo>
                  <a:cubicBezTo>
                    <a:pt x="197927" y="1207508"/>
                    <a:pt x="211379" y="1218903"/>
                    <a:pt x="227141" y="1218903"/>
                  </a:cubicBezTo>
                  <a:close/>
                </a:path>
              </a:pathLst>
            </a:custGeom>
            <a:solidFill>
              <a:srgbClr val="E1EBED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127000" y="-38100"/>
              <a:ext cx="2368560" cy="12570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5346138" y="7310562"/>
            <a:ext cx="2935145" cy="960593"/>
          </a:xfrm>
          <a:custGeom>
            <a:avLst/>
            <a:gdLst/>
            <a:ahLst/>
            <a:cxnLst/>
            <a:rect r="r" b="b" t="t" l="l"/>
            <a:pathLst>
              <a:path h="960593" w="2935145">
                <a:moveTo>
                  <a:pt x="0" y="0"/>
                </a:moveTo>
                <a:lnTo>
                  <a:pt x="2935146" y="0"/>
                </a:lnTo>
                <a:lnTo>
                  <a:pt x="2935146" y="960593"/>
                </a:lnTo>
                <a:lnTo>
                  <a:pt x="0" y="9605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1934097" y="1159799"/>
            <a:ext cx="766015" cy="766015"/>
          </a:xfrm>
          <a:custGeom>
            <a:avLst/>
            <a:gdLst/>
            <a:ahLst/>
            <a:cxnLst/>
            <a:rect r="r" b="b" t="t" l="l"/>
            <a:pathLst>
              <a:path h="766015" w="766015">
                <a:moveTo>
                  <a:pt x="0" y="0"/>
                </a:moveTo>
                <a:lnTo>
                  <a:pt x="766015" y="0"/>
                </a:lnTo>
                <a:lnTo>
                  <a:pt x="766015" y="766016"/>
                </a:lnTo>
                <a:lnTo>
                  <a:pt x="0" y="7660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687202" y="1321078"/>
            <a:ext cx="1682450" cy="1658111"/>
          </a:xfrm>
          <a:custGeom>
            <a:avLst/>
            <a:gdLst/>
            <a:ahLst/>
            <a:cxnLst/>
            <a:rect r="r" b="b" t="t" l="l"/>
            <a:pathLst>
              <a:path h="1658111" w="1682450">
                <a:moveTo>
                  <a:pt x="0" y="0"/>
                </a:moveTo>
                <a:lnTo>
                  <a:pt x="1682450" y="0"/>
                </a:lnTo>
                <a:lnTo>
                  <a:pt x="1682450" y="1658111"/>
                </a:lnTo>
                <a:lnTo>
                  <a:pt x="0" y="165811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-192286" y="8271155"/>
            <a:ext cx="18672571" cy="2851811"/>
          </a:xfrm>
          <a:custGeom>
            <a:avLst/>
            <a:gdLst/>
            <a:ahLst/>
            <a:cxnLst/>
            <a:rect r="r" b="b" t="t" l="l"/>
            <a:pathLst>
              <a:path h="2851811" w="18672571">
                <a:moveTo>
                  <a:pt x="0" y="0"/>
                </a:moveTo>
                <a:lnTo>
                  <a:pt x="18672572" y="0"/>
                </a:lnTo>
                <a:lnTo>
                  <a:pt x="18672572" y="2851811"/>
                </a:lnTo>
                <a:lnTo>
                  <a:pt x="0" y="285181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2043073" y="2747644"/>
            <a:ext cx="9541277" cy="2395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00"/>
              </a:lnSpc>
            </a:pPr>
            <a:r>
              <a:rPr lang="en-US" sz="9200">
                <a:solidFill>
                  <a:srgbClr val="FF7F50"/>
                </a:solidFill>
                <a:latin typeface="Archivo Black"/>
                <a:ea typeface="Archivo Black"/>
                <a:cs typeface="Archivo Black"/>
                <a:sym typeface="Archivo Black"/>
              </a:rPr>
              <a:t>E-COMMERCE SALES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751337" y="4998975"/>
            <a:ext cx="8124748" cy="2390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sz="3999" i="true">
                <a:solidFill>
                  <a:srgbClr val="26262F"/>
                </a:solidFill>
                <a:latin typeface="Garet Italics"/>
                <a:ea typeface="Garet Italics"/>
                <a:cs typeface="Garet Italics"/>
                <a:sym typeface="Garet Italics"/>
              </a:rPr>
              <a:t>“NAVIGATING THE FUTURE OF ONLINE SHOPPING USING SQL”</a:t>
            </a:r>
          </a:p>
          <a:p>
            <a:pPr algn="ctr">
              <a:lnSpc>
                <a:spcPts val="4799"/>
              </a:lnSpc>
            </a:pPr>
          </a:p>
          <a:p>
            <a:pPr algn="ctr">
              <a:lnSpc>
                <a:spcPts val="4799"/>
              </a:lnSpc>
            </a:pPr>
            <a:r>
              <a:rPr lang="en-US" sz="3999" i="true">
                <a:solidFill>
                  <a:srgbClr val="26262F"/>
                </a:solidFill>
                <a:latin typeface="Garet Italics"/>
                <a:ea typeface="Garet Italics"/>
                <a:cs typeface="Garet Italics"/>
                <a:sym typeface="Garet Italics"/>
              </a:rPr>
              <a:t>BY - VANSHIKA MAHAJAN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69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56088" y="-5639429"/>
            <a:ext cx="8991126" cy="8991126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6178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1028700"/>
            <a:ext cx="13436807" cy="8229600"/>
            <a:chOff x="0" y="0"/>
            <a:chExt cx="599524" cy="36718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99524" cy="367188"/>
            </a:xfrm>
            <a:custGeom>
              <a:avLst/>
              <a:gdLst/>
              <a:ahLst/>
              <a:cxnLst/>
              <a:rect r="r" b="b" t="t" l="l"/>
              <a:pathLst>
                <a:path h="367188" w="599524">
                  <a:moveTo>
                    <a:pt x="57617" y="0"/>
                  </a:moveTo>
                  <a:lnTo>
                    <a:pt x="541906" y="0"/>
                  </a:lnTo>
                  <a:cubicBezTo>
                    <a:pt x="573728" y="0"/>
                    <a:pt x="599524" y="25796"/>
                    <a:pt x="599524" y="57617"/>
                  </a:cubicBezTo>
                  <a:lnTo>
                    <a:pt x="599524" y="309571"/>
                  </a:lnTo>
                  <a:cubicBezTo>
                    <a:pt x="599524" y="341392"/>
                    <a:pt x="573728" y="367188"/>
                    <a:pt x="541906" y="367188"/>
                  </a:cubicBezTo>
                  <a:lnTo>
                    <a:pt x="57617" y="367188"/>
                  </a:lnTo>
                  <a:cubicBezTo>
                    <a:pt x="25796" y="367188"/>
                    <a:pt x="0" y="341392"/>
                    <a:pt x="0" y="309571"/>
                  </a:cubicBezTo>
                  <a:lnTo>
                    <a:pt x="0" y="57617"/>
                  </a:lnTo>
                  <a:cubicBezTo>
                    <a:pt x="0" y="25796"/>
                    <a:pt x="25796" y="0"/>
                    <a:pt x="57617" y="0"/>
                  </a:cubicBezTo>
                  <a:close/>
                </a:path>
              </a:pathLst>
            </a:custGeom>
            <a:solidFill>
              <a:srgbClr val="E1EBED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99524" cy="4052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935803" y="3749138"/>
            <a:ext cx="12230394" cy="12230394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7F5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1951820" y="2462245"/>
            <a:ext cx="6336180" cy="6513830"/>
          </a:xfrm>
          <a:custGeom>
            <a:avLst/>
            <a:gdLst/>
            <a:ahLst/>
            <a:cxnLst/>
            <a:rect r="r" b="b" t="t" l="l"/>
            <a:pathLst>
              <a:path h="6513830" w="6336180">
                <a:moveTo>
                  <a:pt x="0" y="0"/>
                </a:moveTo>
                <a:lnTo>
                  <a:pt x="6336180" y="0"/>
                </a:lnTo>
                <a:lnTo>
                  <a:pt x="6336180" y="6513830"/>
                </a:lnTo>
                <a:lnTo>
                  <a:pt x="0" y="65138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-192286" y="8271155"/>
            <a:ext cx="18672571" cy="2851811"/>
          </a:xfrm>
          <a:custGeom>
            <a:avLst/>
            <a:gdLst/>
            <a:ahLst/>
            <a:cxnLst/>
            <a:rect r="r" b="b" t="t" l="l"/>
            <a:pathLst>
              <a:path h="2851811" w="18672571">
                <a:moveTo>
                  <a:pt x="0" y="0"/>
                </a:moveTo>
                <a:lnTo>
                  <a:pt x="18672572" y="0"/>
                </a:lnTo>
                <a:lnTo>
                  <a:pt x="18672572" y="2851811"/>
                </a:lnTo>
                <a:lnTo>
                  <a:pt x="0" y="28518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3360403" y="2462245"/>
            <a:ext cx="1105104" cy="1089117"/>
          </a:xfrm>
          <a:custGeom>
            <a:avLst/>
            <a:gdLst/>
            <a:ahLst/>
            <a:cxnLst/>
            <a:rect r="r" b="b" t="t" l="l"/>
            <a:pathLst>
              <a:path h="1089117" w="1105104">
                <a:moveTo>
                  <a:pt x="0" y="0"/>
                </a:moveTo>
                <a:lnTo>
                  <a:pt x="1105104" y="0"/>
                </a:lnTo>
                <a:lnTo>
                  <a:pt x="1105104" y="1089118"/>
                </a:lnTo>
                <a:lnTo>
                  <a:pt x="0" y="10891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7796465">
            <a:off x="15510000" y="548403"/>
            <a:ext cx="2935145" cy="960593"/>
          </a:xfrm>
          <a:custGeom>
            <a:avLst/>
            <a:gdLst/>
            <a:ahLst/>
            <a:cxnLst/>
            <a:rect r="r" b="b" t="t" l="l"/>
            <a:pathLst>
              <a:path h="960593" w="2935145">
                <a:moveTo>
                  <a:pt x="0" y="0"/>
                </a:moveTo>
                <a:lnTo>
                  <a:pt x="2935146" y="0"/>
                </a:lnTo>
                <a:lnTo>
                  <a:pt x="2935146" y="960594"/>
                </a:lnTo>
                <a:lnTo>
                  <a:pt x="0" y="96059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1951820" y="3351697"/>
            <a:ext cx="766015" cy="766015"/>
          </a:xfrm>
          <a:custGeom>
            <a:avLst/>
            <a:gdLst/>
            <a:ahLst/>
            <a:cxnLst/>
            <a:rect r="r" b="b" t="t" l="l"/>
            <a:pathLst>
              <a:path h="766015" w="766015">
                <a:moveTo>
                  <a:pt x="0" y="0"/>
                </a:moveTo>
                <a:lnTo>
                  <a:pt x="766016" y="0"/>
                </a:lnTo>
                <a:lnTo>
                  <a:pt x="766016" y="766015"/>
                </a:lnTo>
                <a:lnTo>
                  <a:pt x="0" y="76601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500141" y="3205453"/>
            <a:ext cx="9826451" cy="2583367"/>
          </a:xfrm>
          <a:custGeom>
            <a:avLst/>
            <a:gdLst/>
            <a:ahLst/>
            <a:cxnLst/>
            <a:rect r="r" b="b" t="t" l="l"/>
            <a:pathLst>
              <a:path h="2583367" w="9826451">
                <a:moveTo>
                  <a:pt x="0" y="0"/>
                </a:moveTo>
                <a:lnTo>
                  <a:pt x="9826451" y="0"/>
                </a:lnTo>
                <a:lnTo>
                  <a:pt x="9826451" y="2583366"/>
                </a:lnTo>
                <a:lnTo>
                  <a:pt x="0" y="2583366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500141" y="6150769"/>
            <a:ext cx="9475672" cy="2576467"/>
          </a:xfrm>
          <a:custGeom>
            <a:avLst/>
            <a:gdLst/>
            <a:ahLst/>
            <a:cxnLst/>
            <a:rect r="r" b="b" t="t" l="l"/>
            <a:pathLst>
              <a:path h="2576467" w="9475672">
                <a:moveTo>
                  <a:pt x="0" y="0"/>
                </a:moveTo>
                <a:lnTo>
                  <a:pt x="9475672" y="0"/>
                </a:lnTo>
                <a:lnTo>
                  <a:pt x="9475672" y="2576467"/>
                </a:lnTo>
                <a:lnTo>
                  <a:pt x="0" y="2576467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500141" y="1494797"/>
            <a:ext cx="13619769" cy="1348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00"/>
              </a:lnSpc>
            </a:pPr>
            <a:r>
              <a:rPr lang="en-US" sz="5100">
                <a:solidFill>
                  <a:srgbClr val="FF7F50"/>
                </a:solidFill>
                <a:latin typeface="Archivo Black"/>
                <a:ea typeface="Archivo Black"/>
                <a:cs typeface="Archivo Black"/>
                <a:sym typeface="Archivo Black"/>
              </a:rPr>
              <a:t>8. IDENTIFY THE CUSTOMER WHO HAS PLACED THE MOST ORDERS.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69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374505" y="-3282961"/>
            <a:ext cx="8991126" cy="8991126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6178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671379" y="-3282961"/>
            <a:ext cx="8991126" cy="8991126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6178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54159" y="1569859"/>
            <a:ext cx="1325831" cy="132583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-192286" y="8271155"/>
            <a:ext cx="18672571" cy="2851811"/>
          </a:xfrm>
          <a:custGeom>
            <a:avLst/>
            <a:gdLst/>
            <a:ahLst/>
            <a:cxnLst/>
            <a:rect r="r" b="b" t="t" l="l"/>
            <a:pathLst>
              <a:path h="2851811" w="18672571">
                <a:moveTo>
                  <a:pt x="0" y="0"/>
                </a:moveTo>
                <a:lnTo>
                  <a:pt x="18672572" y="0"/>
                </a:lnTo>
                <a:lnTo>
                  <a:pt x="18672572" y="2851811"/>
                </a:lnTo>
                <a:lnTo>
                  <a:pt x="0" y="28518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028700" y="1028700"/>
            <a:ext cx="16230600" cy="8229600"/>
            <a:chOff x="0" y="0"/>
            <a:chExt cx="724177" cy="36718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24177" cy="367188"/>
            </a:xfrm>
            <a:custGeom>
              <a:avLst/>
              <a:gdLst/>
              <a:ahLst/>
              <a:cxnLst/>
              <a:rect r="r" b="b" t="t" l="l"/>
              <a:pathLst>
                <a:path h="367188" w="724177">
                  <a:moveTo>
                    <a:pt x="47700" y="0"/>
                  </a:moveTo>
                  <a:lnTo>
                    <a:pt x="676478" y="0"/>
                  </a:lnTo>
                  <a:cubicBezTo>
                    <a:pt x="689128" y="0"/>
                    <a:pt x="701261" y="5025"/>
                    <a:pt x="710206" y="13971"/>
                  </a:cubicBezTo>
                  <a:cubicBezTo>
                    <a:pt x="719152" y="22916"/>
                    <a:pt x="724177" y="35049"/>
                    <a:pt x="724177" y="47700"/>
                  </a:cubicBezTo>
                  <a:lnTo>
                    <a:pt x="724177" y="319489"/>
                  </a:lnTo>
                  <a:cubicBezTo>
                    <a:pt x="724177" y="332140"/>
                    <a:pt x="719152" y="344272"/>
                    <a:pt x="710206" y="353218"/>
                  </a:cubicBezTo>
                  <a:cubicBezTo>
                    <a:pt x="701261" y="362163"/>
                    <a:pt x="689128" y="367188"/>
                    <a:pt x="676478" y="367188"/>
                  </a:cubicBezTo>
                  <a:lnTo>
                    <a:pt x="47700" y="367188"/>
                  </a:lnTo>
                  <a:cubicBezTo>
                    <a:pt x="35049" y="367188"/>
                    <a:pt x="22916" y="362163"/>
                    <a:pt x="13971" y="353218"/>
                  </a:cubicBezTo>
                  <a:cubicBezTo>
                    <a:pt x="5025" y="344272"/>
                    <a:pt x="0" y="332140"/>
                    <a:pt x="0" y="319489"/>
                  </a:cubicBezTo>
                  <a:lnTo>
                    <a:pt x="0" y="47700"/>
                  </a:lnTo>
                  <a:cubicBezTo>
                    <a:pt x="0" y="35049"/>
                    <a:pt x="5025" y="22916"/>
                    <a:pt x="13971" y="13971"/>
                  </a:cubicBezTo>
                  <a:cubicBezTo>
                    <a:pt x="22916" y="5025"/>
                    <a:pt x="35049" y="0"/>
                    <a:pt x="47700" y="0"/>
                  </a:cubicBezTo>
                  <a:close/>
                </a:path>
              </a:pathLst>
            </a:custGeom>
            <a:solidFill>
              <a:srgbClr val="E1EBED"/>
            </a:solidFill>
            <a:ln cap="rnd">
              <a:noFill/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724177" cy="4052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052863" y="-335577"/>
            <a:ext cx="1285474" cy="1266878"/>
          </a:xfrm>
          <a:custGeom>
            <a:avLst/>
            <a:gdLst/>
            <a:ahLst/>
            <a:cxnLst/>
            <a:rect r="r" b="b" t="t" l="l"/>
            <a:pathLst>
              <a:path h="1266878" w="1285474">
                <a:moveTo>
                  <a:pt x="0" y="0"/>
                </a:moveTo>
                <a:lnTo>
                  <a:pt x="1285474" y="0"/>
                </a:lnTo>
                <a:lnTo>
                  <a:pt x="1285474" y="1266878"/>
                </a:lnTo>
                <a:lnTo>
                  <a:pt x="0" y="12668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-9344322">
            <a:off x="16202962" y="48662"/>
            <a:ext cx="2935145" cy="960593"/>
          </a:xfrm>
          <a:custGeom>
            <a:avLst/>
            <a:gdLst/>
            <a:ahLst/>
            <a:cxnLst/>
            <a:rect r="r" b="b" t="t" l="l"/>
            <a:pathLst>
              <a:path h="960593" w="2935145">
                <a:moveTo>
                  <a:pt x="0" y="0"/>
                </a:moveTo>
                <a:lnTo>
                  <a:pt x="2935146" y="0"/>
                </a:lnTo>
                <a:lnTo>
                  <a:pt x="2935146" y="960593"/>
                </a:lnTo>
                <a:lnTo>
                  <a:pt x="0" y="96059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7" id="17"/>
          <p:cNvGrpSpPr/>
          <p:nvPr/>
        </p:nvGrpSpPr>
        <p:grpSpPr>
          <a:xfrm rot="0">
            <a:off x="15371154" y="549266"/>
            <a:ext cx="764070" cy="764070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  <a:ln cap="sq">
              <a:noFill/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695600" y="1389535"/>
            <a:ext cx="15056153" cy="1348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00"/>
              </a:lnSpc>
            </a:pPr>
            <a:r>
              <a:rPr lang="en-US" sz="5100">
                <a:solidFill>
                  <a:srgbClr val="FF7F50"/>
                </a:solidFill>
                <a:latin typeface="Archivo Black"/>
                <a:ea typeface="Archivo Black"/>
                <a:cs typeface="Archivo Black"/>
                <a:sym typeface="Archivo Black"/>
              </a:rPr>
              <a:t>9. CALCULATE THE CANCELLATION RATE FOR EACH PRODUCT CATEGORY.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14069363" y="2518229"/>
            <a:ext cx="6379874" cy="6379874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6751754" y="7444337"/>
            <a:ext cx="1015093" cy="1015093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7F50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7" id="27"/>
          <p:cNvSpPr/>
          <p:nvPr/>
        </p:nvSpPr>
        <p:spPr>
          <a:xfrm flipH="false" flipV="false" rot="0">
            <a:off x="14467715" y="2895689"/>
            <a:ext cx="1285474" cy="1266878"/>
          </a:xfrm>
          <a:custGeom>
            <a:avLst/>
            <a:gdLst/>
            <a:ahLst/>
            <a:cxnLst/>
            <a:rect r="r" b="b" t="t" l="l"/>
            <a:pathLst>
              <a:path h="1266878" w="1285474">
                <a:moveTo>
                  <a:pt x="0" y="0"/>
                </a:moveTo>
                <a:lnTo>
                  <a:pt x="1285474" y="0"/>
                </a:lnTo>
                <a:lnTo>
                  <a:pt x="1285474" y="1266878"/>
                </a:lnTo>
                <a:lnTo>
                  <a:pt x="0" y="12668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8" id="28"/>
          <p:cNvSpPr/>
          <p:nvPr/>
        </p:nvSpPr>
        <p:spPr>
          <a:xfrm flipH="false" flipV="false" rot="4696624">
            <a:off x="-913413" y="7790858"/>
            <a:ext cx="2935145" cy="960593"/>
          </a:xfrm>
          <a:custGeom>
            <a:avLst/>
            <a:gdLst/>
            <a:ahLst/>
            <a:cxnLst/>
            <a:rect r="r" b="b" t="t" l="l"/>
            <a:pathLst>
              <a:path h="960593" w="2935145">
                <a:moveTo>
                  <a:pt x="0" y="0"/>
                </a:moveTo>
                <a:lnTo>
                  <a:pt x="2935145" y="0"/>
                </a:lnTo>
                <a:lnTo>
                  <a:pt x="2935145" y="960594"/>
                </a:lnTo>
                <a:lnTo>
                  <a:pt x="0" y="9605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9" id="29"/>
          <p:cNvSpPr/>
          <p:nvPr/>
        </p:nvSpPr>
        <p:spPr>
          <a:xfrm flipH="false" flipV="false" rot="0">
            <a:off x="17766846" y="4471017"/>
            <a:ext cx="766015" cy="766015"/>
          </a:xfrm>
          <a:custGeom>
            <a:avLst/>
            <a:gdLst/>
            <a:ahLst/>
            <a:cxnLst/>
            <a:rect r="r" b="b" t="t" l="l"/>
            <a:pathLst>
              <a:path h="766015" w="766015">
                <a:moveTo>
                  <a:pt x="0" y="0"/>
                </a:moveTo>
                <a:lnTo>
                  <a:pt x="766016" y="0"/>
                </a:lnTo>
                <a:lnTo>
                  <a:pt x="766016" y="766016"/>
                </a:lnTo>
                <a:lnTo>
                  <a:pt x="0" y="7660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3628501" y="5993916"/>
            <a:ext cx="9104687" cy="3092625"/>
          </a:xfrm>
          <a:custGeom>
            <a:avLst/>
            <a:gdLst/>
            <a:ahLst/>
            <a:cxnLst/>
            <a:rect r="r" b="b" t="t" l="l"/>
            <a:pathLst>
              <a:path h="3092625" w="9104687">
                <a:moveTo>
                  <a:pt x="0" y="0"/>
                </a:moveTo>
                <a:lnTo>
                  <a:pt x="9104687" y="0"/>
                </a:lnTo>
                <a:lnTo>
                  <a:pt x="9104687" y="3092624"/>
                </a:lnTo>
                <a:lnTo>
                  <a:pt x="0" y="309262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2574111" y="3024136"/>
            <a:ext cx="11893603" cy="2650984"/>
          </a:xfrm>
          <a:custGeom>
            <a:avLst/>
            <a:gdLst/>
            <a:ahLst/>
            <a:cxnLst/>
            <a:rect r="r" b="b" t="t" l="l"/>
            <a:pathLst>
              <a:path h="2650984" w="11893603">
                <a:moveTo>
                  <a:pt x="0" y="0"/>
                </a:moveTo>
                <a:lnTo>
                  <a:pt x="11893604" y="0"/>
                </a:lnTo>
                <a:lnTo>
                  <a:pt x="11893604" y="2650983"/>
                </a:lnTo>
                <a:lnTo>
                  <a:pt x="0" y="2650983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69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784080" y="1953563"/>
            <a:ext cx="6379874" cy="637987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687863" y="1953563"/>
            <a:ext cx="6379874" cy="637987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23378" y="3846222"/>
            <a:ext cx="882149" cy="2594556"/>
          </a:xfrm>
          <a:custGeom>
            <a:avLst/>
            <a:gdLst/>
            <a:ahLst/>
            <a:cxnLst/>
            <a:rect r="r" b="b" t="t" l="l"/>
            <a:pathLst>
              <a:path h="2594556" w="882149">
                <a:moveTo>
                  <a:pt x="0" y="0"/>
                </a:moveTo>
                <a:lnTo>
                  <a:pt x="882149" y="0"/>
                </a:lnTo>
                <a:lnTo>
                  <a:pt x="882149" y="2594556"/>
                </a:lnTo>
                <a:lnTo>
                  <a:pt x="0" y="25945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-10800000">
            <a:off x="17430813" y="3846222"/>
            <a:ext cx="882149" cy="2594556"/>
          </a:xfrm>
          <a:custGeom>
            <a:avLst/>
            <a:gdLst/>
            <a:ahLst/>
            <a:cxnLst/>
            <a:rect r="r" b="b" t="t" l="l"/>
            <a:pathLst>
              <a:path h="2594556" w="882149">
                <a:moveTo>
                  <a:pt x="0" y="0"/>
                </a:moveTo>
                <a:lnTo>
                  <a:pt x="882149" y="0"/>
                </a:lnTo>
                <a:lnTo>
                  <a:pt x="882149" y="2594556"/>
                </a:lnTo>
                <a:lnTo>
                  <a:pt x="0" y="25945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0" id="10"/>
          <p:cNvGrpSpPr/>
          <p:nvPr/>
        </p:nvGrpSpPr>
        <p:grpSpPr>
          <a:xfrm rot="0">
            <a:off x="351225" y="7006973"/>
            <a:ext cx="1015093" cy="1015093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7F5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6751754" y="7006973"/>
            <a:ext cx="1015093" cy="1015093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7F5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610397" y="1028700"/>
            <a:ext cx="15077467" cy="8229600"/>
            <a:chOff x="0" y="0"/>
            <a:chExt cx="672727" cy="36718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72727" cy="367188"/>
            </a:xfrm>
            <a:custGeom>
              <a:avLst/>
              <a:gdLst/>
              <a:ahLst/>
              <a:cxnLst/>
              <a:rect r="r" b="b" t="t" l="l"/>
              <a:pathLst>
                <a:path h="367188" w="672727">
                  <a:moveTo>
                    <a:pt x="51348" y="0"/>
                  </a:moveTo>
                  <a:lnTo>
                    <a:pt x="621379" y="0"/>
                  </a:lnTo>
                  <a:cubicBezTo>
                    <a:pt x="649738" y="0"/>
                    <a:pt x="672727" y="22989"/>
                    <a:pt x="672727" y="51348"/>
                  </a:cubicBezTo>
                  <a:lnTo>
                    <a:pt x="672727" y="315841"/>
                  </a:lnTo>
                  <a:cubicBezTo>
                    <a:pt x="672727" y="344199"/>
                    <a:pt x="649738" y="367188"/>
                    <a:pt x="621379" y="367188"/>
                  </a:cubicBezTo>
                  <a:lnTo>
                    <a:pt x="51348" y="367188"/>
                  </a:lnTo>
                  <a:cubicBezTo>
                    <a:pt x="22989" y="367188"/>
                    <a:pt x="0" y="344199"/>
                    <a:pt x="0" y="315841"/>
                  </a:cubicBezTo>
                  <a:lnTo>
                    <a:pt x="0" y="51348"/>
                  </a:lnTo>
                  <a:cubicBezTo>
                    <a:pt x="0" y="22989"/>
                    <a:pt x="22989" y="0"/>
                    <a:pt x="51348" y="0"/>
                  </a:cubicBezTo>
                  <a:close/>
                </a:path>
              </a:pathLst>
            </a:custGeom>
            <a:solidFill>
              <a:srgbClr val="E1EBED"/>
            </a:solidFill>
            <a:ln cap="rnd">
              <a:noFill/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672727" cy="4052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956647" y="1028700"/>
            <a:ext cx="1682450" cy="1658111"/>
          </a:xfrm>
          <a:custGeom>
            <a:avLst/>
            <a:gdLst/>
            <a:ahLst/>
            <a:cxnLst/>
            <a:rect r="r" b="b" t="t" l="l"/>
            <a:pathLst>
              <a:path h="1658111" w="1682450">
                <a:moveTo>
                  <a:pt x="0" y="0"/>
                </a:moveTo>
                <a:lnTo>
                  <a:pt x="1682450" y="0"/>
                </a:lnTo>
                <a:lnTo>
                  <a:pt x="1682450" y="1658111"/>
                </a:lnTo>
                <a:lnTo>
                  <a:pt x="0" y="16581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-192286" y="8271155"/>
            <a:ext cx="18672571" cy="2851811"/>
          </a:xfrm>
          <a:custGeom>
            <a:avLst/>
            <a:gdLst/>
            <a:ahLst/>
            <a:cxnLst/>
            <a:rect r="r" b="b" t="t" l="l"/>
            <a:pathLst>
              <a:path h="2851811" w="18672571">
                <a:moveTo>
                  <a:pt x="0" y="0"/>
                </a:moveTo>
                <a:lnTo>
                  <a:pt x="18672572" y="0"/>
                </a:lnTo>
                <a:lnTo>
                  <a:pt x="18672572" y="2851811"/>
                </a:lnTo>
                <a:lnTo>
                  <a:pt x="0" y="28518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6876292" y="1570555"/>
            <a:ext cx="766015" cy="766015"/>
          </a:xfrm>
          <a:custGeom>
            <a:avLst/>
            <a:gdLst/>
            <a:ahLst/>
            <a:cxnLst/>
            <a:rect r="r" b="b" t="t" l="l"/>
            <a:pathLst>
              <a:path h="766015" w="766015">
                <a:moveTo>
                  <a:pt x="0" y="0"/>
                </a:moveTo>
                <a:lnTo>
                  <a:pt x="766016" y="0"/>
                </a:lnTo>
                <a:lnTo>
                  <a:pt x="766016" y="766016"/>
                </a:lnTo>
                <a:lnTo>
                  <a:pt x="0" y="7660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2279636" y="3148193"/>
            <a:ext cx="10186349" cy="3858780"/>
          </a:xfrm>
          <a:custGeom>
            <a:avLst/>
            <a:gdLst/>
            <a:ahLst/>
            <a:cxnLst/>
            <a:rect r="r" b="b" t="t" l="l"/>
            <a:pathLst>
              <a:path h="3858780" w="10186349">
                <a:moveTo>
                  <a:pt x="0" y="0"/>
                </a:moveTo>
                <a:lnTo>
                  <a:pt x="10186349" y="0"/>
                </a:lnTo>
                <a:lnTo>
                  <a:pt x="10186349" y="3858780"/>
                </a:lnTo>
                <a:lnTo>
                  <a:pt x="0" y="385878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6338010" y="7278510"/>
            <a:ext cx="9466093" cy="1985290"/>
          </a:xfrm>
          <a:custGeom>
            <a:avLst/>
            <a:gdLst/>
            <a:ahLst/>
            <a:cxnLst/>
            <a:rect r="r" b="b" t="t" l="l"/>
            <a:pathLst>
              <a:path h="1985290" w="9466093">
                <a:moveTo>
                  <a:pt x="0" y="0"/>
                </a:moveTo>
                <a:lnTo>
                  <a:pt x="9466093" y="0"/>
                </a:lnTo>
                <a:lnTo>
                  <a:pt x="9466093" y="1985290"/>
                </a:lnTo>
                <a:lnTo>
                  <a:pt x="0" y="198529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610397" y="1646755"/>
            <a:ext cx="14791717" cy="1348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00"/>
              </a:lnSpc>
            </a:pPr>
            <a:r>
              <a:rPr lang="en-US" sz="5100">
                <a:solidFill>
                  <a:srgbClr val="FF7F50"/>
                </a:solidFill>
                <a:latin typeface="Archivo Black"/>
                <a:ea typeface="Archivo Black"/>
                <a:cs typeface="Archivo Black"/>
                <a:sym typeface="Archivo Black"/>
              </a:rPr>
              <a:t>10. DETERMINE HOW MANY ORDERS     WERE DELIVERED ON TIME VS DELAYED.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69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309512" y="-1346526"/>
            <a:ext cx="8991126" cy="8991126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832818" y="3149037"/>
            <a:ext cx="8991126" cy="8991126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6178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606386" y="-1346526"/>
            <a:ext cx="8991126" cy="8991126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28700" y="1028700"/>
            <a:ext cx="16230600" cy="6304430"/>
            <a:chOff x="0" y="0"/>
            <a:chExt cx="3138035" cy="121890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2356" y="0"/>
              <a:ext cx="3133322" cy="1218903"/>
            </a:xfrm>
            <a:custGeom>
              <a:avLst/>
              <a:gdLst/>
              <a:ahLst/>
              <a:cxnLst/>
              <a:rect r="r" b="b" t="t" l="l"/>
              <a:pathLst>
                <a:path h="1218903" w="3133322">
                  <a:moveTo>
                    <a:pt x="219924" y="1218903"/>
                  </a:moveTo>
                  <a:lnTo>
                    <a:pt x="2913399" y="1218903"/>
                  </a:lnTo>
                  <a:cubicBezTo>
                    <a:pt x="2924409" y="1218903"/>
                    <a:pt x="2933806" y="1210943"/>
                    <a:pt x="2935616" y="1200083"/>
                  </a:cubicBezTo>
                  <a:lnTo>
                    <a:pt x="3132541" y="18820"/>
                  </a:lnTo>
                  <a:cubicBezTo>
                    <a:pt x="3133323" y="14134"/>
                    <a:pt x="3132002" y="9341"/>
                    <a:pt x="3128931" y="5716"/>
                  </a:cubicBezTo>
                  <a:cubicBezTo>
                    <a:pt x="3125861" y="2090"/>
                    <a:pt x="3121350" y="0"/>
                    <a:pt x="3116599" y="0"/>
                  </a:cubicBezTo>
                  <a:lnTo>
                    <a:pt x="16724" y="0"/>
                  </a:lnTo>
                  <a:cubicBezTo>
                    <a:pt x="11973" y="0"/>
                    <a:pt x="7462" y="2090"/>
                    <a:pt x="4391" y="5716"/>
                  </a:cubicBezTo>
                  <a:cubicBezTo>
                    <a:pt x="1320" y="9341"/>
                    <a:pt x="0" y="14134"/>
                    <a:pt x="781" y="18820"/>
                  </a:cubicBezTo>
                  <a:lnTo>
                    <a:pt x="197707" y="1200083"/>
                  </a:lnTo>
                  <a:cubicBezTo>
                    <a:pt x="199517" y="1210943"/>
                    <a:pt x="208914" y="1218903"/>
                    <a:pt x="219924" y="1218903"/>
                  </a:cubicBezTo>
                  <a:close/>
                </a:path>
              </a:pathLst>
            </a:custGeom>
            <a:solidFill>
              <a:srgbClr val="E1EBED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27000" y="-38100"/>
              <a:ext cx="2884035" cy="12570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92286" y="8271155"/>
            <a:ext cx="18672571" cy="2851811"/>
          </a:xfrm>
          <a:custGeom>
            <a:avLst/>
            <a:gdLst/>
            <a:ahLst/>
            <a:cxnLst/>
            <a:rect r="r" b="b" t="t" l="l"/>
            <a:pathLst>
              <a:path h="2851811" w="18672571">
                <a:moveTo>
                  <a:pt x="0" y="0"/>
                </a:moveTo>
                <a:lnTo>
                  <a:pt x="18672572" y="0"/>
                </a:lnTo>
                <a:lnTo>
                  <a:pt x="18672572" y="2851811"/>
                </a:lnTo>
                <a:lnTo>
                  <a:pt x="0" y="28518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28700" y="3781600"/>
            <a:ext cx="6622293" cy="4948659"/>
          </a:xfrm>
          <a:custGeom>
            <a:avLst/>
            <a:gdLst/>
            <a:ahLst/>
            <a:cxnLst/>
            <a:rect r="r" b="b" t="t" l="l"/>
            <a:pathLst>
              <a:path h="4948659" w="6622293">
                <a:moveTo>
                  <a:pt x="0" y="0"/>
                </a:moveTo>
                <a:lnTo>
                  <a:pt x="6622293" y="0"/>
                </a:lnTo>
                <a:lnTo>
                  <a:pt x="6622293" y="4948659"/>
                </a:lnTo>
                <a:lnTo>
                  <a:pt x="0" y="49486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911518" y="1490926"/>
            <a:ext cx="1682450" cy="1658111"/>
          </a:xfrm>
          <a:custGeom>
            <a:avLst/>
            <a:gdLst/>
            <a:ahLst/>
            <a:cxnLst/>
            <a:rect r="r" b="b" t="t" l="l"/>
            <a:pathLst>
              <a:path h="1658111" w="1682450">
                <a:moveTo>
                  <a:pt x="0" y="0"/>
                </a:moveTo>
                <a:lnTo>
                  <a:pt x="1682450" y="0"/>
                </a:lnTo>
                <a:lnTo>
                  <a:pt x="1682450" y="1658111"/>
                </a:lnTo>
                <a:lnTo>
                  <a:pt x="0" y="16581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-2607425">
            <a:off x="4771735" y="2267760"/>
            <a:ext cx="882149" cy="2594556"/>
          </a:xfrm>
          <a:custGeom>
            <a:avLst/>
            <a:gdLst/>
            <a:ahLst/>
            <a:cxnLst/>
            <a:rect r="r" b="b" t="t" l="l"/>
            <a:pathLst>
              <a:path h="2594556" w="882149">
                <a:moveTo>
                  <a:pt x="0" y="0"/>
                </a:moveTo>
                <a:lnTo>
                  <a:pt x="882149" y="0"/>
                </a:lnTo>
                <a:lnTo>
                  <a:pt x="882149" y="2594557"/>
                </a:lnTo>
                <a:lnTo>
                  <a:pt x="0" y="259455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8" id="18"/>
          <p:cNvSpPr txBox="true"/>
          <p:nvPr/>
        </p:nvSpPr>
        <p:spPr>
          <a:xfrm rot="0">
            <a:off x="8177190" y="2009775"/>
            <a:ext cx="8583916" cy="3133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00"/>
              </a:lnSpc>
            </a:pPr>
            <a:r>
              <a:rPr lang="en-US" sz="12000">
                <a:solidFill>
                  <a:srgbClr val="FF7F50"/>
                </a:solidFill>
                <a:latin typeface="Archivo Black"/>
                <a:ea typeface="Archivo Black"/>
                <a:cs typeface="Archivo Black"/>
                <a:sym typeface="Archivo Black"/>
              </a:rPr>
              <a:t>THANK YOU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364013" y="5231656"/>
            <a:ext cx="7232152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200"/>
              </a:lnSpc>
              <a:spcBef>
                <a:spcPct val="0"/>
              </a:spcBef>
            </a:pPr>
          </a:p>
        </p:txBody>
      </p:sp>
      <p:sp>
        <p:nvSpPr>
          <p:cNvPr name="Freeform 20" id="20"/>
          <p:cNvSpPr/>
          <p:nvPr/>
        </p:nvSpPr>
        <p:spPr>
          <a:xfrm flipH="false" flipV="false" rot="7238611">
            <a:off x="15289832" y="1577304"/>
            <a:ext cx="2935145" cy="960593"/>
          </a:xfrm>
          <a:custGeom>
            <a:avLst/>
            <a:gdLst/>
            <a:ahLst/>
            <a:cxnLst/>
            <a:rect r="r" b="b" t="t" l="l"/>
            <a:pathLst>
              <a:path h="960593" w="2935145">
                <a:moveTo>
                  <a:pt x="0" y="0"/>
                </a:moveTo>
                <a:lnTo>
                  <a:pt x="2935146" y="0"/>
                </a:lnTo>
                <a:lnTo>
                  <a:pt x="2935146" y="960593"/>
                </a:lnTo>
                <a:lnTo>
                  <a:pt x="0" y="96059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1" id="21"/>
          <p:cNvSpPr/>
          <p:nvPr/>
        </p:nvSpPr>
        <p:spPr>
          <a:xfrm flipH="false" flipV="false" rot="0">
            <a:off x="15596165" y="4043915"/>
            <a:ext cx="766015" cy="766015"/>
          </a:xfrm>
          <a:custGeom>
            <a:avLst/>
            <a:gdLst/>
            <a:ahLst/>
            <a:cxnLst/>
            <a:rect r="r" b="b" t="t" l="l"/>
            <a:pathLst>
              <a:path h="766015" w="766015">
                <a:moveTo>
                  <a:pt x="0" y="0"/>
                </a:moveTo>
                <a:lnTo>
                  <a:pt x="766015" y="0"/>
                </a:lnTo>
                <a:lnTo>
                  <a:pt x="766015" y="766015"/>
                </a:lnTo>
                <a:lnTo>
                  <a:pt x="0" y="76601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69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189937" y="1953563"/>
            <a:ext cx="6379874" cy="637987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654594" y="3846222"/>
            <a:ext cx="882149" cy="2594556"/>
          </a:xfrm>
          <a:custGeom>
            <a:avLst/>
            <a:gdLst/>
            <a:ahLst/>
            <a:cxnLst/>
            <a:rect r="r" b="b" t="t" l="l"/>
            <a:pathLst>
              <a:path h="2594556" w="882149">
                <a:moveTo>
                  <a:pt x="0" y="0"/>
                </a:moveTo>
                <a:lnTo>
                  <a:pt x="882149" y="0"/>
                </a:lnTo>
                <a:lnTo>
                  <a:pt x="882149" y="2594556"/>
                </a:lnTo>
                <a:lnTo>
                  <a:pt x="0" y="25945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687202" y="1321078"/>
            <a:ext cx="1682450" cy="1658111"/>
          </a:xfrm>
          <a:custGeom>
            <a:avLst/>
            <a:gdLst/>
            <a:ahLst/>
            <a:cxnLst/>
            <a:rect r="r" b="b" t="t" l="l"/>
            <a:pathLst>
              <a:path h="1658111" w="1682450">
                <a:moveTo>
                  <a:pt x="0" y="0"/>
                </a:moveTo>
                <a:lnTo>
                  <a:pt x="1682450" y="0"/>
                </a:lnTo>
                <a:lnTo>
                  <a:pt x="1682450" y="1658111"/>
                </a:lnTo>
                <a:lnTo>
                  <a:pt x="0" y="16581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7" id="7"/>
          <p:cNvGrpSpPr/>
          <p:nvPr/>
        </p:nvGrpSpPr>
        <p:grpSpPr>
          <a:xfrm rot="0">
            <a:off x="858771" y="7318344"/>
            <a:ext cx="1015093" cy="1015093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7F5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3998748" y="-3953212"/>
            <a:ext cx="7906424" cy="7906424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6178"/>
            </a:soli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3822493" y="1321078"/>
            <a:ext cx="13436807" cy="8229600"/>
            <a:chOff x="0" y="0"/>
            <a:chExt cx="599524" cy="36718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599524" cy="367188"/>
            </a:xfrm>
            <a:custGeom>
              <a:avLst/>
              <a:gdLst/>
              <a:ahLst/>
              <a:cxnLst/>
              <a:rect r="r" b="b" t="t" l="l"/>
              <a:pathLst>
                <a:path h="367188" w="599524">
                  <a:moveTo>
                    <a:pt x="57617" y="0"/>
                  </a:moveTo>
                  <a:lnTo>
                    <a:pt x="541906" y="0"/>
                  </a:lnTo>
                  <a:cubicBezTo>
                    <a:pt x="573728" y="0"/>
                    <a:pt x="599524" y="25796"/>
                    <a:pt x="599524" y="57617"/>
                  </a:cubicBezTo>
                  <a:lnTo>
                    <a:pt x="599524" y="309571"/>
                  </a:lnTo>
                  <a:cubicBezTo>
                    <a:pt x="599524" y="341392"/>
                    <a:pt x="573728" y="367188"/>
                    <a:pt x="541906" y="367188"/>
                  </a:cubicBezTo>
                  <a:lnTo>
                    <a:pt x="57617" y="367188"/>
                  </a:lnTo>
                  <a:cubicBezTo>
                    <a:pt x="25796" y="367188"/>
                    <a:pt x="0" y="341392"/>
                    <a:pt x="0" y="309571"/>
                  </a:cubicBezTo>
                  <a:lnTo>
                    <a:pt x="0" y="57617"/>
                  </a:lnTo>
                  <a:cubicBezTo>
                    <a:pt x="0" y="25796"/>
                    <a:pt x="25796" y="0"/>
                    <a:pt x="57617" y="0"/>
                  </a:cubicBezTo>
                  <a:close/>
                </a:path>
              </a:pathLst>
            </a:custGeom>
            <a:solidFill>
              <a:srgbClr val="E1EBED"/>
            </a:solidFill>
            <a:ln cap="rnd">
              <a:noFill/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599524" cy="4052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-192286" y="8460555"/>
            <a:ext cx="18672571" cy="2851811"/>
          </a:xfrm>
          <a:custGeom>
            <a:avLst/>
            <a:gdLst/>
            <a:ahLst/>
            <a:cxnLst/>
            <a:rect r="r" b="b" t="t" l="l"/>
            <a:pathLst>
              <a:path h="2851811" w="18672571">
                <a:moveTo>
                  <a:pt x="0" y="0"/>
                </a:moveTo>
                <a:lnTo>
                  <a:pt x="18672572" y="0"/>
                </a:lnTo>
                <a:lnTo>
                  <a:pt x="18672572" y="2851811"/>
                </a:lnTo>
                <a:lnTo>
                  <a:pt x="0" y="28518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4644879" y="1797391"/>
            <a:ext cx="11835316" cy="1033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00"/>
              </a:lnSpc>
            </a:pPr>
            <a:r>
              <a:rPr lang="en-US" sz="7700">
                <a:solidFill>
                  <a:srgbClr val="FF7F50"/>
                </a:solidFill>
                <a:latin typeface="Archivo Black"/>
                <a:ea typeface="Archivo Black"/>
                <a:cs typeface="Archivo Black"/>
                <a:sym typeface="Archivo Black"/>
              </a:rPr>
              <a:t>TABLE OF CONTENT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4644879" y="3245066"/>
            <a:ext cx="782843" cy="782843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4644879" y="7942015"/>
            <a:ext cx="782843" cy="782843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4644879" y="4456535"/>
            <a:ext cx="782843" cy="782843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1031380" y="3245066"/>
            <a:ext cx="782843" cy="782843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4644879" y="5668003"/>
            <a:ext cx="782843" cy="782843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11080933" y="5668003"/>
            <a:ext cx="782843" cy="782843"/>
            <a:chOff x="0" y="0"/>
            <a:chExt cx="812800" cy="812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4644879" y="6879471"/>
            <a:ext cx="782843" cy="782843"/>
            <a:chOff x="0" y="0"/>
            <a:chExt cx="812800" cy="8128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11080933" y="6879471"/>
            <a:ext cx="782843" cy="782843"/>
            <a:chOff x="0" y="0"/>
            <a:chExt cx="812800" cy="8128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42" id="42"/>
          <p:cNvSpPr txBox="true"/>
          <p:nvPr/>
        </p:nvSpPr>
        <p:spPr>
          <a:xfrm rot="0">
            <a:off x="4694432" y="3409459"/>
            <a:ext cx="683738" cy="530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3999">
                <a:solidFill>
                  <a:srgbClr val="ECF284"/>
                </a:solidFill>
                <a:latin typeface="Archivo Black"/>
                <a:ea typeface="Archivo Black"/>
                <a:cs typeface="Archivo Black"/>
                <a:sym typeface="Archivo Black"/>
              </a:rPr>
              <a:t>1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4694432" y="8106408"/>
            <a:ext cx="683738" cy="530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3999">
                <a:solidFill>
                  <a:srgbClr val="ECF284"/>
                </a:solidFill>
                <a:latin typeface="Archivo Black"/>
                <a:ea typeface="Archivo Black"/>
                <a:cs typeface="Archivo Black"/>
                <a:sym typeface="Archivo Black"/>
              </a:rPr>
              <a:t>5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4694432" y="4608935"/>
            <a:ext cx="683738" cy="530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3999">
                <a:solidFill>
                  <a:srgbClr val="ECF284"/>
                </a:solidFill>
                <a:latin typeface="Archivo Black"/>
                <a:ea typeface="Archivo Black"/>
                <a:cs typeface="Archivo Black"/>
                <a:sym typeface="Archivo Black"/>
              </a:rPr>
              <a:t>2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1080933" y="3422954"/>
            <a:ext cx="683738" cy="530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3999">
                <a:solidFill>
                  <a:srgbClr val="ECF284"/>
                </a:solidFill>
                <a:latin typeface="Archivo Black"/>
                <a:ea typeface="Archivo Black"/>
                <a:cs typeface="Archivo Black"/>
                <a:sym typeface="Archivo Black"/>
              </a:rPr>
              <a:t>6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4694432" y="5808410"/>
            <a:ext cx="683738" cy="530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3999">
                <a:solidFill>
                  <a:srgbClr val="ECF284"/>
                </a:solidFill>
                <a:latin typeface="Archivo Black"/>
                <a:ea typeface="Archivo Black"/>
                <a:cs typeface="Archivo Black"/>
                <a:sym typeface="Archivo Black"/>
              </a:rPr>
              <a:t>3</a:t>
            </a:r>
          </a:p>
        </p:txBody>
      </p:sp>
      <p:grpSp>
        <p:nvGrpSpPr>
          <p:cNvPr name="Group 47" id="47"/>
          <p:cNvGrpSpPr/>
          <p:nvPr/>
        </p:nvGrpSpPr>
        <p:grpSpPr>
          <a:xfrm rot="0">
            <a:off x="11080933" y="4456535"/>
            <a:ext cx="782843" cy="782843"/>
            <a:chOff x="0" y="0"/>
            <a:chExt cx="812800" cy="81280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0" id="50"/>
          <p:cNvSpPr txBox="true"/>
          <p:nvPr/>
        </p:nvSpPr>
        <p:spPr>
          <a:xfrm rot="0">
            <a:off x="11130486" y="4613275"/>
            <a:ext cx="683738" cy="530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3999">
                <a:solidFill>
                  <a:srgbClr val="ECF284"/>
                </a:solidFill>
                <a:latin typeface="Archivo Black"/>
                <a:ea typeface="Archivo Black"/>
                <a:cs typeface="Archivo Black"/>
                <a:sym typeface="Archivo Black"/>
              </a:rPr>
              <a:t>7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4694432" y="7007886"/>
            <a:ext cx="683738" cy="530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3999">
                <a:solidFill>
                  <a:srgbClr val="ECF284"/>
                </a:solidFill>
                <a:latin typeface="Archivo Black"/>
                <a:ea typeface="Archivo Black"/>
                <a:cs typeface="Archivo Black"/>
                <a:sym typeface="Archivo Black"/>
              </a:rPr>
              <a:t>4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1130486" y="5832396"/>
            <a:ext cx="683738" cy="530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3999">
                <a:solidFill>
                  <a:srgbClr val="ECF284"/>
                </a:solidFill>
                <a:latin typeface="Archivo Black"/>
                <a:ea typeface="Archivo Black"/>
                <a:cs typeface="Archivo Black"/>
                <a:sym typeface="Archivo Black"/>
              </a:rPr>
              <a:t>8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5757067" y="3245066"/>
            <a:ext cx="3386933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26262F"/>
                </a:solidFill>
                <a:latin typeface="Garet"/>
                <a:ea typeface="Garet"/>
                <a:cs typeface="Garet"/>
                <a:sym typeface="Garet"/>
              </a:rPr>
              <a:t>CUSTOMERS BY STATE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5757067" y="8089146"/>
            <a:ext cx="3961492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26262F"/>
                </a:solidFill>
                <a:latin typeface="Garet"/>
                <a:ea typeface="Garet"/>
                <a:cs typeface="Garet"/>
                <a:sym typeface="Garet"/>
              </a:rPr>
              <a:t>TOP STATES BY CUSTOMERS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5757067" y="4456535"/>
            <a:ext cx="3664117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26262F"/>
                </a:solidFill>
                <a:latin typeface="Garet"/>
                <a:ea typeface="Garet"/>
                <a:cs typeface="Garet"/>
                <a:sym typeface="Garet"/>
              </a:rPr>
              <a:t>ORDER STATUS COUNT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12244777" y="3245066"/>
            <a:ext cx="3342518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26262F"/>
                </a:solidFill>
                <a:latin typeface="Garet"/>
                <a:ea typeface="Garet"/>
                <a:cs typeface="Garet"/>
                <a:sym typeface="Garet"/>
              </a:rPr>
              <a:t>AVERAGE DELIVERY TIME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5757067" y="5668003"/>
            <a:ext cx="3664117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26262F"/>
                </a:solidFill>
                <a:latin typeface="Garet"/>
                <a:ea typeface="Garet"/>
                <a:cs typeface="Garet"/>
                <a:sym typeface="Garet"/>
              </a:rPr>
              <a:t>UNIQUE PRODUCTS SOLD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12244777" y="4396375"/>
            <a:ext cx="3664117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26262F"/>
                </a:solidFill>
                <a:latin typeface="Garet"/>
                <a:ea typeface="Garet"/>
                <a:cs typeface="Garet"/>
                <a:sym typeface="Garet"/>
              </a:rPr>
              <a:t>MONTHLY ORDER COUNT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5757067" y="6879471"/>
            <a:ext cx="3664117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26262F"/>
                </a:solidFill>
                <a:latin typeface="Garet"/>
                <a:ea typeface="Garet"/>
                <a:cs typeface="Garet"/>
                <a:sym typeface="Garet"/>
              </a:rPr>
              <a:t>PRODUCTS BY CATEGORY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12244777" y="5548768"/>
            <a:ext cx="2920678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26262F"/>
                </a:solidFill>
                <a:latin typeface="Garet"/>
                <a:ea typeface="Garet"/>
                <a:cs typeface="Garet"/>
                <a:sym typeface="Garet"/>
              </a:rPr>
              <a:t>TOP ORDERING CUSTOMER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12244777" y="8122179"/>
            <a:ext cx="2920678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26262F"/>
                </a:solidFill>
                <a:latin typeface="Garet"/>
                <a:ea typeface="Garet"/>
                <a:cs typeface="Garet"/>
                <a:sym typeface="Garet"/>
              </a:rPr>
              <a:t>ON-TIME VS DELAYED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12244777" y="6931686"/>
            <a:ext cx="3342518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26262F"/>
                </a:solidFill>
                <a:latin typeface="Garet"/>
                <a:ea typeface="Garet"/>
                <a:cs typeface="Garet"/>
                <a:sym typeface="Garet"/>
              </a:rPr>
              <a:t>CANCELLATION RATE BY CATEGORY</a:t>
            </a:r>
          </a:p>
        </p:txBody>
      </p:sp>
      <p:grpSp>
        <p:nvGrpSpPr>
          <p:cNvPr name="Group 63" id="63"/>
          <p:cNvGrpSpPr/>
          <p:nvPr/>
        </p:nvGrpSpPr>
        <p:grpSpPr>
          <a:xfrm rot="0">
            <a:off x="11080933" y="7942015"/>
            <a:ext cx="782843" cy="782843"/>
            <a:chOff x="0" y="0"/>
            <a:chExt cx="812800" cy="812800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name="TextBox 65" id="6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6" id="66"/>
          <p:cNvSpPr txBox="true"/>
          <p:nvPr/>
        </p:nvSpPr>
        <p:spPr>
          <a:xfrm rot="0">
            <a:off x="11130486" y="8106408"/>
            <a:ext cx="440974" cy="530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3999">
                <a:solidFill>
                  <a:srgbClr val="ECF284"/>
                </a:solidFill>
                <a:latin typeface="Archivo Black"/>
                <a:ea typeface="Archivo Black"/>
                <a:cs typeface="Archivo Black"/>
                <a:sym typeface="Archivo Black"/>
              </a:rPr>
              <a:t>1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11130486" y="7050921"/>
            <a:ext cx="683738" cy="530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3999">
                <a:solidFill>
                  <a:srgbClr val="ECF284"/>
                </a:solidFill>
                <a:latin typeface="Archivo Black"/>
                <a:ea typeface="Archivo Black"/>
                <a:cs typeface="Archivo Black"/>
                <a:sym typeface="Archivo Black"/>
              </a:rPr>
              <a:t>9</a:t>
            </a:r>
          </a:p>
        </p:txBody>
      </p:sp>
      <p:sp>
        <p:nvSpPr>
          <p:cNvPr name="TextBox 68" id="68"/>
          <p:cNvSpPr txBox="true"/>
          <p:nvPr/>
        </p:nvSpPr>
        <p:spPr>
          <a:xfrm rot="0">
            <a:off x="11350973" y="8106408"/>
            <a:ext cx="556274" cy="530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3999">
                <a:solidFill>
                  <a:srgbClr val="ECF284"/>
                </a:solidFill>
                <a:latin typeface="Archivo Black"/>
                <a:ea typeface="Archivo Black"/>
                <a:cs typeface="Archivo Black"/>
                <a:sym typeface="Archivo Black"/>
              </a:rPr>
              <a:t>0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69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56088" y="-5639429"/>
            <a:ext cx="8991126" cy="8991126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6178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1028700"/>
            <a:ext cx="13436807" cy="8229600"/>
            <a:chOff x="0" y="0"/>
            <a:chExt cx="599524" cy="36718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99524" cy="367188"/>
            </a:xfrm>
            <a:custGeom>
              <a:avLst/>
              <a:gdLst/>
              <a:ahLst/>
              <a:cxnLst/>
              <a:rect r="r" b="b" t="t" l="l"/>
              <a:pathLst>
                <a:path h="367188" w="599524">
                  <a:moveTo>
                    <a:pt x="57617" y="0"/>
                  </a:moveTo>
                  <a:lnTo>
                    <a:pt x="541906" y="0"/>
                  </a:lnTo>
                  <a:cubicBezTo>
                    <a:pt x="573728" y="0"/>
                    <a:pt x="599524" y="25796"/>
                    <a:pt x="599524" y="57617"/>
                  </a:cubicBezTo>
                  <a:lnTo>
                    <a:pt x="599524" y="309571"/>
                  </a:lnTo>
                  <a:cubicBezTo>
                    <a:pt x="599524" y="341392"/>
                    <a:pt x="573728" y="367188"/>
                    <a:pt x="541906" y="367188"/>
                  </a:cubicBezTo>
                  <a:lnTo>
                    <a:pt x="57617" y="367188"/>
                  </a:lnTo>
                  <a:cubicBezTo>
                    <a:pt x="25796" y="367188"/>
                    <a:pt x="0" y="341392"/>
                    <a:pt x="0" y="309571"/>
                  </a:cubicBezTo>
                  <a:lnTo>
                    <a:pt x="0" y="57617"/>
                  </a:lnTo>
                  <a:cubicBezTo>
                    <a:pt x="0" y="25796"/>
                    <a:pt x="25796" y="0"/>
                    <a:pt x="57617" y="0"/>
                  </a:cubicBezTo>
                  <a:close/>
                </a:path>
              </a:pathLst>
            </a:custGeom>
            <a:solidFill>
              <a:srgbClr val="E1EBED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99524" cy="4052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935803" y="3749138"/>
            <a:ext cx="12230394" cy="12230394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7F5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1951820" y="2462245"/>
            <a:ext cx="6336180" cy="6513830"/>
          </a:xfrm>
          <a:custGeom>
            <a:avLst/>
            <a:gdLst/>
            <a:ahLst/>
            <a:cxnLst/>
            <a:rect r="r" b="b" t="t" l="l"/>
            <a:pathLst>
              <a:path h="6513830" w="6336180">
                <a:moveTo>
                  <a:pt x="0" y="0"/>
                </a:moveTo>
                <a:lnTo>
                  <a:pt x="6336180" y="0"/>
                </a:lnTo>
                <a:lnTo>
                  <a:pt x="6336180" y="6513830"/>
                </a:lnTo>
                <a:lnTo>
                  <a:pt x="0" y="65138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-192286" y="8271155"/>
            <a:ext cx="18672571" cy="2851811"/>
          </a:xfrm>
          <a:custGeom>
            <a:avLst/>
            <a:gdLst/>
            <a:ahLst/>
            <a:cxnLst/>
            <a:rect r="r" b="b" t="t" l="l"/>
            <a:pathLst>
              <a:path h="2851811" w="18672571">
                <a:moveTo>
                  <a:pt x="0" y="0"/>
                </a:moveTo>
                <a:lnTo>
                  <a:pt x="18672572" y="0"/>
                </a:lnTo>
                <a:lnTo>
                  <a:pt x="18672572" y="2851811"/>
                </a:lnTo>
                <a:lnTo>
                  <a:pt x="0" y="28518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3360403" y="2131069"/>
            <a:ext cx="1105104" cy="1089117"/>
          </a:xfrm>
          <a:custGeom>
            <a:avLst/>
            <a:gdLst/>
            <a:ahLst/>
            <a:cxnLst/>
            <a:rect r="r" b="b" t="t" l="l"/>
            <a:pathLst>
              <a:path h="1089117" w="1105104">
                <a:moveTo>
                  <a:pt x="0" y="0"/>
                </a:moveTo>
                <a:lnTo>
                  <a:pt x="1105104" y="0"/>
                </a:lnTo>
                <a:lnTo>
                  <a:pt x="1105104" y="1089117"/>
                </a:lnTo>
                <a:lnTo>
                  <a:pt x="0" y="108911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7796465">
            <a:off x="15510000" y="548403"/>
            <a:ext cx="2935145" cy="960593"/>
          </a:xfrm>
          <a:custGeom>
            <a:avLst/>
            <a:gdLst/>
            <a:ahLst/>
            <a:cxnLst/>
            <a:rect r="r" b="b" t="t" l="l"/>
            <a:pathLst>
              <a:path h="960593" w="2935145">
                <a:moveTo>
                  <a:pt x="0" y="0"/>
                </a:moveTo>
                <a:lnTo>
                  <a:pt x="2935146" y="0"/>
                </a:lnTo>
                <a:lnTo>
                  <a:pt x="2935146" y="960594"/>
                </a:lnTo>
                <a:lnTo>
                  <a:pt x="0" y="96059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1951820" y="3351697"/>
            <a:ext cx="766015" cy="766015"/>
          </a:xfrm>
          <a:custGeom>
            <a:avLst/>
            <a:gdLst/>
            <a:ahLst/>
            <a:cxnLst/>
            <a:rect r="r" b="b" t="t" l="l"/>
            <a:pathLst>
              <a:path h="766015" w="766015">
                <a:moveTo>
                  <a:pt x="0" y="0"/>
                </a:moveTo>
                <a:lnTo>
                  <a:pt x="766016" y="0"/>
                </a:lnTo>
                <a:lnTo>
                  <a:pt x="766016" y="766015"/>
                </a:lnTo>
                <a:lnTo>
                  <a:pt x="0" y="76601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614209" y="3220186"/>
            <a:ext cx="10194587" cy="1951723"/>
          </a:xfrm>
          <a:custGeom>
            <a:avLst/>
            <a:gdLst/>
            <a:ahLst/>
            <a:cxnLst/>
            <a:rect r="r" b="b" t="t" l="l"/>
            <a:pathLst>
              <a:path h="1951723" w="10194587">
                <a:moveTo>
                  <a:pt x="0" y="0"/>
                </a:moveTo>
                <a:lnTo>
                  <a:pt x="10194588" y="0"/>
                </a:lnTo>
                <a:lnTo>
                  <a:pt x="10194588" y="1951723"/>
                </a:lnTo>
                <a:lnTo>
                  <a:pt x="0" y="1951723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-1849" r="0" b="-1849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14209" y="5719160"/>
            <a:ext cx="10194587" cy="2584834"/>
          </a:xfrm>
          <a:custGeom>
            <a:avLst/>
            <a:gdLst/>
            <a:ahLst/>
            <a:cxnLst/>
            <a:rect r="r" b="b" t="t" l="l"/>
            <a:pathLst>
              <a:path h="2584834" w="10194587">
                <a:moveTo>
                  <a:pt x="0" y="0"/>
                </a:moveTo>
                <a:lnTo>
                  <a:pt x="10194588" y="0"/>
                </a:lnTo>
                <a:lnTo>
                  <a:pt x="10194588" y="2584835"/>
                </a:lnTo>
                <a:lnTo>
                  <a:pt x="0" y="2584835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845738" y="1494797"/>
            <a:ext cx="15381780" cy="1348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01119" indent="-550560" lvl="1">
              <a:lnSpc>
                <a:spcPts val="5100"/>
              </a:lnSpc>
              <a:buAutoNum type="arabicPeriod" startAt="1"/>
            </a:pPr>
            <a:r>
              <a:rPr lang="en-US" sz="5100">
                <a:solidFill>
                  <a:srgbClr val="FF7F50"/>
                </a:solidFill>
                <a:latin typeface="Archivo Black"/>
                <a:ea typeface="Archivo Black"/>
                <a:cs typeface="Archivo Black"/>
                <a:sym typeface="Archivo Black"/>
              </a:rPr>
              <a:t>LIST ALL CUSTOMERS FROM A PARTICULAR STATE.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69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30109" y="3929282"/>
            <a:ext cx="8991126" cy="8991126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6178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9642" y="4706918"/>
            <a:ext cx="5341376" cy="3991464"/>
          </a:xfrm>
          <a:custGeom>
            <a:avLst/>
            <a:gdLst/>
            <a:ahLst/>
            <a:cxnLst/>
            <a:rect r="r" b="b" t="t" l="l"/>
            <a:pathLst>
              <a:path h="3991464" w="5341376">
                <a:moveTo>
                  <a:pt x="0" y="0"/>
                </a:moveTo>
                <a:lnTo>
                  <a:pt x="5341376" y="0"/>
                </a:lnTo>
                <a:lnTo>
                  <a:pt x="5341376" y="3991465"/>
                </a:lnTo>
                <a:lnTo>
                  <a:pt x="0" y="39914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6" id="6"/>
          <p:cNvGrpSpPr/>
          <p:nvPr/>
        </p:nvGrpSpPr>
        <p:grpSpPr>
          <a:xfrm rot="0">
            <a:off x="5170697" y="720528"/>
            <a:ext cx="12833551" cy="7977855"/>
            <a:chOff x="0" y="0"/>
            <a:chExt cx="572608" cy="35595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72608" cy="355956"/>
            </a:xfrm>
            <a:custGeom>
              <a:avLst/>
              <a:gdLst/>
              <a:ahLst/>
              <a:cxnLst/>
              <a:rect r="r" b="b" t="t" l="l"/>
              <a:pathLst>
                <a:path h="355956" w="572608">
                  <a:moveTo>
                    <a:pt x="60326" y="0"/>
                  </a:moveTo>
                  <a:lnTo>
                    <a:pt x="512282" y="0"/>
                  </a:lnTo>
                  <a:cubicBezTo>
                    <a:pt x="545599" y="0"/>
                    <a:pt x="572608" y="27009"/>
                    <a:pt x="572608" y="60326"/>
                  </a:cubicBezTo>
                  <a:lnTo>
                    <a:pt x="572608" y="295630"/>
                  </a:lnTo>
                  <a:cubicBezTo>
                    <a:pt x="572608" y="328947"/>
                    <a:pt x="545599" y="355956"/>
                    <a:pt x="512282" y="355956"/>
                  </a:cubicBezTo>
                  <a:lnTo>
                    <a:pt x="60326" y="355956"/>
                  </a:lnTo>
                  <a:cubicBezTo>
                    <a:pt x="27009" y="355956"/>
                    <a:pt x="0" y="328947"/>
                    <a:pt x="0" y="295630"/>
                  </a:cubicBezTo>
                  <a:lnTo>
                    <a:pt x="0" y="60326"/>
                  </a:lnTo>
                  <a:cubicBezTo>
                    <a:pt x="0" y="27009"/>
                    <a:pt x="27009" y="0"/>
                    <a:pt x="60326" y="0"/>
                  </a:cubicBezTo>
                  <a:close/>
                </a:path>
              </a:pathLst>
            </a:custGeom>
            <a:solidFill>
              <a:srgbClr val="E1EBED"/>
            </a:solidFill>
            <a:ln cap="rnd">
              <a:noFill/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72608" cy="3940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-192286" y="8271155"/>
            <a:ext cx="18672571" cy="2851811"/>
          </a:xfrm>
          <a:custGeom>
            <a:avLst/>
            <a:gdLst/>
            <a:ahLst/>
            <a:cxnLst/>
            <a:rect r="r" b="b" t="t" l="l"/>
            <a:pathLst>
              <a:path h="2851811" w="18672571">
                <a:moveTo>
                  <a:pt x="0" y="0"/>
                </a:moveTo>
                <a:lnTo>
                  <a:pt x="18672572" y="0"/>
                </a:lnTo>
                <a:lnTo>
                  <a:pt x="18672572" y="2851811"/>
                </a:lnTo>
                <a:lnTo>
                  <a:pt x="0" y="28518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715773" y="1159262"/>
            <a:ext cx="11543527" cy="1348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00"/>
              </a:lnSpc>
            </a:pPr>
            <a:r>
              <a:rPr lang="en-US" sz="5100">
                <a:solidFill>
                  <a:srgbClr val="FF7F50"/>
                </a:solidFill>
                <a:latin typeface="Archivo Black"/>
                <a:ea typeface="Archivo Black"/>
                <a:cs typeface="Archivo Black"/>
                <a:sym typeface="Archivo Black"/>
              </a:rPr>
              <a:t>2. COUNT THE NUMBER OF ORDERS BY THEIR STATUS.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-3100853" y="-5975575"/>
            <a:ext cx="8991126" cy="8991126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  <a:ln cap="sq">
              <a:noFill/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521154" y="2508005"/>
            <a:ext cx="1015093" cy="1015093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7F5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3017108">
            <a:off x="4169456" y="591457"/>
            <a:ext cx="882149" cy="2594556"/>
          </a:xfrm>
          <a:custGeom>
            <a:avLst/>
            <a:gdLst/>
            <a:ahLst/>
            <a:cxnLst/>
            <a:rect r="r" b="b" t="t" l="l"/>
            <a:pathLst>
              <a:path h="2594556" w="882149">
                <a:moveTo>
                  <a:pt x="0" y="0"/>
                </a:moveTo>
                <a:lnTo>
                  <a:pt x="882149" y="0"/>
                </a:lnTo>
                <a:lnTo>
                  <a:pt x="882149" y="2594557"/>
                </a:lnTo>
                <a:lnTo>
                  <a:pt x="0" y="259455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16514351" y="84978"/>
            <a:ext cx="1489898" cy="1468344"/>
          </a:xfrm>
          <a:custGeom>
            <a:avLst/>
            <a:gdLst/>
            <a:ahLst/>
            <a:cxnLst/>
            <a:rect r="r" b="b" t="t" l="l"/>
            <a:pathLst>
              <a:path h="1468344" w="1489898">
                <a:moveTo>
                  <a:pt x="0" y="0"/>
                </a:moveTo>
                <a:lnTo>
                  <a:pt x="1489898" y="0"/>
                </a:lnTo>
                <a:lnTo>
                  <a:pt x="1489898" y="1468344"/>
                </a:lnTo>
                <a:lnTo>
                  <a:pt x="0" y="146834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9" id="19"/>
          <p:cNvSpPr/>
          <p:nvPr/>
        </p:nvSpPr>
        <p:spPr>
          <a:xfrm flipH="false" flipV="false" rot="0">
            <a:off x="6773248" y="3056943"/>
            <a:ext cx="9741103" cy="2309746"/>
          </a:xfrm>
          <a:custGeom>
            <a:avLst/>
            <a:gdLst/>
            <a:ahLst/>
            <a:cxnLst/>
            <a:rect r="r" b="b" t="t" l="l"/>
            <a:pathLst>
              <a:path h="2309746" w="9741103">
                <a:moveTo>
                  <a:pt x="0" y="0"/>
                </a:moveTo>
                <a:lnTo>
                  <a:pt x="9741103" y="0"/>
                </a:lnTo>
                <a:lnTo>
                  <a:pt x="9741103" y="2309746"/>
                </a:lnTo>
                <a:lnTo>
                  <a:pt x="0" y="230974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6773248" y="5919139"/>
            <a:ext cx="9741103" cy="2273503"/>
          </a:xfrm>
          <a:custGeom>
            <a:avLst/>
            <a:gdLst/>
            <a:ahLst/>
            <a:cxnLst/>
            <a:rect r="r" b="b" t="t" l="l"/>
            <a:pathLst>
              <a:path h="2273503" w="9741103">
                <a:moveTo>
                  <a:pt x="0" y="0"/>
                </a:moveTo>
                <a:lnTo>
                  <a:pt x="9741103" y="0"/>
                </a:lnTo>
                <a:lnTo>
                  <a:pt x="9741103" y="2273504"/>
                </a:lnTo>
                <a:lnTo>
                  <a:pt x="0" y="2273504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-3352" r="0" b="-3352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69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374505" y="-3282961"/>
            <a:ext cx="8991126" cy="8991126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6178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671379" y="-3282961"/>
            <a:ext cx="8991126" cy="8991126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6178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54159" y="1569859"/>
            <a:ext cx="1325831" cy="132583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-192286" y="8271155"/>
            <a:ext cx="18672571" cy="2851811"/>
          </a:xfrm>
          <a:custGeom>
            <a:avLst/>
            <a:gdLst/>
            <a:ahLst/>
            <a:cxnLst/>
            <a:rect r="r" b="b" t="t" l="l"/>
            <a:pathLst>
              <a:path h="2851811" w="18672571">
                <a:moveTo>
                  <a:pt x="0" y="0"/>
                </a:moveTo>
                <a:lnTo>
                  <a:pt x="18672572" y="0"/>
                </a:lnTo>
                <a:lnTo>
                  <a:pt x="18672572" y="2851811"/>
                </a:lnTo>
                <a:lnTo>
                  <a:pt x="0" y="28518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028700" y="1028700"/>
            <a:ext cx="16230600" cy="8229600"/>
            <a:chOff x="0" y="0"/>
            <a:chExt cx="724177" cy="36718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24177" cy="367188"/>
            </a:xfrm>
            <a:custGeom>
              <a:avLst/>
              <a:gdLst/>
              <a:ahLst/>
              <a:cxnLst/>
              <a:rect r="r" b="b" t="t" l="l"/>
              <a:pathLst>
                <a:path h="367188" w="724177">
                  <a:moveTo>
                    <a:pt x="47700" y="0"/>
                  </a:moveTo>
                  <a:lnTo>
                    <a:pt x="676478" y="0"/>
                  </a:lnTo>
                  <a:cubicBezTo>
                    <a:pt x="689128" y="0"/>
                    <a:pt x="701261" y="5025"/>
                    <a:pt x="710206" y="13971"/>
                  </a:cubicBezTo>
                  <a:cubicBezTo>
                    <a:pt x="719152" y="22916"/>
                    <a:pt x="724177" y="35049"/>
                    <a:pt x="724177" y="47700"/>
                  </a:cubicBezTo>
                  <a:lnTo>
                    <a:pt x="724177" y="319489"/>
                  </a:lnTo>
                  <a:cubicBezTo>
                    <a:pt x="724177" y="332140"/>
                    <a:pt x="719152" y="344272"/>
                    <a:pt x="710206" y="353218"/>
                  </a:cubicBezTo>
                  <a:cubicBezTo>
                    <a:pt x="701261" y="362163"/>
                    <a:pt x="689128" y="367188"/>
                    <a:pt x="676478" y="367188"/>
                  </a:cubicBezTo>
                  <a:lnTo>
                    <a:pt x="47700" y="367188"/>
                  </a:lnTo>
                  <a:cubicBezTo>
                    <a:pt x="35049" y="367188"/>
                    <a:pt x="22916" y="362163"/>
                    <a:pt x="13971" y="353218"/>
                  </a:cubicBezTo>
                  <a:cubicBezTo>
                    <a:pt x="5025" y="344272"/>
                    <a:pt x="0" y="332140"/>
                    <a:pt x="0" y="319489"/>
                  </a:cubicBezTo>
                  <a:lnTo>
                    <a:pt x="0" y="47700"/>
                  </a:lnTo>
                  <a:cubicBezTo>
                    <a:pt x="0" y="35049"/>
                    <a:pt x="5025" y="22916"/>
                    <a:pt x="13971" y="13971"/>
                  </a:cubicBezTo>
                  <a:cubicBezTo>
                    <a:pt x="22916" y="5025"/>
                    <a:pt x="35049" y="0"/>
                    <a:pt x="47700" y="0"/>
                  </a:cubicBezTo>
                  <a:close/>
                </a:path>
              </a:pathLst>
            </a:custGeom>
            <a:solidFill>
              <a:srgbClr val="E1EBED"/>
            </a:solidFill>
            <a:ln cap="rnd">
              <a:noFill/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724177" cy="4052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052863" y="-335577"/>
            <a:ext cx="1285474" cy="1266878"/>
          </a:xfrm>
          <a:custGeom>
            <a:avLst/>
            <a:gdLst/>
            <a:ahLst/>
            <a:cxnLst/>
            <a:rect r="r" b="b" t="t" l="l"/>
            <a:pathLst>
              <a:path h="1266878" w="1285474">
                <a:moveTo>
                  <a:pt x="0" y="0"/>
                </a:moveTo>
                <a:lnTo>
                  <a:pt x="1285474" y="0"/>
                </a:lnTo>
                <a:lnTo>
                  <a:pt x="1285474" y="1266878"/>
                </a:lnTo>
                <a:lnTo>
                  <a:pt x="0" y="12668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-9344322">
            <a:off x="16202962" y="48662"/>
            <a:ext cx="2935145" cy="960593"/>
          </a:xfrm>
          <a:custGeom>
            <a:avLst/>
            <a:gdLst/>
            <a:ahLst/>
            <a:cxnLst/>
            <a:rect r="r" b="b" t="t" l="l"/>
            <a:pathLst>
              <a:path h="960593" w="2935145">
                <a:moveTo>
                  <a:pt x="0" y="0"/>
                </a:moveTo>
                <a:lnTo>
                  <a:pt x="2935146" y="0"/>
                </a:lnTo>
                <a:lnTo>
                  <a:pt x="2935146" y="960593"/>
                </a:lnTo>
                <a:lnTo>
                  <a:pt x="0" y="96059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7" id="17"/>
          <p:cNvGrpSpPr/>
          <p:nvPr/>
        </p:nvGrpSpPr>
        <p:grpSpPr>
          <a:xfrm rot="0">
            <a:off x="15371154" y="549266"/>
            <a:ext cx="764070" cy="764070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  <a:ln cap="sq">
              <a:noFill/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2114844" y="3119275"/>
            <a:ext cx="9727487" cy="2703484"/>
          </a:xfrm>
          <a:custGeom>
            <a:avLst/>
            <a:gdLst/>
            <a:ahLst/>
            <a:cxnLst/>
            <a:rect r="r" b="b" t="t" l="l"/>
            <a:pathLst>
              <a:path h="2703484" w="9727487">
                <a:moveTo>
                  <a:pt x="0" y="0"/>
                </a:moveTo>
                <a:lnTo>
                  <a:pt x="9727487" y="0"/>
                </a:lnTo>
                <a:lnTo>
                  <a:pt x="9727487" y="2703484"/>
                </a:lnTo>
                <a:lnTo>
                  <a:pt x="0" y="270348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2338337" y="6585703"/>
            <a:ext cx="5894516" cy="2255926"/>
          </a:xfrm>
          <a:custGeom>
            <a:avLst/>
            <a:gdLst/>
            <a:ahLst/>
            <a:cxnLst/>
            <a:rect r="r" b="b" t="t" l="l"/>
            <a:pathLst>
              <a:path h="2255926" w="5894516">
                <a:moveTo>
                  <a:pt x="0" y="0"/>
                </a:moveTo>
                <a:lnTo>
                  <a:pt x="5894517" y="0"/>
                </a:lnTo>
                <a:lnTo>
                  <a:pt x="5894517" y="2255926"/>
                </a:lnTo>
                <a:lnTo>
                  <a:pt x="0" y="225592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1695600" y="1389535"/>
            <a:ext cx="14782190" cy="1348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00"/>
              </a:lnSpc>
            </a:pPr>
            <a:r>
              <a:rPr lang="en-US" sz="5100">
                <a:solidFill>
                  <a:srgbClr val="FF7F50"/>
                </a:solidFill>
                <a:latin typeface="Archivo Black"/>
                <a:ea typeface="Archivo Black"/>
                <a:cs typeface="Archivo Black"/>
                <a:sym typeface="Archivo Black"/>
              </a:rPr>
              <a:t>3. GET THE TOTAL NUMBER OF UNIQUE PRODUCTS SOLD.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4069363" y="2518229"/>
            <a:ext cx="6379874" cy="6379874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6751754" y="7444337"/>
            <a:ext cx="1015093" cy="1015093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7F50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0">
            <a:off x="14467715" y="2895689"/>
            <a:ext cx="1285474" cy="1266878"/>
          </a:xfrm>
          <a:custGeom>
            <a:avLst/>
            <a:gdLst/>
            <a:ahLst/>
            <a:cxnLst/>
            <a:rect r="r" b="b" t="t" l="l"/>
            <a:pathLst>
              <a:path h="1266878" w="1285474">
                <a:moveTo>
                  <a:pt x="0" y="0"/>
                </a:moveTo>
                <a:lnTo>
                  <a:pt x="1285474" y="0"/>
                </a:lnTo>
                <a:lnTo>
                  <a:pt x="1285474" y="1266878"/>
                </a:lnTo>
                <a:lnTo>
                  <a:pt x="0" y="12668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0" id="30"/>
          <p:cNvSpPr/>
          <p:nvPr/>
        </p:nvSpPr>
        <p:spPr>
          <a:xfrm flipH="false" flipV="false" rot="4696624">
            <a:off x="-913413" y="7790858"/>
            <a:ext cx="2935145" cy="960593"/>
          </a:xfrm>
          <a:custGeom>
            <a:avLst/>
            <a:gdLst/>
            <a:ahLst/>
            <a:cxnLst/>
            <a:rect r="r" b="b" t="t" l="l"/>
            <a:pathLst>
              <a:path h="960593" w="2935145">
                <a:moveTo>
                  <a:pt x="0" y="0"/>
                </a:moveTo>
                <a:lnTo>
                  <a:pt x="2935145" y="0"/>
                </a:lnTo>
                <a:lnTo>
                  <a:pt x="2935145" y="960594"/>
                </a:lnTo>
                <a:lnTo>
                  <a:pt x="0" y="9605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1" id="31"/>
          <p:cNvSpPr/>
          <p:nvPr/>
        </p:nvSpPr>
        <p:spPr>
          <a:xfrm flipH="false" flipV="false" rot="0">
            <a:off x="17766846" y="4471017"/>
            <a:ext cx="766015" cy="766015"/>
          </a:xfrm>
          <a:custGeom>
            <a:avLst/>
            <a:gdLst/>
            <a:ahLst/>
            <a:cxnLst/>
            <a:rect r="r" b="b" t="t" l="l"/>
            <a:pathLst>
              <a:path h="766015" w="766015">
                <a:moveTo>
                  <a:pt x="0" y="0"/>
                </a:moveTo>
                <a:lnTo>
                  <a:pt x="766016" y="0"/>
                </a:lnTo>
                <a:lnTo>
                  <a:pt x="766016" y="766016"/>
                </a:lnTo>
                <a:lnTo>
                  <a:pt x="0" y="76601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69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146267" y="-3282961"/>
            <a:ext cx="8991126" cy="8991126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6178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671379" y="-3282961"/>
            <a:ext cx="8991126" cy="8991126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6178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848738"/>
            <a:ext cx="12971584" cy="8229600"/>
            <a:chOff x="0" y="0"/>
            <a:chExt cx="578766" cy="36718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78766" cy="367188"/>
            </a:xfrm>
            <a:custGeom>
              <a:avLst/>
              <a:gdLst/>
              <a:ahLst/>
              <a:cxnLst/>
              <a:rect r="r" b="b" t="t" l="l"/>
              <a:pathLst>
                <a:path h="367188" w="578766">
                  <a:moveTo>
                    <a:pt x="59684" y="0"/>
                  </a:moveTo>
                  <a:lnTo>
                    <a:pt x="519083" y="0"/>
                  </a:lnTo>
                  <a:cubicBezTo>
                    <a:pt x="534912" y="0"/>
                    <a:pt x="550093" y="6288"/>
                    <a:pt x="561285" y="17481"/>
                  </a:cubicBezTo>
                  <a:cubicBezTo>
                    <a:pt x="572478" y="28674"/>
                    <a:pt x="578766" y="43855"/>
                    <a:pt x="578766" y="59684"/>
                  </a:cubicBezTo>
                  <a:lnTo>
                    <a:pt x="578766" y="307505"/>
                  </a:lnTo>
                  <a:cubicBezTo>
                    <a:pt x="578766" y="323334"/>
                    <a:pt x="572478" y="338515"/>
                    <a:pt x="561285" y="349708"/>
                  </a:cubicBezTo>
                  <a:cubicBezTo>
                    <a:pt x="550093" y="360900"/>
                    <a:pt x="534912" y="367188"/>
                    <a:pt x="519083" y="367188"/>
                  </a:cubicBezTo>
                  <a:lnTo>
                    <a:pt x="59684" y="367188"/>
                  </a:lnTo>
                  <a:cubicBezTo>
                    <a:pt x="43855" y="367188"/>
                    <a:pt x="28674" y="360900"/>
                    <a:pt x="17481" y="349708"/>
                  </a:cubicBezTo>
                  <a:cubicBezTo>
                    <a:pt x="6288" y="338515"/>
                    <a:pt x="0" y="323334"/>
                    <a:pt x="0" y="307505"/>
                  </a:cubicBezTo>
                  <a:lnTo>
                    <a:pt x="0" y="59684"/>
                  </a:lnTo>
                  <a:cubicBezTo>
                    <a:pt x="0" y="43855"/>
                    <a:pt x="6288" y="28674"/>
                    <a:pt x="17481" y="17481"/>
                  </a:cubicBezTo>
                  <a:cubicBezTo>
                    <a:pt x="28674" y="6288"/>
                    <a:pt x="43855" y="0"/>
                    <a:pt x="59684" y="0"/>
                  </a:cubicBezTo>
                  <a:close/>
                </a:path>
              </a:pathLst>
            </a:custGeom>
            <a:solidFill>
              <a:srgbClr val="E1EBED"/>
            </a:solidFill>
            <a:ln cap="rnd">
              <a:noFill/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578766" cy="4052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1494886" y="1885794"/>
            <a:ext cx="5962900" cy="7644744"/>
          </a:xfrm>
          <a:custGeom>
            <a:avLst/>
            <a:gdLst/>
            <a:ahLst/>
            <a:cxnLst/>
            <a:rect r="r" b="b" t="t" l="l"/>
            <a:pathLst>
              <a:path h="7644744" w="5962900">
                <a:moveTo>
                  <a:pt x="0" y="0"/>
                </a:moveTo>
                <a:lnTo>
                  <a:pt x="5962900" y="0"/>
                </a:lnTo>
                <a:lnTo>
                  <a:pt x="5962900" y="7644744"/>
                </a:lnTo>
                <a:lnTo>
                  <a:pt x="0" y="76447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192286" y="8051316"/>
            <a:ext cx="18672571" cy="2851811"/>
          </a:xfrm>
          <a:custGeom>
            <a:avLst/>
            <a:gdLst/>
            <a:ahLst/>
            <a:cxnLst/>
            <a:rect r="r" b="b" t="t" l="l"/>
            <a:pathLst>
              <a:path h="2851811" w="18672571">
                <a:moveTo>
                  <a:pt x="0" y="0"/>
                </a:moveTo>
                <a:lnTo>
                  <a:pt x="18672572" y="0"/>
                </a:lnTo>
                <a:lnTo>
                  <a:pt x="18672572" y="2851810"/>
                </a:lnTo>
                <a:lnTo>
                  <a:pt x="0" y="28518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5014321">
            <a:off x="16373499" y="724498"/>
            <a:ext cx="630273" cy="1853743"/>
          </a:xfrm>
          <a:custGeom>
            <a:avLst/>
            <a:gdLst/>
            <a:ahLst/>
            <a:cxnLst/>
            <a:rect r="r" b="b" t="t" l="l"/>
            <a:pathLst>
              <a:path h="1853743" w="630273">
                <a:moveTo>
                  <a:pt x="0" y="0"/>
                </a:moveTo>
                <a:lnTo>
                  <a:pt x="630272" y="0"/>
                </a:lnTo>
                <a:lnTo>
                  <a:pt x="630272" y="1853743"/>
                </a:lnTo>
                <a:lnTo>
                  <a:pt x="0" y="185374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6677044" y="4409328"/>
            <a:ext cx="1124690" cy="1108419"/>
          </a:xfrm>
          <a:custGeom>
            <a:avLst/>
            <a:gdLst/>
            <a:ahLst/>
            <a:cxnLst/>
            <a:rect r="r" b="b" t="t" l="l"/>
            <a:pathLst>
              <a:path h="1108419" w="1124690">
                <a:moveTo>
                  <a:pt x="0" y="0"/>
                </a:moveTo>
                <a:lnTo>
                  <a:pt x="1124690" y="0"/>
                </a:lnTo>
                <a:lnTo>
                  <a:pt x="1124690" y="1108419"/>
                </a:lnTo>
                <a:lnTo>
                  <a:pt x="0" y="110841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5" id="15"/>
          <p:cNvSpPr txBox="true"/>
          <p:nvPr/>
        </p:nvSpPr>
        <p:spPr>
          <a:xfrm rot="0">
            <a:off x="1463756" y="1249524"/>
            <a:ext cx="11774023" cy="1348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00"/>
              </a:lnSpc>
            </a:pPr>
            <a:r>
              <a:rPr lang="en-US" sz="5100">
                <a:solidFill>
                  <a:srgbClr val="FF7F50"/>
                </a:solidFill>
                <a:latin typeface="Archivo Black"/>
                <a:ea typeface="Archivo Black"/>
                <a:cs typeface="Archivo Black"/>
                <a:sym typeface="Archivo Black"/>
              </a:rPr>
              <a:t>4. RETRIEVE ALL PRODUCTS IN A SPECIFIC CATEGORY.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2895180" y="7334696"/>
            <a:ext cx="1105104" cy="1089117"/>
          </a:xfrm>
          <a:custGeom>
            <a:avLst/>
            <a:gdLst/>
            <a:ahLst/>
            <a:cxnLst/>
            <a:rect r="r" b="b" t="t" l="l"/>
            <a:pathLst>
              <a:path h="1089117" w="1105104">
                <a:moveTo>
                  <a:pt x="0" y="0"/>
                </a:moveTo>
                <a:lnTo>
                  <a:pt x="1105104" y="0"/>
                </a:lnTo>
                <a:lnTo>
                  <a:pt x="1105104" y="1089117"/>
                </a:lnTo>
                <a:lnTo>
                  <a:pt x="0" y="108911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262685" y="407308"/>
            <a:ext cx="766015" cy="766015"/>
          </a:xfrm>
          <a:custGeom>
            <a:avLst/>
            <a:gdLst/>
            <a:ahLst/>
            <a:cxnLst/>
            <a:rect r="r" b="b" t="t" l="l"/>
            <a:pathLst>
              <a:path h="766015" w="766015">
                <a:moveTo>
                  <a:pt x="0" y="0"/>
                </a:moveTo>
                <a:lnTo>
                  <a:pt x="766015" y="0"/>
                </a:lnTo>
                <a:lnTo>
                  <a:pt x="766015" y="766016"/>
                </a:lnTo>
                <a:lnTo>
                  <a:pt x="0" y="76601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510332" y="2974911"/>
            <a:ext cx="9919044" cy="1900378"/>
          </a:xfrm>
          <a:custGeom>
            <a:avLst/>
            <a:gdLst/>
            <a:ahLst/>
            <a:cxnLst/>
            <a:rect r="r" b="b" t="t" l="l"/>
            <a:pathLst>
              <a:path h="1900378" w="9919044">
                <a:moveTo>
                  <a:pt x="0" y="0"/>
                </a:moveTo>
                <a:lnTo>
                  <a:pt x="9919044" y="0"/>
                </a:lnTo>
                <a:lnTo>
                  <a:pt x="9919044" y="1900377"/>
                </a:lnTo>
                <a:lnTo>
                  <a:pt x="0" y="1900377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510332" y="5143500"/>
            <a:ext cx="9872468" cy="3280313"/>
          </a:xfrm>
          <a:custGeom>
            <a:avLst/>
            <a:gdLst/>
            <a:ahLst/>
            <a:cxnLst/>
            <a:rect r="r" b="b" t="t" l="l"/>
            <a:pathLst>
              <a:path h="3280313" w="9872468">
                <a:moveTo>
                  <a:pt x="0" y="0"/>
                </a:moveTo>
                <a:lnTo>
                  <a:pt x="9872468" y="0"/>
                </a:lnTo>
                <a:lnTo>
                  <a:pt x="9872468" y="3280313"/>
                </a:lnTo>
                <a:lnTo>
                  <a:pt x="0" y="3280313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-2112" r="0" b="-14188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69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953563"/>
            <a:ext cx="6379874" cy="637987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617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25092" y="490756"/>
            <a:ext cx="1682450" cy="1658111"/>
          </a:xfrm>
          <a:custGeom>
            <a:avLst/>
            <a:gdLst/>
            <a:ahLst/>
            <a:cxnLst/>
            <a:rect r="r" b="b" t="t" l="l"/>
            <a:pathLst>
              <a:path h="1658111" w="1682450">
                <a:moveTo>
                  <a:pt x="0" y="0"/>
                </a:moveTo>
                <a:lnTo>
                  <a:pt x="1682451" y="0"/>
                </a:lnTo>
                <a:lnTo>
                  <a:pt x="1682451" y="1658111"/>
                </a:lnTo>
                <a:lnTo>
                  <a:pt x="0" y="16581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6" id="6"/>
          <p:cNvGrpSpPr/>
          <p:nvPr/>
        </p:nvGrpSpPr>
        <p:grpSpPr>
          <a:xfrm rot="0">
            <a:off x="13998748" y="-3953212"/>
            <a:ext cx="7906424" cy="790642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6178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170058" y="184852"/>
            <a:ext cx="12367583" cy="9512208"/>
            <a:chOff x="0" y="0"/>
            <a:chExt cx="551817" cy="42441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51817" cy="424416"/>
            </a:xfrm>
            <a:custGeom>
              <a:avLst/>
              <a:gdLst/>
              <a:ahLst/>
              <a:cxnLst/>
              <a:rect r="r" b="b" t="t" l="l"/>
              <a:pathLst>
                <a:path h="424416" w="551817">
                  <a:moveTo>
                    <a:pt x="62598" y="0"/>
                  </a:moveTo>
                  <a:lnTo>
                    <a:pt x="489219" y="0"/>
                  </a:lnTo>
                  <a:cubicBezTo>
                    <a:pt x="505821" y="0"/>
                    <a:pt x="521743" y="6595"/>
                    <a:pt x="533482" y="18335"/>
                  </a:cubicBezTo>
                  <a:cubicBezTo>
                    <a:pt x="545222" y="30074"/>
                    <a:pt x="551817" y="45996"/>
                    <a:pt x="551817" y="62598"/>
                  </a:cubicBezTo>
                  <a:lnTo>
                    <a:pt x="551817" y="361817"/>
                  </a:lnTo>
                  <a:cubicBezTo>
                    <a:pt x="551817" y="378420"/>
                    <a:pt x="545222" y="394342"/>
                    <a:pt x="533482" y="406081"/>
                  </a:cubicBezTo>
                  <a:cubicBezTo>
                    <a:pt x="521743" y="417821"/>
                    <a:pt x="505821" y="424416"/>
                    <a:pt x="489219" y="424416"/>
                  </a:cubicBezTo>
                  <a:lnTo>
                    <a:pt x="62598" y="424416"/>
                  </a:lnTo>
                  <a:cubicBezTo>
                    <a:pt x="28026" y="424416"/>
                    <a:pt x="0" y="396390"/>
                    <a:pt x="0" y="361817"/>
                  </a:cubicBezTo>
                  <a:lnTo>
                    <a:pt x="0" y="62598"/>
                  </a:lnTo>
                  <a:cubicBezTo>
                    <a:pt x="0" y="45996"/>
                    <a:pt x="6595" y="30074"/>
                    <a:pt x="18335" y="18335"/>
                  </a:cubicBezTo>
                  <a:cubicBezTo>
                    <a:pt x="30074" y="6595"/>
                    <a:pt x="45996" y="0"/>
                    <a:pt x="62598" y="0"/>
                  </a:cubicBezTo>
                  <a:close/>
                </a:path>
              </a:pathLst>
            </a:custGeom>
            <a:solidFill>
              <a:srgbClr val="E1EBED"/>
            </a:solidFill>
            <a:ln cap="rnd">
              <a:noFill/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551817" cy="4625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-192286" y="8271155"/>
            <a:ext cx="18672571" cy="2851811"/>
          </a:xfrm>
          <a:custGeom>
            <a:avLst/>
            <a:gdLst/>
            <a:ahLst/>
            <a:cxnLst/>
            <a:rect r="r" b="b" t="t" l="l"/>
            <a:pathLst>
              <a:path h="2851811" w="18672571">
                <a:moveTo>
                  <a:pt x="0" y="0"/>
                </a:moveTo>
                <a:lnTo>
                  <a:pt x="18672572" y="0"/>
                </a:lnTo>
                <a:lnTo>
                  <a:pt x="18672572" y="2851811"/>
                </a:lnTo>
                <a:lnTo>
                  <a:pt x="0" y="28518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525092" y="3139793"/>
            <a:ext cx="5624019" cy="4969588"/>
          </a:xfrm>
          <a:custGeom>
            <a:avLst/>
            <a:gdLst/>
            <a:ahLst/>
            <a:cxnLst/>
            <a:rect r="r" b="b" t="t" l="l"/>
            <a:pathLst>
              <a:path h="4969588" w="5624019">
                <a:moveTo>
                  <a:pt x="0" y="0"/>
                </a:moveTo>
                <a:lnTo>
                  <a:pt x="5624020" y="0"/>
                </a:lnTo>
                <a:lnTo>
                  <a:pt x="5624020" y="4969588"/>
                </a:lnTo>
                <a:lnTo>
                  <a:pt x="0" y="49695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0517748" y="6208955"/>
            <a:ext cx="6098691" cy="3049345"/>
          </a:xfrm>
          <a:custGeom>
            <a:avLst/>
            <a:gdLst/>
            <a:ahLst/>
            <a:cxnLst/>
            <a:rect r="r" b="b" t="t" l="l"/>
            <a:pathLst>
              <a:path h="3049345" w="6098691">
                <a:moveTo>
                  <a:pt x="0" y="0"/>
                </a:moveTo>
                <a:lnTo>
                  <a:pt x="6098690" y="0"/>
                </a:lnTo>
                <a:lnTo>
                  <a:pt x="6098690" y="3049345"/>
                </a:lnTo>
                <a:lnTo>
                  <a:pt x="0" y="304934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6149112" y="2718769"/>
            <a:ext cx="7849636" cy="3334813"/>
          </a:xfrm>
          <a:custGeom>
            <a:avLst/>
            <a:gdLst/>
            <a:ahLst/>
            <a:cxnLst/>
            <a:rect r="r" b="b" t="t" l="l"/>
            <a:pathLst>
              <a:path h="3334813" w="7849636">
                <a:moveTo>
                  <a:pt x="0" y="0"/>
                </a:moveTo>
                <a:lnTo>
                  <a:pt x="7849636" y="0"/>
                </a:lnTo>
                <a:lnTo>
                  <a:pt x="7849636" y="3334812"/>
                </a:lnTo>
                <a:lnTo>
                  <a:pt x="0" y="333481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390599" y="566956"/>
            <a:ext cx="11926502" cy="1996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00"/>
              </a:lnSpc>
            </a:pPr>
            <a:r>
              <a:rPr lang="en-US" sz="5100">
                <a:solidFill>
                  <a:srgbClr val="FF7F50"/>
                </a:solidFill>
                <a:latin typeface="Archivo Black"/>
                <a:ea typeface="Archivo Black"/>
                <a:cs typeface="Archivo Black"/>
                <a:sym typeface="Archivo Black"/>
              </a:rPr>
              <a:t>5. FIND THE TOP 5 STATES WITH THE HIGHEST NUMBER OF CUSTOMERS.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69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784080" y="1953563"/>
            <a:ext cx="6379874" cy="637987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687863" y="1953563"/>
            <a:ext cx="6379874" cy="637987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23378" y="3846222"/>
            <a:ext cx="882149" cy="2594556"/>
          </a:xfrm>
          <a:custGeom>
            <a:avLst/>
            <a:gdLst/>
            <a:ahLst/>
            <a:cxnLst/>
            <a:rect r="r" b="b" t="t" l="l"/>
            <a:pathLst>
              <a:path h="2594556" w="882149">
                <a:moveTo>
                  <a:pt x="0" y="0"/>
                </a:moveTo>
                <a:lnTo>
                  <a:pt x="882149" y="0"/>
                </a:lnTo>
                <a:lnTo>
                  <a:pt x="882149" y="2594556"/>
                </a:lnTo>
                <a:lnTo>
                  <a:pt x="0" y="25945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-10800000">
            <a:off x="17430813" y="3846222"/>
            <a:ext cx="882149" cy="2594556"/>
          </a:xfrm>
          <a:custGeom>
            <a:avLst/>
            <a:gdLst/>
            <a:ahLst/>
            <a:cxnLst/>
            <a:rect r="r" b="b" t="t" l="l"/>
            <a:pathLst>
              <a:path h="2594556" w="882149">
                <a:moveTo>
                  <a:pt x="0" y="0"/>
                </a:moveTo>
                <a:lnTo>
                  <a:pt x="882149" y="0"/>
                </a:lnTo>
                <a:lnTo>
                  <a:pt x="882149" y="2594556"/>
                </a:lnTo>
                <a:lnTo>
                  <a:pt x="0" y="25945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0" id="10"/>
          <p:cNvGrpSpPr/>
          <p:nvPr/>
        </p:nvGrpSpPr>
        <p:grpSpPr>
          <a:xfrm rot="0">
            <a:off x="351225" y="7006973"/>
            <a:ext cx="1015093" cy="1015093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7F5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6751754" y="7006973"/>
            <a:ext cx="1015093" cy="1015093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7F5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610397" y="1028700"/>
            <a:ext cx="15077467" cy="8229600"/>
            <a:chOff x="0" y="0"/>
            <a:chExt cx="672727" cy="36718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72727" cy="367188"/>
            </a:xfrm>
            <a:custGeom>
              <a:avLst/>
              <a:gdLst/>
              <a:ahLst/>
              <a:cxnLst/>
              <a:rect r="r" b="b" t="t" l="l"/>
              <a:pathLst>
                <a:path h="367188" w="672727">
                  <a:moveTo>
                    <a:pt x="51348" y="0"/>
                  </a:moveTo>
                  <a:lnTo>
                    <a:pt x="621379" y="0"/>
                  </a:lnTo>
                  <a:cubicBezTo>
                    <a:pt x="649738" y="0"/>
                    <a:pt x="672727" y="22989"/>
                    <a:pt x="672727" y="51348"/>
                  </a:cubicBezTo>
                  <a:lnTo>
                    <a:pt x="672727" y="315841"/>
                  </a:lnTo>
                  <a:cubicBezTo>
                    <a:pt x="672727" y="344199"/>
                    <a:pt x="649738" y="367188"/>
                    <a:pt x="621379" y="367188"/>
                  </a:cubicBezTo>
                  <a:lnTo>
                    <a:pt x="51348" y="367188"/>
                  </a:lnTo>
                  <a:cubicBezTo>
                    <a:pt x="22989" y="367188"/>
                    <a:pt x="0" y="344199"/>
                    <a:pt x="0" y="315841"/>
                  </a:cubicBezTo>
                  <a:lnTo>
                    <a:pt x="0" y="51348"/>
                  </a:lnTo>
                  <a:cubicBezTo>
                    <a:pt x="0" y="22989"/>
                    <a:pt x="22989" y="0"/>
                    <a:pt x="51348" y="0"/>
                  </a:cubicBezTo>
                  <a:close/>
                </a:path>
              </a:pathLst>
            </a:custGeom>
            <a:solidFill>
              <a:srgbClr val="E1EBED"/>
            </a:solidFill>
            <a:ln cap="rnd">
              <a:noFill/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672727" cy="4052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956647" y="1028700"/>
            <a:ext cx="1682450" cy="1658111"/>
          </a:xfrm>
          <a:custGeom>
            <a:avLst/>
            <a:gdLst/>
            <a:ahLst/>
            <a:cxnLst/>
            <a:rect r="r" b="b" t="t" l="l"/>
            <a:pathLst>
              <a:path h="1658111" w="1682450">
                <a:moveTo>
                  <a:pt x="0" y="0"/>
                </a:moveTo>
                <a:lnTo>
                  <a:pt x="1682450" y="0"/>
                </a:lnTo>
                <a:lnTo>
                  <a:pt x="1682450" y="1658111"/>
                </a:lnTo>
                <a:lnTo>
                  <a:pt x="0" y="16581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-192286" y="8271155"/>
            <a:ext cx="18672571" cy="2851811"/>
          </a:xfrm>
          <a:custGeom>
            <a:avLst/>
            <a:gdLst/>
            <a:ahLst/>
            <a:cxnLst/>
            <a:rect r="r" b="b" t="t" l="l"/>
            <a:pathLst>
              <a:path h="2851811" w="18672571">
                <a:moveTo>
                  <a:pt x="0" y="0"/>
                </a:moveTo>
                <a:lnTo>
                  <a:pt x="18672572" y="0"/>
                </a:lnTo>
                <a:lnTo>
                  <a:pt x="18672572" y="2851811"/>
                </a:lnTo>
                <a:lnTo>
                  <a:pt x="0" y="28518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6876292" y="1570555"/>
            <a:ext cx="766015" cy="766015"/>
          </a:xfrm>
          <a:custGeom>
            <a:avLst/>
            <a:gdLst/>
            <a:ahLst/>
            <a:cxnLst/>
            <a:rect r="r" b="b" t="t" l="l"/>
            <a:pathLst>
              <a:path h="766015" w="766015">
                <a:moveTo>
                  <a:pt x="0" y="0"/>
                </a:moveTo>
                <a:lnTo>
                  <a:pt x="766016" y="0"/>
                </a:lnTo>
                <a:lnTo>
                  <a:pt x="766016" y="766016"/>
                </a:lnTo>
                <a:lnTo>
                  <a:pt x="0" y="7660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2065004" y="3568869"/>
            <a:ext cx="14168252" cy="1969790"/>
          </a:xfrm>
          <a:custGeom>
            <a:avLst/>
            <a:gdLst/>
            <a:ahLst/>
            <a:cxnLst/>
            <a:rect r="r" b="b" t="t" l="l"/>
            <a:pathLst>
              <a:path h="1969790" w="14168252">
                <a:moveTo>
                  <a:pt x="0" y="0"/>
                </a:moveTo>
                <a:lnTo>
                  <a:pt x="14168252" y="0"/>
                </a:lnTo>
                <a:lnTo>
                  <a:pt x="14168252" y="1969790"/>
                </a:lnTo>
                <a:lnTo>
                  <a:pt x="0" y="196979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6641097" y="6277877"/>
            <a:ext cx="4730317" cy="1993278"/>
          </a:xfrm>
          <a:custGeom>
            <a:avLst/>
            <a:gdLst/>
            <a:ahLst/>
            <a:cxnLst/>
            <a:rect r="r" b="b" t="t" l="l"/>
            <a:pathLst>
              <a:path h="1993278" w="4730317">
                <a:moveTo>
                  <a:pt x="0" y="0"/>
                </a:moveTo>
                <a:lnTo>
                  <a:pt x="4730316" y="0"/>
                </a:lnTo>
                <a:lnTo>
                  <a:pt x="4730316" y="1993278"/>
                </a:lnTo>
                <a:lnTo>
                  <a:pt x="0" y="1993278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610397" y="1646755"/>
            <a:ext cx="14791717" cy="1348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00"/>
              </a:lnSpc>
            </a:pPr>
            <a:r>
              <a:rPr lang="en-US" sz="5100">
                <a:solidFill>
                  <a:srgbClr val="FF7F50"/>
                </a:solidFill>
                <a:latin typeface="Archivo Black"/>
                <a:ea typeface="Archivo Black"/>
                <a:cs typeface="Archivo Black"/>
                <a:sym typeface="Archivo Black"/>
              </a:rPr>
              <a:t>6. CALCULATE THE AVERAGE DELIVERY TIME FOR ALL DELIVERED ORDERS.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69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146267" y="-3282961"/>
            <a:ext cx="8991126" cy="8991126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6178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671379" y="-3282961"/>
            <a:ext cx="8991126" cy="8991126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6178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1028700"/>
            <a:ext cx="12971584" cy="8229600"/>
            <a:chOff x="0" y="0"/>
            <a:chExt cx="578766" cy="36718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78766" cy="367188"/>
            </a:xfrm>
            <a:custGeom>
              <a:avLst/>
              <a:gdLst/>
              <a:ahLst/>
              <a:cxnLst/>
              <a:rect r="r" b="b" t="t" l="l"/>
              <a:pathLst>
                <a:path h="367188" w="578766">
                  <a:moveTo>
                    <a:pt x="59684" y="0"/>
                  </a:moveTo>
                  <a:lnTo>
                    <a:pt x="519083" y="0"/>
                  </a:lnTo>
                  <a:cubicBezTo>
                    <a:pt x="534912" y="0"/>
                    <a:pt x="550093" y="6288"/>
                    <a:pt x="561285" y="17481"/>
                  </a:cubicBezTo>
                  <a:cubicBezTo>
                    <a:pt x="572478" y="28674"/>
                    <a:pt x="578766" y="43855"/>
                    <a:pt x="578766" y="59684"/>
                  </a:cubicBezTo>
                  <a:lnTo>
                    <a:pt x="578766" y="307505"/>
                  </a:lnTo>
                  <a:cubicBezTo>
                    <a:pt x="578766" y="323334"/>
                    <a:pt x="572478" y="338515"/>
                    <a:pt x="561285" y="349708"/>
                  </a:cubicBezTo>
                  <a:cubicBezTo>
                    <a:pt x="550093" y="360900"/>
                    <a:pt x="534912" y="367188"/>
                    <a:pt x="519083" y="367188"/>
                  </a:cubicBezTo>
                  <a:lnTo>
                    <a:pt x="59684" y="367188"/>
                  </a:lnTo>
                  <a:cubicBezTo>
                    <a:pt x="43855" y="367188"/>
                    <a:pt x="28674" y="360900"/>
                    <a:pt x="17481" y="349708"/>
                  </a:cubicBezTo>
                  <a:cubicBezTo>
                    <a:pt x="6288" y="338515"/>
                    <a:pt x="0" y="323334"/>
                    <a:pt x="0" y="307505"/>
                  </a:cubicBezTo>
                  <a:lnTo>
                    <a:pt x="0" y="59684"/>
                  </a:lnTo>
                  <a:cubicBezTo>
                    <a:pt x="0" y="43855"/>
                    <a:pt x="6288" y="28674"/>
                    <a:pt x="17481" y="17481"/>
                  </a:cubicBezTo>
                  <a:cubicBezTo>
                    <a:pt x="28674" y="6288"/>
                    <a:pt x="43855" y="0"/>
                    <a:pt x="59684" y="0"/>
                  </a:cubicBezTo>
                  <a:close/>
                </a:path>
              </a:pathLst>
            </a:custGeom>
            <a:solidFill>
              <a:srgbClr val="E1EBED"/>
            </a:solidFill>
            <a:ln cap="rnd">
              <a:noFill/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578766" cy="4052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-192286" y="8271155"/>
            <a:ext cx="18672571" cy="2851811"/>
          </a:xfrm>
          <a:custGeom>
            <a:avLst/>
            <a:gdLst/>
            <a:ahLst/>
            <a:cxnLst/>
            <a:rect r="r" b="b" t="t" l="l"/>
            <a:pathLst>
              <a:path h="2851811" w="18672571">
                <a:moveTo>
                  <a:pt x="0" y="0"/>
                </a:moveTo>
                <a:lnTo>
                  <a:pt x="18672572" y="0"/>
                </a:lnTo>
                <a:lnTo>
                  <a:pt x="18672572" y="2851811"/>
                </a:lnTo>
                <a:lnTo>
                  <a:pt x="0" y="28518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832507" y="1212602"/>
            <a:ext cx="766015" cy="766015"/>
          </a:xfrm>
          <a:custGeom>
            <a:avLst/>
            <a:gdLst/>
            <a:ahLst/>
            <a:cxnLst/>
            <a:rect r="r" b="b" t="t" l="l"/>
            <a:pathLst>
              <a:path h="766015" w="766015">
                <a:moveTo>
                  <a:pt x="0" y="0"/>
                </a:moveTo>
                <a:lnTo>
                  <a:pt x="766016" y="0"/>
                </a:lnTo>
                <a:lnTo>
                  <a:pt x="766016" y="766016"/>
                </a:lnTo>
                <a:lnTo>
                  <a:pt x="0" y="7660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2825566" y="5143500"/>
            <a:ext cx="5341376" cy="3991464"/>
          </a:xfrm>
          <a:custGeom>
            <a:avLst/>
            <a:gdLst/>
            <a:ahLst/>
            <a:cxnLst/>
            <a:rect r="r" b="b" t="t" l="l"/>
            <a:pathLst>
              <a:path h="3991464" w="5341376">
                <a:moveTo>
                  <a:pt x="0" y="0"/>
                </a:moveTo>
                <a:lnTo>
                  <a:pt x="5341376" y="0"/>
                </a:lnTo>
                <a:lnTo>
                  <a:pt x="5341376" y="3991464"/>
                </a:lnTo>
                <a:lnTo>
                  <a:pt x="0" y="399146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595793" y="3145716"/>
            <a:ext cx="9184215" cy="2906931"/>
          </a:xfrm>
          <a:custGeom>
            <a:avLst/>
            <a:gdLst/>
            <a:ahLst/>
            <a:cxnLst/>
            <a:rect r="r" b="b" t="t" l="l"/>
            <a:pathLst>
              <a:path h="2906931" w="9184215">
                <a:moveTo>
                  <a:pt x="0" y="0"/>
                </a:moveTo>
                <a:lnTo>
                  <a:pt x="9184216" y="0"/>
                </a:lnTo>
                <a:lnTo>
                  <a:pt x="9184216" y="2906930"/>
                </a:lnTo>
                <a:lnTo>
                  <a:pt x="0" y="290693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595793" y="6252671"/>
            <a:ext cx="7548207" cy="3003206"/>
          </a:xfrm>
          <a:custGeom>
            <a:avLst/>
            <a:gdLst/>
            <a:ahLst/>
            <a:cxnLst/>
            <a:rect r="r" b="b" t="t" l="l"/>
            <a:pathLst>
              <a:path h="3003206" w="7548207">
                <a:moveTo>
                  <a:pt x="0" y="0"/>
                </a:moveTo>
                <a:lnTo>
                  <a:pt x="7548207" y="0"/>
                </a:lnTo>
                <a:lnTo>
                  <a:pt x="7548207" y="3003206"/>
                </a:lnTo>
                <a:lnTo>
                  <a:pt x="0" y="300320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386" t="0" r="-386" b="-684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595793" y="1593798"/>
            <a:ext cx="11754451" cy="1348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00"/>
              </a:lnSpc>
            </a:pPr>
            <a:r>
              <a:rPr lang="en-US" sz="5100">
                <a:solidFill>
                  <a:srgbClr val="FF7F50"/>
                </a:solidFill>
                <a:latin typeface="Archivo Black"/>
                <a:ea typeface="Archivo Black"/>
                <a:cs typeface="Archivo Black"/>
                <a:sym typeface="Archivo Black"/>
              </a:rPr>
              <a:t>7. COUNT HOW MANY ORDERS WERE PLACED EACH MONTH.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DAGrc0yRm5g</dc:identifier>
  <dcterms:modified xsi:type="dcterms:W3CDTF">2011-08-01T06:04:30Z</dcterms:modified>
  <cp:revision>1</cp:revision>
  <dc:title>E-Commerce Sales</dc:title>
</cp:coreProperties>
</file>