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9" r:id="rId4"/>
    <p:sldId id="301" r:id="rId5"/>
    <p:sldId id="270" r:id="rId6"/>
    <p:sldId id="288" r:id="rId7"/>
    <p:sldId id="260" r:id="rId8"/>
    <p:sldId id="264" r:id="rId9"/>
    <p:sldId id="282" r:id="rId10"/>
    <p:sldId id="287" r:id="rId11"/>
    <p:sldId id="271" r:id="rId12"/>
    <p:sldId id="273" r:id="rId13"/>
    <p:sldId id="276" r:id="rId14"/>
    <p:sldId id="266" r:id="rId15"/>
    <p:sldId id="278" r:id="rId16"/>
    <p:sldId id="279" r:id="rId17"/>
    <p:sldId id="280" r:id="rId18"/>
    <p:sldId id="289" r:id="rId19"/>
    <p:sldId id="290" r:id="rId20"/>
    <p:sldId id="291" r:id="rId21"/>
    <p:sldId id="292" r:id="rId22"/>
    <p:sldId id="293" r:id="rId23"/>
    <p:sldId id="294" r:id="rId24"/>
    <p:sldId id="295" r:id="rId25"/>
    <p:sldId id="298" r:id="rId26"/>
    <p:sldId id="299" r:id="rId27"/>
    <p:sldId id="285" r:id="rId28"/>
    <p:sldId id="272" r:id="rId29"/>
    <p:sldId id="274" r:id="rId30"/>
    <p:sldId id="275" r:id="rId31"/>
    <p:sldId id="277" r:id="rId32"/>
    <p:sldId id="286" r:id="rId33"/>
    <p:sldId id="283" r:id="rId34"/>
    <p:sldId id="284" r:id="rId35"/>
    <p:sldId id="265" r:id="rId36"/>
    <p:sldId id="30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66" d="100"/>
          <a:sy n="66" d="100"/>
        </p:scale>
        <p:origin x="-1506" y="-168"/>
      </p:cViewPr>
      <p:guideLst>
        <p:guide orient="horz" pos="2160"/>
        <p:guide pos="2880"/>
      </p:guideLst>
    </p:cSldViewPr>
  </p:slideViewPr>
  <p:outlineViewPr>
    <p:cViewPr>
      <p:scale>
        <a:sx n="33" d="100"/>
        <a:sy n="33" d="100"/>
      </p:scale>
      <p:origin x="48" y="13548"/>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8D8531-1F54-401C-9F60-0C9D05B53CBA}" type="datetimeFigureOut">
              <a:rPr lang="en-IN" smtClean="0"/>
              <a:pPr/>
              <a:t>24-04-2014</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DEF21D-289E-473D-A478-01D12E5266E9}" type="slidenum">
              <a:rPr lang="en-IN" smtClean="0"/>
              <a:pPr/>
              <a:t>‹#›</a:t>
            </a:fld>
            <a:endParaRPr lang="en-IN" dirty="0"/>
          </a:p>
        </p:txBody>
      </p:sp>
    </p:spTree>
    <p:extLst>
      <p:ext uri="{BB962C8B-B14F-4D97-AF65-F5344CB8AC3E}">
        <p14:creationId xmlns:p14="http://schemas.microsoft.com/office/powerpoint/2010/main" xmlns="" val="1429534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DDF0230-2167-4940-9C25-D0E392F9B11C}" type="datetimeFigureOut">
              <a:rPr lang="en-IN" smtClean="0"/>
              <a:pPr/>
              <a:t>24-04-2014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E370DAA-ABF3-4B0E-BB13-44BE68A63B12}" type="slidenum">
              <a:rPr lang="en-IN" smtClean="0"/>
              <a:pPr/>
              <a:t>‹#›</a:t>
            </a:fld>
            <a:endParaRPr lang="en-IN" dirty="0"/>
          </a:p>
        </p:txBody>
      </p:sp>
    </p:spTree>
    <p:extLst>
      <p:ext uri="{BB962C8B-B14F-4D97-AF65-F5344CB8AC3E}">
        <p14:creationId xmlns:p14="http://schemas.microsoft.com/office/powerpoint/2010/main" xmlns="" val="546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DF0230-2167-4940-9C25-D0E392F9B11C}" type="datetimeFigureOut">
              <a:rPr lang="en-IN" smtClean="0"/>
              <a:pPr/>
              <a:t>24-04-2014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E370DAA-ABF3-4B0E-BB13-44BE68A63B12}" type="slidenum">
              <a:rPr lang="en-IN" smtClean="0"/>
              <a:pPr/>
              <a:t>‹#›</a:t>
            </a:fld>
            <a:endParaRPr lang="en-IN" dirty="0"/>
          </a:p>
        </p:txBody>
      </p:sp>
    </p:spTree>
    <p:extLst>
      <p:ext uri="{BB962C8B-B14F-4D97-AF65-F5344CB8AC3E}">
        <p14:creationId xmlns:p14="http://schemas.microsoft.com/office/powerpoint/2010/main" xmlns="" val="160332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DF0230-2167-4940-9C25-D0E392F9B11C}" type="datetimeFigureOut">
              <a:rPr lang="en-IN" smtClean="0"/>
              <a:pPr/>
              <a:t>24-04-2014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E370DAA-ABF3-4B0E-BB13-44BE68A63B12}" type="slidenum">
              <a:rPr lang="en-IN" smtClean="0"/>
              <a:pPr/>
              <a:t>‹#›</a:t>
            </a:fld>
            <a:endParaRPr lang="en-IN" dirty="0"/>
          </a:p>
        </p:txBody>
      </p:sp>
    </p:spTree>
    <p:extLst>
      <p:ext uri="{BB962C8B-B14F-4D97-AF65-F5344CB8AC3E}">
        <p14:creationId xmlns:p14="http://schemas.microsoft.com/office/powerpoint/2010/main" xmlns="" val="142880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DF0230-2167-4940-9C25-D0E392F9B11C}" type="datetimeFigureOut">
              <a:rPr lang="en-IN" smtClean="0"/>
              <a:pPr/>
              <a:t>24-04-2014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E370DAA-ABF3-4B0E-BB13-44BE68A63B12}" type="slidenum">
              <a:rPr lang="en-IN" smtClean="0"/>
              <a:pPr/>
              <a:t>‹#›</a:t>
            </a:fld>
            <a:endParaRPr lang="en-IN" dirty="0"/>
          </a:p>
        </p:txBody>
      </p:sp>
    </p:spTree>
    <p:extLst>
      <p:ext uri="{BB962C8B-B14F-4D97-AF65-F5344CB8AC3E}">
        <p14:creationId xmlns:p14="http://schemas.microsoft.com/office/powerpoint/2010/main" xmlns="" val="789919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F0230-2167-4940-9C25-D0E392F9B11C}" type="datetimeFigureOut">
              <a:rPr lang="en-IN" smtClean="0"/>
              <a:pPr/>
              <a:t>24-04-2014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E370DAA-ABF3-4B0E-BB13-44BE68A63B12}" type="slidenum">
              <a:rPr lang="en-IN" smtClean="0"/>
              <a:pPr/>
              <a:t>‹#›</a:t>
            </a:fld>
            <a:endParaRPr lang="en-IN" dirty="0"/>
          </a:p>
        </p:txBody>
      </p:sp>
    </p:spTree>
    <p:extLst>
      <p:ext uri="{BB962C8B-B14F-4D97-AF65-F5344CB8AC3E}">
        <p14:creationId xmlns:p14="http://schemas.microsoft.com/office/powerpoint/2010/main" xmlns="" val="2398952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DDF0230-2167-4940-9C25-D0E392F9B11C}" type="datetimeFigureOut">
              <a:rPr lang="en-IN" smtClean="0"/>
              <a:pPr/>
              <a:t>24-04-2014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E370DAA-ABF3-4B0E-BB13-44BE68A63B12}" type="slidenum">
              <a:rPr lang="en-IN" smtClean="0"/>
              <a:pPr/>
              <a:t>‹#›</a:t>
            </a:fld>
            <a:endParaRPr lang="en-IN" dirty="0"/>
          </a:p>
        </p:txBody>
      </p:sp>
    </p:spTree>
    <p:extLst>
      <p:ext uri="{BB962C8B-B14F-4D97-AF65-F5344CB8AC3E}">
        <p14:creationId xmlns:p14="http://schemas.microsoft.com/office/powerpoint/2010/main" xmlns="" val="2310563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DDF0230-2167-4940-9C25-D0E392F9B11C}" type="datetimeFigureOut">
              <a:rPr lang="en-IN" smtClean="0"/>
              <a:pPr/>
              <a:t>24-04-2014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E370DAA-ABF3-4B0E-BB13-44BE68A63B12}" type="slidenum">
              <a:rPr lang="en-IN" smtClean="0"/>
              <a:pPr/>
              <a:t>‹#›</a:t>
            </a:fld>
            <a:endParaRPr lang="en-IN" dirty="0"/>
          </a:p>
        </p:txBody>
      </p:sp>
    </p:spTree>
    <p:extLst>
      <p:ext uri="{BB962C8B-B14F-4D97-AF65-F5344CB8AC3E}">
        <p14:creationId xmlns:p14="http://schemas.microsoft.com/office/powerpoint/2010/main" xmlns="" val="3127674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DDF0230-2167-4940-9C25-D0E392F9B11C}" type="datetimeFigureOut">
              <a:rPr lang="en-IN" smtClean="0"/>
              <a:pPr/>
              <a:t>24-04-2014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E370DAA-ABF3-4B0E-BB13-44BE68A63B12}" type="slidenum">
              <a:rPr lang="en-IN" smtClean="0"/>
              <a:pPr/>
              <a:t>‹#›</a:t>
            </a:fld>
            <a:endParaRPr lang="en-IN" dirty="0"/>
          </a:p>
        </p:txBody>
      </p:sp>
    </p:spTree>
    <p:extLst>
      <p:ext uri="{BB962C8B-B14F-4D97-AF65-F5344CB8AC3E}">
        <p14:creationId xmlns:p14="http://schemas.microsoft.com/office/powerpoint/2010/main" xmlns="" val="1738672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F0230-2167-4940-9C25-D0E392F9B11C}" type="datetimeFigureOut">
              <a:rPr lang="en-IN" smtClean="0"/>
              <a:pPr/>
              <a:t>24-04-2014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E370DAA-ABF3-4B0E-BB13-44BE68A63B12}" type="slidenum">
              <a:rPr lang="en-IN" smtClean="0"/>
              <a:pPr/>
              <a:t>‹#›</a:t>
            </a:fld>
            <a:endParaRPr lang="en-IN" dirty="0"/>
          </a:p>
        </p:txBody>
      </p:sp>
    </p:spTree>
    <p:extLst>
      <p:ext uri="{BB962C8B-B14F-4D97-AF65-F5344CB8AC3E}">
        <p14:creationId xmlns:p14="http://schemas.microsoft.com/office/powerpoint/2010/main" xmlns="" val="293124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F0230-2167-4940-9C25-D0E392F9B11C}" type="datetimeFigureOut">
              <a:rPr lang="en-IN" smtClean="0"/>
              <a:pPr/>
              <a:t>24-04-2014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E370DAA-ABF3-4B0E-BB13-44BE68A63B12}" type="slidenum">
              <a:rPr lang="en-IN" smtClean="0"/>
              <a:pPr/>
              <a:t>‹#›</a:t>
            </a:fld>
            <a:endParaRPr lang="en-IN" dirty="0"/>
          </a:p>
        </p:txBody>
      </p:sp>
    </p:spTree>
    <p:extLst>
      <p:ext uri="{BB962C8B-B14F-4D97-AF65-F5344CB8AC3E}">
        <p14:creationId xmlns:p14="http://schemas.microsoft.com/office/powerpoint/2010/main" xmlns="" val="1160367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F0230-2167-4940-9C25-D0E392F9B11C}" type="datetimeFigureOut">
              <a:rPr lang="en-IN" smtClean="0"/>
              <a:pPr/>
              <a:t>24-04-2014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E370DAA-ABF3-4B0E-BB13-44BE68A63B12}" type="slidenum">
              <a:rPr lang="en-IN" smtClean="0"/>
              <a:pPr/>
              <a:t>‹#›</a:t>
            </a:fld>
            <a:endParaRPr lang="en-IN" dirty="0"/>
          </a:p>
        </p:txBody>
      </p:sp>
    </p:spTree>
    <p:extLst>
      <p:ext uri="{BB962C8B-B14F-4D97-AF65-F5344CB8AC3E}">
        <p14:creationId xmlns:p14="http://schemas.microsoft.com/office/powerpoint/2010/main" xmlns="" val="2181657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F0230-2167-4940-9C25-D0E392F9B11C}" type="datetimeFigureOut">
              <a:rPr lang="en-IN" smtClean="0"/>
              <a:pPr/>
              <a:t>24-04-2014</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370DAA-ABF3-4B0E-BB13-44BE68A63B12}" type="slidenum">
              <a:rPr lang="en-IN" smtClean="0"/>
              <a:pPr/>
              <a:t>‹#›</a:t>
            </a:fld>
            <a:endParaRPr lang="en-IN" dirty="0"/>
          </a:p>
        </p:txBody>
      </p:sp>
    </p:spTree>
    <p:extLst>
      <p:ext uri="{BB962C8B-B14F-4D97-AF65-F5344CB8AC3E}">
        <p14:creationId xmlns:p14="http://schemas.microsoft.com/office/powerpoint/2010/main" xmlns="" val="48836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google.co.in/" TargetMode="External"/><Relationship Id="rId1" Type="http://schemas.openxmlformats.org/officeDocument/2006/relationships/slideLayout" Target="../slideLayouts/slideLayout2.xml"/><Relationship Id="rId4" Type="http://schemas.openxmlformats.org/officeDocument/2006/relationships/hyperlink" Target="http://www.facebook.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404664"/>
            <a:ext cx="7772400" cy="1470025"/>
          </a:xfrm>
          <a:solidFill>
            <a:schemeClr val="accent1">
              <a:lumMod val="60000"/>
              <a:lumOff val="40000"/>
            </a:schemeClr>
          </a:solidFill>
        </p:spPr>
        <p:txBody>
          <a:bodyPr/>
          <a:lstStyle/>
          <a:p>
            <a:r>
              <a:rPr lang="en-US" dirty="0" smtClean="0"/>
              <a:t>STUDY &amp; IMPLEMENTATION OF </a:t>
            </a:r>
            <a:br>
              <a:rPr lang="en-US" dirty="0" smtClean="0"/>
            </a:br>
            <a:r>
              <a:rPr lang="en-US" dirty="0" smtClean="0"/>
              <a:t>PARALLEL WEB CRAWLER</a:t>
            </a:r>
            <a:endParaRPr lang="en-IN" dirty="0"/>
          </a:p>
        </p:txBody>
      </p:sp>
      <p:sp>
        <p:nvSpPr>
          <p:cNvPr id="3" name="Subtitle 2"/>
          <p:cNvSpPr>
            <a:spLocks noGrp="1"/>
          </p:cNvSpPr>
          <p:nvPr>
            <p:ph type="subTitle" idx="1"/>
          </p:nvPr>
        </p:nvSpPr>
        <p:spPr>
          <a:xfrm>
            <a:off x="1403648" y="5805264"/>
            <a:ext cx="6400800" cy="838944"/>
          </a:xfrm>
        </p:spPr>
        <p:txBody>
          <a:bodyPr/>
          <a:lstStyle/>
          <a:p>
            <a:r>
              <a:rPr lang="en-US" dirty="0" smtClean="0"/>
              <a:t>(4</a:t>
            </a:r>
            <a:r>
              <a:rPr lang="en-US" baseline="30000" dirty="0" smtClean="0"/>
              <a:t>TH</a:t>
            </a:r>
            <a:r>
              <a:rPr lang="en-US" dirty="0" smtClean="0"/>
              <a:t> YEAR PROJECT)</a:t>
            </a:r>
            <a:endParaRPr lang="en-IN" dirty="0"/>
          </a:p>
        </p:txBody>
      </p:sp>
      <p:pic>
        <p:nvPicPr>
          <p:cNvPr id="2050" name="Picture 2" descr="C:\Users\RUCHINZ\Desktop\Project\returnimage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43237" y="2060848"/>
            <a:ext cx="2016224" cy="201622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179512" y="4077072"/>
            <a:ext cx="8943675" cy="1477328"/>
          </a:xfrm>
          <a:prstGeom prst="rect">
            <a:avLst/>
          </a:prstGeom>
          <a:noFill/>
        </p:spPr>
        <p:txBody>
          <a:bodyPr wrap="square" rtlCol="0">
            <a:spAutoFit/>
          </a:bodyPr>
          <a:lstStyle/>
          <a:p>
            <a:r>
              <a:rPr lang="en-US" dirty="0" smtClean="0">
                <a:solidFill>
                  <a:schemeClr val="bg1"/>
                </a:solidFill>
              </a:rPr>
              <a:t>Project Guide:                                                                                                  Team Members:</a:t>
            </a:r>
            <a:br>
              <a:rPr lang="en-US" dirty="0" smtClean="0">
                <a:solidFill>
                  <a:schemeClr val="bg1"/>
                </a:solidFill>
              </a:rPr>
            </a:br>
            <a:r>
              <a:rPr lang="en-US" dirty="0" smtClean="0">
                <a:solidFill>
                  <a:schemeClr val="bg1"/>
                </a:solidFill>
              </a:rPr>
              <a:t>Ms. Priyanka Banerjee                                                                                    Vanshika Nigam</a:t>
            </a:r>
            <a:br>
              <a:rPr lang="en-US" dirty="0" smtClean="0">
                <a:solidFill>
                  <a:schemeClr val="bg1"/>
                </a:solidFill>
              </a:rPr>
            </a:br>
            <a:r>
              <a:rPr lang="en-US" dirty="0" smtClean="0">
                <a:solidFill>
                  <a:schemeClr val="bg1"/>
                </a:solidFill>
              </a:rPr>
              <a:t>(Department of Computer Science  &amp; Engg.)                                              Shivangi Rai</a:t>
            </a:r>
          </a:p>
          <a:p>
            <a:r>
              <a:rPr lang="en-US" dirty="0">
                <a:solidFill>
                  <a:schemeClr val="bg1"/>
                </a:solidFill>
              </a:rPr>
              <a:t> </a:t>
            </a:r>
            <a:r>
              <a:rPr lang="en-US" dirty="0" smtClean="0">
                <a:solidFill>
                  <a:schemeClr val="bg1"/>
                </a:solidFill>
              </a:rPr>
              <a:t>                                                                                                                           Parul Ananya</a:t>
            </a:r>
            <a:br>
              <a:rPr lang="en-US" dirty="0" smtClean="0">
                <a:solidFill>
                  <a:schemeClr val="bg1"/>
                </a:solidFill>
              </a:rPr>
            </a:br>
            <a:r>
              <a:rPr lang="en-US" dirty="0" smtClean="0">
                <a:solidFill>
                  <a:schemeClr val="bg1"/>
                </a:solidFill>
              </a:rPr>
              <a:t>                                                                                                                            Ruchin Agarwal</a:t>
            </a:r>
            <a:endParaRPr lang="en-IN" dirty="0">
              <a:solidFill>
                <a:schemeClr val="bg1"/>
              </a:solidFill>
            </a:endParaRPr>
          </a:p>
        </p:txBody>
      </p:sp>
    </p:spTree>
    <p:extLst>
      <p:ext uri="{BB962C8B-B14F-4D97-AF65-F5344CB8AC3E}">
        <p14:creationId xmlns:p14="http://schemas.microsoft.com/office/powerpoint/2010/main" xmlns="" val="1280507359"/>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accent6">
                    <a:lumMod val="75000"/>
                  </a:schemeClr>
                </a:solidFill>
              </a:rPr>
              <a:t>Phase 2- Designing</a:t>
            </a:r>
            <a:endParaRPr lang="en-IN" sz="4800" dirty="0">
              <a:solidFill>
                <a:schemeClr val="accent6">
                  <a:lumMod val="75000"/>
                </a:schemeClr>
              </a:solidFill>
            </a:endParaRPr>
          </a:p>
        </p:txBody>
      </p:sp>
      <p:sp>
        <p:nvSpPr>
          <p:cNvPr id="3" name="Content Placeholder 2"/>
          <p:cNvSpPr>
            <a:spLocks noGrp="1"/>
          </p:cNvSpPr>
          <p:nvPr>
            <p:ph idx="1"/>
          </p:nvPr>
        </p:nvSpPr>
        <p:spPr/>
        <p:txBody>
          <a:bodyPr/>
          <a:lstStyle/>
          <a:p>
            <a:r>
              <a:rPr lang="en-IN" dirty="0" smtClean="0">
                <a:solidFill>
                  <a:schemeClr val="bg1"/>
                </a:solidFill>
              </a:rPr>
              <a:t>In Designing stage of SDLC we describe the desired features and operations in detail, including screen layouts, process diagrams, pseudo code and other documentation.</a:t>
            </a:r>
          </a:p>
          <a:p>
            <a:pPr>
              <a:buNone/>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75000"/>
                  </a:schemeClr>
                </a:solidFill>
              </a:rPr>
              <a:t>Working of crawling process</a:t>
            </a:r>
            <a:endParaRPr lang="en-IN" dirty="0">
              <a:solidFill>
                <a:schemeClr val="accent6">
                  <a:lumMod val="75000"/>
                </a:schemeClr>
              </a:solidFill>
            </a:endParaRPr>
          </a:p>
        </p:txBody>
      </p:sp>
      <p:sp>
        <p:nvSpPr>
          <p:cNvPr id="3" name="Content Placeholder 2"/>
          <p:cNvSpPr>
            <a:spLocks noGrp="1"/>
          </p:cNvSpPr>
          <p:nvPr>
            <p:ph idx="1"/>
          </p:nvPr>
        </p:nvSpPr>
        <p:spPr/>
        <p:txBody>
          <a:bodyPr>
            <a:normAutofit lnSpcReduction="10000"/>
          </a:bodyPr>
          <a:lstStyle/>
          <a:p>
            <a:r>
              <a:rPr lang="en-IN" dirty="0" smtClean="0">
                <a:solidFill>
                  <a:schemeClr val="bg1"/>
                </a:solidFill>
              </a:rPr>
              <a:t>A web crawler starts off by placing an initial set of URLs in a seed queue.</a:t>
            </a:r>
          </a:p>
          <a:p>
            <a:r>
              <a:rPr lang="en-IN" dirty="0" smtClean="0">
                <a:solidFill>
                  <a:schemeClr val="bg1"/>
                </a:solidFill>
              </a:rPr>
              <a:t>The web crawler gets a URL from the seed queue, downloads the web page, extracts any URLs in the downloaded page, puts the new URLs in the seed queue, and gets the next URL from the seed queue.</a:t>
            </a:r>
          </a:p>
          <a:p>
            <a:r>
              <a:rPr lang="en-IN" dirty="0" smtClean="0">
                <a:solidFill>
                  <a:schemeClr val="bg1"/>
                </a:solidFill>
              </a:rPr>
              <a:t>The web crawler repeats this crawling process until it decides to stop.</a:t>
            </a:r>
          </a:p>
          <a:p>
            <a:endParaRPr lang="en-IN" dirty="0">
              <a:solidFill>
                <a:schemeClr val="bg1"/>
              </a:solidFill>
            </a:endParaRPr>
          </a:p>
        </p:txBody>
      </p:sp>
    </p:spTree>
    <p:extLst>
      <p:ext uri="{BB962C8B-B14F-4D97-AF65-F5344CB8AC3E}">
        <p14:creationId xmlns:p14="http://schemas.microsoft.com/office/powerpoint/2010/main" xmlns="" val="3249851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228600" y="404664"/>
            <a:ext cx="8686800" cy="5400600"/>
          </a:xfrm>
          <a:prstGeom prst="rect">
            <a:avLst/>
          </a:prstGeom>
          <a:noFill/>
          <a:ln w="9525">
            <a:noFill/>
            <a:miter lim="800000"/>
            <a:headEnd/>
            <a:tailEnd/>
          </a:ln>
          <a:effectLst/>
        </p:spPr>
      </p:pic>
      <p:sp>
        <p:nvSpPr>
          <p:cNvPr id="3" name="Rectangle 2"/>
          <p:cNvSpPr/>
          <p:nvPr/>
        </p:nvSpPr>
        <p:spPr>
          <a:xfrm>
            <a:off x="1331640" y="3656353"/>
            <a:ext cx="6120680" cy="2862322"/>
          </a:xfrm>
          <a:prstGeom prst="rect">
            <a:avLst/>
          </a:prstGeom>
        </p:spPr>
        <p:txBody>
          <a:bodyPr wrap="square">
            <a:spAutoFit/>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pPr>
              <a:buNone/>
            </a:pPr>
            <a:r>
              <a:rPr lang="en-IN" dirty="0" smtClean="0"/>
              <a:t>                 </a:t>
            </a:r>
          </a:p>
          <a:p>
            <a:pPr>
              <a:buNone/>
            </a:pPr>
            <a:r>
              <a:rPr lang="en-IN" dirty="0" smtClean="0"/>
              <a:t>                   Figure 1: Flow of a crawling process.</a:t>
            </a:r>
            <a:endParaRPr lang="en-IN" dirty="0"/>
          </a:p>
        </p:txBody>
      </p:sp>
    </p:spTree>
    <p:extLst>
      <p:ext uri="{BB962C8B-B14F-4D97-AF65-F5344CB8AC3E}">
        <p14:creationId xmlns:p14="http://schemas.microsoft.com/office/powerpoint/2010/main" xmlns="" val="21635846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rPr>
              <a:t>Architecture of Parallel Crawler</a:t>
            </a:r>
            <a:endParaRPr lang="en-IN" dirty="0">
              <a:solidFill>
                <a:schemeClr val="accent6">
                  <a:lumMod val="75000"/>
                </a:schemeClr>
              </a:solidFill>
            </a:endParaRPr>
          </a:p>
        </p:txBody>
      </p:sp>
      <p:sp>
        <p:nvSpPr>
          <p:cNvPr id="3" name="Content Placeholder 2"/>
          <p:cNvSpPr>
            <a:spLocks noGrp="1"/>
          </p:cNvSpPr>
          <p:nvPr>
            <p:ph idx="1"/>
          </p:nvPr>
        </p:nvSpPr>
        <p:spPr/>
        <p:txBody>
          <a:bodyPr>
            <a:normAutofit fontScale="92500" lnSpcReduction="10000"/>
          </a:bodyPr>
          <a:lstStyle/>
          <a:p>
            <a:r>
              <a:rPr lang="en-US" dirty="0" smtClean="0">
                <a:solidFill>
                  <a:schemeClr val="bg1"/>
                </a:solidFill>
              </a:rPr>
              <a:t>A parallel crawler consists of multiple crawling processes: “c-</a:t>
            </a:r>
            <a:r>
              <a:rPr lang="en-US" dirty="0" err="1" smtClean="0">
                <a:solidFill>
                  <a:schemeClr val="bg1"/>
                </a:solidFill>
              </a:rPr>
              <a:t>proc</a:t>
            </a:r>
            <a:r>
              <a:rPr lang="en-US" dirty="0" smtClean="0">
                <a:solidFill>
                  <a:schemeClr val="bg1"/>
                </a:solidFill>
              </a:rPr>
              <a:t>”.</a:t>
            </a:r>
          </a:p>
          <a:p>
            <a:r>
              <a:rPr lang="en-US" dirty="0" smtClean="0">
                <a:solidFill>
                  <a:schemeClr val="bg1"/>
                </a:solidFill>
              </a:rPr>
              <a:t>C-</a:t>
            </a:r>
            <a:r>
              <a:rPr lang="en-US" dirty="0" err="1" smtClean="0">
                <a:solidFill>
                  <a:schemeClr val="bg1"/>
                </a:solidFill>
              </a:rPr>
              <a:t>proc</a:t>
            </a:r>
            <a:r>
              <a:rPr lang="en-US" dirty="0" smtClean="0">
                <a:solidFill>
                  <a:schemeClr val="bg1"/>
                </a:solidFill>
              </a:rPr>
              <a:t> performs single-process crawler tasks:</a:t>
            </a:r>
          </a:p>
          <a:p>
            <a:pPr lvl="1"/>
            <a:r>
              <a:rPr lang="en-US" dirty="0" smtClean="0">
                <a:solidFill>
                  <a:schemeClr val="bg1"/>
                </a:solidFill>
              </a:rPr>
              <a:t>Downloads pages from the web.</a:t>
            </a:r>
          </a:p>
          <a:p>
            <a:pPr lvl="1"/>
            <a:r>
              <a:rPr lang="en-US" dirty="0" smtClean="0">
                <a:solidFill>
                  <a:schemeClr val="bg1"/>
                </a:solidFill>
              </a:rPr>
              <a:t>Stores downloaded pages locally.</a:t>
            </a:r>
          </a:p>
          <a:p>
            <a:pPr lvl="1"/>
            <a:r>
              <a:rPr lang="en-US" dirty="0" smtClean="0">
                <a:solidFill>
                  <a:schemeClr val="bg1"/>
                </a:solidFill>
              </a:rPr>
              <a:t>Extracts URLs from downloaded  pages and follows links.</a:t>
            </a:r>
          </a:p>
          <a:p>
            <a:r>
              <a:rPr lang="en-US" dirty="0" smtClean="0">
                <a:solidFill>
                  <a:schemeClr val="bg1"/>
                </a:solidFill>
              </a:rPr>
              <a:t>Depending on how the c-</a:t>
            </a:r>
            <a:r>
              <a:rPr lang="en-US" dirty="0" err="1" smtClean="0">
                <a:solidFill>
                  <a:schemeClr val="bg1"/>
                </a:solidFill>
              </a:rPr>
              <a:t>proc’s</a:t>
            </a:r>
            <a:r>
              <a:rPr lang="en-US" dirty="0" smtClean="0">
                <a:solidFill>
                  <a:schemeClr val="bg1"/>
                </a:solidFill>
              </a:rPr>
              <a:t> split the download task, some of the extracted links may be sent to other c-</a:t>
            </a:r>
            <a:r>
              <a:rPr lang="en-US" dirty="0" err="1" smtClean="0">
                <a:solidFill>
                  <a:schemeClr val="bg1"/>
                </a:solidFill>
              </a:rPr>
              <a:t>proc’s.e</a:t>
            </a:r>
            <a:r>
              <a:rPr lang="en-US" dirty="0" smtClean="0">
                <a:solidFill>
                  <a:schemeClr val="bg1"/>
                </a:solidFill>
              </a:rPr>
              <a:t> </a:t>
            </a:r>
            <a:endParaRPr lang="en-IN" dirty="0" smtClean="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xmlns="" val="38719859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224136"/>
          </a:xfrm>
          <a:solidFill>
            <a:schemeClr val="tx2">
              <a:lumMod val="75000"/>
            </a:schemeClr>
          </a:solidFill>
        </p:spPr>
        <p:txBody>
          <a:bodyPr/>
          <a:lstStyle/>
          <a:p>
            <a:r>
              <a:rPr lang="en-US" b="1" dirty="0" smtClean="0">
                <a:solidFill>
                  <a:schemeClr val="accent6">
                    <a:lumMod val="75000"/>
                  </a:schemeClr>
                </a:solidFill>
              </a:rPr>
              <a:t>Architecture</a:t>
            </a:r>
            <a:endParaRPr lang="en-IN" b="1" dirty="0">
              <a:solidFill>
                <a:schemeClr val="accent6">
                  <a:lumMod val="75000"/>
                </a:schemeClr>
              </a:solidFill>
            </a:endParaRPr>
          </a:p>
        </p:txBody>
      </p:sp>
      <p:pic>
        <p:nvPicPr>
          <p:cNvPr id="3" name="Picture 2" descr="C:\Users\RUCHINZ\Desktop\WebCrawlerArchitecture.svg.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560" y="1529769"/>
            <a:ext cx="7992888" cy="499337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92897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CHAX\Desktop\webqueue.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5572164"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itle 2"/>
          <p:cNvSpPr txBox="1">
            <a:spLocks/>
          </p:cNvSpPr>
          <p:nvPr/>
        </p:nvSpPr>
        <p:spPr>
          <a:xfrm>
            <a:off x="3143240" y="3000372"/>
            <a:ext cx="8229600" cy="1066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solidFill>
                  <a:schemeClr val="accent6">
                    <a:lumMod val="75000"/>
                  </a:schemeClr>
                </a:solidFill>
              </a:rPr>
              <a:t>Flow Diagram </a:t>
            </a:r>
            <a:endParaRPr lang="en-US" sz="4000" dirty="0">
              <a:solidFill>
                <a:schemeClr val="accent6">
                  <a:lumMod val="75000"/>
                </a:schemeClr>
              </a:solidFill>
            </a:endParaRPr>
          </a:p>
        </p:txBody>
      </p:sp>
    </p:spTree>
    <p:extLst>
      <p:ext uri="{BB962C8B-B14F-4D97-AF65-F5344CB8AC3E}">
        <p14:creationId xmlns:p14="http://schemas.microsoft.com/office/powerpoint/2010/main" xmlns="" val="2636159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75000"/>
                  </a:schemeClr>
                </a:solidFill>
              </a:rPr>
              <a:t>Algorithm</a:t>
            </a:r>
            <a:endParaRPr lang="en-IN" dirty="0">
              <a:solidFill>
                <a:schemeClr val="accent6">
                  <a:lumMod val="75000"/>
                </a:schemeClr>
              </a:solidFill>
            </a:endParaRPr>
          </a:p>
        </p:txBody>
      </p:sp>
      <p:sp>
        <p:nvSpPr>
          <p:cNvPr id="3" name="Content Placeholder 2"/>
          <p:cNvSpPr>
            <a:spLocks noGrp="1"/>
          </p:cNvSpPr>
          <p:nvPr>
            <p:ph idx="1"/>
          </p:nvPr>
        </p:nvSpPr>
        <p:spPr/>
        <p:txBody>
          <a:bodyPr>
            <a:normAutofit fontScale="77500" lnSpcReduction="20000"/>
          </a:bodyPr>
          <a:lstStyle/>
          <a:p>
            <a:pPr>
              <a:buNone/>
            </a:pPr>
            <a:r>
              <a:rPr lang="en-IN" b="1" dirty="0" smtClean="0">
                <a:solidFill>
                  <a:schemeClr val="bg1"/>
                </a:solidFill>
              </a:rPr>
              <a:t>Crawler ()</a:t>
            </a:r>
          </a:p>
          <a:p>
            <a:pPr>
              <a:buNone/>
            </a:pPr>
            <a:r>
              <a:rPr lang="en-IN" dirty="0" smtClean="0">
                <a:solidFill>
                  <a:schemeClr val="bg1"/>
                </a:solidFill>
              </a:rPr>
              <a:t>   Begin</a:t>
            </a:r>
          </a:p>
          <a:p>
            <a:pPr>
              <a:buNone/>
            </a:pPr>
            <a:r>
              <a:rPr lang="en-IN" dirty="0" smtClean="0">
                <a:solidFill>
                  <a:schemeClr val="bg1"/>
                </a:solidFill>
              </a:rPr>
              <a:t>          While (URL set is not empty)</a:t>
            </a:r>
          </a:p>
          <a:p>
            <a:pPr>
              <a:buNone/>
            </a:pPr>
            <a:r>
              <a:rPr lang="en-IN" dirty="0" smtClean="0">
                <a:solidFill>
                  <a:schemeClr val="bg1"/>
                </a:solidFill>
              </a:rPr>
              <a:t>          Begin</a:t>
            </a:r>
          </a:p>
          <a:p>
            <a:pPr>
              <a:buNone/>
            </a:pPr>
            <a:r>
              <a:rPr lang="en-IN" dirty="0" smtClean="0">
                <a:solidFill>
                  <a:schemeClr val="bg1"/>
                </a:solidFill>
              </a:rPr>
              <a:t>                Take a URL from the set of seed URLs;</a:t>
            </a:r>
          </a:p>
          <a:p>
            <a:pPr>
              <a:buNone/>
            </a:pPr>
            <a:r>
              <a:rPr lang="en-IN" dirty="0" smtClean="0">
                <a:solidFill>
                  <a:schemeClr val="bg1"/>
                </a:solidFill>
              </a:rPr>
              <a:t>                Determine the IP address for the host name;</a:t>
            </a:r>
          </a:p>
          <a:p>
            <a:pPr>
              <a:buNone/>
            </a:pPr>
            <a:r>
              <a:rPr lang="en-IN" dirty="0" smtClean="0">
                <a:solidFill>
                  <a:schemeClr val="bg1"/>
                </a:solidFill>
              </a:rPr>
              <a:t>                Determine the protocol of underlying host like http,         ftp, gopher etc.;</a:t>
            </a:r>
          </a:p>
          <a:p>
            <a:pPr>
              <a:buNone/>
            </a:pPr>
            <a:r>
              <a:rPr lang="en-IN" dirty="0" smtClean="0">
                <a:solidFill>
                  <a:schemeClr val="bg1"/>
                </a:solidFill>
              </a:rPr>
              <a:t>                Based on the protocol of the host, download the document;</a:t>
            </a:r>
          </a:p>
          <a:p>
            <a:pPr>
              <a:buNone/>
            </a:pPr>
            <a:r>
              <a:rPr lang="en-IN" dirty="0" smtClean="0">
                <a:solidFill>
                  <a:schemeClr val="bg1"/>
                </a:solidFill>
              </a:rPr>
              <a:t>                Identify the document format like doc, html, or </a:t>
            </a:r>
            <a:r>
              <a:rPr lang="en-IN" dirty="0" err="1" smtClean="0">
                <a:solidFill>
                  <a:schemeClr val="bg1"/>
                </a:solidFill>
              </a:rPr>
              <a:t>pdf</a:t>
            </a:r>
            <a:r>
              <a:rPr lang="en-IN" dirty="0" smtClean="0">
                <a:solidFill>
                  <a:schemeClr val="bg1"/>
                </a:solidFill>
              </a:rPr>
              <a:t> etc.</a:t>
            </a:r>
          </a:p>
          <a:p>
            <a:endParaRPr lang="en-IN" dirty="0">
              <a:solidFill>
                <a:schemeClr val="bg1"/>
              </a:solidFill>
            </a:endParaRPr>
          </a:p>
        </p:txBody>
      </p:sp>
    </p:spTree>
    <p:extLst>
      <p:ext uri="{BB962C8B-B14F-4D97-AF65-F5344CB8AC3E}">
        <p14:creationId xmlns:p14="http://schemas.microsoft.com/office/powerpoint/2010/main" xmlns="" val="24875194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533400" y="457200"/>
            <a:ext cx="8229600" cy="45720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ct val="20000"/>
              </a:spcBef>
              <a:spcAft>
                <a:spcPts val="0"/>
              </a:spcAft>
              <a:buClr>
                <a:srgbClr val="759AA5">
                  <a:lumMod val="60000"/>
                  <a:lumOff val="40000"/>
                </a:srgbClr>
              </a:buClr>
              <a:buSzTx/>
              <a:buFont typeface="Arial" pitchFamily="34" charset="0"/>
              <a:buNone/>
              <a:tabLst/>
              <a:defRPr/>
            </a:pPr>
            <a:r>
              <a:rPr kumimoji="0" lang="en-IN" sz="2400" b="0" i="0" u="none" strike="noStrike" kern="1200" cap="none" spc="0" normalizeH="0" baseline="0" noProof="0" smtClean="0">
                <a:ln>
                  <a:noFill/>
                </a:ln>
                <a:solidFill>
                  <a:srgbClr val="DFE6D0"/>
                </a:solidFill>
                <a:effectLst/>
                <a:uLnTx/>
                <a:uFillTx/>
                <a:latin typeface="Tw Cen MT"/>
                <a:ea typeface="+mn-ea"/>
                <a:cs typeface="+mn-cs"/>
              </a:rPr>
              <a:t>     Check whether the document has already been downloaded or not;</a:t>
            </a:r>
          </a:p>
          <a:p>
            <a:pPr marL="274320" marR="0" lvl="0" indent="-274320" algn="l" defTabSz="914400" rtl="0" eaLnBrk="1" fontAlgn="auto" latinLnBrk="0" hangingPunct="1">
              <a:lnSpc>
                <a:spcPct val="100000"/>
              </a:lnSpc>
              <a:spcBef>
                <a:spcPct val="20000"/>
              </a:spcBef>
              <a:spcAft>
                <a:spcPts val="0"/>
              </a:spcAft>
              <a:buClr>
                <a:srgbClr val="759AA5">
                  <a:lumMod val="60000"/>
                  <a:lumOff val="40000"/>
                </a:srgbClr>
              </a:buClr>
              <a:buSzTx/>
              <a:buFont typeface="Arial" pitchFamily="34" charset="0"/>
              <a:buNone/>
              <a:tabLst/>
              <a:defRPr/>
            </a:pPr>
            <a:r>
              <a:rPr kumimoji="0" lang="en-IN" sz="2400" b="0" i="0" u="none" strike="noStrike" kern="1200" cap="none" spc="0" normalizeH="0" baseline="0" noProof="0" smtClean="0">
                <a:ln>
                  <a:noFill/>
                </a:ln>
                <a:solidFill>
                  <a:srgbClr val="DFE6D0"/>
                </a:solidFill>
                <a:effectLst/>
                <a:uLnTx/>
                <a:uFillTx/>
                <a:latin typeface="Tw Cen MT"/>
                <a:ea typeface="+mn-ea"/>
                <a:cs typeface="+mn-cs"/>
              </a:rPr>
              <a:t>     If the document is fresh one</a:t>
            </a:r>
          </a:p>
          <a:p>
            <a:pPr marL="274320" marR="0" lvl="0" indent="-274320" algn="l" defTabSz="914400" rtl="0" eaLnBrk="1" fontAlgn="auto" latinLnBrk="0" hangingPunct="1">
              <a:lnSpc>
                <a:spcPct val="100000"/>
              </a:lnSpc>
              <a:spcBef>
                <a:spcPct val="20000"/>
              </a:spcBef>
              <a:spcAft>
                <a:spcPts val="0"/>
              </a:spcAft>
              <a:buClr>
                <a:srgbClr val="759AA5">
                  <a:lumMod val="60000"/>
                  <a:lumOff val="40000"/>
                </a:srgbClr>
              </a:buClr>
              <a:buSzTx/>
              <a:buFont typeface="Arial" pitchFamily="34" charset="0"/>
              <a:buNone/>
              <a:tabLst/>
              <a:defRPr/>
            </a:pPr>
            <a:r>
              <a:rPr kumimoji="0" lang="en-IN" sz="2400" b="0" i="0" u="none" strike="noStrike" kern="1200" cap="none" spc="0" normalizeH="0" baseline="0" noProof="0" smtClean="0">
                <a:ln>
                  <a:noFill/>
                </a:ln>
                <a:solidFill>
                  <a:srgbClr val="DFE6D0"/>
                </a:solidFill>
                <a:effectLst/>
                <a:uLnTx/>
                <a:uFillTx/>
                <a:latin typeface="Tw Cen MT"/>
                <a:ea typeface="+mn-ea"/>
                <a:cs typeface="+mn-cs"/>
              </a:rPr>
              <a:t>     Then</a:t>
            </a:r>
          </a:p>
          <a:p>
            <a:pPr marL="274320" marR="0" lvl="0" indent="-274320" algn="l" defTabSz="914400" rtl="0" eaLnBrk="1" fontAlgn="auto" latinLnBrk="0" hangingPunct="1">
              <a:lnSpc>
                <a:spcPct val="100000"/>
              </a:lnSpc>
              <a:spcBef>
                <a:spcPct val="20000"/>
              </a:spcBef>
              <a:spcAft>
                <a:spcPts val="0"/>
              </a:spcAft>
              <a:buClr>
                <a:srgbClr val="759AA5">
                  <a:lumMod val="60000"/>
                  <a:lumOff val="40000"/>
                </a:srgbClr>
              </a:buClr>
              <a:buSzTx/>
              <a:buFont typeface="Arial" pitchFamily="34" charset="0"/>
              <a:buNone/>
              <a:tabLst/>
              <a:defRPr/>
            </a:pPr>
            <a:r>
              <a:rPr kumimoji="0" lang="en-IN" sz="2400" b="0" i="0" u="none" strike="noStrike" kern="1200" cap="none" spc="0" normalizeH="0" baseline="0" noProof="0" smtClean="0">
                <a:ln>
                  <a:noFill/>
                </a:ln>
                <a:solidFill>
                  <a:srgbClr val="DFE6D0"/>
                </a:solidFill>
                <a:effectLst/>
                <a:uLnTx/>
                <a:uFillTx/>
                <a:latin typeface="Tw Cen MT"/>
                <a:ea typeface="+mn-ea"/>
                <a:cs typeface="+mn-cs"/>
              </a:rPr>
              <a:t>            Read it and extract the links or references to the other sites from that documents;</a:t>
            </a:r>
          </a:p>
          <a:p>
            <a:pPr marL="274320" marR="0" lvl="0" indent="-274320" algn="l" defTabSz="914400" rtl="0" eaLnBrk="1" fontAlgn="auto" latinLnBrk="0" hangingPunct="1">
              <a:lnSpc>
                <a:spcPct val="100000"/>
              </a:lnSpc>
              <a:spcBef>
                <a:spcPct val="20000"/>
              </a:spcBef>
              <a:spcAft>
                <a:spcPts val="0"/>
              </a:spcAft>
              <a:buClr>
                <a:srgbClr val="759AA5">
                  <a:lumMod val="60000"/>
                  <a:lumOff val="40000"/>
                </a:srgbClr>
              </a:buClr>
              <a:buSzTx/>
              <a:buFont typeface="Arial" pitchFamily="34" charset="0"/>
              <a:buNone/>
              <a:tabLst/>
              <a:defRPr/>
            </a:pPr>
            <a:r>
              <a:rPr kumimoji="0" lang="en-IN" sz="2400" b="0" i="0" u="none" strike="noStrike" kern="1200" cap="none" spc="0" normalizeH="0" baseline="0" noProof="0" smtClean="0">
                <a:ln>
                  <a:noFill/>
                </a:ln>
                <a:solidFill>
                  <a:srgbClr val="DFE6D0"/>
                </a:solidFill>
                <a:effectLst/>
                <a:uLnTx/>
                <a:uFillTx/>
                <a:latin typeface="Tw Cen MT"/>
                <a:ea typeface="+mn-ea"/>
                <a:cs typeface="+mn-cs"/>
              </a:rPr>
              <a:t>        Else</a:t>
            </a:r>
          </a:p>
          <a:p>
            <a:pPr marL="274320" marR="0" lvl="0" indent="-274320" algn="l" defTabSz="914400" rtl="0" eaLnBrk="1" fontAlgn="auto" latinLnBrk="0" hangingPunct="1">
              <a:lnSpc>
                <a:spcPct val="100000"/>
              </a:lnSpc>
              <a:spcBef>
                <a:spcPct val="20000"/>
              </a:spcBef>
              <a:spcAft>
                <a:spcPts val="0"/>
              </a:spcAft>
              <a:buClr>
                <a:srgbClr val="759AA5">
                  <a:lumMod val="60000"/>
                  <a:lumOff val="40000"/>
                </a:srgbClr>
              </a:buClr>
              <a:buSzTx/>
              <a:buFont typeface="Arial" pitchFamily="34" charset="0"/>
              <a:buNone/>
              <a:tabLst/>
              <a:defRPr/>
            </a:pPr>
            <a:r>
              <a:rPr kumimoji="0" lang="en-IN" sz="2400" b="0" i="0" u="none" strike="noStrike" kern="1200" cap="none" spc="0" normalizeH="0" baseline="0" noProof="0" smtClean="0">
                <a:ln>
                  <a:noFill/>
                </a:ln>
                <a:solidFill>
                  <a:srgbClr val="DFE6D0"/>
                </a:solidFill>
                <a:effectLst/>
                <a:uLnTx/>
                <a:uFillTx/>
                <a:latin typeface="Tw Cen MT"/>
                <a:ea typeface="+mn-ea"/>
                <a:cs typeface="+mn-cs"/>
              </a:rPr>
              <a:t>              Continue;</a:t>
            </a:r>
          </a:p>
          <a:p>
            <a:pPr marL="274320" marR="0" lvl="0" indent="-274320" algn="l" defTabSz="914400" rtl="0" eaLnBrk="1" fontAlgn="auto" latinLnBrk="0" hangingPunct="1">
              <a:lnSpc>
                <a:spcPct val="100000"/>
              </a:lnSpc>
              <a:spcBef>
                <a:spcPct val="20000"/>
              </a:spcBef>
              <a:spcAft>
                <a:spcPts val="0"/>
              </a:spcAft>
              <a:buClr>
                <a:srgbClr val="759AA5">
                  <a:lumMod val="60000"/>
                  <a:lumOff val="40000"/>
                </a:srgbClr>
              </a:buClr>
              <a:buSzTx/>
              <a:buFont typeface="Arial" pitchFamily="34" charset="0"/>
              <a:buNone/>
              <a:tabLst/>
              <a:defRPr/>
            </a:pPr>
            <a:r>
              <a:rPr kumimoji="0" lang="en-IN" sz="2400" b="0" i="0" u="none" strike="noStrike" kern="1200" cap="none" spc="0" normalizeH="0" baseline="0" noProof="0" smtClean="0">
                <a:ln>
                  <a:noFill/>
                </a:ln>
                <a:solidFill>
                  <a:srgbClr val="DFE6D0"/>
                </a:solidFill>
                <a:effectLst/>
                <a:uLnTx/>
                <a:uFillTx/>
                <a:latin typeface="Tw Cen MT"/>
                <a:ea typeface="+mn-ea"/>
                <a:cs typeface="+mn-cs"/>
              </a:rPr>
              <a:t>       Convert the URL links into their absolute URL equivalents;</a:t>
            </a:r>
          </a:p>
          <a:p>
            <a:pPr marL="274320" marR="0" lvl="0" indent="-274320" algn="l" defTabSz="914400" rtl="0" eaLnBrk="1" fontAlgn="auto" latinLnBrk="0" hangingPunct="1">
              <a:lnSpc>
                <a:spcPct val="100000"/>
              </a:lnSpc>
              <a:spcBef>
                <a:spcPct val="20000"/>
              </a:spcBef>
              <a:spcAft>
                <a:spcPts val="0"/>
              </a:spcAft>
              <a:buClr>
                <a:srgbClr val="759AA5">
                  <a:lumMod val="60000"/>
                  <a:lumOff val="40000"/>
                </a:srgbClr>
              </a:buClr>
              <a:buSzTx/>
              <a:buFont typeface="Arial" pitchFamily="34" charset="0"/>
              <a:buNone/>
              <a:tabLst/>
              <a:defRPr/>
            </a:pPr>
            <a:r>
              <a:rPr kumimoji="0" lang="en-IN" sz="2400" b="0" i="0" u="none" strike="noStrike" kern="1200" cap="none" spc="0" normalizeH="0" baseline="0" noProof="0" smtClean="0">
                <a:ln>
                  <a:noFill/>
                </a:ln>
                <a:solidFill>
                  <a:srgbClr val="DFE6D0"/>
                </a:solidFill>
                <a:effectLst/>
                <a:uLnTx/>
                <a:uFillTx/>
                <a:latin typeface="Tw Cen MT"/>
                <a:ea typeface="+mn-ea"/>
                <a:cs typeface="+mn-cs"/>
              </a:rPr>
              <a:t>      Add the URLs to set of seed URLs;</a:t>
            </a:r>
          </a:p>
          <a:p>
            <a:pPr marL="274320" marR="0" lvl="0" indent="-274320" algn="l" defTabSz="914400" rtl="0" eaLnBrk="1" fontAlgn="auto" latinLnBrk="0" hangingPunct="1">
              <a:lnSpc>
                <a:spcPct val="100000"/>
              </a:lnSpc>
              <a:spcBef>
                <a:spcPct val="20000"/>
              </a:spcBef>
              <a:spcAft>
                <a:spcPts val="0"/>
              </a:spcAft>
              <a:buClr>
                <a:srgbClr val="759AA5">
                  <a:lumMod val="60000"/>
                  <a:lumOff val="40000"/>
                </a:srgbClr>
              </a:buClr>
              <a:buSzTx/>
              <a:buFont typeface="Arial" pitchFamily="34" charset="0"/>
              <a:buNone/>
              <a:tabLst/>
              <a:defRPr/>
            </a:pPr>
            <a:r>
              <a:rPr kumimoji="0" lang="en-IN" sz="2400" b="0" i="0" u="none" strike="noStrike" kern="1200" cap="none" spc="0" normalizeH="0" baseline="0" noProof="0" smtClean="0">
                <a:ln>
                  <a:noFill/>
                </a:ln>
                <a:solidFill>
                  <a:srgbClr val="DFE6D0"/>
                </a:solidFill>
                <a:effectLst/>
                <a:uLnTx/>
                <a:uFillTx/>
                <a:latin typeface="Tw Cen MT"/>
                <a:ea typeface="+mn-ea"/>
                <a:cs typeface="+mn-cs"/>
              </a:rPr>
              <a:t>             End</a:t>
            </a:r>
            <a:r>
              <a:rPr kumimoji="0" lang="en-IN" sz="2400" b="1" i="0" u="none" strike="noStrike" kern="1200" cap="none" spc="0" normalizeH="0" baseline="0" noProof="0" smtClean="0">
                <a:ln>
                  <a:noFill/>
                </a:ln>
                <a:solidFill>
                  <a:srgbClr val="DFE6D0"/>
                </a:solidFill>
                <a:effectLst/>
                <a:uLnTx/>
                <a:uFillTx/>
                <a:latin typeface="Tw Cen MT"/>
                <a:ea typeface="+mn-ea"/>
                <a:cs typeface="+mn-cs"/>
              </a:rPr>
              <a:t>;</a:t>
            </a:r>
          </a:p>
          <a:p>
            <a:pPr marL="274320" marR="0" lvl="0" indent="-274320" algn="l" defTabSz="914400" rtl="0" eaLnBrk="1" fontAlgn="auto" latinLnBrk="0" hangingPunct="1">
              <a:lnSpc>
                <a:spcPct val="100000"/>
              </a:lnSpc>
              <a:spcBef>
                <a:spcPct val="20000"/>
              </a:spcBef>
              <a:spcAft>
                <a:spcPts val="0"/>
              </a:spcAft>
              <a:buClr>
                <a:srgbClr val="759AA5">
                  <a:lumMod val="60000"/>
                  <a:lumOff val="40000"/>
                </a:srgbClr>
              </a:buClr>
              <a:buSzTx/>
              <a:buFont typeface="Arial" pitchFamily="34" charset="0"/>
              <a:buNone/>
              <a:tabLst/>
              <a:defRPr/>
            </a:pPr>
            <a:r>
              <a:rPr kumimoji="0" lang="en-IN" sz="2400" b="0" i="0" u="none" strike="noStrike" kern="1200" cap="none" spc="0" normalizeH="0" baseline="0" noProof="0" smtClean="0">
                <a:ln>
                  <a:noFill/>
                </a:ln>
                <a:solidFill>
                  <a:srgbClr val="DFE6D0"/>
                </a:solidFill>
                <a:effectLst/>
                <a:uLnTx/>
                <a:uFillTx/>
                <a:latin typeface="Tw Cen MT"/>
                <a:ea typeface="+mn-ea"/>
                <a:cs typeface="+mn-cs"/>
              </a:rPr>
              <a:t>      End.</a:t>
            </a:r>
            <a:endParaRPr kumimoji="0" lang="en-IN" sz="2400" b="0" i="0" u="none" strike="noStrike" kern="1200" cap="none" spc="0" normalizeH="0" baseline="0" noProof="0" dirty="0">
              <a:ln>
                <a:noFill/>
              </a:ln>
              <a:solidFill>
                <a:srgbClr val="DFE6D0"/>
              </a:solidFill>
              <a:effectLst/>
              <a:uLnTx/>
              <a:uFillTx/>
              <a:latin typeface="Tw Cen MT"/>
              <a:ea typeface="+mn-ea"/>
              <a:cs typeface="+mn-cs"/>
            </a:endParaRPr>
          </a:p>
        </p:txBody>
      </p:sp>
    </p:spTree>
    <p:extLst>
      <p:ext uri="{BB962C8B-B14F-4D97-AF65-F5344CB8AC3E}">
        <p14:creationId xmlns:p14="http://schemas.microsoft.com/office/powerpoint/2010/main" xmlns="" val="2026358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214554"/>
            <a:ext cx="8501122" cy="2071702"/>
          </a:xfrm>
        </p:spPr>
        <p:txBody>
          <a:bodyPr>
            <a:normAutofit/>
          </a:bodyPr>
          <a:lstStyle/>
          <a:p>
            <a:r>
              <a:rPr lang="en-US" sz="4800" dirty="0" smtClean="0">
                <a:solidFill>
                  <a:schemeClr val="accent6">
                    <a:lumMod val="75000"/>
                  </a:schemeClr>
                </a:solidFill>
              </a:rPr>
              <a:t>PHASE 3: IMPLEMENTATION(CODING)</a:t>
            </a:r>
            <a:endParaRPr lang="en-US" sz="4800"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ui1.bmp"/>
          <p:cNvPicPr>
            <a:picLocks noChangeAspect="1"/>
          </p:cNvPicPr>
          <p:nvPr/>
        </p:nvPicPr>
        <p:blipFill>
          <a:blip r:embed="rId2"/>
          <a:stretch>
            <a:fillRect/>
          </a:stretch>
        </p:blipFill>
        <p:spPr>
          <a:xfrm>
            <a:off x="0" y="0"/>
            <a:ext cx="9144000" cy="707233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lstStyle/>
          <a:p>
            <a:r>
              <a:rPr lang="en-US" dirty="0" smtClean="0">
                <a:solidFill>
                  <a:schemeClr val="accent6">
                    <a:lumMod val="75000"/>
                  </a:schemeClr>
                </a:solidFill>
              </a:rPr>
              <a:t>INTRODUCTION</a:t>
            </a:r>
            <a:endParaRPr lang="en-IN" dirty="0">
              <a:solidFill>
                <a:schemeClr val="accent6">
                  <a:lumMod val="75000"/>
                </a:schemeClr>
              </a:solidFill>
            </a:endParaRPr>
          </a:p>
        </p:txBody>
      </p:sp>
      <p:sp>
        <p:nvSpPr>
          <p:cNvPr id="3" name="Content Placeholder 2"/>
          <p:cNvSpPr>
            <a:spLocks noGrp="1"/>
          </p:cNvSpPr>
          <p:nvPr>
            <p:ph idx="1"/>
          </p:nvPr>
        </p:nvSpPr>
        <p:spPr>
          <a:xfrm>
            <a:off x="467544" y="1628800"/>
            <a:ext cx="8229600" cy="4525963"/>
          </a:xfrm>
          <a:solidFill>
            <a:schemeClr val="tx2">
              <a:lumMod val="75000"/>
            </a:schemeClr>
          </a:solidFill>
          <a:ln>
            <a:solidFill>
              <a:schemeClr val="tx2">
                <a:lumMod val="75000"/>
              </a:schemeClr>
            </a:solidFill>
          </a:ln>
        </p:spPr>
        <p:txBody>
          <a:bodyPr>
            <a:normAutofit fontScale="77500" lnSpcReduction="20000"/>
          </a:bodyPr>
          <a:lstStyle/>
          <a:p>
            <a:pPr marL="0" indent="0">
              <a:buNone/>
            </a:pPr>
            <a:r>
              <a:rPr lang="en-GB" dirty="0">
                <a:solidFill>
                  <a:schemeClr val="bg1"/>
                </a:solidFill>
              </a:rPr>
              <a:t> </a:t>
            </a:r>
            <a:r>
              <a:rPr lang="en-GB" dirty="0" smtClean="0">
                <a:solidFill>
                  <a:schemeClr val="bg1"/>
                </a:solidFill>
              </a:rPr>
              <a:t>    What is a Web Crawler?</a:t>
            </a:r>
          </a:p>
          <a:p>
            <a:endParaRPr lang="en-GB" dirty="0">
              <a:solidFill>
                <a:schemeClr val="bg1"/>
              </a:solidFill>
            </a:endParaRPr>
          </a:p>
          <a:p>
            <a:r>
              <a:rPr lang="en-GB" dirty="0" smtClean="0">
                <a:solidFill>
                  <a:schemeClr val="bg1"/>
                </a:solidFill>
              </a:rPr>
              <a:t>A</a:t>
            </a:r>
            <a:r>
              <a:rPr lang="en-GB" dirty="0">
                <a:solidFill>
                  <a:schemeClr val="bg1"/>
                </a:solidFill>
              </a:rPr>
              <a:t> </a:t>
            </a:r>
            <a:r>
              <a:rPr lang="en-GB" b="1" dirty="0">
                <a:solidFill>
                  <a:schemeClr val="bg1"/>
                </a:solidFill>
              </a:rPr>
              <a:t>Web </a:t>
            </a:r>
            <a:r>
              <a:rPr lang="en-GB" b="1" dirty="0" smtClean="0">
                <a:solidFill>
                  <a:schemeClr val="bg1"/>
                </a:solidFill>
              </a:rPr>
              <a:t>Crawler</a:t>
            </a:r>
            <a:r>
              <a:rPr lang="en-GB" dirty="0">
                <a:solidFill>
                  <a:schemeClr val="bg1"/>
                </a:solidFill>
              </a:rPr>
              <a:t> is an </a:t>
            </a:r>
            <a:r>
              <a:rPr lang="en-GB" u="sng" dirty="0" smtClean="0">
                <a:solidFill>
                  <a:schemeClr val="bg1"/>
                </a:solidFill>
              </a:rPr>
              <a:t>Internet Bot</a:t>
            </a:r>
            <a:r>
              <a:rPr lang="en-GB" dirty="0">
                <a:solidFill>
                  <a:schemeClr val="bg1"/>
                </a:solidFill>
              </a:rPr>
              <a:t> that systematically browses the </a:t>
            </a:r>
            <a:r>
              <a:rPr lang="en-GB" u="sng" dirty="0" smtClean="0">
                <a:solidFill>
                  <a:schemeClr val="bg1"/>
                </a:solidFill>
              </a:rPr>
              <a:t>World Wide Web</a:t>
            </a:r>
            <a:r>
              <a:rPr lang="en-GB" dirty="0" smtClean="0">
                <a:solidFill>
                  <a:schemeClr val="bg1"/>
                </a:solidFill>
              </a:rPr>
              <a:t>, </a:t>
            </a:r>
            <a:r>
              <a:rPr lang="en-GB" dirty="0">
                <a:solidFill>
                  <a:schemeClr val="bg1"/>
                </a:solidFill>
              </a:rPr>
              <a:t>typically for the purpose of </a:t>
            </a:r>
            <a:r>
              <a:rPr lang="en-GB" u="sng" dirty="0" smtClean="0">
                <a:solidFill>
                  <a:schemeClr val="bg1"/>
                </a:solidFill>
              </a:rPr>
              <a:t>Web Indexing</a:t>
            </a:r>
            <a:r>
              <a:rPr lang="en-GB" dirty="0" smtClean="0">
                <a:solidFill>
                  <a:schemeClr val="bg1"/>
                </a:solidFill>
              </a:rPr>
              <a:t>.</a:t>
            </a:r>
          </a:p>
          <a:p>
            <a:endParaRPr lang="en-GB" dirty="0">
              <a:solidFill>
                <a:schemeClr val="bg1"/>
              </a:solidFill>
            </a:endParaRPr>
          </a:p>
          <a:p>
            <a:r>
              <a:rPr lang="en-GB" u="sng" dirty="0" smtClean="0">
                <a:solidFill>
                  <a:schemeClr val="bg1"/>
                </a:solidFill>
              </a:rPr>
              <a:t>Web Search Engines</a:t>
            </a:r>
            <a:r>
              <a:rPr lang="en-GB" dirty="0">
                <a:solidFill>
                  <a:schemeClr val="bg1"/>
                </a:solidFill>
              </a:rPr>
              <a:t> and some other sites use Web crawling or spidering software to update their </a:t>
            </a:r>
            <a:r>
              <a:rPr lang="en-GB" u="sng" dirty="0" smtClean="0">
                <a:solidFill>
                  <a:schemeClr val="bg1"/>
                </a:solidFill>
              </a:rPr>
              <a:t>web content</a:t>
            </a:r>
            <a:r>
              <a:rPr lang="en-GB" dirty="0">
                <a:solidFill>
                  <a:schemeClr val="bg1"/>
                </a:solidFill>
              </a:rPr>
              <a:t> or indexes of others sites' web content. Web crawlers can copy all the pages they visit for later processing by a search engine that </a:t>
            </a:r>
            <a:r>
              <a:rPr lang="en-GB" u="sng" dirty="0" smtClean="0">
                <a:solidFill>
                  <a:schemeClr val="bg1"/>
                </a:solidFill>
              </a:rPr>
              <a:t>indexes</a:t>
            </a:r>
            <a:r>
              <a:rPr lang="en-GB" dirty="0">
                <a:solidFill>
                  <a:schemeClr val="bg1"/>
                </a:solidFill>
              </a:rPr>
              <a:t> the downloaded pages so that </a:t>
            </a:r>
            <a:r>
              <a:rPr lang="en-GB" u="sng" dirty="0" smtClean="0">
                <a:solidFill>
                  <a:schemeClr val="bg1"/>
                </a:solidFill>
              </a:rPr>
              <a:t>users</a:t>
            </a:r>
            <a:r>
              <a:rPr lang="en-GB" dirty="0">
                <a:solidFill>
                  <a:schemeClr val="bg1"/>
                </a:solidFill>
              </a:rPr>
              <a:t> can search them much more quickly.</a:t>
            </a:r>
            <a:endParaRPr lang="en-IN" dirty="0">
              <a:solidFill>
                <a:schemeClr val="bg1"/>
              </a:solidFill>
            </a:endParaRPr>
          </a:p>
        </p:txBody>
      </p:sp>
    </p:spTree>
    <p:extLst>
      <p:ext uri="{BB962C8B-B14F-4D97-AF65-F5344CB8AC3E}">
        <p14:creationId xmlns:p14="http://schemas.microsoft.com/office/powerpoint/2010/main" xmlns="" val="3880045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ui2.bmp"/>
          <p:cNvPicPr>
            <a:picLocks noChangeAspect="1"/>
          </p:cNvPicPr>
          <p:nvPr/>
        </p:nvPicPr>
        <p:blipFill>
          <a:blip r:embed="rId2"/>
          <a:stretch>
            <a:fillRect/>
          </a:stretch>
        </p:blipFill>
        <p:spPr>
          <a:xfrm>
            <a:off x="0" y="0"/>
            <a:ext cx="9144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ui3.bmp"/>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ui4.bmp"/>
          <p:cNvPicPr>
            <a:picLocks noChangeAspect="1"/>
          </p:cNvPicPr>
          <p:nvPr/>
        </p:nvPicPr>
        <p:blipFill>
          <a:blip r:embed="rId2"/>
          <a:stretch>
            <a:fillRect/>
          </a:stretch>
        </p:blipFill>
        <p:spPr>
          <a:xfrm>
            <a:off x="0" y="0"/>
            <a:ext cx="9144000" cy="6857999"/>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rawler.bmp"/>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bmp"/>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leurl.bmp"/>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rldownload.bmp"/>
          <p:cNvPicPr>
            <a:picLocks noChangeAspect="1"/>
          </p:cNvPicPr>
          <p:nvPr/>
        </p:nvPicPr>
        <p:blipFill>
          <a:blip r:embed="rId2"/>
          <a:stretch>
            <a:fillRect/>
          </a:stretch>
        </p:blipFill>
        <p:spPr>
          <a:xfrm>
            <a:off x="0" y="0"/>
            <a:ext cx="9144000" cy="6857999"/>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accent6">
                    <a:lumMod val="75000"/>
                  </a:schemeClr>
                </a:solidFill>
              </a:rPr>
              <a:t>PHASE-4 TESTING</a:t>
            </a:r>
            <a:endParaRPr lang="en-IN" sz="4800" dirty="0">
              <a:solidFill>
                <a:schemeClr val="accent6">
                  <a:lumMod val="75000"/>
                </a:schemeClr>
              </a:solidFill>
            </a:endParaRPr>
          </a:p>
        </p:txBody>
      </p:sp>
      <p:sp>
        <p:nvSpPr>
          <p:cNvPr id="3" name="Content Placeholder 2"/>
          <p:cNvSpPr>
            <a:spLocks noGrp="1"/>
          </p:cNvSpPr>
          <p:nvPr>
            <p:ph idx="1"/>
          </p:nvPr>
        </p:nvSpPr>
        <p:spPr/>
        <p:txBody>
          <a:bodyPr>
            <a:normAutofit/>
          </a:bodyPr>
          <a:lstStyle/>
          <a:p>
            <a:r>
              <a:rPr lang="en-US" sz="2400" dirty="0" smtClean="0">
                <a:solidFill>
                  <a:schemeClr val="bg1"/>
                </a:solidFill>
              </a:rPr>
              <a:t>This phase aims at bringing all the pieces together into a special testing environment , then checks for errors , bugs and interoperability.</a:t>
            </a:r>
          </a:p>
          <a:p>
            <a:r>
              <a:rPr lang="en-US" sz="2400" dirty="0" smtClean="0">
                <a:solidFill>
                  <a:schemeClr val="bg1"/>
                </a:solidFill>
              </a:rPr>
              <a:t>For testing purpose we run the crawler again and again, fetch the URLs and download the related URLs and pages.</a:t>
            </a:r>
          </a:p>
          <a:p>
            <a:r>
              <a:rPr lang="en-US" sz="2400" dirty="0" smtClean="0">
                <a:solidFill>
                  <a:schemeClr val="bg1"/>
                </a:solidFill>
              </a:rPr>
              <a:t>We check whether the fetched URLs and pages are getting stored in the database or not.</a:t>
            </a:r>
          </a:p>
          <a:p>
            <a:r>
              <a:rPr lang="en-US" sz="2400" dirty="0" smtClean="0">
                <a:solidFill>
                  <a:schemeClr val="bg1"/>
                </a:solidFill>
              </a:rPr>
              <a:t>We successfully test our software and hence ensure the proper functioning of our window application.</a:t>
            </a:r>
            <a:endParaRPr lang="en-IN" sz="2400" dirty="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75000"/>
                  </a:schemeClr>
                </a:solidFill>
              </a:rPr>
              <a:t>Issues and Challenges</a:t>
            </a:r>
            <a:endParaRPr lang="en-IN" dirty="0">
              <a:solidFill>
                <a:schemeClr val="accent6">
                  <a:lumMod val="75000"/>
                </a:schemeClr>
              </a:solidFill>
            </a:endParaRPr>
          </a:p>
        </p:txBody>
      </p:sp>
      <p:sp>
        <p:nvSpPr>
          <p:cNvPr id="3" name="Content Placeholder 2"/>
          <p:cNvSpPr>
            <a:spLocks noGrp="1"/>
          </p:cNvSpPr>
          <p:nvPr>
            <p:ph idx="1"/>
          </p:nvPr>
        </p:nvSpPr>
        <p:spPr/>
        <p:txBody>
          <a:bodyPr/>
          <a:lstStyle/>
          <a:p>
            <a:pPr algn="just">
              <a:buNone/>
            </a:pPr>
            <a:r>
              <a:rPr lang="en-IN" dirty="0" smtClean="0">
                <a:solidFill>
                  <a:schemeClr val="bg1"/>
                </a:solidFill>
              </a:rPr>
              <a:t> Since size and change rate of the Web is very high, hence, the crawler needs to address many important challenges, including the following:</a:t>
            </a:r>
          </a:p>
          <a:p>
            <a:pPr algn="just">
              <a:lnSpc>
                <a:spcPct val="90000"/>
              </a:lnSpc>
            </a:pPr>
            <a:r>
              <a:rPr lang="en-US" b="1" i="1" dirty="0" smtClean="0">
                <a:solidFill>
                  <a:schemeClr val="bg1"/>
                </a:solidFill>
              </a:rPr>
              <a:t>Overlap</a:t>
            </a:r>
            <a:r>
              <a:rPr lang="en-US" i="1" dirty="0" smtClean="0">
                <a:solidFill>
                  <a:schemeClr val="bg1"/>
                </a:solidFill>
              </a:rPr>
              <a:t>: </a:t>
            </a:r>
            <a:r>
              <a:rPr lang="en-US" sz="2400" dirty="0" smtClean="0">
                <a:solidFill>
                  <a:schemeClr val="bg1"/>
                </a:solidFill>
              </a:rPr>
              <a:t>download the same page multiple times.</a:t>
            </a:r>
          </a:p>
          <a:p>
            <a:pPr lvl="1" algn="just">
              <a:lnSpc>
                <a:spcPct val="90000"/>
              </a:lnSpc>
            </a:pPr>
            <a:r>
              <a:rPr lang="en-US" sz="2400" dirty="0" smtClean="0">
                <a:solidFill>
                  <a:schemeClr val="bg1"/>
                </a:solidFill>
              </a:rPr>
              <a:t>Need to coordinate between the processes to minimize overlap.</a:t>
            </a:r>
          </a:p>
          <a:p>
            <a:pPr lvl="1" algn="just">
              <a:lnSpc>
                <a:spcPct val="90000"/>
              </a:lnSpc>
            </a:pPr>
            <a:r>
              <a:rPr lang="en-US" sz="2400" dirty="0" smtClean="0">
                <a:solidFill>
                  <a:schemeClr val="bg1"/>
                </a:solidFill>
              </a:rPr>
              <a:t>To save network bandwidth and increase the crawler’s effectiveness.</a:t>
            </a:r>
          </a:p>
          <a:p>
            <a:pPr algn="just">
              <a:lnSpc>
                <a:spcPct val="90000"/>
              </a:lnSpc>
              <a:buNone/>
            </a:pPr>
            <a:endParaRPr lang="en-US" sz="1800" dirty="0" smtClean="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xmlns="" val="34161991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714356"/>
            <a:ext cx="8229600" cy="5411807"/>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a:lstStyle>
          <a:p>
            <a:pPr marL="274320" marR="0" lvl="0" indent="-274320" algn="just" defTabSz="914400" rtl="0" eaLnBrk="1" fontAlgn="auto" latinLnBrk="0" hangingPunct="1">
              <a:lnSpc>
                <a:spcPct val="90000"/>
              </a:lnSpc>
              <a:spcBef>
                <a:spcPct val="20000"/>
              </a:spcBef>
              <a:spcAft>
                <a:spcPts val="0"/>
              </a:spcAft>
              <a:buClr>
                <a:srgbClr val="759AA5">
                  <a:lumMod val="60000"/>
                  <a:lumOff val="40000"/>
                </a:srgbClr>
              </a:buClr>
              <a:buSzTx/>
              <a:buFont typeface="Arial" pitchFamily="34" charset="0"/>
              <a:buChar char="•"/>
              <a:tabLst/>
              <a:defRPr/>
            </a:pPr>
            <a:r>
              <a:rPr kumimoji="0" lang="en-US" sz="2400" b="1" i="1" u="none" strike="noStrike" kern="1200" cap="none" spc="0" normalizeH="0" baseline="0" noProof="0" dirty="0" smtClean="0">
                <a:ln>
                  <a:noFill/>
                </a:ln>
                <a:solidFill>
                  <a:srgbClr val="DFE6D0"/>
                </a:solidFill>
                <a:effectLst/>
                <a:uLnTx/>
                <a:uFillTx/>
                <a:latin typeface="Tw Cen MT"/>
                <a:ea typeface="+mn-ea"/>
                <a:cs typeface="+mn-cs"/>
              </a:rPr>
              <a:t>Quality: </a:t>
            </a:r>
            <a:r>
              <a:rPr kumimoji="0" lang="en-US" sz="2400" b="0" i="0" u="none" strike="noStrike" kern="1200" cap="none" spc="0" normalizeH="0" baseline="0" noProof="0" dirty="0" smtClean="0">
                <a:ln>
                  <a:noFill/>
                </a:ln>
                <a:solidFill>
                  <a:srgbClr val="DFE6D0"/>
                </a:solidFill>
                <a:effectLst/>
                <a:uLnTx/>
                <a:uFillTx/>
                <a:latin typeface="Tw Cen MT"/>
                <a:ea typeface="+mn-ea"/>
                <a:cs typeface="+mn-cs"/>
              </a:rPr>
              <a:t>download “important” pages first.</a:t>
            </a:r>
          </a:p>
          <a:p>
            <a:pPr marL="548640" marR="0" lvl="1" indent="-182880" algn="just" defTabSz="914400" rtl="0" eaLnBrk="1" fontAlgn="auto" latinLnBrk="0" hangingPunct="1">
              <a:lnSpc>
                <a:spcPct val="90000"/>
              </a:lnSpc>
              <a:spcBef>
                <a:spcPct val="20000"/>
              </a:spcBef>
              <a:spcAft>
                <a:spcPts val="0"/>
              </a:spcAft>
              <a:buClr>
                <a:srgbClr val="759AA5">
                  <a:lumMod val="60000"/>
                  <a:lumOff val="40000"/>
                </a:srgbClr>
              </a:buClr>
              <a:buSzTx/>
              <a:buFont typeface="Arial" pitchFamily="34" charset="0"/>
              <a:buChar char="•"/>
              <a:tabLst/>
              <a:defRPr/>
            </a:pPr>
            <a:r>
              <a:rPr kumimoji="0" lang="en-US" sz="2400" b="0" i="0" u="none" strike="noStrike" kern="1200" cap="none" spc="0" normalizeH="0" baseline="0" noProof="0" dirty="0" smtClean="0">
                <a:ln>
                  <a:noFill/>
                </a:ln>
                <a:solidFill>
                  <a:sysClr val="window" lastClr="FFFFFF"/>
                </a:solidFill>
                <a:effectLst/>
                <a:uLnTx/>
                <a:uFillTx/>
                <a:latin typeface="Tw Cen MT"/>
                <a:ea typeface="+mn-ea"/>
                <a:cs typeface="+mn-cs"/>
              </a:rPr>
              <a:t>To maximize the “quality” of the downloaded collection.</a:t>
            </a:r>
          </a:p>
          <a:p>
            <a:pPr marL="548640" marR="0" lvl="1" indent="-182880" algn="just" defTabSz="914400" rtl="0" eaLnBrk="1" fontAlgn="auto" latinLnBrk="0" hangingPunct="1">
              <a:lnSpc>
                <a:spcPct val="90000"/>
              </a:lnSpc>
              <a:spcBef>
                <a:spcPct val="20000"/>
              </a:spcBef>
              <a:spcAft>
                <a:spcPts val="0"/>
              </a:spcAft>
              <a:buClr>
                <a:srgbClr val="759AA5">
                  <a:lumMod val="60000"/>
                  <a:lumOff val="40000"/>
                </a:srgbClr>
              </a:buClr>
              <a:buSzTx/>
              <a:buFont typeface="Arial" pitchFamily="34" charset="0"/>
              <a:buChar char="•"/>
              <a:tabLst/>
              <a:defRPr/>
            </a:pPr>
            <a:r>
              <a:rPr kumimoji="0" lang="en-US" sz="2400" b="0" i="0" u="none" strike="noStrike" kern="1200" cap="none" spc="0" normalizeH="0" baseline="0" noProof="0" dirty="0" smtClean="0">
                <a:ln>
                  <a:noFill/>
                </a:ln>
                <a:solidFill>
                  <a:sysClr val="window" lastClr="FFFFFF"/>
                </a:solidFill>
                <a:effectLst/>
                <a:uLnTx/>
                <a:uFillTx/>
                <a:latin typeface="Tw Cen MT"/>
                <a:ea typeface="+mn-ea"/>
                <a:cs typeface="+mn-cs"/>
              </a:rPr>
              <a:t>Each process may not be aware of whole web image, and make a poor crawling decision based on </a:t>
            </a:r>
            <a:r>
              <a:rPr kumimoji="0" lang="en-US" sz="2400" b="0" i="1" u="none" strike="noStrike" kern="1200" cap="none" spc="0" normalizeH="0" baseline="0" noProof="0" dirty="0" smtClean="0">
                <a:ln>
                  <a:noFill/>
                </a:ln>
                <a:solidFill>
                  <a:sysClr val="window" lastClr="FFFFFF"/>
                </a:solidFill>
                <a:effectLst/>
                <a:uLnTx/>
                <a:uFillTx/>
                <a:latin typeface="Tw Cen MT"/>
                <a:ea typeface="+mn-ea"/>
                <a:cs typeface="+mn-cs"/>
              </a:rPr>
              <a:t>its own </a:t>
            </a:r>
            <a:r>
              <a:rPr kumimoji="0" lang="en-US" sz="2400" b="0" i="0" u="none" strike="noStrike" kern="1200" cap="none" spc="0" normalizeH="0" baseline="0" noProof="0" dirty="0" smtClean="0">
                <a:ln>
                  <a:noFill/>
                </a:ln>
                <a:solidFill>
                  <a:sysClr val="window" lastClr="FFFFFF"/>
                </a:solidFill>
                <a:effectLst/>
                <a:uLnTx/>
                <a:uFillTx/>
                <a:latin typeface="Tw Cen MT"/>
                <a:ea typeface="+mn-ea"/>
                <a:cs typeface="+mn-cs"/>
              </a:rPr>
              <a:t>image of the web.</a:t>
            </a:r>
          </a:p>
          <a:p>
            <a:pPr marL="548640" marR="0" lvl="1" indent="-182880" algn="just" defTabSz="914400" rtl="0" eaLnBrk="1" fontAlgn="auto" latinLnBrk="0" hangingPunct="1">
              <a:lnSpc>
                <a:spcPct val="90000"/>
              </a:lnSpc>
              <a:spcBef>
                <a:spcPct val="20000"/>
              </a:spcBef>
              <a:spcAft>
                <a:spcPts val="0"/>
              </a:spcAft>
              <a:buClr>
                <a:srgbClr val="759AA5">
                  <a:lumMod val="60000"/>
                  <a:lumOff val="40000"/>
                </a:srgbClr>
              </a:buClr>
              <a:buSzTx/>
              <a:buFont typeface="Arial" pitchFamily="34" charset="0"/>
              <a:buChar char="•"/>
              <a:tabLst/>
              <a:defRPr/>
            </a:pPr>
            <a:r>
              <a:rPr kumimoji="0" lang="en-US" sz="2400" b="0" i="0" u="none" strike="noStrike" kern="1200" cap="none" spc="0" normalizeH="0" baseline="0" noProof="0" dirty="0" smtClean="0">
                <a:ln>
                  <a:noFill/>
                </a:ln>
                <a:solidFill>
                  <a:sysClr val="window" lastClr="FFFFFF"/>
                </a:solidFill>
                <a:effectLst/>
                <a:uLnTx/>
                <a:uFillTx/>
                <a:latin typeface="Tw Cen MT"/>
                <a:ea typeface="+mn-ea"/>
                <a:cs typeface="+mn-cs"/>
              </a:rPr>
              <a:t>Make sure that the </a:t>
            </a:r>
            <a:r>
              <a:rPr kumimoji="0" lang="en-US" sz="2400" b="0" i="1" u="none" strike="noStrike" kern="1200" cap="none" spc="0" normalizeH="0" baseline="0" noProof="0" dirty="0" smtClean="0">
                <a:ln>
                  <a:noFill/>
                </a:ln>
                <a:solidFill>
                  <a:sysClr val="window" lastClr="FFFFFF"/>
                </a:solidFill>
                <a:effectLst/>
                <a:uLnTx/>
                <a:uFillTx/>
                <a:latin typeface="Tw Cen MT"/>
                <a:ea typeface="+mn-ea"/>
                <a:cs typeface="+mn-cs"/>
              </a:rPr>
              <a:t>quality </a:t>
            </a:r>
            <a:r>
              <a:rPr kumimoji="0" lang="en-US" sz="2400" b="0" i="0" u="none" strike="noStrike" kern="1200" cap="none" spc="0" normalizeH="0" baseline="0" noProof="0" dirty="0" smtClean="0">
                <a:ln>
                  <a:noFill/>
                </a:ln>
                <a:solidFill>
                  <a:sysClr val="window" lastClr="FFFFFF"/>
                </a:solidFill>
                <a:effectLst/>
                <a:uLnTx/>
                <a:uFillTx/>
                <a:latin typeface="Tw Cen MT"/>
                <a:ea typeface="+mn-ea"/>
                <a:cs typeface="+mn-cs"/>
              </a:rPr>
              <a:t>of downloaded pages is as good for a parallel crawler as for a centralized.</a:t>
            </a:r>
          </a:p>
          <a:p>
            <a:pPr marL="274320" marR="0" lvl="0" indent="-274320" algn="just" defTabSz="914400" rtl="0" eaLnBrk="1" fontAlgn="auto" latinLnBrk="0" hangingPunct="1">
              <a:lnSpc>
                <a:spcPct val="90000"/>
              </a:lnSpc>
              <a:spcBef>
                <a:spcPct val="20000"/>
              </a:spcBef>
              <a:spcAft>
                <a:spcPts val="0"/>
              </a:spcAft>
              <a:buClr>
                <a:srgbClr val="759AA5">
                  <a:lumMod val="60000"/>
                  <a:lumOff val="40000"/>
                </a:srgbClr>
              </a:buClr>
              <a:buSzTx/>
              <a:buFont typeface="Arial" pitchFamily="34" charset="0"/>
              <a:buChar char="•"/>
              <a:tabLst/>
              <a:defRPr/>
            </a:pPr>
            <a:r>
              <a:rPr kumimoji="0" lang="en-US" sz="2400" b="1" i="1" u="none" strike="noStrike" kern="1200" cap="none" spc="0" normalizeH="0" baseline="0" noProof="0" dirty="0" smtClean="0">
                <a:ln>
                  <a:noFill/>
                </a:ln>
                <a:solidFill>
                  <a:srgbClr val="DFE6D0"/>
                </a:solidFill>
                <a:effectLst/>
                <a:uLnTx/>
                <a:uFillTx/>
                <a:latin typeface="Tw Cen MT"/>
                <a:ea typeface="+mn-ea"/>
                <a:cs typeface="+mn-cs"/>
              </a:rPr>
              <a:t>Communication bandwidth: </a:t>
            </a:r>
            <a:r>
              <a:rPr kumimoji="0" lang="en-US" sz="2400" b="0" i="0" u="none" strike="noStrike" kern="1200" cap="none" spc="0" normalizeH="0" baseline="0" noProof="0" dirty="0" smtClean="0">
                <a:ln>
                  <a:noFill/>
                </a:ln>
                <a:solidFill>
                  <a:srgbClr val="DFE6D0"/>
                </a:solidFill>
                <a:effectLst/>
                <a:uLnTx/>
                <a:uFillTx/>
                <a:latin typeface="Tw Cen MT"/>
                <a:ea typeface="+mn-ea"/>
                <a:cs typeface="+mn-cs"/>
              </a:rPr>
              <a:t>to prevent overlap and improve quality,</a:t>
            </a:r>
          </a:p>
          <a:p>
            <a:pPr marL="548640" marR="0" lvl="1" indent="-182880" algn="just" defTabSz="914400" rtl="0" eaLnBrk="1" fontAlgn="auto" latinLnBrk="0" hangingPunct="1">
              <a:lnSpc>
                <a:spcPct val="90000"/>
              </a:lnSpc>
              <a:spcBef>
                <a:spcPct val="20000"/>
              </a:spcBef>
              <a:spcAft>
                <a:spcPts val="0"/>
              </a:spcAft>
              <a:buClr>
                <a:srgbClr val="759AA5">
                  <a:lumMod val="60000"/>
                  <a:lumOff val="40000"/>
                </a:srgbClr>
              </a:buClr>
              <a:buSzTx/>
              <a:buFont typeface="Arial" pitchFamily="34" charset="0"/>
              <a:buChar char="•"/>
              <a:tabLst/>
              <a:defRPr/>
            </a:pPr>
            <a:r>
              <a:rPr kumimoji="0" lang="en-US" sz="2400" b="0" i="0" u="none" strike="noStrike" kern="1200" cap="none" spc="0" normalizeH="0" baseline="0" noProof="0" dirty="0" smtClean="0">
                <a:ln>
                  <a:noFill/>
                </a:ln>
                <a:solidFill>
                  <a:sysClr val="window" lastClr="FFFFFF"/>
                </a:solidFill>
                <a:effectLst/>
                <a:uLnTx/>
                <a:uFillTx/>
                <a:latin typeface="Tw Cen MT"/>
                <a:ea typeface="+mn-ea"/>
                <a:cs typeface="+mn-cs"/>
              </a:rPr>
              <a:t>Need to periodically communicate to coordinate.</a:t>
            </a:r>
          </a:p>
          <a:p>
            <a:pPr marL="548640" marR="0" lvl="1" indent="-182880" algn="just" defTabSz="914400" rtl="0" eaLnBrk="1" fontAlgn="auto" latinLnBrk="0" hangingPunct="1">
              <a:lnSpc>
                <a:spcPct val="90000"/>
              </a:lnSpc>
              <a:spcBef>
                <a:spcPct val="20000"/>
              </a:spcBef>
              <a:spcAft>
                <a:spcPts val="0"/>
              </a:spcAft>
              <a:buClr>
                <a:srgbClr val="759AA5">
                  <a:lumMod val="60000"/>
                  <a:lumOff val="40000"/>
                </a:srgbClr>
              </a:buClr>
              <a:buSzTx/>
              <a:buFont typeface="Arial" pitchFamily="34" charset="0"/>
              <a:buChar char="•"/>
              <a:tabLst/>
              <a:defRPr/>
            </a:pPr>
            <a:r>
              <a:rPr kumimoji="0" lang="en-US" sz="2400" b="0" i="0" u="none" strike="noStrike" kern="1200" cap="none" spc="0" normalizeH="0" baseline="0" noProof="0" dirty="0" smtClean="0">
                <a:ln>
                  <a:noFill/>
                </a:ln>
                <a:solidFill>
                  <a:sysClr val="window" lastClr="FFFFFF"/>
                </a:solidFill>
                <a:effectLst/>
                <a:uLnTx/>
                <a:uFillTx/>
                <a:latin typeface="Tw Cen MT"/>
                <a:ea typeface="+mn-ea"/>
                <a:cs typeface="+mn-cs"/>
              </a:rPr>
              <a:t>Communication grows significantly as number of crawling processes increases.</a:t>
            </a:r>
          </a:p>
          <a:p>
            <a:pPr marL="548640" marR="0" lvl="1" indent="-182880" algn="just" defTabSz="914400" rtl="0" eaLnBrk="1" fontAlgn="auto" latinLnBrk="0" hangingPunct="1">
              <a:lnSpc>
                <a:spcPct val="90000"/>
              </a:lnSpc>
              <a:spcBef>
                <a:spcPct val="20000"/>
              </a:spcBef>
              <a:spcAft>
                <a:spcPts val="0"/>
              </a:spcAft>
              <a:buClr>
                <a:srgbClr val="759AA5">
                  <a:lumMod val="60000"/>
                  <a:lumOff val="40000"/>
                </a:srgbClr>
              </a:buClr>
              <a:buSzTx/>
              <a:buFont typeface="Arial" pitchFamily="34" charset="0"/>
              <a:buChar char="•"/>
              <a:tabLst/>
              <a:defRPr/>
            </a:pPr>
            <a:r>
              <a:rPr kumimoji="0" lang="en-US" sz="2400" b="0" i="0" u="none" strike="noStrike" kern="1200" cap="none" spc="0" normalizeH="0" baseline="0" noProof="0" dirty="0" smtClean="0">
                <a:ln>
                  <a:noFill/>
                </a:ln>
                <a:solidFill>
                  <a:sysClr val="window" lastClr="FFFFFF"/>
                </a:solidFill>
                <a:effectLst/>
                <a:uLnTx/>
                <a:uFillTx/>
                <a:latin typeface="Tw Cen MT"/>
                <a:ea typeface="+mn-ea"/>
                <a:cs typeface="+mn-cs"/>
              </a:rPr>
              <a:t>Need to minimize communication overhead while maintaining effectiveness of crawler.</a:t>
            </a:r>
          </a:p>
          <a:p>
            <a:pPr marL="274320" marR="0" lvl="0" indent="-274320" algn="l" defTabSz="914400" rtl="0" eaLnBrk="1" fontAlgn="auto" latinLnBrk="0" hangingPunct="1">
              <a:lnSpc>
                <a:spcPct val="100000"/>
              </a:lnSpc>
              <a:spcBef>
                <a:spcPct val="20000"/>
              </a:spcBef>
              <a:spcAft>
                <a:spcPts val="0"/>
              </a:spcAft>
              <a:buClr>
                <a:srgbClr val="759AA5">
                  <a:lumMod val="60000"/>
                  <a:lumOff val="40000"/>
                </a:srgbClr>
              </a:buClr>
              <a:buSzTx/>
              <a:buFont typeface="Arial" pitchFamily="34" charset="0"/>
              <a:buChar char="•"/>
              <a:tabLst/>
              <a:defRPr/>
            </a:pPr>
            <a:endParaRPr kumimoji="0" lang="en-IN" sz="2400" b="0" i="0" u="none" strike="noStrike" kern="1200" cap="none" spc="0" normalizeH="0" baseline="0" noProof="0" dirty="0">
              <a:ln>
                <a:noFill/>
              </a:ln>
              <a:solidFill>
                <a:srgbClr val="DFE6D0"/>
              </a:solidFill>
              <a:effectLst/>
              <a:uLnTx/>
              <a:uFillTx/>
              <a:latin typeface="Tw Cen MT"/>
              <a:ea typeface="+mn-ea"/>
              <a:cs typeface="+mn-cs"/>
            </a:endParaRPr>
          </a:p>
        </p:txBody>
      </p:sp>
    </p:spTree>
    <p:extLst>
      <p:ext uri="{BB962C8B-B14F-4D97-AF65-F5344CB8AC3E}">
        <p14:creationId xmlns:p14="http://schemas.microsoft.com/office/powerpoint/2010/main" xmlns="" val="2402831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a:ln>
            <a:solidFill>
              <a:schemeClr val="tx2">
                <a:lumMod val="75000"/>
              </a:schemeClr>
            </a:solidFill>
          </a:ln>
        </p:spPr>
        <p:txBody>
          <a:bodyPr>
            <a:normAutofit/>
          </a:bodyPr>
          <a:lstStyle/>
          <a:p>
            <a:r>
              <a:rPr lang="en-US" dirty="0" smtClean="0">
                <a:solidFill>
                  <a:schemeClr val="accent6">
                    <a:lumMod val="75000"/>
                  </a:schemeClr>
                </a:solidFill>
              </a:rPr>
              <a:t>What is </a:t>
            </a:r>
            <a:r>
              <a:rPr lang="en-US" i="1" dirty="0" smtClean="0">
                <a:solidFill>
                  <a:schemeClr val="accent6">
                    <a:lumMod val="75000"/>
                  </a:schemeClr>
                </a:solidFill>
              </a:rPr>
              <a:t>Web Crawling</a:t>
            </a:r>
            <a:r>
              <a:rPr lang="en-US" dirty="0" smtClean="0">
                <a:solidFill>
                  <a:schemeClr val="accent6">
                    <a:lumMod val="75000"/>
                  </a:schemeClr>
                </a:solidFill>
              </a:rPr>
              <a:t>?</a:t>
            </a:r>
            <a:endParaRPr lang="en-IN" dirty="0">
              <a:solidFill>
                <a:schemeClr val="accent6">
                  <a:lumMod val="75000"/>
                </a:schemeClr>
              </a:solidFill>
            </a:endParaRPr>
          </a:p>
        </p:txBody>
      </p:sp>
      <p:sp>
        <p:nvSpPr>
          <p:cNvPr id="3" name="Rectangle 2"/>
          <p:cNvSpPr/>
          <p:nvPr/>
        </p:nvSpPr>
        <p:spPr>
          <a:xfrm>
            <a:off x="423066" y="1949446"/>
            <a:ext cx="8469413" cy="4401205"/>
          </a:xfrm>
          <a:prstGeom prst="rect">
            <a:avLst/>
          </a:prstGeom>
          <a:solidFill>
            <a:schemeClr val="tx2">
              <a:lumMod val="75000"/>
            </a:schemeClr>
          </a:solidFill>
        </p:spPr>
        <p:txBody>
          <a:bodyPr wrap="square">
            <a:spAutoFit/>
          </a:bodyPr>
          <a:lstStyle/>
          <a:p>
            <a:r>
              <a:rPr lang="en-GB" sz="2000" dirty="0">
                <a:solidFill>
                  <a:schemeClr val="bg1"/>
                </a:solidFill>
              </a:rPr>
              <a:t>A Web crawler starts with a list of </a:t>
            </a:r>
            <a:r>
              <a:rPr lang="en-GB" sz="2000" dirty="0" smtClean="0">
                <a:solidFill>
                  <a:schemeClr val="bg1"/>
                </a:solidFill>
              </a:rPr>
              <a:t>URLs</a:t>
            </a:r>
            <a:r>
              <a:rPr lang="en-GB" sz="2000" dirty="0">
                <a:solidFill>
                  <a:schemeClr val="bg1"/>
                </a:solidFill>
              </a:rPr>
              <a:t> to visit, called the </a:t>
            </a:r>
            <a:r>
              <a:rPr lang="en-GB" sz="2000" i="1" dirty="0">
                <a:solidFill>
                  <a:schemeClr val="bg1"/>
                </a:solidFill>
              </a:rPr>
              <a:t>seeds</a:t>
            </a:r>
            <a:r>
              <a:rPr lang="en-GB" sz="2000" dirty="0">
                <a:solidFill>
                  <a:schemeClr val="bg1"/>
                </a:solidFill>
              </a:rPr>
              <a:t>. As the crawler visits these URLs, it identifies all the </a:t>
            </a:r>
            <a:r>
              <a:rPr lang="en-GB" sz="2000" u="sng" dirty="0" smtClean="0">
                <a:solidFill>
                  <a:schemeClr val="bg1"/>
                </a:solidFill>
              </a:rPr>
              <a:t>hyperlinks</a:t>
            </a:r>
            <a:r>
              <a:rPr lang="en-GB" sz="2000" dirty="0">
                <a:solidFill>
                  <a:schemeClr val="bg1"/>
                </a:solidFill>
              </a:rPr>
              <a:t> in the page and adds them to the list of URLs to visit, called </a:t>
            </a:r>
            <a:r>
              <a:rPr lang="en-GB" sz="2000" dirty="0" smtClean="0">
                <a:solidFill>
                  <a:schemeClr val="bg1"/>
                </a:solidFill>
              </a:rPr>
              <a:t>the </a:t>
            </a:r>
            <a:r>
              <a:rPr lang="en-GB" sz="2000" i="1" u="sng" dirty="0" smtClean="0">
                <a:solidFill>
                  <a:schemeClr val="bg1"/>
                </a:solidFill>
              </a:rPr>
              <a:t>crawl </a:t>
            </a:r>
            <a:r>
              <a:rPr lang="en-GB" sz="2000" i="1" u="sng" dirty="0">
                <a:solidFill>
                  <a:schemeClr val="bg1"/>
                </a:solidFill>
              </a:rPr>
              <a:t>frontier</a:t>
            </a:r>
            <a:r>
              <a:rPr lang="en-GB" sz="2000" dirty="0">
                <a:solidFill>
                  <a:schemeClr val="bg1"/>
                </a:solidFill>
              </a:rPr>
              <a:t>. URLs from the frontier are </a:t>
            </a:r>
            <a:r>
              <a:rPr lang="en-GB" sz="2000" dirty="0" smtClean="0">
                <a:solidFill>
                  <a:schemeClr val="bg1"/>
                </a:solidFill>
              </a:rPr>
              <a:t>recursively visited </a:t>
            </a:r>
            <a:r>
              <a:rPr lang="en-GB" sz="2000" dirty="0">
                <a:solidFill>
                  <a:schemeClr val="bg1"/>
                </a:solidFill>
              </a:rPr>
              <a:t>according to a set of policies</a:t>
            </a:r>
            <a:r>
              <a:rPr lang="en-GB" sz="2000" dirty="0" smtClean="0">
                <a:solidFill>
                  <a:schemeClr val="bg1"/>
                </a:solidFill>
              </a:rPr>
              <a:t>.</a:t>
            </a:r>
          </a:p>
          <a:p>
            <a:endParaRPr lang="en-GB" sz="2000" dirty="0">
              <a:solidFill>
                <a:schemeClr val="bg1"/>
              </a:solidFill>
            </a:endParaRPr>
          </a:p>
          <a:p>
            <a:r>
              <a:rPr lang="en-GB" sz="2000" dirty="0">
                <a:solidFill>
                  <a:schemeClr val="bg1"/>
                </a:solidFill>
              </a:rPr>
              <a:t>The large volume implies that the crawler can only download a limited number of the Web pages within a given time, so it needs to prioritize its downloads. The high rate of change implies that the pages might have already been updated or even deleted</a:t>
            </a:r>
            <a:r>
              <a:rPr lang="en-GB" sz="2000" dirty="0" smtClean="0">
                <a:solidFill>
                  <a:schemeClr val="bg1"/>
                </a:solidFill>
              </a:rPr>
              <a:t>.</a:t>
            </a:r>
          </a:p>
          <a:p>
            <a:endParaRPr lang="en-GB" sz="2000" dirty="0">
              <a:solidFill>
                <a:schemeClr val="bg1"/>
              </a:solidFill>
            </a:endParaRPr>
          </a:p>
          <a:p>
            <a:r>
              <a:rPr lang="en-GB" sz="2000" dirty="0">
                <a:solidFill>
                  <a:schemeClr val="bg1"/>
                </a:solidFill>
              </a:rPr>
              <a:t>The number of possible crawlable URLs being generated by server-side software has also made it difficult for web crawlers to avoid retrieving duplicate content. Endless combinations of </a:t>
            </a:r>
            <a:r>
              <a:rPr lang="en-GB" sz="2000" dirty="0" smtClean="0">
                <a:solidFill>
                  <a:schemeClr val="bg1"/>
                </a:solidFill>
              </a:rPr>
              <a:t>HTTP GET(URL-based</a:t>
            </a:r>
            <a:r>
              <a:rPr lang="en-GB" sz="2000" dirty="0">
                <a:solidFill>
                  <a:schemeClr val="bg1"/>
                </a:solidFill>
              </a:rPr>
              <a:t>) parameters exist, of which only a small selection will actually return unique content. </a:t>
            </a:r>
          </a:p>
        </p:txBody>
      </p:sp>
    </p:spTree>
    <p:extLst>
      <p:ext uri="{BB962C8B-B14F-4D97-AF65-F5344CB8AC3E}">
        <p14:creationId xmlns:p14="http://schemas.microsoft.com/office/powerpoint/2010/main" xmlns="" val="6072452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6">
                    <a:lumMod val="75000"/>
                  </a:schemeClr>
                </a:solidFill>
              </a:rPr>
              <a:t>Solutions to Challenges and Issues</a:t>
            </a:r>
            <a:endParaRPr lang="en-IN" dirty="0">
              <a:solidFill>
                <a:schemeClr val="accent6">
                  <a:lumMod val="75000"/>
                </a:schemeClr>
              </a:solidFill>
            </a:endParaRPr>
          </a:p>
        </p:txBody>
      </p:sp>
      <p:sp>
        <p:nvSpPr>
          <p:cNvPr id="3" name="Content Placeholder 2"/>
          <p:cNvSpPr>
            <a:spLocks noGrp="1"/>
          </p:cNvSpPr>
          <p:nvPr>
            <p:ph idx="1"/>
          </p:nvPr>
        </p:nvSpPr>
        <p:spPr/>
        <p:txBody>
          <a:bodyPr>
            <a:normAutofit fontScale="92500" lnSpcReduction="20000"/>
          </a:bodyPr>
          <a:lstStyle/>
          <a:p>
            <a:pPr marL="0" indent="0" algn="just">
              <a:buNone/>
            </a:pPr>
            <a:r>
              <a:rPr lang="en-IN" b="1" dirty="0" smtClean="0">
                <a:solidFill>
                  <a:schemeClr val="bg1"/>
                </a:solidFill>
              </a:rPr>
              <a:t>Scalability: </a:t>
            </a:r>
            <a:r>
              <a:rPr lang="en-IN" dirty="0" smtClean="0">
                <a:solidFill>
                  <a:schemeClr val="bg1"/>
                </a:solidFill>
              </a:rPr>
              <a:t>As the number of crawler nodes increases, the throughput of the crawlers should grow . The throughput can be maximized by two techniques.</a:t>
            </a:r>
          </a:p>
          <a:p>
            <a:pPr algn="just"/>
            <a:r>
              <a:rPr lang="en-IN" dirty="0" smtClean="0">
                <a:solidFill>
                  <a:schemeClr val="bg1"/>
                </a:solidFill>
              </a:rPr>
              <a:t>Load on crawler nodes must be balanced so that they are not idle.</a:t>
            </a:r>
          </a:p>
          <a:p>
            <a:pPr algn="just"/>
            <a:r>
              <a:rPr lang="en-IN" dirty="0" smtClean="0">
                <a:solidFill>
                  <a:schemeClr val="bg1"/>
                </a:solidFill>
              </a:rPr>
              <a:t>Reducing the communication while executing the crawl.</a:t>
            </a:r>
          </a:p>
          <a:p>
            <a:pPr algn="just">
              <a:buNone/>
            </a:pPr>
            <a:r>
              <a:rPr lang="en-IN" dirty="0" smtClean="0">
                <a:solidFill>
                  <a:schemeClr val="bg1"/>
                </a:solidFill>
              </a:rPr>
              <a:t> </a:t>
            </a:r>
          </a:p>
          <a:p>
            <a:pPr algn="just">
              <a:buNone/>
            </a:pPr>
            <a:r>
              <a:rPr lang="en-IN" dirty="0" smtClean="0">
                <a:solidFill>
                  <a:schemeClr val="bg1"/>
                </a:solidFill>
              </a:rPr>
              <a:t>    </a:t>
            </a:r>
          </a:p>
          <a:p>
            <a:endParaRPr lang="en-IN" dirty="0">
              <a:solidFill>
                <a:schemeClr val="bg1"/>
              </a:solidFill>
            </a:endParaRPr>
          </a:p>
        </p:txBody>
      </p:sp>
    </p:spTree>
    <p:extLst>
      <p:ext uri="{BB962C8B-B14F-4D97-AF65-F5344CB8AC3E}">
        <p14:creationId xmlns:p14="http://schemas.microsoft.com/office/powerpoint/2010/main" xmlns="" val="39014182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00034" y="620688"/>
            <a:ext cx="8229600" cy="5688632"/>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1700" dirty="0" smtClean="0">
                <a:solidFill>
                  <a:schemeClr val="bg1"/>
                </a:solidFill>
              </a:rPr>
              <a:t> </a:t>
            </a:r>
            <a:r>
              <a:rPr lang="en-US" sz="2800" i="1" dirty="0" smtClean="0">
                <a:solidFill>
                  <a:schemeClr val="accent6">
                    <a:lumMod val="75000"/>
                  </a:schemeClr>
                </a:solidFill>
              </a:rPr>
              <a:t>Network-load dispersion:</a:t>
            </a:r>
          </a:p>
          <a:p>
            <a:pPr lvl="1" algn="just"/>
            <a:r>
              <a:rPr lang="en-US" sz="2600" dirty="0" smtClean="0">
                <a:solidFill>
                  <a:schemeClr val="bg1"/>
                </a:solidFill>
                <a:cs typeface="Arial" pitchFamily="34" charset="0"/>
              </a:rPr>
              <a:t>Multiple crawling processes of a parallel crawler may run at geographically distant locations, each downloading “geographically-adjacent” pages.</a:t>
            </a:r>
          </a:p>
          <a:p>
            <a:pPr lvl="1" algn="just"/>
            <a:r>
              <a:rPr lang="en-US" sz="2600" dirty="0" smtClean="0">
                <a:solidFill>
                  <a:schemeClr val="bg1"/>
                </a:solidFill>
                <a:cs typeface="Arial" pitchFamily="34" charset="0"/>
              </a:rPr>
              <a:t>We can </a:t>
            </a:r>
            <a:r>
              <a:rPr lang="en-US" sz="2600" i="1" dirty="0" smtClean="0">
                <a:solidFill>
                  <a:schemeClr val="bg1"/>
                </a:solidFill>
                <a:cs typeface="Arial" pitchFamily="34" charset="0"/>
              </a:rPr>
              <a:t>disperse </a:t>
            </a:r>
            <a:r>
              <a:rPr lang="en-US" sz="2600" dirty="0" smtClean="0">
                <a:solidFill>
                  <a:schemeClr val="bg1"/>
                </a:solidFill>
                <a:cs typeface="Arial" pitchFamily="34" charset="0"/>
              </a:rPr>
              <a:t>the network load to multiple regions.</a:t>
            </a:r>
          </a:p>
          <a:p>
            <a:pPr lvl="1" algn="just"/>
            <a:r>
              <a:rPr lang="en-US" sz="2600" dirty="0" smtClean="0">
                <a:solidFill>
                  <a:schemeClr val="bg1"/>
                </a:solidFill>
                <a:cs typeface="Arial" pitchFamily="34" charset="0"/>
              </a:rPr>
              <a:t>Might be necessary when a single network cannot handle the heavy load from a large-scale crawl.</a:t>
            </a:r>
            <a:endParaRPr lang="en-US" i="1" dirty="0" smtClean="0">
              <a:solidFill>
                <a:schemeClr val="bg1"/>
              </a:solidFill>
            </a:endParaRPr>
          </a:p>
          <a:p>
            <a:pPr lvl="1" algn="just"/>
            <a:r>
              <a:rPr lang="en-US" sz="2600" dirty="0" smtClean="0">
                <a:solidFill>
                  <a:schemeClr val="bg1"/>
                </a:solidFill>
                <a:cs typeface="Arial" pitchFamily="34" charset="0"/>
              </a:rPr>
              <a:t>A parallel crawler may actually </a:t>
            </a:r>
            <a:r>
              <a:rPr lang="en-US" sz="2600" i="1" dirty="0" smtClean="0">
                <a:solidFill>
                  <a:schemeClr val="bg1"/>
                </a:solidFill>
                <a:cs typeface="Arial" pitchFamily="34" charset="0"/>
              </a:rPr>
              <a:t>reduce </a:t>
            </a:r>
            <a:r>
              <a:rPr lang="en-US" sz="2600" dirty="0" smtClean="0">
                <a:solidFill>
                  <a:schemeClr val="bg1"/>
                </a:solidFill>
                <a:cs typeface="Arial" pitchFamily="34" charset="0"/>
              </a:rPr>
              <a:t>the network load.</a:t>
            </a:r>
          </a:p>
          <a:p>
            <a:pPr lvl="1" algn="just"/>
            <a:r>
              <a:rPr lang="en-US" sz="2600" dirty="0" smtClean="0">
                <a:solidFill>
                  <a:schemeClr val="bg1"/>
                </a:solidFill>
                <a:cs typeface="Arial" pitchFamily="34" charset="0"/>
              </a:rPr>
              <a:t>If a crawling process in Europe collects all European pages, and another in North America crawls all North American pages, the overall network load will be reduced, because pages go through only “local” networks.</a:t>
            </a:r>
            <a:endParaRPr lang="en-IN" sz="2600" dirty="0">
              <a:solidFill>
                <a:schemeClr val="bg1"/>
              </a:solidFill>
              <a:cs typeface="Arial" pitchFamily="34" charset="0"/>
            </a:endParaRPr>
          </a:p>
        </p:txBody>
      </p:sp>
    </p:spTree>
    <p:extLst>
      <p:ext uri="{BB962C8B-B14F-4D97-AF65-F5344CB8AC3E}">
        <p14:creationId xmlns:p14="http://schemas.microsoft.com/office/powerpoint/2010/main" xmlns="" val="3950156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accent6">
                    <a:lumMod val="75000"/>
                  </a:schemeClr>
                </a:solidFill>
              </a:rPr>
              <a:t>PHASE 5- MAINTAINENCE</a:t>
            </a:r>
            <a:endParaRPr lang="en-IN" sz="4800" dirty="0">
              <a:solidFill>
                <a:schemeClr val="accent6">
                  <a:lumMod val="75000"/>
                </a:schemeClr>
              </a:solidFill>
            </a:endParaRPr>
          </a:p>
        </p:txBody>
      </p:sp>
      <p:sp>
        <p:nvSpPr>
          <p:cNvPr id="3" name="Content Placeholder 2"/>
          <p:cNvSpPr>
            <a:spLocks noGrp="1"/>
          </p:cNvSpPr>
          <p:nvPr>
            <p:ph idx="1"/>
          </p:nvPr>
        </p:nvSpPr>
        <p:spPr/>
        <p:txBody>
          <a:bodyPr>
            <a:normAutofit fontScale="85000" lnSpcReduction="20000"/>
          </a:bodyPr>
          <a:lstStyle/>
          <a:p>
            <a:r>
              <a:rPr lang="en-US" dirty="0" smtClean="0">
                <a:solidFill>
                  <a:schemeClr val="bg1"/>
                </a:solidFill>
              </a:rPr>
              <a:t>During the maintenance stage of SDLC, the system is assessed to ensure it doesn’t become obsolete.</a:t>
            </a:r>
          </a:p>
          <a:p>
            <a:r>
              <a:rPr lang="en-US" dirty="0" smtClean="0">
                <a:solidFill>
                  <a:schemeClr val="bg1"/>
                </a:solidFill>
              </a:rPr>
              <a:t>It involves continuous evaluation of the system in terms of its performance.</a:t>
            </a:r>
          </a:p>
          <a:p>
            <a:r>
              <a:rPr lang="en-US" dirty="0" smtClean="0">
                <a:solidFill>
                  <a:schemeClr val="bg1"/>
                </a:solidFill>
              </a:rPr>
              <a:t>This phase is carried out when the software has been developed completely.</a:t>
            </a:r>
          </a:p>
          <a:p>
            <a:r>
              <a:rPr lang="en-US" dirty="0" smtClean="0">
                <a:solidFill>
                  <a:schemeClr val="bg1"/>
                </a:solidFill>
              </a:rPr>
              <a:t>Our main aim is to improve the quality of the crawler by-</a:t>
            </a:r>
          </a:p>
          <a:p>
            <a:pPr marL="514350" indent="-514350">
              <a:buFont typeface="+mj-lt"/>
              <a:buAutoNum type="arabicPeriod"/>
            </a:pPr>
            <a:r>
              <a:rPr lang="en-US" dirty="0" smtClean="0">
                <a:solidFill>
                  <a:schemeClr val="bg1"/>
                </a:solidFill>
              </a:rPr>
              <a:t>reducing </a:t>
            </a:r>
            <a:r>
              <a:rPr lang="en-US" dirty="0" smtClean="0">
                <a:solidFill>
                  <a:schemeClr val="bg1"/>
                </a:solidFill>
              </a:rPr>
              <a:t>redundancy</a:t>
            </a:r>
          </a:p>
          <a:p>
            <a:pPr marL="514350" indent="-514350">
              <a:buFont typeface="+mj-lt"/>
              <a:buAutoNum type="arabicPeriod"/>
            </a:pPr>
            <a:r>
              <a:rPr lang="en-US" dirty="0" smtClean="0">
                <a:solidFill>
                  <a:schemeClr val="bg1"/>
                </a:solidFill>
              </a:rPr>
              <a:t>increasing </a:t>
            </a:r>
            <a:r>
              <a:rPr lang="en-US" dirty="0" smtClean="0">
                <a:solidFill>
                  <a:schemeClr val="bg1"/>
                </a:solidFill>
              </a:rPr>
              <a:t>the speed and the crawling capacity of the crawler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solidFill>
                  <a:schemeClr val="accent6">
                    <a:lumMod val="75000"/>
                  </a:schemeClr>
                </a:solidFill>
              </a:rPr>
              <a:t>Application of Parallel Web  Crawler</a:t>
            </a:r>
            <a:endParaRPr lang="en-IN" dirty="0">
              <a:solidFill>
                <a:schemeClr val="accent6">
                  <a:lumMod val="75000"/>
                </a:schemeClr>
              </a:solidFill>
            </a:endParaRPr>
          </a:p>
        </p:txBody>
      </p:sp>
      <p:sp>
        <p:nvSpPr>
          <p:cNvPr id="4" name="Content Placeholder 1"/>
          <p:cNvSpPr>
            <a:spLocks noGrp="1"/>
          </p:cNvSpPr>
          <p:nvPr>
            <p:ph idx="1"/>
          </p:nvPr>
        </p:nvSpPr>
        <p:spPr/>
        <p:txBody>
          <a:bodyPr>
            <a:normAutofit fontScale="92500" lnSpcReduction="20000"/>
          </a:bodyPr>
          <a:lstStyle/>
          <a:p>
            <a:endParaRPr lang="en-US" dirty="0" smtClean="0">
              <a:solidFill>
                <a:schemeClr val="bg1"/>
              </a:solidFill>
            </a:endParaRPr>
          </a:p>
          <a:p>
            <a:r>
              <a:rPr lang="en-US" dirty="0" smtClean="0">
                <a:solidFill>
                  <a:schemeClr val="bg1"/>
                </a:solidFill>
              </a:rPr>
              <a:t>Crawler Based Search Engine</a:t>
            </a:r>
          </a:p>
          <a:p>
            <a:pPr>
              <a:buNone/>
            </a:pPr>
            <a:r>
              <a:rPr lang="en-US" dirty="0" smtClean="0">
                <a:solidFill>
                  <a:schemeClr val="bg1"/>
                </a:solidFill>
              </a:rPr>
              <a:t>Example : Google – </a:t>
            </a:r>
            <a:r>
              <a:rPr lang="en-US" dirty="0" smtClean="0">
                <a:solidFill>
                  <a:schemeClr val="bg1"/>
                </a:solidFill>
                <a:hlinkClick r:id="rId2"/>
              </a:rPr>
              <a:t>www.google.co.in</a:t>
            </a:r>
            <a:r>
              <a:rPr lang="en-US" dirty="0" smtClean="0">
                <a:solidFill>
                  <a:schemeClr val="bg1"/>
                </a:solidFill>
              </a:rPr>
              <a:t>  </a:t>
            </a:r>
          </a:p>
          <a:p>
            <a:pPr>
              <a:buNone/>
            </a:pPr>
            <a:r>
              <a:rPr lang="en-US" dirty="0">
                <a:solidFill>
                  <a:schemeClr val="bg1"/>
                </a:solidFill>
              </a:rPr>
              <a:t> </a:t>
            </a:r>
            <a:r>
              <a:rPr lang="en-US" dirty="0" smtClean="0">
                <a:solidFill>
                  <a:schemeClr val="bg1"/>
                </a:solidFill>
              </a:rPr>
              <a:t>                             </a:t>
            </a:r>
            <a:r>
              <a:rPr lang="en-US" dirty="0" smtClean="0">
                <a:solidFill>
                  <a:schemeClr val="bg1"/>
                </a:solidFill>
                <a:hlinkClick r:id="rId3"/>
              </a:rPr>
              <a:t>www.google.com</a:t>
            </a:r>
            <a:r>
              <a:rPr lang="en-US" dirty="0" smtClean="0">
                <a:solidFill>
                  <a:schemeClr val="bg1"/>
                </a:solidFill>
              </a:rPr>
              <a:t> </a:t>
            </a:r>
          </a:p>
          <a:p>
            <a:pPr>
              <a:buNone/>
            </a:pPr>
            <a:r>
              <a:rPr lang="en-US" dirty="0">
                <a:solidFill>
                  <a:schemeClr val="bg1"/>
                </a:solidFill>
              </a:rPr>
              <a:t> </a:t>
            </a:r>
            <a:endParaRPr lang="en-US" dirty="0" smtClean="0">
              <a:solidFill>
                <a:schemeClr val="bg1"/>
              </a:solidFill>
            </a:endParaRPr>
          </a:p>
          <a:p>
            <a:pPr>
              <a:buNone/>
            </a:pPr>
            <a:r>
              <a:rPr lang="en-US" dirty="0" smtClean="0">
                <a:solidFill>
                  <a:schemeClr val="bg1"/>
                </a:solidFill>
              </a:rPr>
              <a:t>  </a:t>
            </a:r>
            <a:r>
              <a:rPr lang="en-US" dirty="0">
                <a:solidFill>
                  <a:schemeClr val="bg1"/>
                </a:solidFill>
              </a:rPr>
              <a:t> </a:t>
            </a:r>
            <a:r>
              <a:rPr lang="en-US" dirty="0" smtClean="0">
                <a:solidFill>
                  <a:schemeClr val="bg1"/>
                </a:solidFill>
              </a:rPr>
              <a:t>            Websites- Search Boxes in Websites </a:t>
            </a:r>
          </a:p>
          <a:p>
            <a:pPr>
              <a:buNone/>
            </a:pPr>
            <a:r>
              <a:rPr lang="en-US" dirty="0">
                <a:solidFill>
                  <a:schemeClr val="bg1"/>
                </a:solidFill>
              </a:rPr>
              <a:t> </a:t>
            </a:r>
            <a:r>
              <a:rPr lang="en-US" dirty="0" smtClean="0">
                <a:solidFill>
                  <a:schemeClr val="bg1"/>
                </a:solidFill>
              </a:rPr>
              <a:t>                             </a:t>
            </a:r>
            <a:r>
              <a:rPr lang="en-US" dirty="0" smtClean="0">
                <a:solidFill>
                  <a:schemeClr val="bg1"/>
                </a:solidFill>
                <a:hlinkClick r:id="rId4"/>
              </a:rPr>
              <a:t>www.facebook.com</a:t>
            </a:r>
            <a:r>
              <a:rPr lang="en-US" dirty="0" smtClean="0">
                <a:solidFill>
                  <a:schemeClr val="bg1"/>
                </a:solidFill>
              </a:rPr>
              <a:t>  </a:t>
            </a:r>
          </a:p>
          <a:p>
            <a:pPr>
              <a:buNone/>
            </a:pPr>
            <a:r>
              <a:rPr lang="en-US" dirty="0">
                <a:solidFill>
                  <a:schemeClr val="bg1"/>
                </a:solidFill>
              </a:rPr>
              <a:t> </a:t>
            </a:r>
            <a:r>
              <a:rPr lang="en-US" dirty="0" smtClean="0">
                <a:solidFill>
                  <a:schemeClr val="bg1"/>
                </a:solidFill>
              </a:rPr>
              <a:t>                               </a:t>
            </a:r>
          </a:p>
          <a:p>
            <a:pPr>
              <a:buNone/>
            </a:pPr>
            <a:r>
              <a:rPr lang="en-US" dirty="0">
                <a:solidFill>
                  <a:schemeClr val="bg1"/>
                </a:solidFill>
              </a:rPr>
              <a:t> </a:t>
            </a:r>
            <a:r>
              <a:rPr lang="en-US"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xmlns="" val="21295334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smtClean="0">
                <a:solidFill>
                  <a:schemeClr val="accent6">
                    <a:lumMod val="75000"/>
                  </a:schemeClr>
                </a:solidFill>
              </a:rPr>
              <a:t>FUTURE SCOPE </a:t>
            </a:r>
            <a:endParaRPr lang="en-IN" dirty="0">
              <a:solidFill>
                <a:schemeClr val="accent6">
                  <a:lumMod val="75000"/>
                </a:schemeClr>
              </a:solidFill>
            </a:endParaRPr>
          </a:p>
        </p:txBody>
      </p:sp>
      <p:sp>
        <p:nvSpPr>
          <p:cNvPr id="4" name="Content Placeholder 2"/>
          <p:cNvSpPr>
            <a:spLocks noGrp="1"/>
          </p:cNvSpPr>
          <p:nvPr>
            <p:ph idx="1"/>
          </p:nvPr>
        </p:nvSpPr>
        <p:spPr/>
        <p:txBody>
          <a:bodyPr>
            <a:normAutofit/>
          </a:bodyPr>
          <a:lstStyle/>
          <a:p>
            <a:pPr algn="just"/>
            <a:r>
              <a:rPr lang="en-IN" sz="2400" dirty="0">
                <a:solidFill>
                  <a:schemeClr val="bg1"/>
                </a:solidFill>
              </a:rPr>
              <a:t>Search is the most important tool in the present world but the scope of </a:t>
            </a:r>
            <a:r>
              <a:rPr lang="en-IN" sz="2400" dirty="0" smtClean="0">
                <a:solidFill>
                  <a:schemeClr val="bg1"/>
                </a:solidFill>
              </a:rPr>
              <a:t>the searching </a:t>
            </a:r>
            <a:r>
              <a:rPr lang="en-IN" sz="2400" dirty="0">
                <a:solidFill>
                  <a:schemeClr val="bg1"/>
                </a:solidFill>
              </a:rPr>
              <a:t>has largely increased now. </a:t>
            </a:r>
            <a:endParaRPr lang="en-IN" sz="2400" dirty="0" smtClean="0">
              <a:solidFill>
                <a:schemeClr val="bg1"/>
              </a:solidFill>
            </a:endParaRPr>
          </a:p>
          <a:p>
            <a:pPr algn="just"/>
            <a:r>
              <a:rPr lang="en-IN" sz="2400" dirty="0" smtClean="0">
                <a:solidFill>
                  <a:schemeClr val="bg1"/>
                </a:solidFill>
              </a:rPr>
              <a:t>The </a:t>
            </a:r>
            <a:r>
              <a:rPr lang="en-IN" sz="2400" dirty="0">
                <a:solidFill>
                  <a:schemeClr val="bg1"/>
                </a:solidFill>
              </a:rPr>
              <a:t>web not only contains the surface data but </a:t>
            </a:r>
            <a:r>
              <a:rPr lang="en-IN" sz="2400" dirty="0" smtClean="0">
                <a:solidFill>
                  <a:schemeClr val="bg1"/>
                </a:solidFill>
              </a:rPr>
              <a:t>also the </a:t>
            </a:r>
            <a:r>
              <a:rPr lang="en-IN" sz="2400" dirty="0">
                <a:solidFill>
                  <a:schemeClr val="bg1"/>
                </a:solidFill>
              </a:rPr>
              <a:t>hidden data therefore using a simple search engine will not solve the problem</a:t>
            </a:r>
            <a:r>
              <a:rPr lang="en-IN" sz="2400" dirty="0" smtClean="0">
                <a:solidFill>
                  <a:schemeClr val="bg1"/>
                </a:solidFill>
              </a:rPr>
              <a:t>.</a:t>
            </a:r>
          </a:p>
          <a:p>
            <a:pPr algn="just"/>
            <a:r>
              <a:rPr lang="en-IN" sz="2400" dirty="0" smtClean="0">
                <a:solidFill>
                  <a:schemeClr val="bg1"/>
                </a:solidFill>
              </a:rPr>
              <a:t> We require </a:t>
            </a:r>
            <a:r>
              <a:rPr lang="en-IN" sz="2400" dirty="0">
                <a:solidFill>
                  <a:schemeClr val="bg1"/>
                </a:solidFill>
              </a:rPr>
              <a:t>a crawler that can produce information from the web.</a:t>
            </a:r>
          </a:p>
        </p:txBody>
      </p:sp>
    </p:spTree>
    <p:extLst>
      <p:ext uri="{BB962C8B-B14F-4D97-AF65-F5344CB8AC3E}">
        <p14:creationId xmlns:p14="http://schemas.microsoft.com/office/powerpoint/2010/main" xmlns="" val="39573267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lstStyle/>
          <a:p>
            <a:r>
              <a:rPr lang="en-US" b="1" dirty="0" smtClean="0">
                <a:solidFill>
                  <a:schemeClr val="accent6">
                    <a:lumMod val="75000"/>
                  </a:schemeClr>
                </a:solidFill>
              </a:rPr>
              <a:t>FEASIBILITY</a:t>
            </a:r>
            <a:endParaRPr lang="en-IN" b="1" dirty="0">
              <a:solidFill>
                <a:schemeClr val="accent6">
                  <a:lumMod val="75000"/>
                </a:schemeClr>
              </a:solidFill>
            </a:endParaRPr>
          </a:p>
        </p:txBody>
      </p:sp>
      <p:sp>
        <p:nvSpPr>
          <p:cNvPr id="3" name="Content Placeholder 2"/>
          <p:cNvSpPr>
            <a:spLocks noGrp="1"/>
          </p:cNvSpPr>
          <p:nvPr>
            <p:ph idx="1"/>
          </p:nvPr>
        </p:nvSpPr>
        <p:spPr>
          <a:xfrm>
            <a:off x="457200" y="1600200"/>
            <a:ext cx="8229600" cy="4565104"/>
          </a:xfrm>
          <a:solidFill>
            <a:schemeClr val="tx2">
              <a:lumMod val="75000"/>
            </a:schemeClr>
          </a:solidFill>
        </p:spPr>
        <p:txBody>
          <a:bodyPr/>
          <a:lstStyle/>
          <a:p>
            <a:r>
              <a:rPr lang="en-US" dirty="0" smtClean="0">
                <a:solidFill>
                  <a:schemeClr val="bg1"/>
                </a:solidFill>
              </a:rPr>
              <a:t>It is an approach which can be used to have an easy and spontaneous access to the page links of various websites present in the market.</a:t>
            </a:r>
          </a:p>
        </p:txBody>
      </p:sp>
    </p:spTree>
    <p:extLst>
      <p:ext uri="{BB962C8B-B14F-4D97-AF65-F5344CB8AC3E}">
        <p14:creationId xmlns:p14="http://schemas.microsoft.com/office/powerpoint/2010/main" xmlns="" val="5818602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lstStyle/>
          <a:p>
            <a:r>
              <a:rPr lang="en-US" dirty="0" smtClean="0">
                <a:solidFill>
                  <a:schemeClr val="accent6">
                    <a:lumMod val="75000"/>
                  </a:schemeClr>
                </a:solidFill>
              </a:rPr>
              <a:t>CONCLUSION</a:t>
            </a:r>
            <a:endParaRPr lang="en-IN" dirty="0">
              <a:solidFill>
                <a:schemeClr val="accent6">
                  <a:lumMod val="75000"/>
                </a:schemeClr>
              </a:solidFill>
            </a:endParaRPr>
          </a:p>
        </p:txBody>
      </p:sp>
      <p:sp>
        <p:nvSpPr>
          <p:cNvPr id="3" name="Content Placeholder 2"/>
          <p:cNvSpPr>
            <a:spLocks noGrp="1"/>
          </p:cNvSpPr>
          <p:nvPr>
            <p:ph idx="1"/>
          </p:nvPr>
        </p:nvSpPr>
        <p:spPr>
          <a:xfrm>
            <a:off x="457200" y="1600200"/>
            <a:ext cx="8229600" cy="4781128"/>
          </a:xfrm>
          <a:solidFill>
            <a:schemeClr val="tx2">
              <a:lumMod val="75000"/>
            </a:schemeClr>
          </a:solidFill>
        </p:spPr>
        <p:txBody>
          <a:bodyPr/>
          <a:lstStyle/>
          <a:p>
            <a:r>
              <a:rPr lang="en-US" sz="2800" dirty="0" smtClean="0">
                <a:solidFill>
                  <a:schemeClr val="bg1"/>
                </a:solidFill>
              </a:rPr>
              <a:t>A web crawler is a way for search engines and other users to regularly ensure that their databases are up to date.</a:t>
            </a:r>
          </a:p>
          <a:p>
            <a:r>
              <a:rPr lang="en-US" sz="2800" dirty="0" smtClean="0">
                <a:solidFill>
                  <a:schemeClr val="bg1"/>
                </a:solidFill>
              </a:rPr>
              <a:t>Web crawlers are a central part of the search engines and details on the algorithms and architecture are kept as business secrets.</a:t>
            </a:r>
          </a:p>
          <a:p>
            <a:r>
              <a:rPr lang="en-US" sz="2800" dirty="0" smtClean="0">
                <a:solidFill>
                  <a:schemeClr val="bg1"/>
                </a:solidFill>
              </a:rPr>
              <a:t>In concerns of Search Engine Spamming which prevent search engines from publishing their ranking algorithms.</a:t>
            </a:r>
          </a:p>
          <a:p>
            <a:endParaRPr lang="en-IN" dirty="0">
              <a:solidFill>
                <a:schemeClr val="bg1"/>
              </a:solidFill>
            </a:endParaRPr>
          </a:p>
        </p:txBody>
      </p:sp>
    </p:spTree>
    <p:extLst>
      <p:ext uri="{BB962C8B-B14F-4D97-AF65-F5344CB8AC3E}">
        <p14:creationId xmlns="" xmlns:p14="http://schemas.microsoft.com/office/powerpoint/2010/main" val="612906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lstStyle/>
          <a:p>
            <a:r>
              <a:rPr lang="en-US" dirty="0" smtClean="0">
                <a:solidFill>
                  <a:schemeClr val="accent6">
                    <a:lumMod val="75000"/>
                  </a:schemeClr>
                </a:solidFill>
              </a:rPr>
              <a:t>Crawling Policy</a:t>
            </a:r>
            <a:endParaRPr lang="en-IN" dirty="0">
              <a:solidFill>
                <a:schemeClr val="accent6">
                  <a:lumMod val="75000"/>
                </a:schemeClr>
              </a:solidFill>
            </a:endParaRPr>
          </a:p>
        </p:txBody>
      </p:sp>
      <p:sp>
        <p:nvSpPr>
          <p:cNvPr id="3" name="Content Placeholder 2"/>
          <p:cNvSpPr>
            <a:spLocks noGrp="1"/>
          </p:cNvSpPr>
          <p:nvPr>
            <p:ph idx="1"/>
          </p:nvPr>
        </p:nvSpPr>
        <p:spPr>
          <a:solidFill>
            <a:schemeClr val="tx2">
              <a:lumMod val="75000"/>
            </a:schemeClr>
          </a:solidFill>
        </p:spPr>
        <p:txBody>
          <a:bodyPr>
            <a:normAutofit fontScale="92500" lnSpcReduction="20000"/>
          </a:bodyPr>
          <a:lstStyle/>
          <a:p>
            <a:r>
              <a:rPr lang="en-GB" dirty="0">
                <a:solidFill>
                  <a:schemeClr val="bg1"/>
                </a:solidFill>
              </a:rPr>
              <a:t>The </a:t>
            </a:r>
            <a:r>
              <a:rPr lang="en-GB" dirty="0" smtClean="0">
                <a:solidFill>
                  <a:schemeClr val="bg1"/>
                </a:solidFill>
              </a:rPr>
              <a:t>behaviour </a:t>
            </a:r>
            <a:r>
              <a:rPr lang="en-GB" dirty="0">
                <a:solidFill>
                  <a:schemeClr val="bg1"/>
                </a:solidFill>
              </a:rPr>
              <a:t>of a Web crawler is the outcome of a combination of policies</a:t>
            </a:r>
            <a:r>
              <a:rPr lang="en-GB" dirty="0" smtClean="0">
                <a:solidFill>
                  <a:schemeClr val="bg1"/>
                </a:solidFill>
              </a:rPr>
              <a:t>:</a:t>
            </a:r>
            <a:endParaRPr lang="en-GB" dirty="0">
              <a:solidFill>
                <a:schemeClr val="bg1"/>
              </a:solidFill>
            </a:endParaRPr>
          </a:p>
          <a:p>
            <a:r>
              <a:rPr lang="en-GB" b="1" dirty="0">
                <a:solidFill>
                  <a:schemeClr val="bg1"/>
                </a:solidFill>
              </a:rPr>
              <a:t>a </a:t>
            </a:r>
            <a:r>
              <a:rPr lang="en-GB" b="1" i="1" dirty="0">
                <a:solidFill>
                  <a:schemeClr val="bg1"/>
                </a:solidFill>
              </a:rPr>
              <a:t>selection policy</a:t>
            </a:r>
            <a:r>
              <a:rPr lang="en-GB" dirty="0">
                <a:solidFill>
                  <a:schemeClr val="bg1"/>
                </a:solidFill>
              </a:rPr>
              <a:t> that states which pages to download,</a:t>
            </a:r>
          </a:p>
          <a:p>
            <a:r>
              <a:rPr lang="en-GB" b="1" dirty="0">
                <a:solidFill>
                  <a:schemeClr val="bg1"/>
                </a:solidFill>
              </a:rPr>
              <a:t>a </a:t>
            </a:r>
            <a:r>
              <a:rPr lang="en-GB" b="1" i="1" dirty="0">
                <a:solidFill>
                  <a:schemeClr val="bg1"/>
                </a:solidFill>
              </a:rPr>
              <a:t>re-visit policy</a:t>
            </a:r>
            <a:r>
              <a:rPr lang="en-GB" dirty="0">
                <a:solidFill>
                  <a:schemeClr val="bg1"/>
                </a:solidFill>
              </a:rPr>
              <a:t> that states when to check for changes to the pages,</a:t>
            </a:r>
          </a:p>
          <a:p>
            <a:r>
              <a:rPr lang="en-GB" b="1" dirty="0">
                <a:solidFill>
                  <a:schemeClr val="bg1"/>
                </a:solidFill>
              </a:rPr>
              <a:t>a </a:t>
            </a:r>
            <a:r>
              <a:rPr lang="en-GB" b="1" i="1" dirty="0">
                <a:solidFill>
                  <a:schemeClr val="bg1"/>
                </a:solidFill>
              </a:rPr>
              <a:t>politeness policy</a:t>
            </a:r>
            <a:r>
              <a:rPr lang="en-GB" dirty="0">
                <a:solidFill>
                  <a:schemeClr val="bg1"/>
                </a:solidFill>
              </a:rPr>
              <a:t> that states how to avoid overloading Web sites, and</a:t>
            </a:r>
          </a:p>
          <a:p>
            <a:r>
              <a:rPr lang="en-GB" b="1" dirty="0">
                <a:solidFill>
                  <a:schemeClr val="bg1"/>
                </a:solidFill>
              </a:rPr>
              <a:t>a </a:t>
            </a:r>
            <a:r>
              <a:rPr lang="en-GB" b="1" i="1" dirty="0">
                <a:solidFill>
                  <a:schemeClr val="bg1"/>
                </a:solidFill>
              </a:rPr>
              <a:t>parallelization policy</a:t>
            </a:r>
            <a:r>
              <a:rPr lang="en-GB" dirty="0">
                <a:solidFill>
                  <a:schemeClr val="bg1"/>
                </a:solidFill>
              </a:rPr>
              <a:t> that states how to coordinate </a:t>
            </a:r>
            <a:r>
              <a:rPr lang="en-GB" dirty="0" smtClean="0">
                <a:solidFill>
                  <a:schemeClr val="bg1"/>
                </a:solidFill>
              </a:rPr>
              <a:t>distributed web crawlers.</a:t>
            </a:r>
            <a:endParaRPr lang="en-GB"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xmlns="" val="2051824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rPr>
              <a:t>What Is a Parallel Crawler?</a:t>
            </a:r>
            <a:endParaRPr lang="en-IN" dirty="0">
              <a:solidFill>
                <a:schemeClr val="accent6">
                  <a:lumMod val="75000"/>
                </a:schemeClr>
              </a:solidFill>
            </a:endParaRPr>
          </a:p>
        </p:txBody>
      </p:sp>
      <p:sp>
        <p:nvSpPr>
          <p:cNvPr id="3" name="Content Placeholder 2"/>
          <p:cNvSpPr>
            <a:spLocks noGrp="1"/>
          </p:cNvSpPr>
          <p:nvPr>
            <p:ph idx="1"/>
          </p:nvPr>
        </p:nvSpPr>
        <p:spPr/>
        <p:txBody>
          <a:bodyPr>
            <a:normAutofit fontScale="92500" lnSpcReduction="10000"/>
          </a:bodyPr>
          <a:lstStyle/>
          <a:p>
            <a:pPr>
              <a:lnSpc>
                <a:spcPct val="90000"/>
              </a:lnSpc>
            </a:pPr>
            <a:r>
              <a:rPr lang="en-US" dirty="0" smtClean="0">
                <a:solidFill>
                  <a:schemeClr val="bg1"/>
                </a:solidFill>
              </a:rPr>
              <a:t>As the size of the web grows, it becomes more difficult to retrieve the whole or a significant portion of the web using a single process. </a:t>
            </a:r>
          </a:p>
          <a:p>
            <a:pPr>
              <a:lnSpc>
                <a:spcPct val="90000"/>
              </a:lnSpc>
            </a:pPr>
            <a:r>
              <a:rPr lang="en-US" dirty="0" smtClean="0">
                <a:solidFill>
                  <a:schemeClr val="bg1"/>
                </a:solidFill>
              </a:rPr>
              <a:t>It becomes imperative to parallelize a crawling process, in order to finish downloading pages in a reasonable amount of time. </a:t>
            </a:r>
          </a:p>
          <a:p>
            <a:pPr>
              <a:lnSpc>
                <a:spcPct val="90000"/>
              </a:lnSpc>
            </a:pPr>
            <a:r>
              <a:rPr lang="en-US" dirty="0" smtClean="0">
                <a:solidFill>
                  <a:schemeClr val="bg1"/>
                </a:solidFill>
              </a:rPr>
              <a:t>We refer to this type of crawler as a </a:t>
            </a:r>
            <a:r>
              <a:rPr lang="en-US" i="1" dirty="0" smtClean="0">
                <a:solidFill>
                  <a:schemeClr val="bg1"/>
                </a:solidFill>
              </a:rPr>
              <a:t>parallel crawle</a:t>
            </a:r>
            <a:r>
              <a:rPr lang="en-US" dirty="0" smtClean="0">
                <a:solidFill>
                  <a:schemeClr val="bg1"/>
                </a:solidFill>
              </a:rPr>
              <a:t>r.</a:t>
            </a:r>
          </a:p>
          <a:p>
            <a:pPr>
              <a:lnSpc>
                <a:spcPct val="90000"/>
              </a:lnSpc>
            </a:pPr>
            <a:r>
              <a:rPr lang="en-US" dirty="0" smtClean="0">
                <a:solidFill>
                  <a:schemeClr val="bg1"/>
                </a:solidFill>
              </a:rPr>
              <a:t>The main goal in designing a parallel crawler, is to </a:t>
            </a:r>
            <a:r>
              <a:rPr lang="en-US" u="sng" dirty="0" smtClean="0">
                <a:solidFill>
                  <a:schemeClr val="bg1"/>
                </a:solidFill>
              </a:rPr>
              <a:t>maximize its performance (Download rate) &amp; minimize the overhead from parallelization. </a:t>
            </a:r>
          </a:p>
          <a:p>
            <a:endParaRPr lang="en-IN" dirty="0" smtClean="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xmlns="" val="229525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sz="4800" dirty="0" smtClean="0">
                <a:solidFill>
                  <a:schemeClr val="accent6">
                    <a:lumMod val="75000"/>
                  </a:schemeClr>
                </a:solidFill>
              </a:rPr>
              <a:t>PHASE 1- REQUIREMENT ANALYSIS</a:t>
            </a:r>
            <a:endParaRPr lang="en-IN" sz="4800" dirty="0">
              <a:solidFill>
                <a:schemeClr val="accent6">
                  <a:lumMod val="75000"/>
                </a:schemeClr>
              </a:solidFill>
            </a:endParaRPr>
          </a:p>
        </p:txBody>
      </p:sp>
      <p:sp>
        <p:nvSpPr>
          <p:cNvPr id="5" name="Content Placeholder 4"/>
          <p:cNvSpPr>
            <a:spLocks noGrp="1"/>
          </p:cNvSpPr>
          <p:nvPr>
            <p:ph idx="1"/>
          </p:nvPr>
        </p:nvSpPr>
        <p:spPr/>
        <p:txBody>
          <a:bodyPr/>
          <a:lstStyle/>
          <a:p>
            <a:r>
              <a:rPr lang="en-US" sz="2800" dirty="0" smtClean="0">
                <a:solidFill>
                  <a:schemeClr val="bg1"/>
                </a:solidFill>
              </a:rPr>
              <a:t>This is the first phase of SDLC (Software Development Life Cycle).</a:t>
            </a:r>
          </a:p>
          <a:p>
            <a:r>
              <a:rPr lang="en-US" sz="2800" dirty="0" smtClean="0">
                <a:solidFill>
                  <a:schemeClr val="bg1"/>
                </a:solidFill>
              </a:rPr>
              <a:t>In this phase the preliminary analysis of the software is done.</a:t>
            </a:r>
          </a:p>
          <a:p>
            <a:r>
              <a:rPr lang="en-US" sz="2800" dirty="0" smtClean="0">
                <a:solidFill>
                  <a:schemeClr val="bg1"/>
                </a:solidFill>
              </a:rPr>
              <a:t>The nature , scope and objective of the problem is assessed.</a:t>
            </a:r>
          </a:p>
          <a:p>
            <a:r>
              <a:rPr lang="en-US" sz="2800" dirty="0" smtClean="0">
                <a:solidFill>
                  <a:schemeClr val="bg1"/>
                </a:solidFill>
              </a:rPr>
              <a:t>The requirements of the problem are also </a:t>
            </a:r>
            <a:r>
              <a:rPr lang="en-US" sz="2800" dirty="0" err="1" smtClean="0">
                <a:solidFill>
                  <a:schemeClr val="bg1"/>
                </a:solidFill>
              </a:rPr>
              <a:t>analysed</a:t>
            </a:r>
            <a:r>
              <a:rPr lang="en-US" sz="2800" dirty="0" smtClean="0">
                <a:solidFill>
                  <a:schemeClr val="bg1"/>
                </a:solidFill>
              </a:rPr>
              <a:t>.</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75000"/>
            </a:schemeClr>
          </a:solidFill>
        </p:spPr>
        <p:txBody>
          <a:bodyPr>
            <a:normAutofit/>
          </a:bodyPr>
          <a:lstStyle/>
          <a:p>
            <a:r>
              <a:rPr lang="en-US" sz="4800" u="sng" dirty="0" smtClean="0">
                <a:solidFill>
                  <a:schemeClr val="accent6">
                    <a:lumMod val="75000"/>
                  </a:schemeClr>
                </a:solidFill>
              </a:rPr>
              <a:t>OBJECTIVE</a:t>
            </a:r>
            <a:endParaRPr lang="en-IN" sz="4800" u="sng" dirty="0">
              <a:solidFill>
                <a:schemeClr val="accent6">
                  <a:lumMod val="75000"/>
                </a:schemeClr>
              </a:solidFill>
            </a:endParaRPr>
          </a:p>
        </p:txBody>
      </p:sp>
      <p:sp>
        <p:nvSpPr>
          <p:cNvPr id="3" name="Content Placeholder 2"/>
          <p:cNvSpPr>
            <a:spLocks noGrp="1"/>
          </p:cNvSpPr>
          <p:nvPr>
            <p:ph idx="1"/>
          </p:nvPr>
        </p:nvSpPr>
        <p:spPr>
          <a:xfrm>
            <a:off x="395536" y="1628800"/>
            <a:ext cx="8229600" cy="4525963"/>
          </a:xfrm>
          <a:solidFill>
            <a:schemeClr val="tx2">
              <a:lumMod val="75000"/>
            </a:schemeClr>
          </a:solidFill>
        </p:spPr>
        <p:txBody>
          <a:bodyPr>
            <a:noAutofit/>
          </a:bodyPr>
          <a:lstStyle/>
          <a:p>
            <a:r>
              <a:rPr lang="en-IN" sz="2600" dirty="0" smtClean="0">
                <a:solidFill>
                  <a:schemeClr val="bg1"/>
                </a:solidFill>
              </a:rPr>
              <a:t>To develop the parallel web Crawler for gathering information from the web by using user input.</a:t>
            </a:r>
          </a:p>
          <a:p>
            <a:r>
              <a:rPr lang="en-IN" sz="2600" dirty="0" smtClean="0">
                <a:solidFill>
                  <a:schemeClr val="bg1"/>
                </a:solidFill>
              </a:rPr>
              <a:t>To apply composing techniques that links similar types of information from the database and generates relevant query results.</a:t>
            </a:r>
          </a:p>
          <a:p>
            <a:r>
              <a:rPr lang="en-IN" sz="2600" dirty="0" smtClean="0">
                <a:solidFill>
                  <a:schemeClr val="bg1"/>
                </a:solidFill>
              </a:rPr>
              <a:t> To design a graphical user interface for users from where they can submit their queries for desired information.</a:t>
            </a:r>
          </a:p>
          <a:p>
            <a:r>
              <a:rPr lang="en-IN" sz="2600" dirty="0" smtClean="0">
                <a:solidFill>
                  <a:schemeClr val="bg1"/>
                </a:solidFill>
              </a:rPr>
              <a:t> To incorporate multi-threaded functionality within the crawler.</a:t>
            </a:r>
          </a:p>
          <a:p>
            <a:r>
              <a:rPr lang="en-IN" sz="2600" dirty="0" smtClean="0">
                <a:solidFill>
                  <a:schemeClr val="bg1"/>
                </a:solidFill>
              </a:rPr>
              <a:t> To design a fetcher that downloads the pages from web efficiently.</a:t>
            </a:r>
            <a:endParaRPr lang="en-IN" sz="2600" dirty="0">
              <a:solidFill>
                <a:schemeClr val="bg1"/>
              </a:solidFill>
            </a:endParaRPr>
          </a:p>
        </p:txBody>
      </p:sp>
    </p:spTree>
    <p:extLst>
      <p:ext uri="{BB962C8B-B14F-4D97-AF65-F5344CB8AC3E}">
        <p14:creationId xmlns:p14="http://schemas.microsoft.com/office/powerpoint/2010/main" xmlns="" val="3000782264"/>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1143000"/>
          </a:xfrm>
          <a:solidFill>
            <a:schemeClr val="tx2">
              <a:lumMod val="75000"/>
            </a:schemeClr>
          </a:solidFill>
        </p:spPr>
        <p:txBody>
          <a:bodyPr>
            <a:normAutofit/>
          </a:bodyPr>
          <a:lstStyle/>
          <a:p>
            <a:r>
              <a:rPr lang="en-IN" dirty="0" smtClean="0">
                <a:solidFill>
                  <a:schemeClr val="accent6">
                    <a:lumMod val="75000"/>
                  </a:schemeClr>
                </a:solidFill>
              </a:rPr>
              <a:t>SCOPE</a:t>
            </a:r>
            <a:endParaRPr lang="en-IN" dirty="0">
              <a:solidFill>
                <a:schemeClr val="accent6">
                  <a:lumMod val="75000"/>
                </a:schemeClr>
              </a:solidFill>
            </a:endParaRPr>
          </a:p>
        </p:txBody>
      </p:sp>
      <p:sp>
        <p:nvSpPr>
          <p:cNvPr id="3" name="Content Placeholder 2"/>
          <p:cNvSpPr>
            <a:spLocks noGrp="1"/>
          </p:cNvSpPr>
          <p:nvPr>
            <p:ph idx="1"/>
          </p:nvPr>
        </p:nvSpPr>
        <p:spPr>
          <a:solidFill>
            <a:schemeClr val="tx2">
              <a:lumMod val="75000"/>
            </a:schemeClr>
          </a:solidFill>
        </p:spPr>
        <p:txBody>
          <a:bodyPr/>
          <a:lstStyle/>
          <a:p>
            <a:r>
              <a:rPr lang="en-US" dirty="0" smtClean="0">
                <a:solidFill>
                  <a:schemeClr val="bg1"/>
                </a:solidFill>
              </a:rPr>
              <a:t>With the rapid increase in the number of websites entering the Web on a continuous basis, it is required to have an approach to store the links and pages and make them accessible by the Search Engines.</a:t>
            </a:r>
          </a:p>
          <a:p>
            <a:r>
              <a:rPr lang="en-US" dirty="0" smtClean="0">
                <a:solidFill>
                  <a:schemeClr val="bg1"/>
                </a:solidFill>
              </a:rPr>
              <a:t>These various websites, their URLs, page links etc. comes under its domain.</a:t>
            </a:r>
            <a:endParaRPr lang="en-IN" dirty="0">
              <a:solidFill>
                <a:schemeClr val="bg1"/>
              </a:solidFill>
            </a:endParaRPr>
          </a:p>
        </p:txBody>
      </p:sp>
    </p:spTree>
    <p:extLst>
      <p:ext uri="{BB962C8B-B14F-4D97-AF65-F5344CB8AC3E}">
        <p14:creationId xmlns:p14="http://schemas.microsoft.com/office/powerpoint/2010/main" xmlns="" val="928930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chemeClr val="accent6">
                    <a:lumMod val="75000"/>
                  </a:schemeClr>
                </a:solidFill>
              </a:rPr>
              <a:t>Software Requirement for     Development Time</a:t>
            </a:r>
            <a:endParaRPr lang="en-IN" dirty="0">
              <a:solidFill>
                <a:schemeClr val="accent6">
                  <a:lumMod val="75000"/>
                </a:schemeClr>
              </a:solidFill>
            </a:endParaRPr>
          </a:p>
        </p:txBody>
      </p:sp>
      <p:sp>
        <p:nvSpPr>
          <p:cNvPr id="3" name="Content Placeholder 2"/>
          <p:cNvSpPr>
            <a:spLocks noGrp="1"/>
          </p:cNvSpPr>
          <p:nvPr>
            <p:ph idx="1"/>
          </p:nvPr>
        </p:nvSpPr>
        <p:spPr/>
        <p:txBody>
          <a:bodyPr/>
          <a:lstStyle/>
          <a:p>
            <a:pPr>
              <a:buNone/>
            </a:pPr>
            <a:r>
              <a:rPr lang="en-IN" b="1" dirty="0" smtClean="0"/>
              <a:t> </a:t>
            </a:r>
            <a:endParaRPr lang="en-IN" dirty="0" smtClean="0"/>
          </a:p>
          <a:p>
            <a:pPr algn="just"/>
            <a:r>
              <a:rPr lang="nn-NO" dirty="0" smtClean="0">
                <a:solidFill>
                  <a:schemeClr val="bg1"/>
                </a:solidFill>
              </a:rPr>
              <a:t> Microsoft Windows XP/Vista/7 Operating System </a:t>
            </a:r>
          </a:p>
          <a:p>
            <a:pPr algn="just"/>
            <a:r>
              <a:rPr lang="en-IN" dirty="0" smtClean="0">
                <a:solidFill>
                  <a:schemeClr val="bg1"/>
                </a:solidFill>
              </a:rPr>
              <a:t> </a:t>
            </a:r>
            <a:r>
              <a:rPr lang="en-IN" dirty="0" err="1" smtClean="0">
                <a:solidFill>
                  <a:schemeClr val="bg1"/>
                </a:solidFill>
              </a:rPr>
              <a:t>NetBeans</a:t>
            </a:r>
            <a:r>
              <a:rPr lang="en-IN" dirty="0" smtClean="0">
                <a:solidFill>
                  <a:schemeClr val="bg1"/>
                </a:solidFill>
              </a:rPr>
              <a:t> IDE 6.1 or higher </a:t>
            </a:r>
          </a:p>
          <a:p>
            <a:pPr algn="just"/>
            <a:r>
              <a:rPr lang="en-IN" dirty="0" smtClean="0">
                <a:solidFill>
                  <a:schemeClr val="bg1"/>
                </a:solidFill>
              </a:rPr>
              <a:t> JDK 5.0 or higher </a:t>
            </a:r>
          </a:p>
          <a:p>
            <a:pPr algn="just"/>
            <a:r>
              <a:rPr lang="en-IN" dirty="0" smtClean="0">
                <a:solidFill>
                  <a:schemeClr val="bg1"/>
                </a:solidFill>
              </a:rPr>
              <a:t> MySQL Server 5.0 or higher </a:t>
            </a:r>
          </a:p>
          <a:p>
            <a:pPr algn="just"/>
            <a:endParaRPr lang="en-IN" dirty="0" smtClean="0">
              <a:solidFill>
                <a:schemeClr val="bg1"/>
              </a:solidFill>
            </a:endParaRPr>
          </a:p>
          <a:p>
            <a:endParaRPr lang="en-IN" dirty="0"/>
          </a:p>
        </p:txBody>
      </p:sp>
    </p:spTree>
    <p:extLst>
      <p:ext uri="{BB962C8B-B14F-4D97-AF65-F5344CB8AC3E}">
        <p14:creationId xmlns:p14="http://schemas.microsoft.com/office/powerpoint/2010/main" xmlns="" val="3561057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3493</TotalTime>
  <Words>1354</Words>
  <Application>Microsoft Office PowerPoint</Application>
  <PresentationFormat>On-screen Show (4:3)</PresentationFormat>
  <Paragraphs>150</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STUDY &amp; IMPLEMENTATION OF  PARALLEL WEB CRAWLER</vt:lpstr>
      <vt:lpstr>INTRODUCTION</vt:lpstr>
      <vt:lpstr>What is Web Crawling?</vt:lpstr>
      <vt:lpstr>Crawling Policy</vt:lpstr>
      <vt:lpstr>What Is a Parallel Crawler?</vt:lpstr>
      <vt:lpstr>PHASE 1- REQUIREMENT ANALYSIS</vt:lpstr>
      <vt:lpstr>OBJECTIVE</vt:lpstr>
      <vt:lpstr>SCOPE</vt:lpstr>
      <vt:lpstr>Software Requirement for     Development Time</vt:lpstr>
      <vt:lpstr>Phase 2- Designing</vt:lpstr>
      <vt:lpstr>Working of crawling process</vt:lpstr>
      <vt:lpstr>Slide 12</vt:lpstr>
      <vt:lpstr>Architecture of Parallel Crawler</vt:lpstr>
      <vt:lpstr>Architecture</vt:lpstr>
      <vt:lpstr>Slide 15</vt:lpstr>
      <vt:lpstr>Algorithm</vt:lpstr>
      <vt:lpstr>Slide 17</vt:lpstr>
      <vt:lpstr>PHASE 3: IMPLEMENTATION(CODING)</vt:lpstr>
      <vt:lpstr>Slide 19</vt:lpstr>
      <vt:lpstr>Slide 20</vt:lpstr>
      <vt:lpstr>Slide 21</vt:lpstr>
      <vt:lpstr>Slide 22</vt:lpstr>
      <vt:lpstr>Slide 23</vt:lpstr>
      <vt:lpstr>Slide 24</vt:lpstr>
      <vt:lpstr>Slide 25</vt:lpstr>
      <vt:lpstr>Slide 26</vt:lpstr>
      <vt:lpstr>PHASE-4 TESTING</vt:lpstr>
      <vt:lpstr>Issues and Challenges</vt:lpstr>
      <vt:lpstr>Slide 29</vt:lpstr>
      <vt:lpstr>Solutions to Challenges and Issues</vt:lpstr>
      <vt:lpstr>Slide 31</vt:lpstr>
      <vt:lpstr>PHASE 5- MAINTAINENCE</vt:lpstr>
      <vt:lpstr>Application of Parallel Web  Crawler</vt:lpstr>
      <vt:lpstr>FUTURE SCOPE </vt:lpstr>
      <vt:lpstr>FEASIBILITY</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WEB CRAWLER</dc:title>
  <dc:creator>RUCHINZ</dc:creator>
  <cp:lastModifiedBy>Parul</cp:lastModifiedBy>
  <cp:revision>71</cp:revision>
  <dcterms:created xsi:type="dcterms:W3CDTF">2013-11-12T06:51:42Z</dcterms:created>
  <dcterms:modified xsi:type="dcterms:W3CDTF">2014-04-24T08:02:02Z</dcterms:modified>
</cp:coreProperties>
</file>