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8"/>
  </p:notesMasterIdLst>
  <p:handoutMasterIdLst>
    <p:handoutMasterId r:id="rId19"/>
  </p:handoutMasterIdLst>
  <p:sldIdLst>
    <p:sldId id="478" r:id="rId2"/>
    <p:sldId id="479" r:id="rId3"/>
    <p:sldId id="499" r:id="rId4"/>
    <p:sldId id="500" r:id="rId5"/>
    <p:sldId id="497" r:id="rId6"/>
    <p:sldId id="483" r:id="rId7"/>
    <p:sldId id="488" r:id="rId8"/>
    <p:sldId id="484" r:id="rId9"/>
    <p:sldId id="486" r:id="rId10"/>
    <p:sldId id="501" r:id="rId11"/>
    <p:sldId id="490" r:id="rId12"/>
    <p:sldId id="498" r:id="rId13"/>
    <p:sldId id="492" r:id="rId14"/>
    <p:sldId id="494" r:id="rId15"/>
    <p:sldId id="495" r:id="rId16"/>
    <p:sldId id="496" r:id="rId17"/>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7B9"/>
    <a:srgbClr val="1F14AC"/>
    <a:srgbClr val="03072D"/>
    <a:srgbClr val="352CA4"/>
    <a:srgbClr val="2E08B8"/>
    <a:srgbClr val="1D06CA"/>
    <a:srgbClr val="0D36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179" autoAdjust="0"/>
  </p:normalViewPr>
  <p:slideViewPr>
    <p:cSldViewPr>
      <p:cViewPr>
        <p:scale>
          <a:sx n="100" d="100"/>
          <a:sy n="100" d="100"/>
        </p:scale>
        <p:origin x="974" y="-3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6661" tIns="48331" rIns="96661" bIns="48331" rtlCol="0"/>
          <a:lstStyle>
            <a:lvl1pPr algn="r">
              <a:defRPr sz="1300"/>
            </a:lvl1pPr>
          </a:lstStyle>
          <a:p>
            <a:fld id="{D46BD088-FA32-4276-9A6C-67F5046223C3}" type="datetimeFigureOut">
              <a:rPr lang="en-US" smtClean="0"/>
              <a:pPr/>
              <a:t>2/3/2023</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6661" tIns="48331" rIns="96661" bIns="48331" rtlCol="0" anchor="b"/>
          <a:lstStyle>
            <a:lvl1pPr algn="r">
              <a:defRPr sz="1300"/>
            </a:lvl1pPr>
          </a:lstStyle>
          <a:p>
            <a:fld id="{3A2C26B5-7F9F-482E-8593-36B763A668C0}" type="slidenum">
              <a:rPr lang="en-US" smtClean="0"/>
              <a:pPr/>
              <a:t>‹#›</a:t>
            </a:fld>
            <a:endParaRPr lang="en-US"/>
          </a:p>
        </p:txBody>
      </p:sp>
    </p:spTree>
    <p:extLst>
      <p:ext uri="{BB962C8B-B14F-4D97-AF65-F5344CB8AC3E}">
        <p14:creationId xmlns:p14="http://schemas.microsoft.com/office/powerpoint/2010/main" val="380478476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815373" y="0"/>
            <a:ext cx="2918831" cy="493474"/>
          </a:xfrm>
          <a:prstGeom prst="rect">
            <a:avLst/>
          </a:prstGeom>
        </p:spPr>
        <p:txBody>
          <a:bodyPr vert="horz" lIns="96661" tIns="48331" rIns="96661" bIns="48331" rtlCol="0"/>
          <a:lstStyle>
            <a:lvl1pPr algn="r">
              <a:defRPr sz="1300"/>
            </a:lvl1pPr>
          </a:lstStyle>
          <a:p>
            <a:fld id="{C3AB44A6-125A-4891-9C75-CC176465DB84}" type="datetimeFigureOut">
              <a:rPr lang="en-US" smtClean="0"/>
              <a:pPr/>
              <a:t>2/3/2023</a:t>
            </a:fld>
            <a:endParaRPr lang="en-US" dirty="0"/>
          </a:p>
        </p:txBody>
      </p:sp>
      <p:sp>
        <p:nvSpPr>
          <p:cNvPr id="4" name="Slide Image Placeholder 3"/>
          <p:cNvSpPr>
            <a:spLocks noGrp="1" noRot="1" noChangeAspect="1"/>
          </p:cNvSpPr>
          <p:nvPr>
            <p:ph type="sldImg" idx="2"/>
          </p:nvPr>
        </p:nvSpPr>
        <p:spPr>
          <a:xfrm>
            <a:off x="901700" y="741363"/>
            <a:ext cx="4932363" cy="3700462"/>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6661" tIns="48331" rIns="96661" bIns="48331" rtlCol="0" anchor="b"/>
          <a:lstStyle>
            <a:lvl1pPr algn="r">
              <a:defRPr sz="1300"/>
            </a:lvl1pPr>
          </a:lstStyle>
          <a:p>
            <a:fld id="{1B9C6049-DC04-4F06-88E4-279EFDD51D69}" type="slidenum">
              <a:rPr lang="en-US" smtClean="0"/>
              <a:pPr/>
              <a:t>‹#›</a:t>
            </a:fld>
            <a:endParaRPr lang="en-US" dirty="0"/>
          </a:p>
        </p:txBody>
      </p:sp>
    </p:spTree>
    <p:extLst>
      <p:ext uri="{BB962C8B-B14F-4D97-AF65-F5344CB8AC3E}">
        <p14:creationId xmlns:p14="http://schemas.microsoft.com/office/powerpoint/2010/main" val="10828769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C6049-DC04-4F06-88E4-279EFDD51D69}" type="slidenum">
              <a:rPr lang="en-US" smtClean="0"/>
              <a:pPr/>
              <a:t>11</a:t>
            </a:fld>
            <a:endParaRPr lang="en-US" dirty="0"/>
          </a:p>
        </p:txBody>
      </p:sp>
    </p:spTree>
    <p:extLst>
      <p:ext uri="{BB962C8B-B14F-4D97-AF65-F5344CB8AC3E}">
        <p14:creationId xmlns:p14="http://schemas.microsoft.com/office/powerpoint/2010/main" val="136312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9C6049-DC04-4F06-88E4-279EFDD51D69}" type="slidenum">
              <a:rPr lang="en-US" smtClean="0"/>
              <a:pPr/>
              <a:t>12</a:t>
            </a:fld>
            <a:endParaRPr lang="en-US" dirty="0"/>
          </a:p>
        </p:txBody>
      </p:sp>
    </p:spTree>
    <p:extLst>
      <p:ext uri="{BB962C8B-B14F-4D97-AF65-F5344CB8AC3E}">
        <p14:creationId xmlns:p14="http://schemas.microsoft.com/office/powerpoint/2010/main" val="136312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FFA2A5C-B24D-4EED-BE89-0A9C3117D14C}" type="datetime1">
              <a:rPr lang="en-US" smtClean="0"/>
              <a:pPr/>
              <a:t>2/3/2023</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DE9E9F-7807-4DEF-A5EA-D83A2D2CD077}" type="datetime1">
              <a:rPr lang="en-US" smtClean="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036D2B0-235F-49D9-B035-F920DF02B247}" type="datetime1">
              <a:rPr lang="en-US" smtClean="0"/>
              <a:pPr/>
              <a:t>2/3/2023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3ABCBC3-4F39-4E0B-A441-0F7D10D148CB}" type="datetime1">
              <a:rPr lang="en-US" smtClean="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679FEBB-81DA-4ACA-86CF-01B2445E74D4}" type="datetime1">
              <a:rPr lang="en-US" smtClean="0"/>
              <a:pPr/>
              <a:t>2/3/2023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C78B5CE-ACB6-4071-893F-6DDA205A081F}" type="datetime1">
              <a:rPr lang="en-US" smtClean="0"/>
              <a:pPr/>
              <a:t>2/3/2023</a:t>
            </a:fld>
            <a:endParaRPr lang="en-US" dirty="0"/>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9B902CC-DE1A-4C47-9F5A-5D018519B446}" type="datetime1">
              <a:rPr lang="en-US" smtClean="0"/>
              <a:pPr/>
              <a:t>2/3/2023</a:t>
            </a:fld>
            <a:endParaRPr lang="en-US" dirty="0"/>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AF46CD-B1C3-4862-814F-79563B16895C}" type="datetime1">
              <a:rPr lang="en-US" smtClean="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750F8-18C5-41B0-BECD-3DD3770D9605}" type="datetime1">
              <a:rPr lang="en-US" smtClean="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902ADAF-CAC9-4366-9E4E-8B77C8FCB06D}" type="datetime1">
              <a:rPr lang="en-US" smtClean="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E7064F9-2A81-48A2-ABCB-E37A37D2548D}" type="datetime1">
              <a:rPr lang="en-US" smtClean="0"/>
              <a:pPr/>
              <a:t>2/3/2023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BE177FF-AABB-42D9-A362-FD1A75FC86EE}" type="datetime1">
              <a:rPr lang="en-US" smtClean="0"/>
              <a:pPr/>
              <a:t>2/3/2023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2955776"/>
            <a:ext cx="7429499" cy="946447"/>
          </a:xfrm>
        </p:spPr>
        <p:txBody>
          <a:bodyPr>
            <a:noAutofit/>
          </a:bodyPr>
          <a:lstStyle/>
          <a:p>
            <a:pPr algn="ctr"/>
            <a:r>
              <a:rPr lang="en-US" sz="2400" dirty="0"/>
              <a:t> </a:t>
            </a:r>
            <a:br>
              <a:rPr lang="en-US" sz="2400" dirty="0"/>
            </a:br>
            <a:r>
              <a:rPr lang="en-US" sz="2400" dirty="0"/>
              <a:t> “</a:t>
            </a:r>
            <a:r>
              <a:rPr lang="en-US" sz="2400" b="1" dirty="0">
                <a:latin typeface="Arial" pitchFamily="34" charset="0"/>
                <a:cs typeface="Arial" pitchFamily="34" charset="0"/>
              </a:rPr>
              <a:t>Smart Glove for Special People Communication And Health Monitoring</a:t>
            </a:r>
            <a:r>
              <a:rPr lang="en-US" sz="2400" dirty="0"/>
              <a:t>”</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111552" y="4648200"/>
            <a:ext cx="8727648" cy="1752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Presented by:                                                                       Under the Guidance of,</a:t>
            </a:r>
          </a:p>
          <a:p>
            <a:pPr marL="0" indent="0">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Madhvi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Sonone</a:t>
            </a:r>
            <a:r>
              <a:rPr lang="en-US" sz="2000" dirty="0">
                <a:latin typeface="Times New Roman" panose="02020603050405020304" pitchFamily="18" charset="0"/>
                <a:cs typeface="Times New Roman" panose="02020603050405020304" pitchFamily="18" charset="0"/>
              </a:rPr>
              <a:t>(41203) </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Prof.S.V.Shelke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Pranali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Yeole</a:t>
            </a:r>
            <a:r>
              <a:rPr lang="en-US" sz="2000" dirty="0">
                <a:latin typeface="Times New Roman" panose="02020603050405020304" pitchFamily="18" charset="0"/>
                <a:cs typeface="Times New Roman" panose="02020603050405020304" pitchFamily="18" charset="0"/>
              </a:rPr>
              <a:t>    (41218) </a:t>
            </a:r>
          </a:p>
          <a:p>
            <a:pPr marL="0" indent="0">
              <a:buNone/>
            </a:pPr>
            <a:r>
              <a:rPr lang="en-US" sz="2000" dirty="0">
                <a:latin typeface="Times New Roman" panose="02020603050405020304" pitchFamily="18" charset="0"/>
                <a:cs typeface="Times New Roman" panose="02020603050405020304" pitchFamily="18" charset="0"/>
              </a:rPr>
              <a:t>3. Vanshika Sable (41226)</a:t>
            </a:r>
            <a:endParaRPr lang="en-US" sz="2000" b="1" u="sng" dirty="0">
              <a:latin typeface="Times New Roman" panose="02020603050405020304" pitchFamily="18" charset="0"/>
              <a:cs typeface="Times New Roman" panose="02020603050405020304" pitchFamily="18" charset="0"/>
            </a:endParaRPr>
          </a:p>
          <a:p>
            <a:pPr marL="385763" indent="-385763">
              <a:buAutoNum type="arabicPeriod"/>
            </a:pPr>
            <a:endParaRPr lang="en-US" b="1" dirty="0">
              <a:latin typeface="Times New Roman" panose="02020603050405020304" pitchFamily="18" charset="0"/>
              <a:cs typeface="Times New Roman" panose="02020603050405020304" pitchFamily="18" charset="0"/>
            </a:endParaRPr>
          </a:p>
          <a:p>
            <a:pPr marL="385763" indent="-385763">
              <a:buAutoNum type="arabicPeriod"/>
            </a:pP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996B08-FBC3-1B4F-DC80-633D21AB6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512" y="7333"/>
            <a:ext cx="3990976" cy="1575836"/>
          </a:xfrm>
          <a:prstGeom prst="rect">
            <a:avLst/>
          </a:prstGeom>
        </p:spPr>
      </p:pic>
      <p:sp>
        <p:nvSpPr>
          <p:cNvPr id="7" name="Title 1">
            <a:extLst>
              <a:ext uri="{FF2B5EF4-FFF2-40B4-BE49-F238E27FC236}">
                <a16:creationId xmlns:a16="http://schemas.microsoft.com/office/drawing/2014/main" id="{6C9D8C70-A1A9-39CC-4039-769AD57DBEEA}"/>
              </a:ext>
            </a:extLst>
          </p:cNvPr>
          <p:cNvSpPr txBox="1">
            <a:spLocks/>
          </p:cNvSpPr>
          <p:nvPr/>
        </p:nvSpPr>
        <p:spPr>
          <a:xfrm>
            <a:off x="838200" y="1784022"/>
            <a:ext cx="7848600" cy="1121846"/>
          </a:xfrm>
          <a:prstGeom prst="rect">
            <a:avLst/>
          </a:prstGeom>
        </p:spPr>
        <p:txBody>
          <a:bodyPr vert="horz" anchor="ctr">
            <a:normAutofit fontScale="97500"/>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sz="2000" b="1" dirty="0">
                <a:latin typeface="Times New Roman" panose="02020603050405020304" pitchFamily="18" charset="0"/>
                <a:cs typeface="Times New Roman" panose="02020603050405020304" pitchFamily="18" charset="0"/>
              </a:rPr>
              <a:t>BHARATI VIDYAPEETH COLLEGE OF ENGINEERING FOR WOMENS,PUNE-43</a:t>
            </a:r>
          </a:p>
        </p:txBody>
      </p:sp>
    </p:spTree>
    <p:extLst>
      <p:ext uri="{BB962C8B-B14F-4D97-AF65-F5344CB8AC3E}">
        <p14:creationId xmlns:p14="http://schemas.microsoft.com/office/powerpoint/2010/main" val="265785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8D69-E4B1-9554-7101-3976BEF876D2}"/>
              </a:ext>
            </a:extLst>
          </p:cNvPr>
          <p:cNvSpPr>
            <a:spLocks noGrp="1"/>
          </p:cNvSpPr>
          <p:nvPr>
            <p:ph type="title"/>
          </p:nvPr>
        </p:nvSpPr>
        <p:spPr>
          <a:xfrm>
            <a:off x="609600" y="228600"/>
            <a:ext cx="8153400" cy="533400"/>
          </a:xfrm>
        </p:spPr>
        <p:txBody>
          <a:bodyPr>
            <a:normAutofit fontScale="90000"/>
          </a:bodyPr>
          <a:lstStyle/>
          <a:p>
            <a:r>
              <a:rPr lang="en-US" dirty="0"/>
              <a:t>PCB Design</a:t>
            </a:r>
          </a:p>
        </p:txBody>
      </p:sp>
      <p:sp>
        <p:nvSpPr>
          <p:cNvPr id="3" name="Date Placeholder 2">
            <a:extLst>
              <a:ext uri="{FF2B5EF4-FFF2-40B4-BE49-F238E27FC236}">
                <a16:creationId xmlns:a16="http://schemas.microsoft.com/office/drawing/2014/main" id="{E1F81DF9-0643-D3DF-BEAF-DFD39AA5F210}"/>
              </a:ext>
            </a:extLst>
          </p:cNvPr>
          <p:cNvSpPr>
            <a:spLocks noGrp="1"/>
          </p:cNvSpPr>
          <p:nvPr>
            <p:ph type="dt" sz="half" idx="10"/>
          </p:nvPr>
        </p:nvSpPr>
        <p:spPr/>
        <p:txBody>
          <a:bodyPr/>
          <a:lstStyle/>
          <a:p>
            <a:fld id="{37AF46CD-B1C3-4862-814F-79563B16895C}" type="datetime1">
              <a:rPr lang="en-US" smtClean="0"/>
              <a:pPr/>
              <a:t>2/3/2023</a:t>
            </a:fld>
            <a:endParaRPr lang="en-US" dirty="0"/>
          </a:p>
        </p:txBody>
      </p:sp>
      <p:sp>
        <p:nvSpPr>
          <p:cNvPr id="4" name="Slide Number Placeholder 3">
            <a:extLst>
              <a:ext uri="{FF2B5EF4-FFF2-40B4-BE49-F238E27FC236}">
                <a16:creationId xmlns:a16="http://schemas.microsoft.com/office/drawing/2014/main" id="{2E65B7C6-BC0D-CC7F-A9BD-BB34423F6295}"/>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dirty="0"/>
          </a:p>
        </p:txBody>
      </p:sp>
      <p:pic>
        <p:nvPicPr>
          <p:cNvPr id="5" name="Picture 4">
            <a:extLst>
              <a:ext uri="{FF2B5EF4-FFF2-40B4-BE49-F238E27FC236}">
                <a16:creationId xmlns:a16="http://schemas.microsoft.com/office/drawing/2014/main" id="{E3E776CF-DDDD-6758-2530-428D633EA07F}"/>
              </a:ext>
            </a:extLst>
          </p:cNvPr>
          <p:cNvPicPr>
            <a:picLocks noChangeAspect="1"/>
          </p:cNvPicPr>
          <p:nvPr/>
        </p:nvPicPr>
        <p:blipFill>
          <a:blip r:embed="rId2"/>
          <a:srcRect l="20897" t="14359" r="30641" b="17949"/>
          <a:stretch>
            <a:fillRect/>
          </a:stretch>
        </p:blipFill>
        <p:spPr bwMode="auto">
          <a:xfrm>
            <a:off x="1752600" y="1752600"/>
            <a:ext cx="5440680" cy="4274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874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ADVANTAGES</a:t>
            </a:r>
            <a:r>
              <a:rPr lang="en-IN" b="1" dirty="0">
                <a:solidFill>
                  <a:schemeClr val="tx1"/>
                </a:solidFill>
              </a:rPr>
              <a:t>:</a:t>
            </a:r>
          </a:p>
        </p:txBody>
      </p:sp>
      <p:sp>
        <p:nvSpPr>
          <p:cNvPr id="3" name="TextBox 2"/>
          <p:cNvSpPr txBox="1"/>
          <p:nvPr/>
        </p:nvSpPr>
        <p:spPr>
          <a:xfrm>
            <a:off x="838200" y="1981200"/>
            <a:ext cx="7924800" cy="3631763"/>
          </a:xfrm>
          <a:prstGeom prst="rect">
            <a:avLst/>
          </a:prstGeom>
          <a:noFill/>
        </p:spPr>
        <p:txBody>
          <a:bodyPr wrap="square" rtlCol="0">
            <a:spAutoFit/>
          </a:bodyPr>
          <a:lstStyle/>
          <a:p>
            <a:pPr marL="457200" lvl="0" indent="-457200">
              <a:lnSpc>
                <a:spcPct val="150000"/>
              </a:lnSpc>
              <a:buAutoNum type="arabicParenR"/>
            </a:pPr>
            <a:r>
              <a:rPr lang="en-US" sz="2000" dirty="0"/>
              <a:t>Remote patient monitoring (RPM) for clinicians —  Ease of access to patient data, the ability to deliver higher-quality care to more patients with a lower risk of burnout — and for healthcare providers — lower costs and higher efficiency.</a:t>
            </a:r>
          </a:p>
          <a:p>
            <a:pPr marL="457200" lvl="0" indent="-457200">
              <a:lnSpc>
                <a:spcPct val="150000"/>
              </a:lnSpc>
              <a:buAutoNum type="arabicParenR"/>
            </a:pPr>
            <a:r>
              <a:rPr lang="en-US" sz="2000" dirty="0"/>
              <a:t>By helping patients mimic normal hand movement, </a:t>
            </a:r>
            <a:r>
              <a:rPr lang="en-US" sz="2000" dirty="0" err="1"/>
              <a:t>NeoMano</a:t>
            </a:r>
            <a:r>
              <a:rPr lang="en-US" sz="2000" dirty="0"/>
              <a:t> delivers obvious physical and psychological benefits, and increases confidence.</a:t>
            </a:r>
          </a:p>
          <a:p>
            <a:pPr marL="457200" lvl="0" indent="-457200">
              <a:lnSpc>
                <a:spcPct val="150000"/>
              </a:lnSpc>
              <a:buAutoNum type="arabicParenR"/>
            </a:pPr>
            <a:r>
              <a:rPr lang="en-US" sz="2000" dirty="0"/>
              <a:t> Cost effective system.</a:t>
            </a:r>
          </a:p>
          <a:p>
            <a:pPr marL="342900" lvl="0" indent="-342900">
              <a:buFont typeface="Arial"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69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Applications</a:t>
            </a:r>
            <a:r>
              <a:rPr lang="en-IN" b="1" dirty="0">
                <a:solidFill>
                  <a:schemeClr val="tx1"/>
                </a:solidFill>
              </a:rPr>
              <a:t>:</a:t>
            </a:r>
          </a:p>
        </p:txBody>
      </p:sp>
      <p:sp>
        <p:nvSpPr>
          <p:cNvPr id="3" name="TextBox 2"/>
          <p:cNvSpPr txBox="1"/>
          <p:nvPr/>
        </p:nvSpPr>
        <p:spPr>
          <a:xfrm>
            <a:off x="838200" y="1981200"/>
            <a:ext cx="7924800" cy="1938992"/>
          </a:xfrm>
          <a:prstGeom prst="rect">
            <a:avLst/>
          </a:prstGeom>
          <a:noFill/>
        </p:spPr>
        <p:txBody>
          <a:bodyPr wrap="square" rtlCol="0">
            <a:spAutoFit/>
          </a:bodyPr>
          <a:lstStyle/>
          <a:p>
            <a:pPr marL="457200" lvl="0" indent="-457200">
              <a:buAutoNum type="arabicParenR"/>
            </a:pPr>
            <a:r>
              <a:rPr lang="en-US" sz="2000" dirty="0"/>
              <a:t>Hospitals to provide patient information remotely.</a:t>
            </a:r>
          </a:p>
          <a:p>
            <a:pPr marL="457200" lvl="0" indent="-457200">
              <a:buAutoNum type="arabicParenR"/>
            </a:pPr>
            <a:endParaRPr lang="en-US" sz="2000" dirty="0"/>
          </a:p>
          <a:p>
            <a:pPr marL="457200" lvl="0" indent="-457200">
              <a:buAutoNum type="arabicParenR"/>
            </a:pPr>
            <a:r>
              <a:rPr lang="en-US" sz="2000" dirty="0"/>
              <a:t>Home care system.</a:t>
            </a:r>
          </a:p>
          <a:p>
            <a:pPr marL="457200" lvl="0" indent="-457200">
              <a:buAutoNum type="arabicParenR"/>
            </a:pPr>
            <a:endParaRPr lang="en-US" sz="2000" dirty="0"/>
          </a:p>
          <a:p>
            <a:pPr marL="457200" lvl="0" indent="-457200">
              <a:buAutoNum type="arabicParenR"/>
            </a:pPr>
            <a:r>
              <a:rPr lang="en-US" sz="2000" dirty="0"/>
              <a:t>Robotics for control by gesture. </a:t>
            </a:r>
          </a:p>
          <a:p>
            <a:pPr marL="342900" lvl="0" indent="-342900">
              <a:buFont typeface="Arial"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39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FUTURE SCOPE:</a:t>
            </a:r>
          </a:p>
        </p:txBody>
      </p:sp>
      <p:sp>
        <p:nvSpPr>
          <p:cNvPr id="3" name="TextBox 2"/>
          <p:cNvSpPr txBox="1"/>
          <p:nvPr/>
        </p:nvSpPr>
        <p:spPr>
          <a:xfrm>
            <a:off x="609600" y="1752600"/>
            <a:ext cx="716280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cs typeface="Times New Roman" panose="02020603050405020304" pitchFamily="18" charset="0"/>
              </a:rPr>
              <a:t> Research is going into the IoT domain, there will be more added features with IoT .alternative of Flex sensor can also be found which gives accurate observation and which is not very fragile.</a:t>
            </a:r>
          </a:p>
          <a:p>
            <a:pPr marL="285750" indent="-285750" algn="just">
              <a:buFont typeface="Wingdings" panose="05000000000000000000" pitchFamily="2" charset="2"/>
              <a:buChar char="q"/>
            </a:pPr>
            <a:endParaRPr lang="en-US" dirty="0">
              <a:cs typeface="Times New Roman" panose="02020603050405020304" pitchFamily="18" charset="0"/>
            </a:endParaRPr>
          </a:p>
          <a:p>
            <a:pPr marL="285750" indent="-285750" algn="just">
              <a:buFont typeface="Wingdings" panose="05000000000000000000" pitchFamily="2" charset="2"/>
              <a:buChar char="q"/>
            </a:pPr>
            <a:r>
              <a:rPr lang="en-US" dirty="0">
                <a:cs typeface="Times New Roman" panose="02020603050405020304" pitchFamily="18" charset="0"/>
              </a:rPr>
              <a:t>One of the Limitations is that only 31 predefined combinations can be loaded and executed in future with more accuracy we can increase this no of predefined gestures and make it very widespread. Other enhancement can be found to make this device a little compact.</a:t>
            </a:r>
          </a:p>
          <a:p>
            <a:pPr marL="285750" indent="-285750" algn="just">
              <a:buFont typeface="Wingdings" panose="05000000000000000000" pitchFamily="2" charset="2"/>
              <a:buChar char="q"/>
            </a:pPr>
            <a:endParaRPr lang="en-US" dirty="0">
              <a:cs typeface="Times New Roman" panose="02020603050405020304" pitchFamily="18" charset="0"/>
            </a:endParaRPr>
          </a:p>
          <a:p>
            <a:pPr marL="285750" indent="-285750" algn="just">
              <a:buFont typeface="Wingdings" panose="05000000000000000000" pitchFamily="2" charset="2"/>
              <a:buChar char="q"/>
            </a:pPr>
            <a:r>
              <a:rPr lang="en-US" dirty="0">
                <a:cs typeface="Times New Roman" panose="02020603050405020304" pitchFamily="18" charset="0"/>
              </a:rPr>
              <a:t>Home automation can be made wireless through </a:t>
            </a:r>
            <a:r>
              <a:rPr lang="en-US" dirty="0" err="1">
                <a:cs typeface="Times New Roman" panose="02020603050405020304" pitchFamily="18" charset="0"/>
              </a:rPr>
              <a:t>bluetooth</a:t>
            </a:r>
            <a:r>
              <a:rPr lang="en-US" dirty="0">
                <a:cs typeface="Times New Roman" panose="02020603050405020304" pitchFamily="18" charset="0"/>
              </a:rPr>
              <a:t> or </a:t>
            </a:r>
            <a:r>
              <a:rPr lang="en-US" dirty="0" err="1">
                <a:cs typeface="Times New Roman" panose="02020603050405020304" pitchFamily="18" charset="0"/>
              </a:rPr>
              <a:t>Wifi</a:t>
            </a:r>
            <a:r>
              <a:rPr lang="en-US" dirty="0">
                <a:cs typeface="Times New Roman" panose="02020603050405020304" pitchFamily="18" charset="0"/>
              </a:rPr>
              <a:t> in future making the project compact and portable to carry around for a disabled person.</a:t>
            </a:r>
          </a:p>
          <a:p>
            <a:pPr marL="285750" indent="-285750" algn="just">
              <a:buFont typeface="Wingdings" panose="05000000000000000000" pitchFamily="2" charset="2"/>
              <a:buChar char="q"/>
            </a:pPr>
            <a:endParaRPr lang="en-IN" dirty="0">
              <a:cs typeface="Times New Roman" panose="02020603050405020304" pitchFamily="18" charset="0"/>
            </a:endParaRPr>
          </a:p>
          <a:p>
            <a:pPr marL="285750" indent="-285750" algn="just">
              <a:buFont typeface="Wingdings" panose="05000000000000000000" pitchFamily="2" charset="2"/>
              <a:buChar char="q"/>
            </a:pPr>
            <a:endParaRPr lang="en-IN" dirty="0">
              <a:cs typeface="Times New Roman" panose="02020603050405020304" pitchFamily="18" charset="0"/>
            </a:endParaRPr>
          </a:p>
          <a:p>
            <a:pPr marL="285750" indent="-285750" algn="just">
              <a:buFont typeface="Wingdings" panose="05000000000000000000" pitchFamily="2" charset="2"/>
              <a:buChar char="q"/>
            </a:pPr>
            <a:endParaRPr lang="en-IN" dirty="0">
              <a:cs typeface="Times New Roman" panose="02020603050405020304" pitchFamily="18" charset="0"/>
            </a:endParaRPr>
          </a:p>
        </p:txBody>
      </p:sp>
    </p:spTree>
    <p:extLst>
      <p:ext uri="{BB962C8B-B14F-4D97-AF65-F5344CB8AC3E}">
        <p14:creationId xmlns:p14="http://schemas.microsoft.com/office/powerpoint/2010/main" val="284242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r>
              <a:rPr lang="en-IN" b="1" dirty="0">
                <a:solidFill>
                  <a:schemeClr val="tx1"/>
                </a:solidFill>
              </a:rPr>
              <a:t>:</a:t>
            </a:r>
          </a:p>
        </p:txBody>
      </p:sp>
      <p:sp>
        <p:nvSpPr>
          <p:cNvPr id="3" name="TextBox 2"/>
          <p:cNvSpPr txBox="1"/>
          <p:nvPr/>
        </p:nvSpPr>
        <p:spPr>
          <a:xfrm>
            <a:off x="603738" y="1828800"/>
            <a:ext cx="8235462" cy="3970318"/>
          </a:xfrm>
          <a:prstGeom prst="rect">
            <a:avLst/>
          </a:prstGeom>
          <a:noFill/>
        </p:spPr>
        <p:txBody>
          <a:bodyPr wrap="square" rtlCol="0">
            <a:spAutoFit/>
          </a:bodyPr>
          <a:lstStyle/>
          <a:p>
            <a:r>
              <a:rPr lang="en-US" sz="1400" dirty="0">
                <a:latin typeface="Times New Roman" pitchFamily="18" charset="0"/>
                <a:cs typeface="Times New Roman" pitchFamily="18" charset="0"/>
              </a:rPr>
              <a:t>	</a:t>
            </a:r>
            <a:r>
              <a:rPr lang="en-US" b="1" dirty="0"/>
              <a:t> </a:t>
            </a:r>
            <a:endParaRPr lang="en-US" dirty="0"/>
          </a:p>
          <a:p>
            <a:r>
              <a:rPr lang="en-US" dirty="0"/>
              <a:t>The Smart Hand Gloves will provide a far more effective, dependable, and light-weight assembly to the end user than the already existing systems. This can play a huge task in creating meaning in the daily lives of Disabled People. During this particular task, we faced a variety of challenges like the price, weight, and portability of the unit. The Smart Hand Glove not only enables the abolishment of the communication barrier between the specially abled people and other individuals but also makes them independent by providing home automation functionalities. By using different angled bends, users can easily manage all electrical appliances.</a:t>
            </a:r>
          </a:p>
          <a:p>
            <a:r>
              <a:rPr lang="en-US" dirty="0"/>
              <a:t>	Also this project provide is to diminish the hospitalization &amp; assistance cost. Health checking application is essentially proposed to give alerts to medical health checking staff for the patients when required.</a:t>
            </a:r>
          </a:p>
          <a:p>
            <a:r>
              <a:rPr lang="en-US" b="1" dirty="0"/>
              <a:t> </a:t>
            </a:r>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3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REFERENCES</a:t>
            </a:r>
            <a:r>
              <a:rPr lang="en-IN" b="1" dirty="0">
                <a:solidFill>
                  <a:schemeClr val="tx1"/>
                </a:solidFill>
              </a:rPr>
              <a:t>:</a:t>
            </a:r>
          </a:p>
        </p:txBody>
      </p:sp>
      <p:sp>
        <p:nvSpPr>
          <p:cNvPr id="3" name="TextBox 2"/>
          <p:cNvSpPr txBox="1"/>
          <p:nvPr/>
        </p:nvSpPr>
        <p:spPr>
          <a:xfrm>
            <a:off x="381001" y="1524001"/>
            <a:ext cx="8000999" cy="5047536"/>
          </a:xfrm>
          <a:prstGeom prst="rect">
            <a:avLst/>
          </a:prstGeom>
          <a:noFill/>
        </p:spPr>
        <p:txBody>
          <a:bodyPr wrap="square" rtlCol="0">
            <a:spAutoFit/>
          </a:bodyPr>
          <a:lstStyle/>
          <a:p>
            <a:r>
              <a:rPr lang="en-IN" sz="1400" dirty="0">
                <a:latin typeface="Cambria" pitchFamily="18" charset="0"/>
              </a:rPr>
              <a:t>1. K. V. </a:t>
            </a:r>
            <a:r>
              <a:rPr lang="en-IN" sz="1400" dirty="0" err="1">
                <a:latin typeface="Cambria" pitchFamily="18" charset="0"/>
              </a:rPr>
              <a:t>Fale</a:t>
            </a:r>
            <a:r>
              <a:rPr lang="en-IN" sz="1400" dirty="0">
                <a:latin typeface="Cambria" pitchFamily="18" charset="0"/>
              </a:rPr>
              <a:t>, Pratik </a:t>
            </a:r>
            <a:r>
              <a:rPr lang="en-IN" sz="1400" dirty="0" err="1">
                <a:latin typeface="Cambria" pitchFamily="18" charset="0"/>
              </a:rPr>
              <a:t>Chaudhari</a:t>
            </a:r>
            <a:r>
              <a:rPr lang="en-IN" sz="1400" dirty="0">
                <a:latin typeface="Cambria" pitchFamily="18" charset="0"/>
              </a:rPr>
              <a:t>, </a:t>
            </a:r>
            <a:r>
              <a:rPr lang="en-IN" sz="1400" dirty="0" err="1">
                <a:latin typeface="Cambria" pitchFamily="18" charset="0"/>
              </a:rPr>
              <a:t>Akshay</a:t>
            </a:r>
            <a:r>
              <a:rPr lang="en-IN" sz="1400" dirty="0">
                <a:latin typeface="Cambria" pitchFamily="18" charset="0"/>
              </a:rPr>
              <a:t> </a:t>
            </a:r>
            <a:r>
              <a:rPr lang="en-IN" sz="1400" dirty="0" err="1">
                <a:latin typeface="Cambria" pitchFamily="18" charset="0"/>
              </a:rPr>
              <a:t>Phalke</a:t>
            </a:r>
            <a:r>
              <a:rPr lang="en-IN" sz="1400" dirty="0">
                <a:latin typeface="Cambria" pitchFamily="18" charset="0"/>
              </a:rPr>
              <a:t>, </a:t>
            </a:r>
            <a:r>
              <a:rPr lang="en-IN" sz="1400" dirty="0" err="1">
                <a:latin typeface="Cambria" pitchFamily="18" charset="0"/>
              </a:rPr>
              <a:t>Pradeep</a:t>
            </a:r>
            <a:r>
              <a:rPr lang="en-IN" sz="1400" dirty="0">
                <a:latin typeface="Cambria" pitchFamily="18" charset="0"/>
              </a:rPr>
              <a:t> </a:t>
            </a:r>
            <a:r>
              <a:rPr lang="en-IN" sz="1400" dirty="0" err="1">
                <a:latin typeface="Cambria" pitchFamily="18" charset="0"/>
              </a:rPr>
              <a:t>Jadhav</a:t>
            </a:r>
            <a:r>
              <a:rPr lang="en-IN" sz="1400" dirty="0">
                <a:latin typeface="Cambria" pitchFamily="18" charset="0"/>
              </a:rPr>
              <a:t>. ”Smart Glove: Gesture</a:t>
            </a:r>
          </a:p>
          <a:p>
            <a:r>
              <a:rPr lang="en-IN" sz="1400" dirty="0">
                <a:latin typeface="Cambria" pitchFamily="18" charset="0"/>
              </a:rPr>
              <a:t>Vocalizer for Deaf and Dumb People.” International Journal of Innovative Research in Computer</a:t>
            </a:r>
          </a:p>
          <a:p>
            <a:r>
              <a:rPr lang="en-IN" sz="1400" dirty="0">
                <a:latin typeface="Cambria" pitchFamily="18" charset="0"/>
              </a:rPr>
              <a:t>and Communication Engineering, Vol. 4, Issue 4, April 2016.</a:t>
            </a:r>
          </a:p>
          <a:p>
            <a:r>
              <a:rPr lang="en-IN" sz="1400" dirty="0">
                <a:latin typeface="Cambria" pitchFamily="18" charset="0"/>
              </a:rPr>
              <a:t> </a:t>
            </a:r>
          </a:p>
          <a:p>
            <a:r>
              <a:rPr lang="en-IN" sz="1400" dirty="0">
                <a:latin typeface="Cambria" pitchFamily="18" charset="0"/>
              </a:rPr>
              <a:t>2. </a:t>
            </a:r>
            <a:r>
              <a:rPr lang="en-IN" sz="1400" dirty="0" err="1">
                <a:latin typeface="Cambria" pitchFamily="18" charset="0"/>
              </a:rPr>
              <a:t>Ms.</a:t>
            </a:r>
            <a:r>
              <a:rPr lang="en-IN" sz="1400" dirty="0">
                <a:latin typeface="Cambria" pitchFamily="18" charset="0"/>
              </a:rPr>
              <a:t> </a:t>
            </a:r>
            <a:r>
              <a:rPr lang="en-IN" sz="1400" dirty="0" err="1">
                <a:latin typeface="Cambria" pitchFamily="18" charset="0"/>
              </a:rPr>
              <a:t>Pallavi</a:t>
            </a:r>
            <a:r>
              <a:rPr lang="en-IN" sz="1400" dirty="0">
                <a:latin typeface="Cambria" pitchFamily="18" charset="0"/>
              </a:rPr>
              <a:t> </a:t>
            </a:r>
            <a:r>
              <a:rPr lang="en-IN" sz="1400" dirty="0" err="1">
                <a:latin typeface="Cambria" pitchFamily="18" charset="0"/>
              </a:rPr>
              <a:t>Verma</a:t>
            </a:r>
            <a:r>
              <a:rPr lang="en-IN" sz="1400" dirty="0">
                <a:latin typeface="Cambria" pitchFamily="18" charset="0"/>
              </a:rPr>
              <a:t>, </a:t>
            </a:r>
            <a:r>
              <a:rPr lang="en-IN" sz="1400" dirty="0" err="1">
                <a:latin typeface="Cambria" pitchFamily="18" charset="0"/>
              </a:rPr>
              <a:t>Mrs.</a:t>
            </a:r>
            <a:r>
              <a:rPr lang="en-IN" sz="1400" dirty="0">
                <a:latin typeface="Cambria" pitchFamily="18" charset="0"/>
              </a:rPr>
              <a:t> </a:t>
            </a:r>
            <a:r>
              <a:rPr lang="en-IN" sz="1400" dirty="0" err="1">
                <a:latin typeface="Cambria" pitchFamily="18" charset="0"/>
              </a:rPr>
              <a:t>Shimi</a:t>
            </a:r>
            <a:r>
              <a:rPr lang="en-IN" sz="1400" dirty="0">
                <a:latin typeface="Cambria" pitchFamily="18" charset="0"/>
              </a:rPr>
              <a:t> S. L., D r. S. </a:t>
            </a:r>
            <a:r>
              <a:rPr lang="en-IN" sz="1400" dirty="0" err="1">
                <a:latin typeface="Cambria" pitchFamily="18" charset="0"/>
              </a:rPr>
              <a:t>Chatterji</a:t>
            </a:r>
            <a:r>
              <a:rPr lang="en-IN" sz="1400" dirty="0">
                <a:latin typeface="Cambria" pitchFamily="18" charset="0"/>
              </a:rPr>
              <a:t>, </a:t>
            </a:r>
            <a:r>
              <a:rPr lang="en-IN" sz="1400" dirty="0" err="1">
                <a:latin typeface="Cambria" pitchFamily="18" charset="0"/>
              </a:rPr>
              <a:t>Mrs.</a:t>
            </a:r>
            <a:r>
              <a:rPr lang="en-IN" sz="1400" dirty="0">
                <a:latin typeface="Cambria" pitchFamily="18" charset="0"/>
              </a:rPr>
              <a:t> </a:t>
            </a:r>
            <a:r>
              <a:rPr lang="en-IN" sz="1400" dirty="0" err="1">
                <a:latin typeface="Cambria" pitchFamily="18" charset="0"/>
              </a:rPr>
              <a:t>Shimi</a:t>
            </a:r>
            <a:r>
              <a:rPr lang="en-IN" sz="1400" dirty="0">
                <a:latin typeface="Cambria" pitchFamily="18" charset="0"/>
              </a:rPr>
              <a:t> S. L.” Design of Smart</a:t>
            </a:r>
          </a:p>
          <a:p>
            <a:r>
              <a:rPr lang="en-IN" sz="1400" dirty="0">
                <a:latin typeface="Cambria" pitchFamily="18" charset="0"/>
              </a:rPr>
              <a:t>Gloves.” International Journal of Engineering Research Technology (IJERT), ISSN: 2278-</a:t>
            </a:r>
          </a:p>
          <a:p>
            <a:r>
              <a:rPr lang="en-IN" sz="1400" dirty="0">
                <a:latin typeface="Cambria" pitchFamily="18" charset="0"/>
              </a:rPr>
              <a:t>0181.Vol. 3 Issue 11, November-2014</a:t>
            </a:r>
          </a:p>
          <a:p>
            <a:r>
              <a:rPr lang="en-IN" sz="1400" dirty="0">
                <a:latin typeface="Cambria" pitchFamily="18" charset="0"/>
              </a:rPr>
              <a:t> </a:t>
            </a:r>
          </a:p>
          <a:p>
            <a:r>
              <a:rPr lang="en-IN" sz="1400" dirty="0">
                <a:latin typeface="Cambria" pitchFamily="18" charset="0"/>
              </a:rPr>
              <a:t>3. </a:t>
            </a:r>
            <a:r>
              <a:rPr lang="en-IN" sz="1400" dirty="0" err="1">
                <a:latin typeface="Cambria" pitchFamily="18" charset="0"/>
              </a:rPr>
              <a:t>Harmeet</a:t>
            </a:r>
            <a:r>
              <a:rPr lang="en-IN" sz="1400" dirty="0">
                <a:latin typeface="Cambria" pitchFamily="18" charset="0"/>
              </a:rPr>
              <a:t> </a:t>
            </a:r>
            <a:r>
              <a:rPr lang="en-IN" sz="1400" dirty="0" err="1">
                <a:latin typeface="Cambria" pitchFamily="18" charset="0"/>
              </a:rPr>
              <a:t>Kaur</a:t>
            </a:r>
            <a:r>
              <a:rPr lang="en-IN" sz="1400" dirty="0">
                <a:latin typeface="Cambria" pitchFamily="18" charset="0"/>
              </a:rPr>
              <a:t>, </a:t>
            </a:r>
            <a:r>
              <a:rPr lang="en-IN" sz="1400" dirty="0" err="1">
                <a:latin typeface="Cambria" pitchFamily="18" charset="0"/>
              </a:rPr>
              <a:t>Amit</a:t>
            </a:r>
            <a:r>
              <a:rPr lang="en-IN" sz="1400" dirty="0">
                <a:latin typeface="Cambria" pitchFamily="18" charset="0"/>
              </a:rPr>
              <a:t> </a:t>
            </a:r>
            <a:r>
              <a:rPr lang="en-IN" sz="1400" dirty="0" err="1">
                <a:latin typeface="Cambria" pitchFamily="18" charset="0"/>
              </a:rPr>
              <a:t>Saxena</a:t>
            </a:r>
            <a:r>
              <a:rPr lang="en-IN" sz="1400" dirty="0">
                <a:latin typeface="Cambria" pitchFamily="18" charset="0"/>
              </a:rPr>
              <a:t>, </a:t>
            </a:r>
            <a:r>
              <a:rPr lang="en-IN" sz="1400" dirty="0" err="1">
                <a:latin typeface="Cambria" pitchFamily="18" charset="0"/>
              </a:rPr>
              <a:t>Abhishek</a:t>
            </a:r>
            <a:r>
              <a:rPr lang="en-IN" sz="1400" dirty="0">
                <a:latin typeface="Cambria" pitchFamily="18" charset="0"/>
              </a:rPr>
              <a:t> </a:t>
            </a:r>
            <a:r>
              <a:rPr lang="en-IN" sz="1400" dirty="0" err="1">
                <a:latin typeface="Cambria" pitchFamily="18" charset="0"/>
              </a:rPr>
              <a:t>Tandon</a:t>
            </a:r>
            <a:r>
              <a:rPr lang="en-IN" sz="1400" dirty="0">
                <a:latin typeface="Cambria" pitchFamily="18" charset="0"/>
              </a:rPr>
              <a:t>, </a:t>
            </a:r>
            <a:r>
              <a:rPr lang="en-IN" sz="1400" dirty="0" err="1">
                <a:latin typeface="Cambria" pitchFamily="18" charset="0"/>
              </a:rPr>
              <a:t>Ke</a:t>
            </a:r>
            <a:r>
              <a:rPr lang="en-IN" sz="1400" dirty="0">
                <a:latin typeface="Cambria" pitchFamily="18" charset="0"/>
              </a:rPr>
              <a:t>- </a:t>
            </a:r>
            <a:r>
              <a:rPr lang="en-IN" sz="1400" dirty="0" err="1">
                <a:latin typeface="Cambria" pitchFamily="18" charset="0"/>
              </a:rPr>
              <a:t>shavMehrotra</a:t>
            </a:r>
            <a:r>
              <a:rPr lang="en-IN" sz="1400" dirty="0">
                <a:latin typeface="Cambria" pitchFamily="18" charset="0"/>
              </a:rPr>
              <a:t>, </a:t>
            </a:r>
            <a:r>
              <a:rPr lang="en-IN" sz="1400" dirty="0" err="1">
                <a:latin typeface="Cambria" pitchFamily="18" charset="0"/>
              </a:rPr>
              <a:t>Khushboo</a:t>
            </a:r>
            <a:r>
              <a:rPr lang="en-IN" sz="1400" dirty="0">
                <a:latin typeface="Cambria" pitchFamily="18" charset="0"/>
              </a:rPr>
              <a:t> </a:t>
            </a:r>
            <a:r>
              <a:rPr lang="en-IN" sz="1400" dirty="0" err="1">
                <a:latin typeface="Cambria" pitchFamily="18" charset="0"/>
              </a:rPr>
              <a:t>Kashyap</a:t>
            </a:r>
            <a:r>
              <a:rPr lang="en-IN" sz="1400" dirty="0">
                <a:latin typeface="Cambria" pitchFamily="18" charset="0"/>
              </a:rPr>
              <a:t>. ”A</a:t>
            </a:r>
          </a:p>
          <a:p>
            <a:r>
              <a:rPr lang="en-IN" sz="1400" dirty="0">
                <a:latin typeface="Cambria" pitchFamily="18" charset="0"/>
              </a:rPr>
              <a:t>Review Paper On </a:t>
            </a:r>
            <a:r>
              <a:rPr lang="en-IN" sz="1400" dirty="0" err="1">
                <a:latin typeface="Cambria" pitchFamily="18" charset="0"/>
              </a:rPr>
              <a:t>Evo</a:t>
            </a:r>
            <a:r>
              <a:rPr lang="en-IN" sz="1400" dirty="0">
                <a:latin typeface="Cambria" pitchFamily="18" charset="0"/>
              </a:rPr>
              <a:t>- </a:t>
            </a:r>
            <a:r>
              <a:rPr lang="en-IN" sz="1400" dirty="0" err="1">
                <a:latin typeface="Cambria" pitchFamily="18" charset="0"/>
              </a:rPr>
              <a:t>lution</a:t>
            </a:r>
            <a:r>
              <a:rPr lang="en-IN" sz="1400" dirty="0">
                <a:latin typeface="Cambria" pitchFamily="18" charset="0"/>
              </a:rPr>
              <a:t> Of Smart Glove.” International Journal of Scientific Research</a:t>
            </a:r>
          </a:p>
          <a:p>
            <a:r>
              <a:rPr lang="en-IN" sz="1400" dirty="0" err="1">
                <a:latin typeface="Cambria" pitchFamily="18" charset="0"/>
              </a:rPr>
              <a:t>andManagement</a:t>
            </a:r>
            <a:r>
              <a:rPr lang="en-IN" sz="1400" dirty="0">
                <a:latin typeface="Cambria" pitchFamily="18" charset="0"/>
              </a:rPr>
              <a:t> Studies (IJSRMS), ISSN: 2349- 3771, Volume 3, Issue 3, </a:t>
            </a:r>
            <a:r>
              <a:rPr lang="en-IN" sz="1400" dirty="0" err="1">
                <a:latin typeface="Cambria" pitchFamily="18" charset="0"/>
              </a:rPr>
              <a:t>pg</a:t>
            </a:r>
            <a:r>
              <a:rPr lang="en-IN" sz="1400" dirty="0">
                <a:latin typeface="Cambria" pitchFamily="18" charset="0"/>
              </a:rPr>
              <a:t>: 124-128.</a:t>
            </a:r>
          </a:p>
          <a:p>
            <a:r>
              <a:rPr lang="en-IN" sz="1400" dirty="0">
                <a:latin typeface="Cambria" pitchFamily="18" charset="0"/>
              </a:rPr>
              <a:t> </a:t>
            </a:r>
          </a:p>
          <a:p>
            <a:r>
              <a:rPr lang="en-IN" sz="1400" dirty="0">
                <a:latin typeface="Cambria" pitchFamily="18" charset="0"/>
              </a:rPr>
              <a:t>4. </a:t>
            </a:r>
            <a:r>
              <a:rPr lang="en-IN" sz="1400" dirty="0" err="1">
                <a:latin typeface="Cambria" pitchFamily="18" charset="0"/>
              </a:rPr>
              <a:t>Rini</a:t>
            </a:r>
            <a:r>
              <a:rPr lang="en-IN" sz="1400" dirty="0">
                <a:latin typeface="Cambria" pitchFamily="18" charset="0"/>
              </a:rPr>
              <a:t> </a:t>
            </a:r>
            <a:r>
              <a:rPr lang="en-IN" sz="1400" dirty="0" err="1">
                <a:latin typeface="Cambria" pitchFamily="18" charset="0"/>
              </a:rPr>
              <a:t>Akmeliawati</a:t>
            </a:r>
            <a:r>
              <a:rPr lang="en-IN" sz="1400" dirty="0">
                <a:latin typeface="Cambria" pitchFamily="18" charset="0"/>
              </a:rPr>
              <a:t>, Melanie Po-</a:t>
            </a:r>
            <a:r>
              <a:rPr lang="en-IN" sz="1400" dirty="0" err="1">
                <a:latin typeface="Cambria" pitchFamily="18" charset="0"/>
              </a:rPr>
              <a:t>Leen</a:t>
            </a:r>
            <a:r>
              <a:rPr lang="en-IN" sz="1400" dirty="0">
                <a:latin typeface="Cambria" pitchFamily="18" charset="0"/>
              </a:rPr>
              <a:t> </a:t>
            </a:r>
            <a:r>
              <a:rPr lang="en-IN" sz="1400" dirty="0" err="1">
                <a:latin typeface="Cambria" pitchFamily="18" charset="0"/>
              </a:rPr>
              <a:t>Ooi</a:t>
            </a:r>
            <a:r>
              <a:rPr lang="en-IN" sz="1400" dirty="0">
                <a:latin typeface="Cambria" pitchFamily="18" charset="0"/>
              </a:rPr>
              <a:t> and Ye Chow </a:t>
            </a:r>
            <a:r>
              <a:rPr lang="en-IN" sz="1400" dirty="0" err="1">
                <a:latin typeface="Cambria" pitchFamily="18" charset="0"/>
              </a:rPr>
              <a:t>Kuang</a:t>
            </a:r>
            <a:r>
              <a:rPr lang="en-IN" sz="1400" dirty="0">
                <a:latin typeface="Cambria" pitchFamily="18" charset="0"/>
              </a:rPr>
              <a:t>, “Real Time Sign Language</a:t>
            </a:r>
          </a:p>
          <a:p>
            <a:r>
              <a:rPr lang="en-IN" sz="1400" dirty="0">
                <a:latin typeface="Cambria" pitchFamily="18" charset="0"/>
              </a:rPr>
              <a:t>Translation Using Colour Segmentation and Neural Network”, IEEE on Instrumentation and</a:t>
            </a:r>
          </a:p>
          <a:p>
            <a:r>
              <a:rPr lang="en-IN" sz="1400" dirty="0">
                <a:latin typeface="Cambria" pitchFamily="18" charset="0"/>
              </a:rPr>
              <a:t>Measurement Technology Conference Proceeding, War- saw, Poland 2012.</a:t>
            </a:r>
          </a:p>
          <a:p>
            <a:r>
              <a:rPr lang="en-IN" sz="1400" dirty="0">
                <a:latin typeface="Cambria" pitchFamily="18" charset="0"/>
              </a:rPr>
              <a:t> </a:t>
            </a:r>
          </a:p>
          <a:p>
            <a:r>
              <a:rPr lang="en-IN" sz="1400" dirty="0">
                <a:latin typeface="Cambria" pitchFamily="18" charset="0"/>
              </a:rPr>
              <a:t>5. A </a:t>
            </a:r>
            <a:r>
              <a:rPr lang="en-IN" sz="1400" dirty="0" err="1">
                <a:latin typeface="Cambria" pitchFamily="18" charset="0"/>
              </a:rPr>
              <a:t>Zigbee</a:t>
            </a:r>
            <a:r>
              <a:rPr lang="en-IN" sz="1400" dirty="0">
                <a:latin typeface="Cambria" pitchFamily="18" charset="0"/>
              </a:rPr>
              <a:t> based home automation system </a:t>
            </a:r>
            <a:r>
              <a:rPr lang="en-IN" sz="1400" dirty="0" err="1">
                <a:latin typeface="Cambria" pitchFamily="18" charset="0"/>
              </a:rPr>
              <a:t>Khushwinder</a:t>
            </a:r>
            <a:r>
              <a:rPr lang="en-IN" sz="1400" dirty="0">
                <a:latin typeface="Cambria" pitchFamily="18" charset="0"/>
              </a:rPr>
              <a:t> Gill, </a:t>
            </a:r>
            <a:r>
              <a:rPr lang="en-IN" sz="1400" dirty="0" err="1">
                <a:latin typeface="Cambria" pitchFamily="18" charset="0"/>
              </a:rPr>
              <a:t>ShuangHua</a:t>
            </a:r>
            <a:r>
              <a:rPr lang="en-IN" sz="1400" dirty="0">
                <a:latin typeface="Cambria" pitchFamily="18" charset="0"/>
              </a:rPr>
              <a:t> Yang, Fang Yao, and</a:t>
            </a:r>
          </a:p>
          <a:p>
            <a:r>
              <a:rPr lang="en-IN" sz="1400" dirty="0" err="1">
                <a:latin typeface="Cambria" pitchFamily="18" charset="0"/>
              </a:rPr>
              <a:t>Xin</a:t>
            </a:r>
            <a:r>
              <a:rPr lang="en-IN" sz="1400" dirty="0">
                <a:latin typeface="Cambria" pitchFamily="18" charset="0"/>
              </a:rPr>
              <a:t> Lu. IEEE Trans- actions on Consumer Electronics, Vol. 55, No. 2, MAY 2009.</a:t>
            </a:r>
          </a:p>
          <a:p>
            <a:r>
              <a:rPr lang="en-IN" sz="1400" dirty="0">
                <a:latin typeface="Cambria" pitchFamily="18" charset="0"/>
              </a:rPr>
              <a:t> </a:t>
            </a:r>
          </a:p>
          <a:p>
            <a:r>
              <a:rPr lang="en-IN" sz="1400" dirty="0">
                <a:latin typeface="Cambria" pitchFamily="18" charset="0"/>
              </a:rPr>
              <a:t>6. </a:t>
            </a:r>
            <a:r>
              <a:rPr lang="en-IN" sz="1400" dirty="0" err="1">
                <a:latin typeface="Cambria" pitchFamily="18" charset="0"/>
              </a:rPr>
              <a:t>VishwatejaMudiam</a:t>
            </a:r>
            <a:r>
              <a:rPr lang="en-IN" sz="1400" dirty="0">
                <a:latin typeface="Cambria" pitchFamily="18" charset="0"/>
              </a:rPr>
              <a:t> Reddy, </a:t>
            </a:r>
            <a:r>
              <a:rPr lang="en-IN" sz="1400" dirty="0" err="1">
                <a:latin typeface="Cambria" pitchFamily="18" charset="0"/>
              </a:rPr>
              <a:t>NareshVinay</a:t>
            </a:r>
            <a:r>
              <a:rPr lang="en-IN" sz="1400" dirty="0">
                <a:latin typeface="Cambria" pitchFamily="18" charset="0"/>
              </a:rPr>
              <a:t>, Tappan </a:t>
            </a:r>
            <a:r>
              <a:rPr lang="en-IN" sz="1400" dirty="0" err="1">
                <a:latin typeface="Cambria" pitchFamily="18" charset="0"/>
              </a:rPr>
              <a:t>Pokharna</a:t>
            </a:r>
            <a:r>
              <a:rPr lang="en-IN" sz="1400" dirty="0">
                <a:latin typeface="Cambria" pitchFamily="18" charset="0"/>
              </a:rPr>
              <a:t> and </a:t>
            </a:r>
            <a:r>
              <a:rPr lang="en-IN" sz="1400" dirty="0" err="1">
                <a:latin typeface="Cambria" pitchFamily="18" charset="0"/>
              </a:rPr>
              <a:t>Shashank</a:t>
            </a:r>
            <a:r>
              <a:rPr lang="en-IN" sz="1400" dirty="0">
                <a:latin typeface="Cambria" pitchFamily="18" charset="0"/>
              </a:rPr>
              <a:t> Shiva Kumar </a:t>
            </a:r>
            <a:r>
              <a:rPr lang="en-IN" sz="1400" dirty="0" err="1">
                <a:latin typeface="Cambria" pitchFamily="18" charset="0"/>
              </a:rPr>
              <a:t>Jha</a:t>
            </a:r>
            <a:r>
              <a:rPr lang="en-IN" sz="1400" dirty="0">
                <a:latin typeface="Cambria" pitchFamily="18" charset="0"/>
              </a:rPr>
              <a:t>,</a:t>
            </a:r>
          </a:p>
          <a:p>
            <a:r>
              <a:rPr lang="en-IN" sz="1400" dirty="0">
                <a:latin typeface="Cambria" pitchFamily="18" charset="0"/>
              </a:rPr>
              <a:t>Internet of Things Enabled Smart Switch, Thirteenth International Conference on Wireless and</a:t>
            </a:r>
          </a:p>
          <a:p>
            <a:r>
              <a:rPr lang="en-IN" sz="1400" dirty="0">
                <a:latin typeface="Cambria" pitchFamily="18" charset="0"/>
              </a:rPr>
              <a:t>Optical Communications Networks (WOCN), Hyderabad, (2016).</a:t>
            </a:r>
          </a:p>
          <a:p>
            <a:r>
              <a:rPr lang="en-IN" sz="1400" dirty="0">
                <a:latin typeface="Cambria" pitchFamily="18" charset="0"/>
              </a:rPr>
              <a:t> </a:t>
            </a:r>
          </a:p>
        </p:txBody>
      </p:sp>
    </p:spTree>
    <p:extLst>
      <p:ext uri="{BB962C8B-B14F-4D97-AF65-F5344CB8AC3E}">
        <p14:creationId xmlns:p14="http://schemas.microsoft.com/office/powerpoint/2010/main" val="269263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446" y="2296713"/>
            <a:ext cx="7429499" cy="1108928"/>
          </a:xfrm>
        </p:spPr>
        <p:txBody>
          <a:bodyPr>
            <a:normAutofit/>
          </a:bodyPr>
          <a:lstStyle/>
          <a:p>
            <a:pPr algn="ctr"/>
            <a:r>
              <a:rPr lang="en-IN" b="1" u="sng" dirty="0">
                <a:solidFill>
                  <a:schemeClr val="tx1"/>
                </a:solidFill>
                <a:latin typeface="Times New Roman" panose="02020603050405020304" pitchFamily="18" charset="0"/>
                <a:cs typeface="Times New Roman" panose="02020603050405020304" pitchFamily="18" charset="0"/>
              </a:rPr>
              <a:t>THANK</a:t>
            </a:r>
            <a:r>
              <a:rPr lang="en-IN" b="1"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latin typeface="Times New Roman" panose="02020603050405020304" pitchFamily="18" charset="0"/>
                <a:cs typeface="Times New Roman" panose="02020603050405020304" pitchFamily="18" charset="0"/>
              </a:rPr>
              <a:t>YOU</a:t>
            </a:r>
            <a:r>
              <a:rPr lang="en-IN" b="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054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228600"/>
            <a:ext cx="7429499" cy="935063"/>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r>
              <a:rPr lang="en-IN" b="1" dirty="0">
                <a:solidFill>
                  <a:schemeClr val="tx1"/>
                </a:solidFill>
              </a:rPr>
              <a:t>:</a:t>
            </a:r>
          </a:p>
        </p:txBody>
      </p:sp>
      <p:sp>
        <p:nvSpPr>
          <p:cNvPr id="3" name="Content Placeholder 2"/>
          <p:cNvSpPr>
            <a:spLocks noGrp="1"/>
          </p:cNvSpPr>
          <p:nvPr>
            <p:ph idx="1"/>
          </p:nvPr>
        </p:nvSpPr>
        <p:spPr>
          <a:xfrm>
            <a:off x="856059" y="1676400"/>
            <a:ext cx="8287941" cy="4876800"/>
          </a:xfrm>
        </p:spPr>
        <p:txBody>
          <a:bodyPr>
            <a:noAutofit/>
          </a:bodyPr>
          <a:lstStyle/>
          <a:p>
            <a:r>
              <a:rPr lang="en-US" sz="1800" dirty="0"/>
              <a:t>In our daily lives, we meet numerous specially abled people, a number of them in part, and several are completely disabled. People with partial disabilities like deaf, dumb and paralysis manage life with many difficulties. Here, conversation per- forms a substantial role as communication can make someone feel much better and can also help them be in place of an independent person. Flex Sensors play a major role in this particular undertaking. The flex sensors are actually outfitted on the glove along all fingers including the thumb. The flex receptors supply output in the form of distinct voltage variants which varies with various levels of bend angles. This particular output from the flex sensor is actually provided to a digital converter which transforms analog signals into discrete digital values through the routes of micro controllers. It alerts and performs the conversion of analog signal to a digital signal. Through this phase, the Gesture is actually diagnosed, and the appropriate output gets displayed on an LCD screen. </a:t>
            </a:r>
          </a:p>
          <a:p>
            <a:r>
              <a:rPr lang="en-US" sz="1800" dirty="0"/>
              <a:t> Consistent observing of the human's body parameters for example, temperature, heartbeat rate, voltage and so forth is a troublesome task. Likewise in intensive care units it is important to screen constantly the patient's health parameters and keep their record. There is plausibility of human mistakes .</a:t>
            </a:r>
            <a:endParaRPr lang="en-IN" sz="1800" dirty="0">
              <a:latin typeface="Cambria" pitchFamily="18" charset="0"/>
              <a:cs typeface="Times New Roman" panose="02020603050405020304" pitchFamily="18" charset="0"/>
            </a:endParaRPr>
          </a:p>
        </p:txBody>
      </p:sp>
    </p:spTree>
    <p:extLst>
      <p:ext uri="{BB962C8B-B14F-4D97-AF65-F5344CB8AC3E}">
        <p14:creationId xmlns:p14="http://schemas.microsoft.com/office/powerpoint/2010/main" val="180012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429499" cy="1108928"/>
          </a:xfrm>
        </p:spPr>
        <p:txBody>
          <a:bodyPr/>
          <a:lstStyle/>
          <a:p>
            <a:r>
              <a:rPr lang="en-IN"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1305849614"/>
              </p:ext>
            </p:extLst>
          </p:nvPr>
        </p:nvGraphicFramePr>
        <p:xfrm>
          <a:off x="609599" y="1600200"/>
          <a:ext cx="8382000" cy="4610100"/>
        </p:xfrm>
        <a:graphic>
          <a:graphicData uri="http://schemas.openxmlformats.org/drawingml/2006/table">
            <a:tbl>
              <a:tblPr firstRow="1" bandRow="1">
                <a:tableStyleId>{616DA210-FB5B-4158-B5E0-FEB733F419BA}</a:tableStyleId>
              </a:tblPr>
              <a:tblGrid>
                <a:gridCol w="511722">
                  <a:extLst>
                    <a:ext uri="{9D8B030D-6E8A-4147-A177-3AD203B41FA5}">
                      <a16:colId xmlns:a16="http://schemas.microsoft.com/office/drawing/2014/main" val="20000"/>
                    </a:ext>
                  </a:extLst>
                </a:gridCol>
                <a:gridCol w="1838604">
                  <a:extLst>
                    <a:ext uri="{9D8B030D-6E8A-4147-A177-3AD203B41FA5}">
                      <a16:colId xmlns:a16="http://schemas.microsoft.com/office/drawing/2014/main" val="20001"/>
                    </a:ext>
                  </a:extLst>
                </a:gridCol>
                <a:gridCol w="2010558">
                  <a:extLst>
                    <a:ext uri="{9D8B030D-6E8A-4147-A177-3AD203B41FA5}">
                      <a16:colId xmlns:a16="http://schemas.microsoft.com/office/drawing/2014/main" val="20002"/>
                    </a:ext>
                  </a:extLst>
                </a:gridCol>
                <a:gridCol w="1049317">
                  <a:extLst>
                    <a:ext uri="{9D8B030D-6E8A-4147-A177-3AD203B41FA5}">
                      <a16:colId xmlns:a16="http://schemas.microsoft.com/office/drawing/2014/main" val="20003"/>
                    </a:ext>
                  </a:extLst>
                </a:gridCol>
                <a:gridCol w="2971799">
                  <a:extLst>
                    <a:ext uri="{9D8B030D-6E8A-4147-A177-3AD203B41FA5}">
                      <a16:colId xmlns:a16="http://schemas.microsoft.com/office/drawing/2014/main" val="20004"/>
                    </a:ext>
                  </a:extLst>
                </a:gridCol>
              </a:tblGrid>
              <a:tr h="519131">
                <a:tc>
                  <a:txBody>
                    <a:bodyPr/>
                    <a:lstStyle/>
                    <a:p>
                      <a:r>
                        <a:rPr lang="en-IN" sz="1300" dirty="0">
                          <a:latin typeface="Times New Roman" panose="02020603050405020304" pitchFamily="18" charset="0"/>
                          <a:cs typeface="Times New Roman" panose="02020603050405020304" pitchFamily="18" charset="0"/>
                        </a:rPr>
                        <a:t>SR.NO</a:t>
                      </a: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Name Of Author</a:t>
                      </a: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Name</a:t>
                      </a:r>
                      <a:r>
                        <a:rPr lang="en-IN" sz="1300" baseline="0" dirty="0">
                          <a:latin typeface="Times New Roman" panose="02020603050405020304" pitchFamily="18" charset="0"/>
                          <a:cs typeface="Times New Roman" panose="02020603050405020304" pitchFamily="18" charset="0"/>
                        </a:rPr>
                        <a:t> of paper</a:t>
                      </a:r>
                      <a:endParaRPr lang="en-IN" sz="13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      Year</a:t>
                      </a: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Comments</a:t>
                      </a:r>
                    </a:p>
                  </a:txBody>
                  <a:tcPr marL="68580" marR="68580" marT="34290" marB="34290"/>
                </a:tc>
                <a:extLst>
                  <a:ext uri="{0D108BD9-81ED-4DB2-BD59-A6C34878D82A}">
                    <a16:rowId xmlns:a16="http://schemas.microsoft.com/office/drawing/2014/main" val="10000"/>
                  </a:ext>
                </a:extLst>
              </a:tr>
              <a:tr h="1462069">
                <a:tc>
                  <a:txBody>
                    <a:bodyPr/>
                    <a:lstStyle/>
                    <a:p>
                      <a:pPr algn="ctr"/>
                      <a:r>
                        <a:rPr lang="en-IN" sz="1200" b="0" dirty="0">
                          <a:latin typeface="Times New Roman" panose="02020603050405020304" pitchFamily="18" charset="0"/>
                          <a:cs typeface="Times New Roman" panose="02020603050405020304" pitchFamily="18" charset="0"/>
                        </a:rPr>
                        <a:t>1.</a:t>
                      </a:r>
                    </a:p>
                  </a:txBody>
                  <a:tcPr marL="68580" marR="68580" marT="34290" marB="34290"/>
                </a:tc>
                <a:tc>
                  <a:txBody>
                    <a:bodyPr/>
                    <a:lstStyle/>
                    <a:p>
                      <a:endParaRPr kumimoji="0" lang="en-US" sz="1200" b="0" i="0" u="none" strike="noStrike" kern="1200" baseline="0" dirty="0">
                        <a:solidFill>
                          <a:schemeClr val="tx1"/>
                        </a:solidFill>
                        <a:latin typeface="Times New Roman" pitchFamily="18" charset="0"/>
                        <a:ea typeface="+mn-ea"/>
                        <a:cs typeface="Times New Roman" pitchFamily="18" charset="0"/>
                      </a:endParaRPr>
                    </a:p>
                    <a:p>
                      <a:r>
                        <a:rPr kumimoji="0" lang="en-US" sz="1200" b="0" i="0" u="none" strike="noStrike" kern="1200" baseline="0" dirty="0">
                          <a:solidFill>
                            <a:schemeClr val="tx1"/>
                          </a:solidFill>
                          <a:latin typeface="Times New Roman" pitchFamily="18" charset="0"/>
                          <a:ea typeface="+mn-ea"/>
                          <a:cs typeface="Times New Roman" pitchFamily="18" charset="0"/>
                        </a:rPr>
                        <a:t> </a:t>
                      </a:r>
                      <a:r>
                        <a:rPr kumimoji="0" lang="en-US" sz="1200" b="0" i="0" u="none" strike="noStrike" kern="1200" baseline="0" dirty="0">
                          <a:solidFill>
                            <a:schemeClr val="tx1"/>
                          </a:solidFill>
                          <a:latin typeface="+mn-lt"/>
                          <a:ea typeface="+mn-ea"/>
                          <a:cs typeface="+mn-cs"/>
                        </a:rPr>
                        <a:t>Ms. </a:t>
                      </a:r>
                      <a:r>
                        <a:rPr kumimoji="0" lang="en-US" sz="1200" b="0" i="0" u="none" strike="noStrike" kern="1200" baseline="0" dirty="0" err="1">
                          <a:solidFill>
                            <a:schemeClr val="tx1"/>
                          </a:solidFill>
                          <a:latin typeface="+mn-lt"/>
                          <a:ea typeface="+mn-ea"/>
                          <a:cs typeface="+mn-cs"/>
                        </a:rPr>
                        <a:t>Pallavi</a:t>
                      </a:r>
                      <a:r>
                        <a:rPr kumimoji="0" lang="en-US" sz="1200" b="0" i="0" u="none" strike="noStrike" kern="1200" baseline="0" dirty="0">
                          <a:solidFill>
                            <a:schemeClr val="tx1"/>
                          </a:solidFill>
                          <a:latin typeface="+mn-lt"/>
                          <a:ea typeface="+mn-ea"/>
                          <a:cs typeface="+mn-cs"/>
                        </a:rPr>
                        <a:t> Verma, Mrs. </a:t>
                      </a:r>
                      <a:r>
                        <a:rPr kumimoji="0" lang="en-US" sz="1200" b="0" i="0" u="none" strike="noStrike" kern="1200" baseline="0" dirty="0" err="1">
                          <a:solidFill>
                            <a:schemeClr val="tx1"/>
                          </a:solidFill>
                          <a:latin typeface="+mn-lt"/>
                          <a:ea typeface="+mn-ea"/>
                          <a:cs typeface="+mn-cs"/>
                        </a:rPr>
                        <a:t>Shimi</a:t>
                      </a:r>
                      <a:r>
                        <a:rPr kumimoji="0" lang="en-US" sz="1200" b="0" i="0" u="none" strike="noStrike" kern="1200" baseline="0" dirty="0">
                          <a:solidFill>
                            <a:schemeClr val="tx1"/>
                          </a:solidFill>
                          <a:latin typeface="+mn-lt"/>
                          <a:ea typeface="+mn-ea"/>
                          <a:cs typeface="+mn-cs"/>
                        </a:rPr>
                        <a:t> S. L., D r. S. </a:t>
                      </a:r>
                      <a:r>
                        <a:rPr kumimoji="0" lang="en-US" sz="1200" b="0" i="0" u="none" strike="noStrike" kern="1200" baseline="0" dirty="0" err="1">
                          <a:solidFill>
                            <a:schemeClr val="tx1"/>
                          </a:solidFill>
                          <a:latin typeface="+mn-lt"/>
                          <a:ea typeface="+mn-ea"/>
                          <a:cs typeface="+mn-cs"/>
                        </a:rPr>
                        <a:t>Chatterji</a:t>
                      </a:r>
                      <a:r>
                        <a:rPr kumimoji="0" lang="en-US" sz="1200" b="0" i="0" u="none" strike="noStrike" kern="1200" baseline="0" dirty="0">
                          <a:solidFill>
                            <a:schemeClr val="tx1"/>
                          </a:solidFill>
                          <a:latin typeface="+mn-lt"/>
                          <a:ea typeface="+mn-ea"/>
                          <a:cs typeface="+mn-cs"/>
                        </a:rPr>
                        <a:t>, Mrs. </a:t>
                      </a:r>
                      <a:r>
                        <a:rPr kumimoji="0" lang="en-US" sz="1200" b="0" i="0" u="none" strike="noStrike" kern="1200" baseline="0" dirty="0" err="1">
                          <a:solidFill>
                            <a:schemeClr val="tx1"/>
                          </a:solidFill>
                          <a:latin typeface="+mn-lt"/>
                          <a:ea typeface="+mn-ea"/>
                          <a:cs typeface="+mn-cs"/>
                        </a:rPr>
                        <a:t>Shimi</a:t>
                      </a:r>
                      <a:r>
                        <a:rPr kumimoji="0" lang="en-US" sz="1200" b="0" i="0" u="none" strike="noStrike" kern="1200" baseline="0" dirty="0">
                          <a:solidFill>
                            <a:schemeClr val="tx1"/>
                          </a:solidFill>
                          <a:latin typeface="+mn-lt"/>
                          <a:ea typeface="+mn-ea"/>
                          <a:cs typeface="+mn-cs"/>
                        </a:rPr>
                        <a:t> S. L.”</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kumimoji="0" lang="en-US" sz="1200" b="0" i="0" u="none" strike="noStrike" kern="1200" baseline="0" dirty="0">
                          <a:solidFill>
                            <a:schemeClr val="tx1"/>
                          </a:solidFill>
                          <a:latin typeface="+mn-lt"/>
                          <a:ea typeface="+mn-ea"/>
                          <a:cs typeface="+mn-cs"/>
                        </a:rPr>
                        <a:t>Design of Smart Gloves</a:t>
                      </a:r>
                      <a:endParaRPr lang="en-IN" sz="1200" b="0" i="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kumimoji="0" lang="en-IN" sz="1200" b="0" kern="1200" dirty="0">
                          <a:solidFill>
                            <a:schemeClr val="tx1"/>
                          </a:solidFill>
                          <a:effectLst/>
                          <a:latin typeface="Times New Roman" panose="02020603050405020304" pitchFamily="18" charset="0"/>
                          <a:ea typeface="+mn-ea"/>
                          <a:cs typeface="Times New Roman" panose="02020603050405020304" pitchFamily="18" charset="0"/>
                        </a:rPr>
                        <a:t> 2014</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kumimoji="0" lang="en-US" sz="1200" b="0" i="0" u="none" strike="noStrike" kern="1200" baseline="0" dirty="0">
                          <a:solidFill>
                            <a:schemeClr val="tx1"/>
                          </a:solidFill>
                          <a:latin typeface="+mn-lt"/>
                          <a:ea typeface="+mn-ea"/>
                          <a:cs typeface="+mn-cs"/>
                        </a:rPr>
                        <a:t>Being deaf and dumb is considered to be a perceptual disability. To eradicate this barrier of communication in the gadget makes use of flex sensors, a micro controller and a PSU. </a:t>
                      </a:r>
                      <a:r>
                        <a:rPr kumimoji="0" lang="en-US" sz="1200" b="0" i="0" u="none" strike="noStrike" kern="1200" baseline="0" dirty="0" err="1">
                          <a:solidFill>
                            <a:schemeClr val="tx1"/>
                          </a:solidFill>
                          <a:latin typeface="+mn-lt"/>
                          <a:ea typeface="+mn-ea"/>
                          <a:cs typeface="+mn-cs"/>
                        </a:rPr>
                        <a:t>Thesoftware</a:t>
                      </a:r>
                      <a:r>
                        <a:rPr kumimoji="0" lang="en-US" sz="1200" b="0" i="0" u="none" strike="noStrike" kern="1200" baseline="0" dirty="0">
                          <a:solidFill>
                            <a:schemeClr val="tx1"/>
                          </a:solidFill>
                          <a:latin typeface="+mn-lt"/>
                          <a:ea typeface="+mn-ea"/>
                          <a:cs typeface="+mn-cs"/>
                        </a:rPr>
                        <a:t> component of this prototype uses embedded C written in </a:t>
                      </a:r>
                      <a:r>
                        <a:rPr kumimoji="0" lang="en-US" sz="1200" b="0" i="0" u="none" strike="noStrike" kern="1200" baseline="0" dirty="0" err="1">
                          <a:solidFill>
                            <a:schemeClr val="tx1"/>
                          </a:solidFill>
                          <a:latin typeface="+mn-lt"/>
                          <a:ea typeface="+mn-ea"/>
                          <a:cs typeface="+mn-cs"/>
                        </a:rPr>
                        <a:t>Keil</a:t>
                      </a:r>
                      <a:r>
                        <a:rPr kumimoji="0" lang="en-US" sz="1200" b="0" i="0" u="none" strike="noStrike" kern="1200" baseline="0" dirty="0">
                          <a:solidFill>
                            <a:schemeClr val="tx1"/>
                          </a:solidFill>
                          <a:latin typeface="+mn-lt"/>
                          <a:ea typeface="+mn-ea"/>
                          <a:cs typeface="+mn-cs"/>
                        </a:rPr>
                        <a:t> Micro vision.</a:t>
                      </a:r>
                      <a:endParaRPr lang="en-IN" sz="12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578731">
                <a:tc>
                  <a:txBody>
                    <a:bodyPr/>
                    <a:lstStyle/>
                    <a:p>
                      <a:pPr algn="ctr"/>
                      <a:r>
                        <a:rPr lang="en-IN" sz="1200" b="0" dirty="0">
                          <a:latin typeface="Times New Roman" panose="02020603050405020304" pitchFamily="18" charset="0"/>
                          <a:cs typeface="Times New Roman" panose="02020603050405020304" pitchFamily="18" charset="0"/>
                        </a:rPr>
                        <a:t>2.</a:t>
                      </a:r>
                    </a:p>
                  </a:txBody>
                  <a:tcPr marL="68580" marR="68580" marT="34290" marB="34290"/>
                </a:tc>
                <a:tc>
                  <a:txBody>
                    <a:bodyPr/>
                    <a:lstStyle/>
                    <a:p>
                      <a:r>
                        <a:rPr kumimoji="0" lang="en-US" sz="1200" b="0" i="0" u="none" strike="noStrike" kern="1200" baseline="0" dirty="0" err="1">
                          <a:solidFill>
                            <a:schemeClr val="tx1"/>
                          </a:solidFill>
                          <a:latin typeface="+mn-lt"/>
                          <a:ea typeface="+mn-ea"/>
                          <a:cs typeface="+mn-cs"/>
                        </a:rPr>
                        <a:t>Harmeet</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Kaur</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Amit</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Saxena</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Abhishek</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Tandon</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Ke</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shavMehrotra</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Khushboo</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Kashyap</a:t>
                      </a:r>
                      <a:r>
                        <a:rPr kumimoji="0" lang="en-US" sz="1200" b="0" i="0" u="none" strike="noStrike" kern="1200" baseline="0" dirty="0">
                          <a:solidFill>
                            <a:schemeClr val="tx1"/>
                          </a:solidFill>
                          <a:latin typeface="+mn-lt"/>
                          <a:ea typeface="+mn-ea"/>
                          <a:cs typeface="+mn-cs"/>
                        </a:rPr>
                        <a:t>.</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kumimoji="0" lang="en-US" sz="1200" b="0" i="0" u="none" strike="noStrike" kern="1200" baseline="0" dirty="0">
                          <a:solidFill>
                            <a:schemeClr val="tx1"/>
                          </a:solidFill>
                          <a:latin typeface="+mn-lt"/>
                          <a:ea typeface="+mn-ea"/>
                          <a:cs typeface="+mn-cs"/>
                        </a:rPr>
                        <a:t>A Review Paper On </a:t>
                      </a:r>
                      <a:r>
                        <a:rPr kumimoji="0" lang="en-US" sz="1200" b="0" i="0" u="none" strike="noStrike" kern="1200" baseline="0" dirty="0" err="1">
                          <a:solidFill>
                            <a:schemeClr val="tx1"/>
                          </a:solidFill>
                          <a:latin typeface="+mn-lt"/>
                          <a:ea typeface="+mn-ea"/>
                          <a:cs typeface="+mn-cs"/>
                        </a:rPr>
                        <a:t>Evo</a:t>
                      </a:r>
                      <a:r>
                        <a:rPr kumimoji="0" lang="en-US" sz="1200" b="0" i="0" u="none" strike="noStrike" kern="1200" baseline="0" dirty="0">
                          <a:solidFill>
                            <a:schemeClr val="tx1"/>
                          </a:solidFill>
                          <a:latin typeface="+mn-lt"/>
                          <a:ea typeface="+mn-ea"/>
                          <a:cs typeface="+mn-cs"/>
                        </a:rPr>
                        <a:t>- </a:t>
                      </a:r>
                      <a:r>
                        <a:rPr kumimoji="0" lang="en-US" sz="1200" b="0" i="0" u="none" strike="noStrike" kern="1200" baseline="0" dirty="0" err="1">
                          <a:solidFill>
                            <a:schemeClr val="tx1"/>
                          </a:solidFill>
                          <a:latin typeface="+mn-lt"/>
                          <a:ea typeface="+mn-ea"/>
                          <a:cs typeface="+mn-cs"/>
                        </a:rPr>
                        <a:t>lution</a:t>
                      </a:r>
                      <a:r>
                        <a:rPr kumimoji="0" lang="en-US" sz="1200" b="0" i="0" u="none" strike="noStrike" kern="1200" baseline="0" dirty="0">
                          <a:solidFill>
                            <a:schemeClr val="tx1"/>
                          </a:solidFill>
                          <a:latin typeface="+mn-lt"/>
                          <a:ea typeface="+mn-ea"/>
                          <a:cs typeface="+mn-cs"/>
                        </a:rPr>
                        <a:t> Of Smart Glove.</a:t>
                      </a:r>
                      <a:endParaRPr kumimoji="0" lang="en-US" sz="1200" b="0" i="0" u="none" strike="noStrike" kern="1200" baseline="0" dirty="0">
                        <a:solidFill>
                          <a:schemeClr val="tx1"/>
                        </a:solidFill>
                        <a:latin typeface="Times New Roman" pitchFamily="18" charset="0"/>
                        <a:ea typeface="+mn-ea"/>
                        <a:cs typeface="Times New Roman" pitchFamily="18" charset="0"/>
                      </a:endParaRPr>
                    </a:p>
                  </a:txBody>
                  <a:tcPr marL="68580" marR="68580" marT="34290" marB="34290"/>
                </a:tc>
                <a:tc>
                  <a:txBody>
                    <a:bodyPr/>
                    <a:lstStyle/>
                    <a:p>
                      <a:r>
                        <a:rPr lang="en-IN" sz="1200" b="0" dirty="0">
                          <a:latin typeface="Times New Roman" panose="02020603050405020304" pitchFamily="18" charset="0"/>
                          <a:cs typeface="Times New Roman" panose="02020603050405020304" pitchFamily="18" charset="0"/>
                        </a:rPr>
                        <a:t>2017</a:t>
                      </a:r>
                    </a:p>
                  </a:txBody>
                  <a:tcPr marL="68580" marR="68580" marT="34290" marB="34290"/>
                </a:tc>
                <a:tc>
                  <a:txBody>
                    <a:bodyPr/>
                    <a:lstStyle/>
                    <a:p>
                      <a:r>
                        <a:rPr kumimoji="0" lang="en-US" sz="1200" b="0" i="0" u="none" strike="noStrike" kern="1200" baseline="0" dirty="0">
                          <a:solidFill>
                            <a:schemeClr val="tx1"/>
                          </a:solidFill>
                          <a:latin typeface="+mn-lt"/>
                          <a:ea typeface="+mn-ea"/>
                          <a:cs typeface="+mn-cs"/>
                        </a:rPr>
                        <a:t>an immediate sign language recognition system was developed</a:t>
                      </a:r>
                    </a:p>
                    <a:p>
                      <a:r>
                        <a:rPr kumimoji="0" lang="en-US" sz="1200" b="0" i="0" u="none" strike="noStrike" kern="1200" baseline="0" dirty="0">
                          <a:solidFill>
                            <a:schemeClr val="tx1"/>
                          </a:solidFill>
                          <a:latin typeface="+mn-lt"/>
                          <a:ea typeface="+mn-ea"/>
                          <a:cs typeface="+mn-cs"/>
                        </a:rPr>
                        <a:t>using the machine learning algorithm of Random Forest Classifier, as well as in order to convert</a:t>
                      </a:r>
                    </a:p>
                    <a:p>
                      <a:r>
                        <a:rPr kumimoji="0" lang="en-US" sz="1200" b="0" i="0" u="none" strike="noStrike" kern="1200" baseline="0" dirty="0">
                          <a:solidFill>
                            <a:schemeClr val="tx1"/>
                          </a:solidFill>
                          <a:latin typeface="+mn-lt"/>
                          <a:ea typeface="+mn-ea"/>
                          <a:cs typeface="+mn-cs"/>
                        </a:rPr>
                        <a:t>the sign alphabets and words that are common into sound and text. A glove circuit has been created with flex sensors, a 3 axis accelerometer, along with a gyroscope to record the gestures or </a:t>
                      </a:r>
                      <a:r>
                        <a:rPr kumimoji="0" lang="en-US" sz="1200" b="0" i="0" u="none" strike="noStrike" kern="1200" baseline="0" dirty="0" err="1">
                          <a:solidFill>
                            <a:schemeClr val="tx1"/>
                          </a:solidFill>
                          <a:latin typeface="+mn-lt"/>
                          <a:ea typeface="+mn-ea"/>
                          <a:cs typeface="+mn-cs"/>
                        </a:rPr>
                        <a:t>perhapssign</a:t>
                      </a:r>
                      <a:r>
                        <a:rPr kumimoji="0" lang="en-US" sz="1200" b="0" i="0" u="none" strike="noStrike" kern="1200" baseline="0" dirty="0">
                          <a:solidFill>
                            <a:schemeClr val="tx1"/>
                          </a:solidFill>
                          <a:latin typeface="+mn-lt"/>
                          <a:ea typeface="+mn-ea"/>
                          <a:cs typeface="+mn-cs"/>
                        </a:rPr>
                        <a:t> data. The finger bend information is received from flex sensors on every finger as the accelerometer, as well as a gyroscope, offers the trajectories of the hand movement.</a:t>
                      </a:r>
                      <a:endParaRPr kumimoji="0" lang="en-US" sz="1200" b="0" kern="1200" dirty="0">
                        <a:solidFill>
                          <a:schemeClr val="tx1"/>
                        </a:solidFill>
                        <a:effectLst/>
                        <a:latin typeface="Times New Roman" pitchFamily="18" charset="0"/>
                        <a:ea typeface="+mn-ea"/>
                        <a:cs typeface="Times New Roman"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8612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429499" cy="1108928"/>
          </a:xfrm>
        </p:spPr>
        <p:txBody>
          <a:bodyPr/>
          <a:lstStyle/>
          <a:p>
            <a:r>
              <a:rPr lang="en-IN"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3029731574"/>
              </p:ext>
            </p:extLst>
          </p:nvPr>
        </p:nvGraphicFramePr>
        <p:xfrm>
          <a:off x="609599" y="1600200"/>
          <a:ext cx="8382000" cy="3810000"/>
        </p:xfrm>
        <a:graphic>
          <a:graphicData uri="http://schemas.openxmlformats.org/drawingml/2006/table">
            <a:tbl>
              <a:tblPr firstRow="1" bandRow="1">
                <a:tableStyleId>{616DA210-FB5B-4158-B5E0-FEB733F419BA}</a:tableStyleId>
              </a:tblPr>
              <a:tblGrid>
                <a:gridCol w="511722">
                  <a:extLst>
                    <a:ext uri="{9D8B030D-6E8A-4147-A177-3AD203B41FA5}">
                      <a16:colId xmlns:a16="http://schemas.microsoft.com/office/drawing/2014/main" val="20000"/>
                    </a:ext>
                  </a:extLst>
                </a:gridCol>
                <a:gridCol w="1850479">
                  <a:extLst>
                    <a:ext uri="{9D8B030D-6E8A-4147-A177-3AD203B41FA5}">
                      <a16:colId xmlns:a16="http://schemas.microsoft.com/office/drawing/2014/main" val="20001"/>
                    </a:ext>
                  </a:extLst>
                </a:gridCol>
                <a:gridCol w="1998683">
                  <a:extLst>
                    <a:ext uri="{9D8B030D-6E8A-4147-A177-3AD203B41FA5}">
                      <a16:colId xmlns:a16="http://schemas.microsoft.com/office/drawing/2014/main" val="20002"/>
                    </a:ext>
                  </a:extLst>
                </a:gridCol>
                <a:gridCol w="1049317">
                  <a:extLst>
                    <a:ext uri="{9D8B030D-6E8A-4147-A177-3AD203B41FA5}">
                      <a16:colId xmlns:a16="http://schemas.microsoft.com/office/drawing/2014/main" val="20003"/>
                    </a:ext>
                  </a:extLst>
                </a:gridCol>
                <a:gridCol w="2971799">
                  <a:extLst>
                    <a:ext uri="{9D8B030D-6E8A-4147-A177-3AD203B41FA5}">
                      <a16:colId xmlns:a16="http://schemas.microsoft.com/office/drawing/2014/main" val="20004"/>
                    </a:ext>
                  </a:extLst>
                </a:gridCol>
              </a:tblGrid>
              <a:tr h="593971">
                <a:tc>
                  <a:txBody>
                    <a:bodyPr/>
                    <a:lstStyle/>
                    <a:p>
                      <a:r>
                        <a:rPr lang="en-IN" sz="1300" dirty="0">
                          <a:latin typeface="Times New Roman" panose="02020603050405020304" pitchFamily="18" charset="0"/>
                          <a:cs typeface="Times New Roman" panose="02020603050405020304" pitchFamily="18" charset="0"/>
                        </a:rPr>
                        <a:t>SR.NO</a:t>
                      </a: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Name Of Author</a:t>
                      </a: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Name</a:t>
                      </a:r>
                      <a:r>
                        <a:rPr lang="en-IN" sz="1300" baseline="0" dirty="0">
                          <a:latin typeface="Times New Roman" panose="02020603050405020304" pitchFamily="18" charset="0"/>
                          <a:cs typeface="Times New Roman" panose="02020603050405020304" pitchFamily="18" charset="0"/>
                        </a:rPr>
                        <a:t> of paper</a:t>
                      </a:r>
                      <a:endParaRPr lang="en-IN" sz="13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      Year</a:t>
                      </a:r>
                    </a:p>
                  </a:txBody>
                  <a:tcPr marL="68580" marR="68580" marT="34290" marB="34290"/>
                </a:tc>
                <a:tc>
                  <a:txBody>
                    <a:bodyPr/>
                    <a:lstStyle/>
                    <a:p>
                      <a:r>
                        <a:rPr lang="en-IN" sz="1300" dirty="0">
                          <a:latin typeface="Times New Roman" panose="02020603050405020304" pitchFamily="18" charset="0"/>
                          <a:cs typeface="Times New Roman" panose="02020603050405020304" pitchFamily="18" charset="0"/>
                        </a:rPr>
                        <a:t>Comments</a:t>
                      </a:r>
                    </a:p>
                  </a:txBody>
                  <a:tcPr marL="68580" marR="68580" marT="34290" marB="34290"/>
                </a:tc>
                <a:extLst>
                  <a:ext uri="{0D108BD9-81ED-4DB2-BD59-A6C34878D82A}">
                    <a16:rowId xmlns:a16="http://schemas.microsoft.com/office/drawing/2014/main" val="10000"/>
                  </a:ext>
                </a:extLst>
              </a:tr>
              <a:tr h="1672848">
                <a:tc>
                  <a:txBody>
                    <a:bodyPr/>
                    <a:lstStyle/>
                    <a:p>
                      <a:pPr algn="ctr"/>
                      <a:r>
                        <a:rPr lang="en-IN" sz="1200" b="0" dirty="0">
                          <a:latin typeface="Times New Roman" panose="02020603050405020304" pitchFamily="18" charset="0"/>
                          <a:cs typeface="Times New Roman" panose="02020603050405020304" pitchFamily="18" charset="0"/>
                        </a:rPr>
                        <a:t>3.</a:t>
                      </a:r>
                    </a:p>
                  </a:txBody>
                  <a:tcPr marL="68580" marR="68580" marT="34290" marB="34290"/>
                </a:tc>
                <a:tc>
                  <a:txBody>
                    <a:bodyPr/>
                    <a:lstStyle/>
                    <a:p>
                      <a:r>
                        <a:rPr lang="en-IN" sz="1200" dirty="0" err="1"/>
                        <a:t>Rini</a:t>
                      </a:r>
                      <a:r>
                        <a:rPr lang="en-IN" sz="1200" dirty="0"/>
                        <a:t> </a:t>
                      </a:r>
                      <a:r>
                        <a:rPr lang="en-IN" sz="1200" dirty="0" err="1"/>
                        <a:t>Akmeliawati</a:t>
                      </a:r>
                      <a:r>
                        <a:rPr lang="en-IN" sz="1200" dirty="0"/>
                        <a:t>, Melanie Po-Leen </a:t>
                      </a:r>
                      <a:r>
                        <a:rPr lang="en-IN" sz="1200" dirty="0" err="1"/>
                        <a:t>Ooi</a:t>
                      </a:r>
                      <a:r>
                        <a:rPr lang="en-IN" sz="1200" dirty="0"/>
                        <a:t> and Ye Chow </a:t>
                      </a:r>
                      <a:r>
                        <a:rPr lang="en-IN" sz="1200" dirty="0" err="1"/>
                        <a:t>Kuang</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“Real Time Sign Language Translation Using </a:t>
                      </a:r>
                      <a:r>
                        <a:rPr lang="en-US" sz="1200" dirty="0" err="1"/>
                        <a:t>Colour</a:t>
                      </a:r>
                      <a:r>
                        <a:rPr lang="en-US" sz="1200" dirty="0"/>
                        <a:t> Segmentation and Neural Network”</a:t>
                      </a:r>
                      <a:endParaRPr lang="en-IN" sz="1200" dirty="0"/>
                    </a:p>
                    <a:p>
                      <a:endParaRPr lang="en-IN" sz="1200" b="0" i="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kumimoji="0" lang="en-IN" sz="1200" b="0" kern="1200" dirty="0">
                          <a:solidFill>
                            <a:schemeClr val="tx1"/>
                          </a:solidFill>
                          <a:effectLst/>
                          <a:latin typeface="Times New Roman" panose="02020603050405020304" pitchFamily="18" charset="0"/>
                          <a:ea typeface="+mn-ea"/>
                          <a:cs typeface="Times New Roman" panose="02020603050405020304" pitchFamily="18" charset="0"/>
                        </a:rPr>
                        <a:t> 2014</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kumimoji="0" lang="en-US" sz="1200" b="0" i="0" u="none" strike="noStrike" kern="1200" baseline="0" dirty="0">
                          <a:solidFill>
                            <a:schemeClr val="tx1"/>
                          </a:solidFill>
                          <a:latin typeface="+mn-lt"/>
                          <a:ea typeface="+mn-ea"/>
                          <a:cs typeface="+mn-cs"/>
                        </a:rPr>
                        <a:t>Being deaf and dumb is considered to be a perceptual disability. To eradicate this barrier of communication in the gadget makes use of flex sensors, a micro controller and a PSU. </a:t>
                      </a:r>
                      <a:r>
                        <a:rPr kumimoji="0" lang="en-US" sz="1200" b="0" i="0" u="none" strike="noStrike" kern="1200" baseline="0" dirty="0" err="1">
                          <a:solidFill>
                            <a:schemeClr val="tx1"/>
                          </a:solidFill>
                          <a:latin typeface="+mn-lt"/>
                          <a:ea typeface="+mn-ea"/>
                          <a:cs typeface="+mn-cs"/>
                        </a:rPr>
                        <a:t>Thesoftware</a:t>
                      </a:r>
                      <a:r>
                        <a:rPr kumimoji="0" lang="en-US" sz="1200" b="0" i="0" u="none" strike="noStrike" kern="1200" baseline="0" dirty="0">
                          <a:solidFill>
                            <a:schemeClr val="tx1"/>
                          </a:solidFill>
                          <a:latin typeface="+mn-lt"/>
                          <a:ea typeface="+mn-ea"/>
                          <a:cs typeface="+mn-cs"/>
                        </a:rPr>
                        <a:t> component of this prototype uses embedded C written in </a:t>
                      </a:r>
                      <a:r>
                        <a:rPr kumimoji="0" lang="en-US" sz="1200" b="0" i="0" u="none" strike="noStrike" kern="1200" baseline="0" dirty="0" err="1">
                          <a:solidFill>
                            <a:schemeClr val="tx1"/>
                          </a:solidFill>
                          <a:latin typeface="+mn-lt"/>
                          <a:ea typeface="+mn-ea"/>
                          <a:cs typeface="+mn-cs"/>
                        </a:rPr>
                        <a:t>Keil</a:t>
                      </a:r>
                      <a:r>
                        <a:rPr kumimoji="0" lang="en-US" sz="1200" b="0" i="0" u="none" strike="noStrike" kern="1200" baseline="0" dirty="0">
                          <a:solidFill>
                            <a:schemeClr val="tx1"/>
                          </a:solidFill>
                          <a:latin typeface="+mn-lt"/>
                          <a:ea typeface="+mn-ea"/>
                          <a:cs typeface="+mn-cs"/>
                        </a:rPr>
                        <a:t> Micro vision.</a:t>
                      </a:r>
                      <a:endParaRPr lang="en-IN" sz="12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1543181">
                <a:tc>
                  <a:txBody>
                    <a:bodyPr/>
                    <a:lstStyle/>
                    <a:p>
                      <a:pPr algn="ctr"/>
                      <a:r>
                        <a:rPr lang="en-IN" sz="1200" b="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K. V. </a:t>
                      </a:r>
                      <a:r>
                        <a:rPr lang="en-IN" sz="1200" dirty="0" err="1"/>
                        <a:t>Fale</a:t>
                      </a:r>
                      <a:r>
                        <a:rPr lang="en-IN" sz="1200" dirty="0"/>
                        <a:t>, Pratik Chaudhari, </a:t>
                      </a:r>
                      <a:r>
                        <a:rPr lang="en-IN" sz="1200" dirty="0" err="1"/>
                        <a:t>Akshay</a:t>
                      </a:r>
                      <a:r>
                        <a:rPr lang="en-IN" sz="1200" dirty="0"/>
                        <a:t> Phalke, Pradeep Jadhav.</a:t>
                      </a:r>
                    </a:p>
                    <a:p>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“Smart Glove: Gesture Vocalizer for Deaf and Dumb People’’</a:t>
                      </a:r>
                      <a:endParaRPr lang="en-IN" sz="1200" dirty="0"/>
                    </a:p>
                    <a:p>
                      <a:endParaRPr kumimoji="0" lang="en-US" sz="1200" b="0" i="0" u="none" strike="noStrike" kern="1200" baseline="0" dirty="0">
                        <a:solidFill>
                          <a:schemeClr val="tx1"/>
                        </a:solidFill>
                        <a:latin typeface="Times New Roman" pitchFamily="18" charset="0"/>
                        <a:ea typeface="+mn-ea"/>
                        <a:cs typeface="Times New Roman" pitchFamily="18" charset="0"/>
                      </a:endParaRPr>
                    </a:p>
                  </a:txBody>
                  <a:tcPr marL="68580" marR="68580" marT="34290" marB="34290"/>
                </a:tc>
                <a:tc>
                  <a:txBody>
                    <a:bodyPr/>
                    <a:lstStyle/>
                    <a:p>
                      <a:r>
                        <a:rPr lang="en-IN" sz="1200" b="0" dirty="0">
                          <a:latin typeface="Times New Roman" panose="02020603050405020304" pitchFamily="18" charset="0"/>
                          <a:cs typeface="Times New Roman" panose="02020603050405020304" pitchFamily="18" charset="0"/>
                        </a:rPr>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device offers an effective means of communication for both ordinary and deaf-dumb folks. All of these voices are customizable, and every end-user could have their own set of messages which enable them to communicate.</a:t>
                      </a:r>
                      <a:endParaRPr lang="en-IN" sz="1200" dirty="0"/>
                    </a:p>
                    <a:p>
                      <a:endParaRPr kumimoji="0" lang="en-US" sz="1200" b="0" kern="1200" dirty="0">
                        <a:solidFill>
                          <a:schemeClr val="tx1"/>
                        </a:solidFill>
                        <a:effectLst/>
                        <a:latin typeface="Times New Roman" pitchFamily="18" charset="0"/>
                        <a:ea typeface="+mn-ea"/>
                        <a:cs typeface="Times New Roman"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965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OBJECTIVES:</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dirty="0"/>
          </a:p>
        </p:txBody>
      </p:sp>
      <p:sp>
        <p:nvSpPr>
          <p:cNvPr id="5" name="Content Placeholder 4"/>
          <p:cNvSpPr>
            <a:spLocks noGrp="1"/>
          </p:cNvSpPr>
          <p:nvPr>
            <p:ph sz="quarter" idx="1"/>
          </p:nvPr>
        </p:nvSpPr>
        <p:spPr>
          <a:xfrm>
            <a:off x="533400" y="1905000"/>
            <a:ext cx="8153400" cy="4495800"/>
          </a:xfrm>
        </p:spPr>
        <p:txBody>
          <a:bodyPr>
            <a:normAutofit/>
          </a:bodyPr>
          <a:lstStyle/>
          <a:p>
            <a:pPr lvl="0"/>
            <a:r>
              <a:rPr lang="en-US" sz="2400" dirty="0"/>
              <a:t>To design, implement and test a device for remotely monitoring hand and fingers movements. </a:t>
            </a:r>
          </a:p>
          <a:p>
            <a:pPr lvl="0"/>
            <a:endParaRPr lang="en-US" sz="2400" dirty="0"/>
          </a:p>
          <a:p>
            <a:pPr lvl="0"/>
            <a:r>
              <a:rPr lang="en-US" sz="2400" dirty="0"/>
              <a:t>Developing monitoring systems is to reduce health care costs by reducing physician office visits, hospitalizations, and diagnostic testing procedure. The GSM technology helps the server to update the patient data on website.</a:t>
            </a:r>
          </a:p>
        </p:txBody>
      </p:sp>
    </p:spTree>
    <p:extLst>
      <p:ext uri="{BB962C8B-B14F-4D97-AF65-F5344CB8AC3E}">
        <p14:creationId xmlns:p14="http://schemas.microsoft.com/office/powerpoint/2010/main" val="240344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BLOCK DIAGRAM:</a:t>
            </a:r>
          </a:p>
        </p:txBody>
      </p:sp>
      <p:sp>
        <p:nvSpPr>
          <p:cNvPr id="15" name="Rounded Rectangle 14"/>
          <p:cNvSpPr>
            <a:spLocks noChangeArrowheads="1"/>
          </p:cNvSpPr>
          <p:nvPr/>
        </p:nvSpPr>
        <p:spPr bwMode="auto">
          <a:xfrm>
            <a:off x="3199061" y="2786063"/>
            <a:ext cx="1154224" cy="2097328"/>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effectLst/>
                <a:latin typeface="Times New Roman"/>
                <a:ea typeface="Calibri"/>
                <a:cs typeface="Times New Roman"/>
              </a:rPr>
              <a:t>AVR Microcontroller</a:t>
            </a:r>
            <a:endParaRPr lang="en-IN" sz="1100" dirty="0">
              <a:effectLst/>
              <a:latin typeface="Calibri"/>
              <a:ea typeface="Calibri"/>
              <a:cs typeface="Times New Roman"/>
            </a:endParaRPr>
          </a:p>
          <a:p>
            <a:pPr algn="ctr">
              <a:lnSpc>
                <a:spcPct val="115000"/>
              </a:lnSpc>
              <a:spcAft>
                <a:spcPts val="1000"/>
              </a:spcAft>
            </a:pPr>
            <a:r>
              <a:rPr lang="en-US" sz="1400" b="1" dirty="0">
                <a:effectLst/>
                <a:latin typeface="Times New Roman"/>
                <a:ea typeface="Calibri"/>
                <a:cs typeface="Times New Roman"/>
              </a:rPr>
              <a:t>(ATmega328)</a:t>
            </a:r>
            <a:endParaRPr lang="en-IN" sz="1100" dirty="0">
              <a:effectLst/>
              <a:latin typeface="Calibri"/>
              <a:ea typeface="Calibri"/>
              <a:cs typeface="Times New Roman"/>
            </a:endParaRPr>
          </a:p>
          <a:p>
            <a:pPr algn="ctr">
              <a:lnSpc>
                <a:spcPct val="115000"/>
              </a:lnSpc>
              <a:spcAft>
                <a:spcPts val="1000"/>
              </a:spcAft>
            </a:pPr>
            <a:r>
              <a:rPr lang="en-US" sz="1400" b="1" dirty="0">
                <a:effectLst/>
                <a:latin typeface="Times New Roman"/>
                <a:ea typeface="Calibri"/>
                <a:cs typeface="Times New Roman"/>
              </a:rPr>
              <a:t> </a:t>
            </a:r>
            <a:endParaRPr lang="en-IN" sz="1100" dirty="0">
              <a:effectLst/>
              <a:latin typeface="Calibri"/>
              <a:ea typeface="Calibri"/>
              <a:cs typeface="Times New Roman"/>
            </a:endParaRPr>
          </a:p>
        </p:txBody>
      </p:sp>
      <p:sp>
        <p:nvSpPr>
          <p:cNvPr id="17" name="Rectangle 16"/>
          <p:cNvSpPr>
            <a:spLocks noChangeArrowheads="1"/>
          </p:cNvSpPr>
          <p:nvPr/>
        </p:nvSpPr>
        <p:spPr bwMode="auto">
          <a:xfrm>
            <a:off x="4951250" y="3218352"/>
            <a:ext cx="1278890" cy="533400"/>
          </a:xfrm>
          <a:prstGeom prst="rect">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a:effectLst/>
                <a:latin typeface="Times New Roman"/>
                <a:ea typeface="Calibri"/>
                <a:cs typeface="Times New Roman"/>
              </a:rPr>
              <a:t>GSM</a:t>
            </a:r>
            <a:endParaRPr lang="en-IN" sz="1100">
              <a:effectLst/>
              <a:latin typeface="Calibri"/>
              <a:ea typeface="Calibri"/>
              <a:cs typeface="Times New Roman"/>
            </a:endParaRPr>
          </a:p>
        </p:txBody>
      </p:sp>
      <p:sp>
        <p:nvSpPr>
          <p:cNvPr id="18" name="Rectangle 17"/>
          <p:cNvSpPr>
            <a:spLocks noChangeArrowheads="1"/>
          </p:cNvSpPr>
          <p:nvPr/>
        </p:nvSpPr>
        <p:spPr bwMode="auto">
          <a:xfrm>
            <a:off x="1306590" y="2786063"/>
            <a:ext cx="1370862" cy="482600"/>
          </a:xfrm>
          <a:prstGeom prst="rect">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effectLst/>
                <a:latin typeface="Times New Roman"/>
                <a:ea typeface="Calibri"/>
                <a:cs typeface="Times New Roman"/>
              </a:rPr>
              <a:t>Power Supply</a:t>
            </a:r>
            <a:endParaRPr lang="en-IN" sz="1100" dirty="0">
              <a:effectLst/>
              <a:latin typeface="Calibri"/>
              <a:ea typeface="Calibri"/>
              <a:cs typeface="Times New Roman"/>
            </a:endParaRPr>
          </a:p>
        </p:txBody>
      </p:sp>
      <p:cxnSp>
        <p:nvCxnSpPr>
          <p:cNvPr id="19" name="Straight Arrow Connector 18"/>
          <p:cNvCxnSpPr>
            <a:cxnSpLocks noChangeShapeType="1"/>
            <a:stCxn id="18" idx="3"/>
          </p:cNvCxnSpPr>
          <p:nvPr/>
        </p:nvCxnSpPr>
        <p:spPr bwMode="auto">
          <a:xfrm>
            <a:off x="2677452" y="3027363"/>
            <a:ext cx="473418" cy="25743"/>
          </a:xfrm>
          <a:prstGeom prst="straightConnector1">
            <a:avLst/>
          </a:prstGeom>
          <a:noFill/>
          <a:ln w="9525">
            <a:solidFill>
              <a:srgbClr val="000000"/>
            </a:solidFill>
            <a:prstDash val="dashDot"/>
            <a:round/>
            <a:headEnd/>
            <a:tailEnd type="triangle" w="med" len="med"/>
          </a:ln>
          <a:extLst>
            <a:ext uri="{909E8E84-426E-40DD-AFC4-6F175D3DCCD1}">
              <a14:hiddenFill xmlns:a14="http://schemas.microsoft.com/office/drawing/2010/main">
                <a:noFill/>
              </a14:hiddenFill>
            </a:ext>
          </a:extLst>
        </p:spPr>
      </p:cxnSp>
      <p:sp>
        <p:nvSpPr>
          <p:cNvPr id="20" name="Rectangle 19"/>
          <p:cNvSpPr>
            <a:spLocks noChangeArrowheads="1"/>
          </p:cNvSpPr>
          <p:nvPr/>
        </p:nvSpPr>
        <p:spPr bwMode="auto">
          <a:xfrm>
            <a:off x="1313841" y="3352800"/>
            <a:ext cx="1356360" cy="556260"/>
          </a:xfrm>
          <a:prstGeom prst="rect">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effectLst/>
                <a:latin typeface="Times New Roman"/>
                <a:ea typeface="Calibri"/>
                <a:cs typeface="Times New Roman"/>
              </a:rPr>
              <a:t>Body temp Sensor</a:t>
            </a:r>
            <a:endParaRPr lang="en-IN" sz="1100" dirty="0">
              <a:effectLst/>
              <a:latin typeface="Calibri"/>
              <a:ea typeface="Calibri"/>
              <a:cs typeface="Times New Roman"/>
            </a:endParaRPr>
          </a:p>
        </p:txBody>
      </p:sp>
      <p:cxnSp>
        <p:nvCxnSpPr>
          <p:cNvPr id="21" name="Straight Arrow Connector 20"/>
          <p:cNvCxnSpPr>
            <a:cxnSpLocks noChangeShapeType="1"/>
            <a:endCxn id="17" idx="1"/>
          </p:cNvCxnSpPr>
          <p:nvPr/>
        </p:nvCxnSpPr>
        <p:spPr bwMode="auto">
          <a:xfrm flipV="1">
            <a:off x="4411843" y="3485052"/>
            <a:ext cx="539407" cy="5191"/>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a:cxnSpLocks noChangeShapeType="1"/>
          </p:cNvCxnSpPr>
          <p:nvPr/>
        </p:nvCxnSpPr>
        <p:spPr bwMode="auto">
          <a:xfrm>
            <a:off x="2661964" y="3630930"/>
            <a:ext cx="537097"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 name="Rectangle 1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2"/>
          <p:cNvSpPr/>
          <p:nvPr/>
        </p:nvSpPr>
        <p:spPr>
          <a:xfrm>
            <a:off x="2895601" y="2512179"/>
            <a:ext cx="1600200" cy="184666"/>
          </a:xfrm>
          <a:prstGeom prst="rect">
            <a:avLst/>
          </a:prstGeom>
        </p:spPr>
        <p:txBody>
          <a:bodyPr wrap="square">
            <a:spAutoFit/>
          </a:bodyPr>
          <a:lstStyle/>
          <a:p>
            <a:endParaRPr lang="en-IN" dirty="0"/>
          </a:p>
        </p:txBody>
      </p:sp>
      <p:sp>
        <p:nvSpPr>
          <p:cNvPr id="26" name="Rectangle 25"/>
          <p:cNvSpPr>
            <a:spLocks noChangeArrowheads="1"/>
          </p:cNvSpPr>
          <p:nvPr/>
        </p:nvSpPr>
        <p:spPr bwMode="auto">
          <a:xfrm>
            <a:off x="2819589" y="1630045"/>
            <a:ext cx="2065655" cy="524510"/>
          </a:xfrm>
          <a:prstGeom prst="rect">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dirty="0">
                <a:effectLst/>
                <a:latin typeface="Times New Roman"/>
                <a:ea typeface="Calibri"/>
                <a:cs typeface="Times New Roman"/>
              </a:rPr>
              <a:t>LCD 16X2 Display</a:t>
            </a:r>
            <a:endParaRPr lang="en-IN" sz="1100" dirty="0">
              <a:effectLst/>
              <a:latin typeface="Calibri"/>
              <a:ea typeface="Calibri"/>
              <a:cs typeface="Times New Roman"/>
            </a:endParaRPr>
          </a:p>
        </p:txBody>
      </p:sp>
      <p:sp>
        <p:nvSpPr>
          <p:cNvPr id="27" name="Up Arrow 26"/>
          <p:cNvSpPr>
            <a:spLocks noChangeArrowheads="1"/>
          </p:cNvSpPr>
          <p:nvPr/>
        </p:nvSpPr>
        <p:spPr bwMode="auto">
          <a:xfrm>
            <a:off x="3592761" y="2156975"/>
            <a:ext cx="406400" cy="629088"/>
          </a:xfrm>
          <a:prstGeom prst="upArrow">
            <a:avLst>
              <a:gd name="adj1" fmla="val 37838"/>
              <a:gd name="adj2" fmla="val 25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8" name="Rectangle 1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1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1281731" y="3995592"/>
            <a:ext cx="1411661"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400" b="1" dirty="0">
                <a:effectLst/>
                <a:latin typeface="Times New Roman"/>
                <a:ea typeface="Calibri"/>
                <a:cs typeface="Times New Roman"/>
              </a:rPr>
              <a:t>Flex Sensor</a:t>
            </a:r>
            <a:endParaRPr lang="en-IN" sz="1100" dirty="0">
              <a:effectLst/>
              <a:latin typeface="Calibri"/>
              <a:ea typeface="Calibri"/>
              <a:cs typeface="Times New Roman"/>
            </a:endParaRPr>
          </a:p>
          <a:p>
            <a:pPr>
              <a:lnSpc>
                <a:spcPct val="115000"/>
              </a:lnSpc>
              <a:spcAft>
                <a:spcPts val="1000"/>
              </a:spcAft>
            </a:pPr>
            <a:r>
              <a:rPr lang="en-US" sz="1100" dirty="0">
                <a:effectLst/>
                <a:latin typeface="Calibri"/>
                <a:ea typeface="Calibri"/>
                <a:cs typeface="Times New Roman"/>
              </a:rPr>
              <a:t> </a:t>
            </a:r>
            <a:endParaRPr lang="en-IN" sz="1100" dirty="0">
              <a:effectLst/>
              <a:latin typeface="Calibri"/>
              <a:ea typeface="Calibri"/>
              <a:cs typeface="Times New Roman"/>
            </a:endParaRPr>
          </a:p>
        </p:txBody>
      </p:sp>
      <p:cxnSp>
        <p:nvCxnSpPr>
          <p:cNvPr id="33" name="Straight Arrow Connector 32"/>
          <p:cNvCxnSpPr>
            <a:cxnSpLocks noChangeShapeType="1"/>
          </p:cNvCxnSpPr>
          <p:nvPr/>
        </p:nvCxnSpPr>
        <p:spPr bwMode="auto">
          <a:xfrm>
            <a:off x="2684394" y="4224192"/>
            <a:ext cx="492235"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6" name="Rectangle 35"/>
          <p:cNvSpPr>
            <a:spLocks noChangeArrowheads="1"/>
          </p:cNvSpPr>
          <p:nvPr/>
        </p:nvSpPr>
        <p:spPr bwMode="auto">
          <a:xfrm>
            <a:off x="4951250" y="3873672"/>
            <a:ext cx="137795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b="1" dirty="0">
                <a:latin typeface="Times New Roman"/>
                <a:ea typeface="Calibri"/>
                <a:cs typeface="Times New Roman"/>
              </a:rPr>
              <a:t>Buzzer</a:t>
            </a:r>
          </a:p>
          <a:p>
            <a:pPr>
              <a:lnSpc>
                <a:spcPct val="115000"/>
              </a:lnSpc>
              <a:spcAft>
                <a:spcPts val="1000"/>
              </a:spcAft>
            </a:pPr>
            <a:endParaRPr lang="en-IN" sz="1100" dirty="0">
              <a:effectLst/>
              <a:latin typeface="Calibri"/>
              <a:ea typeface="Calibri"/>
              <a:cs typeface="Times New Roman"/>
            </a:endParaRPr>
          </a:p>
        </p:txBody>
      </p:sp>
      <p:cxnSp>
        <p:nvCxnSpPr>
          <p:cNvPr id="37" name="Straight Arrow Connector 36"/>
          <p:cNvCxnSpPr>
            <a:cxnSpLocks noChangeShapeType="1"/>
            <a:endCxn id="36" idx="1"/>
          </p:cNvCxnSpPr>
          <p:nvPr/>
        </p:nvCxnSpPr>
        <p:spPr bwMode="auto">
          <a:xfrm flipV="1">
            <a:off x="4395367" y="4102272"/>
            <a:ext cx="555883" cy="992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39" name="Straight Arrow Connector 38"/>
          <p:cNvCxnSpPr>
            <a:cxnSpLocks noChangeShapeType="1"/>
          </p:cNvCxnSpPr>
          <p:nvPr/>
        </p:nvCxnSpPr>
        <p:spPr bwMode="auto">
          <a:xfrm>
            <a:off x="3786832" y="4883391"/>
            <a:ext cx="9129" cy="21717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44" name="Rectangle 3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41"/>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 name="Rectangle 73"/>
          <p:cNvSpPr>
            <a:spLocks noChangeArrowheads="1"/>
          </p:cNvSpPr>
          <p:nvPr/>
        </p:nvSpPr>
        <p:spPr bwMode="auto">
          <a:xfrm>
            <a:off x="3031421" y="5943600"/>
            <a:ext cx="967740" cy="419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400" b="1" dirty="0">
                <a:effectLst/>
                <a:latin typeface="Times New Roman"/>
                <a:ea typeface="Calibri"/>
                <a:cs typeface="Times New Roman"/>
              </a:rPr>
              <a:t>Fan</a:t>
            </a:r>
            <a:endParaRPr lang="en-IN" sz="1100" dirty="0">
              <a:effectLst/>
              <a:latin typeface="Calibri"/>
              <a:ea typeface="Calibri"/>
              <a:cs typeface="Times New Roman"/>
            </a:endParaRPr>
          </a:p>
        </p:txBody>
      </p:sp>
      <p:sp>
        <p:nvSpPr>
          <p:cNvPr id="75" name="Rectangle 74"/>
          <p:cNvSpPr>
            <a:spLocks noChangeArrowheads="1"/>
          </p:cNvSpPr>
          <p:nvPr/>
        </p:nvSpPr>
        <p:spPr bwMode="auto">
          <a:xfrm>
            <a:off x="4095750" y="5943600"/>
            <a:ext cx="933450" cy="381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400" b="1">
                <a:effectLst/>
                <a:latin typeface="Times New Roman"/>
                <a:ea typeface="Calibri"/>
                <a:cs typeface="Times New Roman"/>
              </a:rPr>
              <a:t>Light</a:t>
            </a:r>
            <a:endParaRPr lang="en-IN" sz="1100">
              <a:effectLst/>
              <a:latin typeface="Calibri"/>
              <a:ea typeface="Calibri"/>
              <a:cs typeface="Times New Roman"/>
            </a:endParaRPr>
          </a:p>
        </p:txBody>
      </p:sp>
      <p:cxnSp>
        <p:nvCxnSpPr>
          <p:cNvPr id="76" name="Straight Arrow Connector 75"/>
          <p:cNvCxnSpPr>
            <a:cxnSpLocks noChangeShapeType="1"/>
          </p:cNvCxnSpPr>
          <p:nvPr/>
        </p:nvCxnSpPr>
        <p:spPr bwMode="auto">
          <a:xfrm>
            <a:off x="3569970" y="5466321"/>
            <a:ext cx="0" cy="477279"/>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7" name="Straight Arrow Connector 76"/>
          <p:cNvCxnSpPr>
            <a:cxnSpLocks noChangeShapeType="1"/>
          </p:cNvCxnSpPr>
          <p:nvPr/>
        </p:nvCxnSpPr>
        <p:spPr bwMode="auto">
          <a:xfrm>
            <a:off x="4305300" y="5466321"/>
            <a:ext cx="0" cy="477279"/>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78" name="Rectangle 56"/>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9" name="Rectangle 63"/>
          <p:cNvSpPr>
            <a:spLocks noChangeArrowheads="1"/>
          </p:cNvSpPr>
          <p:nvPr/>
        </p:nvSpPr>
        <p:spPr bwMode="auto">
          <a:xfrm>
            <a:off x="3048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0" name="Rectangle 65"/>
          <p:cNvSpPr>
            <a:spLocks noChangeArrowheads="1"/>
          </p:cNvSpPr>
          <p:nvPr/>
        </p:nvSpPr>
        <p:spPr bwMode="auto">
          <a:xfrm>
            <a:off x="45720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1" name="Rectangle 80"/>
          <p:cNvSpPr>
            <a:spLocks noChangeArrowheads="1"/>
          </p:cNvSpPr>
          <p:nvPr/>
        </p:nvSpPr>
        <p:spPr bwMode="auto">
          <a:xfrm>
            <a:off x="3187940" y="5100561"/>
            <a:ext cx="1377950" cy="3657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b="1">
                <a:effectLst/>
                <a:latin typeface="Times New Roman"/>
                <a:ea typeface="Calibri"/>
                <a:cs typeface="Times New Roman"/>
              </a:rPr>
              <a:t>Relay Driver</a:t>
            </a:r>
            <a:endParaRPr lang="en-IN" sz="1100">
              <a:effectLst/>
              <a:latin typeface="Calibri"/>
              <a:ea typeface="Calibri"/>
              <a:cs typeface="Times New Roman"/>
            </a:endParaRPr>
          </a:p>
        </p:txBody>
      </p:sp>
      <p:sp>
        <p:nvSpPr>
          <p:cNvPr id="82" name="Rectangle 66"/>
          <p:cNvSpPr>
            <a:spLocks noChangeArrowheads="1"/>
          </p:cNvSpPr>
          <p:nvPr/>
        </p:nvSpPr>
        <p:spPr bwMode="auto">
          <a:xfrm>
            <a:off x="4572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3" name="Rectangle 68"/>
          <p:cNvSpPr>
            <a:spLocks noChangeArrowheads="1"/>
          </p:cNvSpPr>
          <p:nvPr/>
        </p:nvSpPr>
        <p:spPr bwMode="auto">
          <a:xfrm>
            <a:off x="60960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5" name="Rectangle 69"/>
          <p:cNvSpPr>
            <a:spLocks noChangeArrowheads="1"/>
          </p:cNvSpPr>
          <p:nvPr/>
        </p:nvSpPr>
        <p:spPr bwMode="auto">
          <a:xfrm>
            <a:off x="6096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5029200" y="4452792"/>
            <a:ext cx="1362710" cy="487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b="1" dirty="0">
                <a:effectLst/>
                <a:latin typeface="Times New Roman" panose="02020603050405020304" pitchFamily="18" charset="0"/>
                <a:ea typeface="Calibri"/>
                <a:cs typeface="Times New Roman" panose="02020603050405020304" pitchFamily="18" charset="0"/>
              </a:rPr>
              <a:t>Pulse Sensor </a:t>
            </a:r>
            <a:endParaRPr lang="en-IN" sz="1400" b="1" dirty="0">
              <a:effectLst/>
              <a:latin typeface="Times New Roman" panose="02020603050405020304" pitchFamily="18" charset="0"/>
              <a:ea typeface="Calibri"/>
              <a:cs typeface="Times New Roman" panose="02020603050405020304" pitchFamily="18" charset="0"/>
            </a:endParaRPr>
          </a:p>
        </p:txBody>
      </p:sp>
      <p:cxnSp>
        <p:nvCxnSpPr>
          <p:cNvPr id="40" name="Straight Arrow Connector 39"/>
          <p:cNvCxnSpPr>
            <a:cxnSpLocks noChangeShapeType="1"/>
            <a:stCxn id="38" idx="1"/>
          </p:cNvCxnSpPr>
          <p:nvPr/>
        </p:nvCxnSpPr>
        <p:spPr bwMode="auto">
          <a:xfrm flipH="1">
            <a:off x="4353286" y="4696632"/>
            <a:ext cx="675914"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41" name="Rectangle 40"/>
          <p:cNvSpPr>
            <a:spLocks noChangeArrowheads="1"/>
          </p:cNvSpPr>
          <p:nvPr/>
        </p:nvSpPr>
        <p:spPr bwMode="auto">
          <a:xfrm>
            <a:off x="4951250" y="2547724"/>
            <a:ext cx="1803880" cy="533400"/>
          </a:xfrm>
          <a:prstGeom prst="rect">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400" b="1" dirty="0">
                <a:latin typeface="Times New Roman"/>
                <a:ea typeface="Calibri"/>
                <a:cs typeface="Times New Roman"/>
              </a:rPr>
              <a:t>Voice module </a:t>
            </a:r>
            <a:endParaRPr lang="en-IN" sz="1100" dirty="0">
              <a:effectLst/>
              <a:latin typeface="Calibri"/>
              <a:ea typeface="Calibri"/>
              <a:cs typeface="Times New Roman"/>
            </a:endParaRPr>
          </a:p>
        </p:txBody>
      </p:sp>
      <p:cxnSp>
        <p:nvCxnSpPr>
          <p:cNvPr id="12" name="Straight Arrow Connector 11">
            <a:extLst>
              <a:ext uri="{FF2B5EF4-FFF2-40B4-BE49-F238E27FC236}">
                <a16:creationId xmlns:a16="http://schemas.microsoft.com/office/drawing/2014/main" id="{3649E6FD-692B-96D9-598A-7EDA504F74DF}"/>
              </a:ext>
            </a:extLst>
          </p:cNvPr>
          <p:cNvCxnSpPr/>
          <p:nvPr/>
        </p:nvCxnSpPr>
        <p:spPr>
          <a:xfrm flipH="1">
            <a:off x="4411843" y="2913552"/>
            <a:ext cx="4471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6838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29499" cy="695210"/>
          </a:xfrm>
        </p:spPr>
        <p:txBody>
          <a:bodyPr>
            <a:noAutofit/>
          </a:bodyPr>
          <a:lstStyle/>
          <a:p>
            <a:r>
              <a:rPr lang="en-IN" b="1" dirty="0">
                <a:solidFill>
                  <a:schemeClr val="tx1"/>
                </a:solidFill>
                <a:latin typeface="Times New Roman" panose="02020603050405020304" pitchFamily="18" charset="0"/>
                <a:cs typeface="Times New Roman" panose="02020603050405020304" pitchFamily="18" charset="0"/>
              </a:rPr>
              <a:t>SOFTWARE TOOLS:</a:t>
            </a:r>
          </a:p>
        </p:txBody>
      </p:sp>
      <p:sp>
        <p:nvSpPr>
          <p:cNvPr id="3" name="TextBox 2"/>
          <p:cNvSpPr txBox="1"/>
          <p:nvPr/>
        </p:nvSpPr>
        <p:spPr>
          <a:xfrm>
            <a:off x="856060" y="2277146"/>
            <a:ext cx="6529589" cy="1323439"/>
          </a:xfrm>
          <a:prstGeom prst="rect">
            <a:avLst/>
          </a:prstGeom>
          <a:noFill/>
        </p:spPr>
        <p:txBody>
          <a:bodyPr wrap="square" rtlCol="0">
            <a:spAutoFit/>
          </a:bodyPr>
          <a:lstStyle/>
          <a:p>
            <a:pPr marL="342900" indent="-342900">
              <a:buFont typeface="Wingdings" pitchFamily="2" charset="2"/>
              <a:buChar char="Ø"/>
            </a:pPr>
            <a:r>
              <a:rPr lang="en-US" sz="2000" dirty="0" err="1"/>
              <a:t>Avr</a:t>
            </a:r>
            <a:r>
              <a:rPr lang="en-US" sz="2000" dirty="0"/>
              <a:t> Studio (Programming)</a:t>
            </a:r>
            <a:endParaRPr lang="en-IN" sz="2000" dirty="0"/>
          </a:p>
          <a:p>
            <a:pPr marL="342900" indent="-342900">
              <a:buFont typeface="Wingdings" pitchFamily="2" charset="2"/>
              <a:buChar char="Ø"/>
            </a:pPr>
            <a:r>
              <a:rPr lang="en-US" sz="2000" dirty="0"/>
              <a:t>Express PCB (Circuit &amp;layout design)</a:t>
            </a:r>
            <a:endParaRPr lang="en-IN" sz="2000" dirty="0"/>
          </a:p>
          <a:p>
            <a:pPr marL="342900" indent="-342900">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48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HARDWARE &amp; EQUIPMENT:</a:t>
            </a:r>
          </a:p>
        </p:txBody>
      </p:sp>
      <p:sp>
        <p:nvSpPr>
          <p:cNvPr id="3" name="TextBox 2"/>
          <p:cNvSpPr txBox="1"/>
          <p:nvPr/>
        </p:nvSpPr>
        <p:spPr>
          <a:xfrm>
            <a:off x="761999" y="2133600"/>
            <a:ext cx="6877319" cy="2397066"/>
          </a:xfrm>
          <a:prstGeom prst="rect">
            <a:avLst/>
          </a:prstGeom>
          <a:noFill/>
        </p:spPr>
        <p:txBody>
          <a:bodyPr wrap="square" rtlCol="0">
            <a:spAutoFit/>
          </a:bodyPr>
          <a:lstStyle/>
          <a:p>
            <a:pPr lvl="0"/>
            <a:r>
              <a:rPr lang="en-US" dirty="0"/>
              <a:t>Microcontroller (AT mega 328)</a:t>
            </a:r>
          </a:p>
          <a:p>
            <a:pPr lvl="0"/>
            <a:r>
              <a:rPr lang="en-US" dirty="0"/>
              <a:t>GSM model</a:t>
            </a:r>
          </a:p>
          <a:p>
            <a:pPr lvl="0"/>
            <a:r>
              <a:rPr lang="en-US" dirty="0"/>
              <a:t>Pulse Sensor</a:t>
            </a:r>
          </a:p>
          <a:p>
            <a:pPr lvl="0"/>
            <a:r>
              <a:rPr lang="en-US" dirty="0"/>
              <a:t>Buzzer</a:t>
            </a:r>
          </a:p>
          <a:p>
            <a:pPr lvl="0"/>
            <a:r>
              <a:rPr lang="en-US" dirty="0"/>
              <a:t>Relay </a:t>
            </a:r>
          </a:p>
          <a:p>
            <a:pPr lvl="0"/>
            <a:r>
              <a:rPr lang="en-US" dirty="0"/>
              <a:t>Regulator</a:t>
            </a:r>
          </a:p>
          <a:p>
            <a:pPr lvl="0"/>
            <a:r>
              <a:rPr lang="en-US" dirty="0"/>
              <a:t>Lcd 16*2</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15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64" y="222980"/>
            <a:ext cx="7429499" cy="588959"/>
          </a:xfrm>
        </p:spPr>
        <p:txBody>
          <a:bodyPr>
            <a:normAutofit fontScale="90000"/>
          </a:bodyPr>
          <a:lstStyle/>
          <a:p>
            <a:r>
              <a:rPr lang="en-IN" sz="4900" b="1" dirty="0">
                <a:solidFill>
                  <a:schemeClr val="tx1"/>
                </a:solidFill>
                <a:latin typeface="Times New Roman" panose="02020603050405020304" pitchFamily="18" charset="0"/>
                <a:cs typeface="Times New Roman" panose="02020603050405020304" pitchFamily="18" charset="0"/>
              </a:rPr>
              <a:t>FLOWCHART</a:t>
            </a:r>
            <a:r>
              <a:rPr lang="en-IN" dirty="0">
                <a:solidFill>
                  <a:schemeClr val="tx1"/>
                </a:solidFill>
                <a:latin typeface="Times New Roman" panose="02020603050405020304" pitchFamily="18" charset="0"/>
                <a:cs typeface="Times New Roman" panose="02020603050405020304" pitchFamily="18" charset="0"/>
              </a:rPr>
              <a:t>:</a:t>
            </a:r>
          </a:p>
        </p:txBody>
      </p:sp>
      <p:sp>
        <p:nvSpPr>
          <p:cNvPr id="12" name="Rectangle 26"/>
          <p:cNvSpPr>
            <a:spLocks noChangeArrowheads="1"/>
          </p:cNvSpPr>
          <p:nvPr/>
        </p:nvSpPr>
        <p:spPr bwMode="auto">
          <a:xfrm>
            <a:off x="-762000" y="1560862"/>
            <a:ext cx="13856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altLang="en-US" sz="1050" b="1">
              <a:latin typeface="Times New Roman" panose="02020603050405020304" pitchFamily="18" charset="0"/>
              <a:ea typeface="Times New Roman" panose="02020603050405020304" pitchFamily="18" charset="0"/>
              <a:cs typeface="Times New Roman" panose="02020603050405020304" pitchFamily="18" charset="0"/>
            </a:endParaRPr>
          </a:p>
          <a:p>
            <a:pPr defTabSz="685800" eaLnBrk="0" fontAlgn="base" hangingPunct="0">
              <a:spcBef>
                <a:spcPct val="0"/>
              </a:spcBef>
              <a:spcAft>
                <a:spcPct val="0"/>
              </a:spcAft>
            </a:pPr>
            <a:br>
              <a:rPr lang="en-US" altLang="en-US" sz="1050" b="1">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35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E9A025-0026-B805-7AFE-6C00F5A54002}"/>
              </a:ext>
            </a:extLst>
          </p:cNvPr>
          <p:cNvPicPr>
            <a:picLocks noChangeAspect="1"/>
          </p:cNvPicPr>
          <p:nvPr/>
        </p:nvPicPr>
        <p:blipFill>
          <a:blip r:embed="rId2"/>
          <a:srcRect l="36667" t="18823" r="36784" b="11567"/>
          <a:stretch>
            <a:fillRect/>
          </a:stretch>
        </p:blipFill>
        <p:spPr bwMode="auto">
          <a:xfrm>
            <a:off x="2743200" y="1568482"/>
            <a:ext cx="3505200" cy="51696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2083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4457</TotalTime>
  <Words>1444</Words>
  <Application>Microsoft Office PowerPoint</Application>
  <PresentationFormat>On-screen Show (4:3)</PresentationFormat>
  <Paragraphs>131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Times New Roman</vt:lpstr>
      <vt:lpstr>Tw Cen MT</vt:lpstr>
      <vt:lpstr>Wingdings</vt:lpstr>
      <vt:lpstr>Wingdings 2</vt:lpstr>
      <vt:lpstr>Median</vt:lpstr>
      <vt:lpstr>   “Smart Glove for Special People Communication And Health Monitoring”</vt:lpstr>
      <vt:lpstr>INTRODUCTION:</vt:lpstr>
      <vt:lpstr>LITERATURE SURVEY:</vt:lpstr>
      <vt:lpstr>LITERATURE SURVEY:</vt:lpstr>
      <vt:lpstr>OBJECTIVES:</vt:lpstr>
      <vt:lpstr>BLOCK DIAGRAM:</vt:lpstr>
      <vt:lpstr>SOFTWARE TOOLS:</vt:lpstr>
      <vt:lpstr>HARDWARE &amp; EQUIPMENT:</vt:lpstr>
      <vt:lpstr>FLOWCHART:</vt:lpstr>
      <vt:lpstr>PCB Design</vt:lpstr>
      <vt:lpstr>ADVANTAGES:</vt:lpstr>
      <vt:lpstr>Applications:</vt:lpstr>
      <vt:lpstr>FUTURE SCOPE:</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Encoder and Decoder</dc:title>
  <dc:creator>Nitin</dc:creator>
  <cp:lastModifiedBy>Vanshika</cp:lastModifiedBy>
  <cp:revision>881</cp:revision>
  <dcterms:created xsi:type="dcterms:W3CDTF">2006-08-16T00:00:00Z</dcterms:created>
  <dcterms:modified xsi:type="dcterms:W3CDTF">2023-02-03T06:20:51Z</dcterms:modified>
</cp:coreProperties>
</file>