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Libre Franklin"/>
      <p:regular r:id="rId42"/>
      <p:bold r:id="rId43"/>
      <p:italic r:id="rId44"/>
      <p:boldItalic r:id="rId45"/>
    </p:embeddedFont>
    <p:embeddedFont>
      <p:font typeface="Franklin Gothic"/>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7" roundtripDataSignature="AMtx7mhbpBDmOJB4kq50Tu5bl6T2wyES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LibreFranklin-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LibreFranklin-italic.fntdata"/><Relationship Id="rId21" Type="http://schemas.openxmlformats.org/officeDocument/2006/relationships/slide" Target="slides/slide16.xml"/><Relationship Id="rId43" Type="http://schemas.openxmlformats.org/officeDocument/2006/relationships/font" Target="fonts/LibreFranklin-bold.fntdata"/><Relationship Id="rId24" Type="http://schemas.openxmlformats.org/officeDocument/2006/relationships/slide" Target="slides/slide19.xml"/><Relationship Id="rId46" Type="http://schemas.openxmlformats.org/officeDocument/2006/relationships/font" Target="fonts/FranklinGothic-bold.fntdata"/><Relationship Id="rId23" Type="http://schemas.openxmlformats.org/officeDocument/2006/relationships/slide" Target="slides/slide18.xml"/><Relationship Id="rId45"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8a4c2e5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8a4c2e51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2e8a4c2e51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8a4c2e51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8a4c2e514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e8a4c2e514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6"/>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3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3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4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4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46"/>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6"/>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6"/>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46"/>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6"/>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4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3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3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9"/>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3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0"/>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0"/>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4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4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41"/>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41"/>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4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4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4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2"/>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42"/>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42"/>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42"/>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4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4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3"/>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3"/>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3"/>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43"/>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43"/>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43"/>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4"/>
          <p:cNvSpPr/>
          <p:nvPr>
            <p:ph idx="2" type="pic"/>
          </p:nvPr>
        </p:nvSpPr>
        <p:spPr>
          <a:xfrm>
            <a:off x="447817" y="641350"/>
            <a:ext cx="11290859" cy="3651249"/>
          </a:xfrm>
          <a:prstGeom prst="rect">
            <a:avLst/>
          </a:prstGeom>
          <a:noFill/>
          <a:ln>
            <a:noFill/>
          </a:ln>
        </p:spPr>
      </p:sp>
      <p:sp>
        <p:nvSpPr>
          <p:cNvPr id="72" name="Google Shape;72;p44"/>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4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4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35"/>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3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3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3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35"/>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FB91C9"/>
              </a:buClr>
              <a:buSzPts val="3600"/>
              <a:buFont typeface="Times New Roman"/>
              <a:buNone/>
            </a:pPr>
            <a:r>
              <a:rPr b="1" lang="en-US">
                <a:solidFill>
                  <a:srgbClr val="FB91C9"/>
                </a:solidFill>
                <a:latin typeface="Times New Roman"/>
                <a:ea typeface="Times New Roman"/>
                <a:cs typeface="Times New Roman"/>
                <a:sym typeface="Times New Roman"/>
              </a:rPr>
              <a:t>PROJECT TITLE</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FB91C9"/>
                </a:solidFill>
                <a:latin typeface="Times New Roman"/>
                <a:ea typeface="Times New Roman"/>
                <a:cs typeface="Times New Roman"/>
                <a:sym typeface="Times New Roman"/>
              </a:rPr>
              <a:t>CAPSTONE</a:t>
            </a:r>
            <a:r>
              <a:rPr b="1" i="0" lang="en-US" sz="3200" u="none" cap="none" strike="noStrike">
                <a:solidFill>
                  <a:srgbClr val="DCAEDD"/>
                </a:solidFill>
                <a:latin typeface="Times New Roman"/>
                <a:ea typeface="Times New Roman"/>
                <a:cs typeface="Times New Roman"/>
                <a:sym typeface="Times New Roman"/>
              </a:rPr>
              <a:t> </a:t>
            </a:r>
            <a:r>
              <a:rPr b="1" i="0" lang="en-US" sz="3200" u="none" cap="none" strike="noStrike">
                <a:solidFill>
                  <a:srgbClr val="FB91C9"/>
                </a:solidFill>
                <a:latin typeface="Times New Roman"/>
                <a:ea typeface="Times New Roman"/>
                <a:cs typeface="Times New Roman"/>
                <a:sym typeface="Times New Roman"/>
              </a:rPr>
              <a:t>PROJECT</a:t>
            </a:r>
            <a:endParaRPr/>
          </a:p>
        </p:txBody>
      </p:sp>
      <p:sp>
        <p:nvSpPr>
          <p:cNvPr id="98" name="Google Shape;98;p1"/>
          <p:cNvSpPr txBox="1"/>
          <p:nvPr/>
        </p:nvSpPr>
        <p:spPr>
          <a:xfrm>
            <a:off x="1777337" y="3576910"/>
            <a:ext cx="7980183"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FB91C9"/>
                </a:solidFill>
                <a:latin typeface="Times New Roman"/>
                <a:ea typeface="Times New Roman"/>
                <a:cs typeface="Times New Roman"/>
                <a:sym typeface="Times New Roman"/>
              </a:rPr>
              <a:t>Presented By:</a:t>
            </a:r>
            <a:endParaRPr/>
          </a:p>
          <a:p>
            <a:pPr indent="0" lvl="0" marL="0" marR="0" rtl="0" algn="l">
              <a:spcBef>
                <a:spcPts val="0"/>
              </a:spcBef>
              <a:spcAft>
                <a:spcPts val="0"/>
              </a:spcAft>
              <a:buNone/>
            </a:pPr>
            <a:r>
              <a:t/>
            </a:r>
            <a:endParaRPr b="1" sz="2000">
              <a:solidFill>
                <a:srgbClr val="FB91C9"/>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FB91C9"/>
                </a:solidFill>
                <a:latin typeface="Times New Roman"/>
                <a:ea typeface="Times New Roman"/>
                <a:cs typeface="Times New Roman"/>
                <a:sym typeface="Times New Roman"/>
              </a:rPr>
              <a:t>Vanshika Nain</a:t>
            </a:r>
            <a:endParaRPr/>
          </a:p>
          <a:p>
            <a:pPr indent="0" lvl="0" marL="0" marR="0" rtl="0" algn="l">
              <a:spcBef>
                <a:spcPts val="0"/>
              </a:spcBef>
              <a:spcAft>
                <a:spcPts val="0"/>
              </a:spcAft>
              <a:buNone/>
            </a:pPr>
            <a:r>
              <a:t/>
            </a:r>
            <a:endParaRPr sz="2000">
              <a:solidFill>
                <a:srgbClr val="FB91C9"/>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FB91C9"/>
                </a:solidFill>
                <a:latin typeface="Times New Roman"/>
                <a:ea typeface="Times New Roman"/>
                <a:cs typeface="Times New Roman"/>
                <a:sym typeface="Times New Roman"/>
              </a:rPr>
              <a:t>Chandigarh Engineering College, Jhanjeri, Mohali</a:t>
            </a:r>
            <a:endParaRPr/>
          </a:p>
          <a:p>
            <a:pPr indent="0" lvl="0" marL="0" marR="0" rtl="0" algn="l">
              <a:spcBef>
                <a:spcPts val="0"/>
              </a:spcBef>
              <a:spcAft>
                <a:spcPts val="0"/>
              </a:spcAft>
              <a:buNone/>
            </a:pPr>
            <a:r>
              <a:t/>
            </a:r>
            <a:endParaRPr sz="2000">
              <a:solidFill>
                <a:srgbClr val="FB91C9"/>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FB91C9"/>
                </a:solidFill>
                <a:latin typeface="Times New Roman"/>
                <a:ea typeface="Times New Roman"/>
                <a:cs typeface="Times New Roman"/>
                <a:sym typeface="Times New Roman"/>
              </a:rPr>
              <a:t>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152" name="Google Shape;152;p10"/>
          <p:cNvSpPr txBox="1"/>
          <p:nvPr/>
        </p:nvSpPr>
        <p:spPr>
          <a:xfrm>
            <a:off x="464458" y="1588249"/>
            <a:ext cx="11335656" cy="321242"/>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202020"/>
                </a:solidFill>
                <a:latin typeface="Verdana"/>
                <a:ea typeface="Verdana"/>
                <a:cs typeface="Verdana"/>
                <a:sym typeface="Verdana"/>
              </a:rPr>
              <a:t>Question 1 : Is the high lead_time a reason for booking cancellations?</a:t>
            </a:r>
            <a:endParaRPr sz="2000">
              <a:solidFill>
                <a:schemeClr val="dk1"/>
              </a:solidFill>
              <a:latin typeface="Verdana"/>
              <a:ea typeface="Verdana"/>
              <a:cs typeface="Verdana"/>
              <a:sym typeface="Verdana"/>
            </a:endParaRPr>
          </a:p>
        </p:txBody>
      </p:sp>
      <p:pic>
        <p:nvPicPr>
          <p:cNvPr id="153" name="Google Shape;153;p10"/>
          <p:cNvPicPr preferRelativeResize="0"/>
          <p:nvPr/>
        </p:nvPicPr>
        <p:blipFill rotWithShape="1">
          <a:blip r:embed="rId3">
            <a:alphaModFix/>
          </a:blip>
          <a:srcRect b="0" l="0" r="0" t="0"/>
          <a:stretch/>
        </p:blipFill>
        <p:spPr>
          <a:xfrm>
            <a:off x="6768863" y="2274429"/>
            <a:ext cx="5031251" cy="3672113"/>
          </a:xfrm>
          <a:prstGeom prst="rect">
            <a:avLst/>
          </a:prstGeom>
          <a:noFill/>
          <a:ln>
            <a:noFill/>
          </a:ln>
        </p:spPr>
      </p:pic>
      <p:sp>
        <p:nvSpPr>
          <p:cNvPr id="154" name="Google Shape;154;p10"/>
          <p:cNvSpPr txBox="1"/>
          <p:nvPr/>
        </p:nvSpPr>
        <p:spPr>
          <a:xfrm>
            <a:off x="464458" y="3053588"/>
            <a:ext cx="5457371" cy="1674817"/>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chemeClr val="dk1"/>
              </a:buClr>
              <a:buSzPts val="1800"/>
              <a:buFont typeface="Noto Sans Symbols"/>
              <a:buChar char="⮚"/>
            </a:pPr>
            <a:r>
              <a:rPr lang="en-US" sz="1800">
                <a:solidFill>
                  <a:schemeClr val="dk1"/>
                </a:solidFill>
                <a:latin typeface="Verdana"/>
                <a:ea typeface="Verdana"/>
                <a:cs typeface="Verdana"/>
                <a:sym typeface="Verdana"/>
              </a:rPr>
              <a:t>Less lead time means fewer cancellations. Customers who book hotels more than 15 days in advance are more likely to cancel their booking.</a:t>
            </a:r>
            <a:endParaRPr sz="1800">
              <a:solidFill>
                <a:schemeClr val="dk1"/>
              </a:solidFill>
              <a:latin typeface="Verdana"/>
              <a:ea typeface="Verdana"/>
              <a:cs typeface="Verdana"/>
              <a:sym typeface="Verdana"/>
            </a:endParaRPr>
          </a:p>
          <a:p>
            <a:pPr indent="-286385" lvl="0" marL="299085" marR="0" rtl="0" algn="just">
              <a:lnSpc>
                <a:spcPct val="100000"/>
              </a:lnSpc>
              <a:spcBef>
                <a:spcPts val="0"/>
              </a:spcBef>
              <a:spcAft>
                <a:spcPts val="0"/>
              </a:spcAft>
              <a:buClr>
                <a:schemeClr val="dk1"/>
              </a:buClr>
              <a:buSzPts val="1800"/>
              <a:buFont typeface="Noto Sans Symbols"/>
              <a:buChar char="⮚"/>
            </a:pPr>
            <a:r>
              <a:rPr lang="en-US" sz="1800">
                <a:solidFill>
                  <a:schemeClr val="dk1"/>
                </a:solidFill>
                <a:latin typeface="Verdana"/>
                <a:ea typeface="Verdana"/>
                <a:cs typeface="Verdana"/>
                <a:sym typeface="Verdana"/>
              </a:rPr>
              <a:t>Booking cancellations are not caused by a</a:t>
            </a:r>
            <a:endParaRPr sz="1800">
              <a:solidFill>
                <a:schemeClr val="dk1"/>
              </a:solidFill>
              <a:latin typeface="Verdana"/>
              <a:ea typeface="Verdana"/>
              <a:cs typeface="Verdana"/>
              <a:sym typeface="Verdana"/>
            </a:endParaRPr>
          </a:p>
          <a:p>
            <a:pPr indent="0" lvl="0" marL="299085" marR="0" rtl="0" algn="just">
              <a:lnSpc>
                <a:spcPct val="100000"/>
              </a:lnSpc>
              <a:spcBef>
                <a:spcPts val="5"/>
              </a:spcBef>
              <a:spcAft>
                <a:spcPts val="0"/>
              </a:spcAft>
              <a:buNone/>
            </a:pPr>
            <a:r>
              <a:rPr lang="en-US" sz="1800">
                <a:solidFill>
                  <a:schemeClr val="dk1"/>
                </a:solidFill>
                <a:latin typeface="Verdana"/>
                <a:ea typeface="Verdana"/>
                <a:cs typeface="Verdana"/>
                <a:sym typeface="Verdana"/>
              </a:rPr>
              <a:t>longer Lead time.</a:t>
            </a:r>
            <a:endParaRPr sz="180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160" name="Google Shape;160;p11"/>
          <p:cNvSpPr txBox="1"/>
          <p:nvPr/>
        </p:nvSpPr>
        <p:spPr>
          <a:xfrm>
            <a:off x="464458" y="1588249"/>
            <a:ext cx="11335656" cy="629018"/>
          </a:xfrm>
          <a:prstGeom prst="rect">
            <a:avLst/>
          </a:prstGeom>
          <a:no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b="1" lang="en-US" sz="2000">
                <a:solidFill>
                  <a:srgbClr val="202020"/>
                </a:solidFill>
                <a:latin typeface="Verdana"/>
                <a:ea typeface="Verdana"/>
                <a:cs typeface="Verdana"/>
                <a:sym typeface="Verdana"/>
              </a:rPr>
              <a:t>Question 2 : Which market segment is most used for booking hotels, and which market segment bookings are most canceled?</a:t>
            </a:r>
            <a:endParaRPr sz="2000">
              <a:solidFill>
                <a:schemeClr val="dk1"/>
              </a:solidFill>
              <a:latin typeface="Verdana"/>
              <a:ea typeface="Verdana"/>
              <a:cs typeface="Verdana"/>
              <a:sym typeface="Verdana"/>
            </a:endParaRPr>
          </a:p>
        </p:txBody>
      </p:sp>
      <p:sp>
        <p:nvSpPr>
          <p:cNvPr id="161" name="Google Shape;161;p11"/>
          <p:cNvSpPr txBox="1"/>
          <p:nvPr/>
        </p:nvSpPr>
        <p:spPr>
          <a:xfrm>
            <a:off x="464458" y="2976245"/>
            <a:ext cx="5428342" cy="1120820"/>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The majority of hotel reservations are made online, as are the majority of cancellations of reservations made by customers who made their reservations online.</a:t>
            </a:r>
            <a:endParaRPr sz="1800">
              <a:solidFill>
                <a:schemeClr val="dk1"/>
              </a:solidFill>
              <a:latin typeface="Verdana"/>
              <a:ea typeface="Verdana"/>
              <a:cs typeface="Verdana"/>
              <a:sym typeface="Verdana"/>
            </a:endParaRPr>
          </a:p>
        </p:txBody>
      </p:sp>
      <p:pic>
        <p:nvPicPr>
          <p:cNvPr id="162" name="Google Shape;162;p11"/>
          <p:cNvPicPr preferRelativeResize="0"/>
          <p:nvPr/>
        </p:nvPicPr>
        <p:blipFill rotWithShape="1">
          <a:blip r:embed="rId3">
            <a:alphaModFix/>
          </a:blip>
          <a:srcRect b="0" l="0" r="0" t="0"/>
          <a:stretch/>
        </p:blipFill>
        <p:spPr>
          <a:xfrm>
            <a:off x="5892800" y="2741862"/>
            <a:ext cx="6013562" cy="31246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168" name="Google Shape;168;p12"/>
          <p:cNvSpPr txBox="1"/>
          <p:nvPr/>
        </p:nvSpPr>
        <p:spPr>
          <a:xfrm>
            <a:off x="464458" y="1588249"/>
            <a:ext cx="11335656" cy="321242"/>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202020"/>
                </a:solidFill>
                <a:latin typeface="Verdana"/>
                <a:ea typeface="Verdana"/>
                <a:cs typeface="Verdana"/>
                <a:sym typeface="Verdana"/>
              </a:rPr>
              <a:t>Question 3: Which hotel type has the most advanced reservations?</a:t>
            </a:r>
            <a:endParaRPr sz="2000">
              <a:solidFill>
                <a:schemeClr val="dk1"/>
              </a:solidFill>
              <a:latin typeface="Verdana"/>
              <a:ea typeface="Verdana"/>
              <a:cs typeface="Verdana"/>
              <a:sym typeface="Verdana"/>
            </a:endParaRPr>
          </a:p>
        </p:txBody>
      </p:sp>
      <p:pic>
        <p:nvPicPr>
          <p:cNvPr id="169" name="Google Shape;169;p12"/>
          <p:cNvPicPr preferRelativeResize="0"/>
          <p:nvPr/>
        </p:nvPicPr>
        <p:blipFill rotWithShape="1">
          <a:blip r:embed="rId3">
            <a:alphaModFix/>
          </a:blip>
          <a:srcRect b="0" l="0" r="0" t="0"/>
          <a:stretch/>
        </p:blipFill>
        <p:spPr>
          <a:xfrm>
            <a:off x="6419961" y="2274429"/>
            <a:ext cx="5242542" cy="3702820"/>
          </a:xfrm>
          <a:prstGeom prst="rect">
            <a:avLst/>
          </a:prstGeom>
          <a:noFill/>
          <a:ln>
            <a:noFill/>
          </a:ln>
        </p:spPr>
      </p:pic>
      <p:sp>
        <p:nvSpPr>
          <p:cNvPr id="170" name="Google Shape;170;p12"/>
          <p:cNvSpPr txBox="1"/>
          <p:nvPr/>
        </p:nvSpPr>
        <p:spPr>
          <a:xfrm>
            <a:off x="464458" y="2976245"/>
            <a:ext cx="5428342" cy="566822"/>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In comparison to city hotels, guests book resort hotels a little bit in advance.</a:t>
            </a:r>
            <a:endParaRPr sz="18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just">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176" name="Google Shape;176;p13"/>
          <p:cNvSpPr txBox="1"/>
          <p:nvPr/>
        </p:nvSpPr>
        <p:spPr>
          <a:xfrm>
            <a:off x="464458" y="1588249"/>
            <a:ext cx="11335656" cy="321242"/>
          </a:xfrm>
          <a:prstGeom prst="rect">
            <a:avLst/>
          </a:prstGeom>
          <a:noFill/>
          <a:ln>
            <a:noFill/>
          </a:ln>
        </p:spPr>
        <p:txBody>
          <a:bodyPr anchorCtr="0" anchor="t" bIns="0" lIns="0" spcFirstLastPara="1" rIns="0" wrap="square" tIns="13325">
            <a:spAutoFit/>
          </a:bodyPr>
          <a:lstStyle/>
          <a:p>
            <a:pPr indent="0" lvl="0" marL="12700" marR="0" rtl="0" algn="just">
              <a:lnSpc>
                <a:spcPct val="100000"/>
              </a:lnSpc>
              <a:spcBef>
                <a:spcPts val="0"/>
              </a:spcBef>
              <a:spcAft>
                <a:spcPts val="0"/>
              </a:spcAft>
              <a:buNone/>
            </a:pPr>
            <a:r>
              <a:rPr b="1" lang="en-US" sz="2000">
                <a:solidFill>
                  <a:srgbClr val="202020"/>
                </a:solidFill>
                <a:latin typeface="Verdana"/>
                <a:ea typeface="Verdana"/>
                <a:cs typeface="Verdana"/>
                <a:sym typeface="Verdana"/>
              </a:rPr>
              <a:t>Question 4 : Which room generates a higher ADR?</a:t>
            </a:r>
            <a:endParaRPr sz="2000">
              <a:solidFill>
                <a:schemeClr val="dk1"/>
              </a:solidFill>
              <a:latin typeface="Verdana"/>
              <a:ea typeface="Verdana"/>
              <a:cs typeface="Verdana"/>
              <a:sym typeface="Verdana"/>
            </a:endParaRPr>
          </a:p>
        </p:txBody>
      </p:sp>
      <p:sp>
        <p:nvSpPr>
          <p:cNvPr id="177" name="Google Shape;177;p13"/>
          <p:cNvSpPr txBox="1"/>
          <p:nvPr/>
        </p:nvSpPr>
        <p:spPr>
          <a:xfrm>
            <a:off x="358210" y="5400131"/>
            <a:ext cx="11441904" cy="1120820"/>
          </a:xfrm>
          <a:prstGeom prst="rect">
            <a:avLst/>
          </a:prstGeom>
          <a:noFill/>
          <a:ln>
            <a:noFill/>
          </a:ln>
        </p:spPr>
        <p:txBody>
          <a:bodyPr anchorCtr="0" anchor="t" bIns="0" lIns="0" spcFirstLastPara="1" rIns="0" wrap="square" tIns="12700">
            <a:spAutoFit/>
          </a:bodyPr>
          <a:lstStyle/>
          <a:p>
            <a:pPr indent="-287019" lvl="0" marL="299085" marR="10541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Room types G, followed by H, generate high ADR. Room I has a very low ADR. The most popular room is A, but it has a lower ADR than other room types that are less popular with customers for bookings.</a:t>
            </a:r>
            <a:endParaRPr sz="1800">
              <a:solidFill>
                <a:schemeClr val="dk1"/>
              </a:solidFill>
              <a:latin typeface="Verdana"/>
              <a:ea typeface="Verdana"/>
              <a:cs typeface="Verdana"/>
              <a:sym typeface="Verdana"/>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To maximize revenue, the hotel should increase the number of rooms in A, G and H.</a:t>
            </a:r>
            <a:endParaRPr sz="1800">
              <a:solidFill>
                <a:schemeClr val="dk1"/>
              </a:solidFill>
              <a:latin typeface="Verdana"/>
              <a:ea typeface="Verdana"/>
              <a:cs typeface="Verdana"/>
              <a:sym typeface="Verdana"/>
            </a:endParaRPr>
          </a:p>
        </p:txBody>
      </p:sp>
      <p:pic>
        <p:nvPicPr>
          <p:cNvPr id="178" name="Google Shape;178;p13"/>
          <p:cNvPicPr preferRelativeResize="0"/>
          <p:nvPr/>
        </p:nvPicPr>
        <p:blipFill rotWithShape="1">
          <a:blip r:embed="rId3">
            <a:alphaModFix/>
          </a:blip>
          <a:srcRect b="0" l="0" r="0" t="0"/>
          <a:stretch/>
        </p:blipFill>
        <p:spPr>
          <a:xfrm>
            <a:off x="7257" y="1909491"/>
            <a:ext cx="11923486" cy="32285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184" name="Google Shape;184;p14"/>
          <p:cNvSpPr txBox="1"/>
          <p:nvPr/>
        </p:nvSpPr>
        <p:spPr>
          <a:xfrm>
            <a:off x="464458" y="1588249"/>
            <a:ext cx="11335656" cy="321242"/>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chemeClr val="dk1"/>
                </a:solidFill>
                <a:latin typeface="Verdana"/>
                <a:ea typeface="Verdana"/>
                <a:cs typeface="Verdana"/>
                <a:sym typeface="Verdana"/>
              </a:rPr>
              <a:t>Question 5: How many people are reservations made for?</a:t>
            </a:r>
            <a:endParaRPr sz="2000">
              <a:solidFill>
                <a:schemeClr val="dk1"/>
              </a:solidFill>
              <a:latin typeface="Verdana"/>
              <a:ea typeface="Verdana"/>
              <a:cs typeface="Verdana"/>
              <a:sym typeface="Verdana"/>
            </a:endParaRPr>
          </a:p>
        </p:txBody>
      </p:sp>
      <p:pic>
        <p:nvPicPr>
          <p:cNvPr id="185" name="Google Shape;185;p14"/>
          <p:cNvPicPr preferRelativeResize="0"/>
          <p:nvPr/>
        </p:nvPicPr>
        <p:blipFill rotWithShape="1">
          <a:blip r:embed="rId3">
            <a:alphaModFix/>
          </a:blip>
          <a:srcRect b="0" l="0" r="0" t="0"/>
          <a:stretch/>
        </p:blipFill>
        <p:spPr>
          <a:xfrm>
            <a:off x="7286171" y="2274429"/>
            <a:ext cx="4441371" cy="3871733"/>
          </a:xfrm>
          <a:prstGeom prst="rect">
            <a:avLst/>
          </a:prstGeom>
          <a:noFill/>
          <a:ln>
            <a:noFill/>
          </a:ln>
        </p:spPr>
      </p:pic>
      <p:sp>
        <p:nvSpPr>
          <p:cNvPr id="186" name="Google Shape;186;p14"/>
          <p:cNvSpPr txBox="1"/>
          <p:nvPr/>
        </p:nvSpPr>
        <p:spPr>
          <a:xfrm>
            <a:off x="529497" y="2954837"/>
            <a:ext cx="6451874" cy="1687641"/>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Most customers book hotels for two people (couples). Customers prefer city hotels over resorts for family bookings.</a:t>
            </a:r>
            <a:endParaRPr sz="1800">
              <a:solidFill>
                <a:srgbClr val="202020"/>
              </a:solidFill>
              <a:latin typeface="Verdana"/>
              <a:ea typeface="Verdana"/>
              <a:cs typeface="Verdana"/>
              <a:sym typeface="Verdana"/>
            </a:endParaRPr>
          </a:p>
          <a:p>
            <a:pPr indent="0" lvl="0" marL="12065" marR="5080" rtl="0" algn="just">
              <a:lnSpc>
                <a:spcPct val="100000"/>
              </a:lnSpc>
              <a:spcBef>
                <a:spcPts val="100"/>
              </a:spcBef>
              <a:spcAft>
                <a:spcPts val="0"/>
              </a:spcAft>
              <a:buNone/>
            </a:pPr>
            <a:r>
              <a:t/>
            </a:r>
            <a:endParaRPr sz="1800">
              <a:solidFill>
                <a:schemeClr val="dk1"/>
              </a:solidFill>
              <a:latin typeface="Verdana"/>
              <a:ea typeface="Verdana"/>
              <a:cs typeface="Verdana"/>
              <a:sym typeface="Verdana"/>
            </a:endParaRPr>
          </a:p>
          <a:p>
            <a:pPr indent="-287019" lvl="0" marL="299085" marR="69850" rtl="0" algn="just">
              <a:lnSpc>
                <a:spcPct val="100000"/>
              </a:lnSpc>
              <a:spcBef>
                <a:spcPts val="5"/>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A city hotel is preferred when booking for a single person.</a:t>
            </a:r>
            <a:endParaRPr sz="180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nvSpPr>
        <p:spPr>
          <a:xfrm>
            <a:off x="-581172" y="711838"/>
            <a:ext cx="12461296"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a:t>
            </a:r>
            <a:endParaRPr/>
          </a:p>
        </p:txBody>
      </p:sp>
      <p:sp>
        <p:nvSpPr>
          <p:cNvPr id="192" name="Google Shape;192;p15"/>
          <p:cNvSpPr txBox="1"/>
          <p:nvPr/>
        </p:nvSpPr>
        <p:spPr>
          <a:xfrm>
            <a:off x="464458" y="1588249"/>
            <a:ext cx="11335656" cy="321242"/>
          </a:xfrm>
          <a:prstGeom prst="rect">
            <a:avLst/>
          </a:prstGeom>
          <a:noFill/>
          <a:ln>
            <a:noFill/>
          </a:ln>
        </p:spPr>
        <p:txBody>
          <a:bodyPr anchorCtr="0" anchor="t" bIns="0" lIns="0" spcFirstLastPara="1" rIns="0" wrap="square" tIns="13325">
            <a:spAutoFit/>
          </a:bodyPr>
          <a:lstStyle/>
          <a:p>
            <a:pPr indent="0" lvl="0" marL="5080" marR="0" rtl="0" algn="l">
              <a:lnSpc>
                <a:spcPct val="100000"/>
              </a:lnSpc>
              <a:spcBef>
                <a:spcPts val="0"/>
              </a:spcBef>
              <a:spcAft>
                <a:spcPts val="0"/>
              </a:spcAft>
              <a:buNone/>
            </a:pPr>
            <a:r>
              <a:rPr b="1" lang="en-US" sz="2000">
                <a:solidFill>
                  <a:srgbClr val="202020"/>
                </a:solidFill>
                <a:latin typeface="Times New Roman"/>
                <a:ea typeface="Times New Roman"/>
                <a:cs typeface="Times New Roman"/>
                <a:sym typeface="Times New Roman"/>
              </a:rPr>
              <a:t>Question 6: Is not having a reserved room assigned a reason for booking cancellations?</a:t>
            </a:r>
            <a:endParaRPr sz="2000">
              <a:solidFill>
                <a:schemeClr val="dk1"/>
              </a:solidFill>
              <a:latin typeface="Times New Roman"/>
              <a:ea typeface="Times New Roman"/>
              <a:cs typeface="Times New Roman"/>
              <a:sym typeface="Times New Roman"/>
            </a:endParaRPr>
          </a:p>
        </p:txBody>
      </p:sp>
      <p:pic>
        <p:nvPicPr>
          <p:cNvPr id="193" name="Google Shape;193;p15"/>
          <p:cNvPicPr preferRelativeResize="0"/>
          <p:nvPr/>
        </p:nvPicPr>
        <p:blipFill rotWithShape="1">
          <a:blip r:embed="rId3">
            <a:alphaModFix/>
          </a:blip>
          <a:srcRect b="0" l="0" r="0" t="0"/>
          <a:stretch/>
        </p:blipFill>
        <p:spPr>
          <a:xfrm>
            <a:off x="6513410" y="2274429"/>
            <a:ext cx="5286704" cy="4211363"/>
          </a:xfrm>
          <a:prstGeom prst="rect">
            <a:avLst/>
          </a:prstGeom>
          <a:noFill/>
          <a:ln>
            <a:noFill/>
          </a:ln>
        </p:spPr>
      </p:pic>
      <p:sp>
        <p:nvSpPr>
          <p:cNvPr id="194" name="Google Shape;194;p15"/>
          <p:cNvSpPr txBox="1"/>
          <p:nvPr/>
        </p:nvSpPr>
        <p:spPr>
          <a:xfrm>
            <a:off x="1064748" y="2991700"/>
            <a:ext cx="5031251" cy="1410643"/>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inability to assign a reserved room to a customer is not grounds for cancellation.</a:t>
            </a:r>
            <a:endParaRPr sz="1800">
              <a:solidFill>
                <a:schemeClr val="dk1"/>
              </a:solidFill>
              <a:latin typeface="Times New Roman"/>
              <a:ea typeface="Times New Roman"/>
              <a:cs typeface="Times New Roman"/>
              <a:sym typeface="Times New Roman"/>
            </a:endParaRPr>
          </a:p>
          <a:p>
            <a:pPr indent="0" lvl="0" marL="12065" marR="5080" rtl="0" algn="just">
              <a:lnSpc>
                <a:spcPct val="100000"/>
              </a:lnSpc>
              <a:spcBef>
                <a:spcPts val="100"/>
              </a:spcBef>
              <a:spcAft>
                <a:spcPts val="0"/>
              </a:spcAft>
              <a:buNone/>
            </a:pPr>
            <a:r>
              <a:t/>
            </a:r>
            <a:endParaRPr sz="1800">
              <a:solidFill>
                <a:schemeClr val="dk1"/>
              </a:solidFill>
              <a:latin typeface="Times New Roman"/>
              <a:ea typeface="Times New Roman"/>
              <a:cs typeface="Times New Roman"/>
              <a:sym typeface="Times New Roman"/>
            </a:endParaRPr>
          </a:p>
          <a:p>
            <a:pPr indent="-287019" lvl="0" marL="299085" marR="12065" rtl="0" algn="just">
              <a:lnSpc>
                <a:spcPct val="100000"/>
              </a:lnSpc>
              <a:spcBef>
                <a:spcPts val="5"/>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Less than 1% of people who cancelled their booking when the reserved room was not assigned.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00" name="Google Shape;200;p16"/>
          <p:cNvSpPr txBox="1"/>
          <p:nvPr/>
        </p:nvSpPr>
        <p:spPr>
          <a:xfrm>
            <a:off x="381002" y="1274991"/>
            <a:ext cx="11335656" cy="629018"/>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b="1" lang="en-US" sz="2000">
                <a:solidFill>
                  <a:srgbClr val="202020"/>
                </a:solidFill>
                <a:latin typeface="Verdana"/>
                <a:ea typeface="Verdana"/>
                <a:cs typeface="Verdana"/>
                <a:sym typeface="Verdana"/>
              </a:rPr>
              <a:t>Question 7 : Which customer type generates more revenue in terms of hotel types and customer types?</a:t>
            </a:r>
            <a:endParaRPr sz="2000">
              <a:solidFill>
                <a:schemeClr val="dk1"/>
              </a:solidFill>
              <a:latin typeface="Verdana"/>
              <a:ea typeface="Verdana"/>
              <a:cs typeface="Verdana"/>
              <a:sym typeface="Verdana"/>
            </a:endParaRPr>
          </a:p>
        </p:txBody>
      </p:sp>
      <p:sp>
        <p:nvSpPr>
          <p:cNvPr id="201" name="Google Shape;201;p16"/>
          <p:cNvSpPr txBox="1"/>
          <p:nvPr/>
        </p:nvSpPr>
        <p:spPr>
          <a:xfrm>
            <a:off x="381002" y="2480785"/>
            <a:ext cx="5714998" cy="1615827"/>
          </a:xfrm>
          <a:prstGeom prst="rect">
            <a:avLst/>
          </a:prstGeom>
          <a:noFill/>
          <a:ln>
            <a:noFill/>
          </a:ln>
        </p:spPr>
        <p:txBody>
          <a:bodyPr anchorCtr="0" anchor="t" bIns="0" lIns="0" spcFirstLastPara="1" rIns="0" wrap="square" tIns="12700">
            <a:spAutoFit/>
          </a:bodyPr>
          <a:lstStyle/>
          <a:p>
            <a:pPr indent="-287019" lvl="0" marL="299085" marR="161925"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City hotels generate more revenue (54.86%) than resort hotels (45.14%).</a:t>
            </a:r>
            <a:endParaRPr sz="1800">
              <a:solidFill>
                <a:schemeClr val="dk1"/>
              </a:solidFill>
              <a:latin typeface="Verdana"/>
              <a:ea typeface="Verdana"/>
              <a:cs typeface="Verdana"/>
              <a:sym typeface="Verdana"/>
            </a:endParaRPr>
          </a:p>
          <a:p>
            <a:pPr indent="-287019" lvl="0" marL="299085" marR="5080" rtl="0" algn="just">
              <a:lnSpc>
                <a:spcPct val="100000"/>
              </a:lnSpc>
              <a:spcBef>
                <a:spcPts val="1685"/>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Transient customers who book rooms for a short period of time generate more revenue than other types of customers.</a:t>
            </a:r>
            <a:endParaRPr sz="1800">
              <a:solidFill>
                <a:schemeClr val="dk1"/>
              </a:solidFill>
              <a:latin typeface="Verdana"/>
              <a:ea typeface="Verdana"/>
              <a:cs typeface="Verdana"/>
              <a:sym typeface="Verdana"/>
            </a:endParaRPr>
          </a:p>
        </p:txBody>
      </p:sp>
      <p:pic>
        <p:nvPicPr>
          <p:cNvPr id="202" name="Google Shape;202;p16"/>
          <p:cNvPicPr preferRelativeResize="0"/>
          <p:nvPr/>
        </p:nvPicPr>
        <p:blipFill rotWithShape="1">
          <a:blip r:embed="rId3">
            <a:alphaModFix/>
          </a:blip>
          <a:srcRect b="0" l="0" r="0" t="0"/>
          <a:stretch/>
        </p:blipFill>
        <p:spPr>
          <a:xfrm>
            <a:off x="6865257" y="2584707"/>
            <a:ext cx="4601028" cy="37286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08" name="Google Shape;208;p17"/>
          <p:cNvSpPr txBox="1"/>
          <p:nvPr/>
        </p:nvSpPr>
        <p:spPr>
          <a:xfrm>
            <a:off x="381002" y="1274991"/>
            <a:ext cx="11335656" cy="321242"/>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b="1" lang="en-US" sz="2000">
                <a:solidFill>
                  <a:srgbClr val="202020"/>
                </a:solidFill>
                <a:latin typeface="Verdana"/>
                <a:ea typeface="Verdana"/>
                <a:cs typeface="Verdana"/>
                <a:sym typeface="Verdana"/>
              </a:rPr>
              <a:t>Question 8 : What is the most common number of nights booked by customers?</a:t>
            </a:r>
            <a:endParaRPr sz="2000">
              <a:solidFill>
                <a:schemeClr val="dk1"/>
              </a:solidFill>
              <a:latin typeface="Verdana"/>
              <a:ea typeface="Verdana"/>
              <a:cs typeface="Verdana"/>
              <a:sym typeface="Verdana"/>
            </a:endParaRPr>
          </a:p>
        </p:txBody>
      </p:sp>
      <p:sp>
        <p:nvSpPr>
          <p:cNvPr id="209" name="Google Shape;209;p17"/>
          <p:cNvSpPr txBox="1"/>
          <p:nvPr/>
        </p:nvSpPr>
        <p:spPr>
          <a:xfrm>
            <a:off x="381002" y="5369421"/>
            <a:ext cx="11335656" cy="1120820"/>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The majority of the guests are staying at the hotel for three nights. Customers who book hotels for more than one week are very rare. Most hotel bookings are for less than 7 nights.</a:t>
            </a:r>
            <a:endParaRPr sz="1800">
              <a:solidFill>
                <a:schemeClr val="dk1"/>
              </a:solidFill>
              <a:latin typeface="Verdana"/>
              <a:ea typeface="Verdana"/>
              <a:cs typeface="Verdana"/>
              <a:sym typeface="Verdana"/>
            </a:endParaRPr>
          </a:p>
          <a:p>
            <a:pPr indent="-287019" lvl="0" marL="299085" marR="42545" rtl="0" algn="just">
              <a:lnSpc>
                <a:spcPct val="100000"/>
              </a:lnSpc>
              <a:spcBef>
                <a:spcPts val="5"/>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The hotel should pay more attention to keeping reservations available for less than 7 nights to not lose customers and to generate more revenue.</a:t>
            </a:r>
            <a:endParaRPr sz="1800">
              <a:solidFill>
                <a:schemeClr val="dk1"/>
              </a:solidFill>
              <a:latin typeface="Verdana"/>
              <a:ea typeface="Verdana"/>
              <a:cs typeface="Verdana"/>
              <a:sym typeface="Verdana"/>
            </a:endParaRPr>
          </a:p>
        </p:txBody>
      </p:sp>
      <p:pic>
        <p:nvPicPr>
          <p:cNvPr id="210" name="Google Shape;210;p17"/>
          <p:cNvPicPr preferRelativeResize="0"/>
          <p:nvPr/>
        </p:nvPicPr>
        <p:blipFill rotWithShape="1">
          <a:blip r:embed="rId3">
            <a:alphaModFix/>
          </a:blip>
          <a:srcRect b="0" l="0" r="0" t="0"/>
          <a:stretch/>
        </p:blipFill>
        <p:spPr>
          <a:xfrm>
            <a:off x="791026" y="2009237"/>
            <a:ext cx="9608459" cy="32549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16" name="Google Shape;216;p18"/>
          <p:cNvSpPr txBox="1"/>
          <p:nvPr/>
        </p:nvSpPr>
        <p:spPr>
          <a:xfrm>
            <a:off x="130629" y="1317403"/>
            <a:ext cx="11335656" cy="321242"/>
          </a:xfrm>
          <a:prstGeom prst="rect">
            <a:avLst/>
          </a:prstGeom>
          <a:noFill/>
          <a:ln>
            <a:noFill/>
          </a:ln>
        </p:spPr>
        <p:txBody>
          <a:bodyPr anchorCtr="0" anchor="t" bIns="0" lIns="0" spcFirstLastPara="1" rIns="0" wrap="square" tIns="13325">
            <a:spAutoFit/>
          </a:bodyPr>
          <a:lstStyle/>
          <a:p>
            <a:pPr indent="-342265" lvl="0" marL="354965" marR="0" rtl="0" algn="l">
              <a:lnSpc>
                <a:spcPct val="100000"/>
              </a:lnSpc>
              <a:spcBef>
                <a:spcPts val="0"/>
              </a:spcBef>
              <a:spcAft>
                <a:spcPts val="0"/>
              </a:spcAft>
              <a:buClr>
                <a:srgbClr val="F5FCFF"/>
              </a:buClr>
              <a:buSzPts val="2571"/>
              <a:buFont typeface="Helvetica Neue"/>
              <a:buChar char="●"/>
            </a:pPr>
            <a:r>
              <a:rPr b="1" lang="en-US" sz="2000">
                <a:solidFill>
                  <a:srgbClr val="202020"/>
                </a:solidFill>
                <a:latin typeface="Verdana"/>
                <a:ea typeface="Verdana"/>
                <a:cs typeface="Verdana"/>
                <a:sym typeface="Verdana"/>
              </a:rPr>
              <a:t>Question 9: Which month is the busiest for hotels?</a:t>
            </a:r>
            <a:endParaRPr sz="2000">
              <a:solidFill>
                <a:schemeClr val="dk1"/>
              </a:solidFill>
              <a:latin typeface="Verdana"/>
              <a:ea typeface="Verdana"/>
              <a:cs typeface="Verdana"/>
              <a:sym typeface="Verdana"/>
            </a:endParaRPr>
          </a:p>
        </p:txBody>
      </p:sp>
      <p:sp>
        <p:nvSpPr>
          <p:cNvPr id="217" name="Google Shape;217;p18"/>
          <p:cNvSpPr txBox="1"/>
          <p:nvPr/>
        </p:nvSpPr>
        <p:spPr>
          <a:xfrm>
            <a:off x="482600" y="4638555"/>
            <a:ext cx="11226799" cy="1674817"/>
          </a:xfrm>
          <a:prstGeom prst="rect">
            <a:avLst/>
          </a:prstGeom>
          <a:noFill/>
          <a:ln>
            <a:noFill/>
          </a:ln>
        </p:spPr>
        <p:txBody>
          <a:bodyPr anchorCtr="0" anchor="t" bIns="0" lIns="0" spcFirstLastPara="1" rIns="0" wrap="square" tIns="12700">
            <a:spAutoFit/>
          </a:bodyPr>
          <a:lstStyle/>
          <a:p>
            <a:pPr indent="-287019" lvl="0" marL="299085" marR="59689"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Customers prefer city hotels over resort hotels for the New Year. The city hotel is busiest in October and September , which means that this month has the most bookings.</a:t>
            </a:r>
            <a:endParaRPr sz="1800">
              <a:solidFill>
                <a:schemeClr val="dk1"/>
              </a:solidFill>
              <a:latin typeface="Verdana"/>
              <a:ea typeface="Verdana"/>
              <a:cs typeface="Verdana"/>
              <a:sym typeface="Verdana"/>
            </a:endParaRPr>
          </a:p>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In the fourth quarter of the year, in December, resorts are busier than city hotels. Resort hotels are significantly less busy in the third quarter of the year than they are throughout the year.</a:t>
            </a:r>
            <a:endParaRPr sz="1800">
              <a:solidFill>
                <a:schemeClr val="dk1"/>
              </a:solidFill>
              <a:latin typeface="Verdana"/>
              <a:ea typeface="Verdana"/>
              <a:cs typeface="Verdana"/>
              <a:sym typeface="Verdana"/>
            </a:endParaRPr>
          </a:p>
          <a:p>
            <a:pPr indent="-349250" lvl="0" marL="361950" marR="0" rtl="0" algn="just">
              <a:lnSpc>
                <a:spcPct val="100000"/>
              </a:lnSpc>
              <a:spcBef>
                <a:spcPts val="5"/>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In July there is no longer waiting period for bookings.</a:t>
            </a:r>
            <a:endParaRPr sz="1800">
              <a:solidFill>
                <a:schemeClr val="dk1"/>
              </a:solidFill>
              <a:latin typeface="Verdana"/>
              <a:ea typeface="Verdana"/>
              <a:cs typeface="Verdana"/>
              <a:sym typeface="Verdana"/>
            </a:endParaRPr>
          </a:p>
        </p:txBody>
      </p:sp>
      <p:pic>
        <p:nvPicPr>
          <p:cNvPr id="218" name="Google Shape;218;p18"/>
          <p:cNvPicPr preferRelativeResize="0"/>
          <p:nvPr/>
        </p:nvPicPr>
        <p:blipFill rotWithShape="1">
          <a:blip r:embed="rId3">
            <a:alphaModFix/>
          </a:blip>
          <a:srcRect b="0" l="0" r="0" t="0"/>
          <a:stretch/>
        </p:blipFill>
        <p:spPr>
          <a:xfrm>
            <a:off x="1787480" y="1690686"/>
            <a:ext cx="9098234" cy="28958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24" name="Google Shape;224;p19"/>
          <p:cNvSpPr txBox="1"/>
          <p:nvPr/>
        </p:nvSpPr>
        <p:spPr>
          <a:xfrm>
            <a:off x="464458" y="1588249"/>
            <a:ext cx="11335656" cy="629018"/>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202020"/>
                </a:solidFill>
                <a:latin typeface="Verdana"/>
                <a:ea typeface="Verdana"/>
                <a:cs typeface="Verdana"/>
                <a:sym typeface="Verdana"/>
              </a:rPr>
              <a:t>Question 10: Which distribution channels have the most cancellations of bookings?</a:t>
            </a:r>
            <a:endParaRPr sz="2000">
              <a:solidFill>
                <a:schemeClr val="dk1"/>
              </a:solidFill>
              <a:latin typeface="Verdana"/>
              <a:ea typeface="Verdana"/>
              <a:cs typeface="Verdana"/>
              <a:sym typeface="Verdana"/>
            </a:endParaRPr>
          </a:p>
        </p:txBody>
      </p:sp>
      <p:sp>
        <p:nvSpPr>
          <p:cNvPr id="225" name="Google Shape;225;p19"/>
          <p:cNvSpPr txBox="1"/>
          <p:nvPr/>
        </p:nvSpPr>
        <p:spPr>
          <a:xfrm>
            <a:off x="464458" y="2976245"/>
            <a:ext cx="5428342" cy="1674817"/>
          </a:xfrm>
          <a:prstGeom prst="rect">
            <a:avLst/>
          </a:prstGeom>
          <a:noFill/>
          <a:ln>
            <a:noFill/>
          </a:ln>
        </p:spPr>
        <p:txBody>
          <a:bodyPr anchorCtr="0" anchor="t" bIns="0" lIns="0" spcFirstLastPara="1" rIns="0" wrap="square" tIns="12700">
            <a:spAutoFit/>
          </a:bodyPr>
          <a:lstStyle/>
          <a:p>
            <a:pPr indent="-287019" lvl="0" marL="299085" marR="513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The majority of canceled bookings were made through the TA/TO distribution channel.</a:t>
            </a:r>
            <a:endParaRPr sz="1800">
              <a:solidFill>
                <a:schemeClr val="dk1"/>
              </a:solidFill>
              <a:latin typeface="Verdana"/>
              <a:ea typeface="Verdana"/>
              <a:cs typeface="Verdana"/>
              <a:sym typeface="Verdana"/>
            </a:endParaRPr>
          </a:p>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Bookings made through the Direct, Corporate, and GDS distribution channels are extremely unlikely to be canceled.</a:t>
            </a:r>
            <a:endParaRPr sz="1800">
              <a:solidFill>
                <a:schemeClr val="dk1"/>
              </a:solidFill>
              <a:latin typeface="Verdana"/>
              <a:ea typeface="Verdana"/>
              <a:cs typeface="Verdana"/>
              <a:sym typeface="Verdana"/>
            </a:endParaRPr>
          </a:p>
        </p:txBody>
      </p:sp>
      <p:pic>
        <p:nvPicPr>
          <p:cNvPr id="226" name="Google Shape;226;p19"/>
          <p:cNvPicPr preferRelativeResize="0"/>
          <p:nvPr/>
        </p:nvPicPr>
        <p:blipFill rotWithShape="1">
          <a:blip r:embed="rId3">
            <a:alphaModFix/>
          </a:blip>
          <a:srcRect b="0" l="0" r="0" t="0"/>
          <a:stretch/>
        </p:blipFill>
        <p:spPr>
          <a:xfrm>
            <a:off x="6299202" y="2561950"/>
            <a:ext cx="5187605" cy="35842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455678" y="600672"/>
            <a:ext cx="10515600" cy="60915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B91C9"/>
              </a:buClr>
              <a:buSzPts val="2800"/>
              <a:buFont typeface="Arial"/>
              <a:buNone/>
            </a:pPr>
            <a:r>
              <a:rPr b="1" lang="en-US">
                <a:solidFill>
                  <a:srgbClr val="FB91C9"/>
                </a:solidFill>
                <a:latin typeface="Arial"/>
                <a:ea typeface="Arial"/>
                <a:cs typeface="Arial"/>
                <a:sym typeface="Arial"/>
              </a:rPr>
              <a:t>OUTLINE</a:t>
            </a:r>
            <a:endParaRPr/>
          </a:p>
        </p:txBody>
      </p:sp>
      <p:sp>
        <p:nvSpPr>
          <p:cNvPr id="104" name="Google Shape;104;p2"/>
          <p:cNvSpPr txBox="1"/>
          <p:nvPr>
            <p:ph idx="1" type="body"/>
          </p:nvPr>
        </p:nvSpPr>
        <p:spPr>
          <a:xfrm>
            <a:off x="455678" y="1365720"/>
            <a:ext cx="11019020" cy="5239062"/>
          </a:xfrm>
          <a:prstGeom prst="rect">
            <a:avLst/>
          </a:prstGeom>
          <a:noFill/>
          <a:ln>
            <a:noFill/>
          </a:ln>
        </p:spPr>
        <p:txBody>
          <a:bodyPr anchorCtr="0" anchor="t" bIns="45700" lIns="91425" spcFirstLastPara="1" rIns="91425" wrap="square" tIns="45700">
            <a:noAutofit/>
          </a:bodyPr>
          <a:lstStyle/>
          <a:p>
            <a:pPr indent="-306000" lvl="0" marL="306000" rtl="0" algn="l">
              <a:lnSpc>
                <a:spcPct val="110000"/>
              </a:lnSpc>
              <a:spcBef>
                <a:spcPts val="0"/>
              </a:spcBef>
              <a:spcAft>
                <a:spcPts val="0"/>
              </a:spcAft>
              <a:buSzPts val="1840"/>
              <a:buChar char="◼"/>
            </a:pPr>
            <a:r>
              <a:rPr b="1" lang="en-US" sz="2000">
                <a:solidFill>
                  <a:schemeClr val="dk1"/>
                </a:solidFill>
                <a:latin typeface="Arial"/>
                <a:ea typeface="Arial"/>
                <a:cs typeface="Arial"/>
                <a:sym typeface="Arial"/>
              </a:rPr>
              <a:t>Problem Statement</a:t>
            </a:r>
            <a:endParaRPr>
              <a:solidFill>
                <a:schemeClr val="dk1"/>
              </a:solidFill>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solidFill>
                  <a:schemeClr val="dk1"/>
                </a:solidFill>
                <a:latin typeface="Arial"/>
                <a:ea typeface="Arial"/>
                <a:cs typeface="Arial"/>
                <a:sym typeface="Arial"/>
              </a:rPr>
              <a:t>Proposed Solution</a:t>
            </a:r>
            <a:endParaRPr>
              <a:solidFill>
                <a:schemeClr val="dk1"/>
              </a:solidFill>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solidFill>
                  <a:schemeClr val="dk1"/>
                </a:solidFill>
                <a:latin typeface="Arial"/>
                <a:ea typeface="Arial"/>
                <a:cs typeface="Arial"/>
                <a:sym typeface="Arial"/>
              </a:rPr>
              <a:t>System Development Approach</a:t>
            </a:r>
            <a:endParaRPr/>
          </a:p>
          <a:p>
            <a:pPr indent="-306000" lvl="0" marL="306000" rtl="0" algn="l">
              <a:lnSpc>
                <a:spcPct val="110000"/>
              </a:lnSpc>
              <a:spcBef>
                <a:spcPts val="1000"/>
              </a:spcBef>
              <a:spcAft>
                <a:spcPts val="0"/>
              </a:spcAft>
              <a:buSzPts val="1840"/>
              <a:buChar char="◼"/>
            </a:pPr>
            <a:r>
              <a:rPr b="1" lang="en-US" sz="2000">
                <a:solidFill>
                  <a:schemeClr val="dk1"/>
                </a:solidFill>
                <a:latin typeface="Arial"/>
                <a:ea typeface="Arial"/>
                <a:cs typeface="Arial"/>
                <a:sym typeface="Arial"/>
              </a:rPr>
              <a:t>Data Description</a:t>
            </a:r>
            <a:endParaRPr>
              <a:solidFill>
                <a:schemeClr val="dk1"/>
              </a:solidFill>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solidFill>
                  <a:schemeClr val="dk1"/>
                </a:solidFill>
                <a:latin typeface="Arial"/>
                <a:ea typeface="Arial"/>
                <a:cs typeface="Arial"/>
                <a:sym typeface="Arial"/>
              </a:rPr>
              <a:t>Univariate Analysis</a:t>
            </a:r>
            <a:endParaRPr/>
          </a:p>
          <a:p>
            <a:pPr indent="-306000" lvl="0" marL="306000" rtl="0" algn="l">
              <a:lnSpc>
                <a:spcPct val="110000"/>
              </a:lnSpc>
              <a:spcBef>
                <a:spcPts val="1000"/>
              </a:spcBef>
              <a:spcAft>
                <a:spcPts val="0"/>
              </a:spcAft>
              <a:buSzPts val="1840"/>
              <a:buChar char="◼"/>
            </a:pPr>
            <a:r>
              <a:rPr b="1" lang="en-US" sz="2000">
                <a:solidFill>
                  <a:schemeClr val="dk1"/>
                </a:solidFill>
                <a:latin typeface="Arial"/>
                <a:ea typeface="Arial"/>
                <a:cs typeface="Arial"/>
                <a:sym typeface="Arial"/>
              </a:rPr>
              <a:t>Observations</a:t>
            </a:r>
            <a:endParaRPr/>
          </a:p>
          <a:p>
            <a:pPr indent="-306000" lvl="0" marL="306000" rtl="0" algn="l">
              <a:lnSpc>
                <a:spcPct val="110000"/>
              </a:lnSpc>
              <a:spcBef>
                <a:spcPts val="1000"/>
              </a:spcBef>
              <a:spcAft>
                <a:spcPts val="0"/>
              </a:spcAft>
              <a:buSzPts val="1840"/>
              <a:buChar char="◼"/>
            </a:pPr>
            <a:r>
              <a:rPr b="1" lang="en-US" sz="2000">
                <a:solidFill>
                  <a:schemeClr val="dk1"/>
                </a:solidFill>
                <a:latin typeface="Arial"/>
                <a:ea typeface="Arial"/>
                <a:cs typeface="Arial"/>
                <a:sym typeface="Arial"/>
              </a:rPr>
              <a:t>Bivariate Analysis</a:t>
            </a:r>
            <a:endParaRPr/>
          </a:p>
          <a:p>
            <a:pPr indent="-306000" lvl="0" marL="306000" rtl="0" algn="l">
              <a:lnSpc>
                <a:spcPct val="110000"/>
              </a:lnSpc>
              <a:spcBef>
                <a:spcPts val="1000"/>
              </a:spcBef>
              <a:spcAft>
                <a:spcPts val="0"/>
              </a:spcAft>
              <a:buSzPts val="1840"/>
              <a:buChar char="◼"/>
            </a:pPr>
            <a:r>
              <a:rPr b="1" lang="en-US" sz="2000">
                <a:solidFill>
                  <a:schemeClr val="dk1"/>
                </a:solidFill>
                <a:latin typeface="Arial"/>
                <a:ea typeface="Arial"/>
                <a:cs typeface="Arial"/>
                <a:sym typeface="Arial"/>
              </a:rPr>
              <a:t>Multivariate Analysis</a:t>
            </a:r>
            <a:endParaRPr/>
          </a:p>
          <a:p>
            <a:pPr indent="-306000" lvl="0" marL="306000" rtl="0" algn="l">
              <a:lnSpc>
                <a:spcPct val="110000"/>
              </a:lnSpc>
              <a:spcBef>
                <a:spcPts val="1000"/>
              </a:spcBef>
              <a:spcAft>
                <a:spcPts val="0"/>
              </a:spcAft>
              <a:buSzPts val="1840"/>
              <a:buChar char="◼"/>
            </a:pPr>
            <a:r>
              <a:rPr b="1" lang="en-US" sz="2000">
                <a:solidFill>
                  <a:schemeClr val="dk1"/>
                </a:solidFill>
                <a:latin typeface="Arial"/>
                <a:ea typeface="Arial"/>
                <a:cs typeface="Arial"/>
                <a:sym typeface="Arial"/>
              </a:rPr>
              <a:t>Conclusion</a:t>
            </a:r>
            <a:endParaRPr/>
          </a:p>
          <a:p>
            <a:pPr indent="-306000" lvl="0" marL="306000" rtl="0" algn="l">
              <a:lnSpc>
                <a:spcPct val="110000"/>
              </a:lnSpc>
              <a:spcBef>
                <a:spcPts val="1000"/>
              </a:spcBef>
              <a:spcAft>
                <a:spcPts val="0"/>
              </a:spcAft>
              <a:buSzPts val="1840"/>
              <a:buChar char="◼"/>
            </a:pPr>
            <a:r>
              <a:rPr b="1" lang="en-US" sz="2000">
                <a:solidFill>
                  <a:schemeClr val="dk1"/>
                </a:solidFill>
                <a:latin typeface="Arial"/>
                <a:ea typeface="Arial"/>
                <a:cs typeface="Arial"/>
                <a:sym typeface="Arial"/>
              </a:rPr>
              <a:t>Challenges</a:t>
            </a:r>
            <a:endParaRPr>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32" name="Google Shape;232;p20"/>
          <p:cNvSpPr txBox="1"/>
          <p:nvPr/>
        </p:nvSpPr>
        <p:spPr>
          <a:xfrm>
            <a:off x="464458" y="1588249"/>
            <a:ext cx="11335656" cy="321242"/>
          </a:xfrm>
          <a:prstGeom prst="rect">
            <a:avLst/>
          </a:prstGeom>
          <a:noFill/>
          <a:ln>
            <a:noFill/>
          </a:ln>
        </p:spPr>
        <p:txBody>
          <a:bodyPr anchorCtr="0" anchor="t" bIns="0" lIns="0" spcFirstLastPara="1" rIns="0" wrap="square" tIns="13325">
            <a:spAutoFit/>
          </a:bodyPr>
          <a:lstStyle/>
          <a:p>
            <a:pPr indent="-342265" lvl="0" marL="354965" marR="0" rtl="0" algn="l">
              <a:lnSpc>
                <a:spcPct val="100000"/>
              </a:lnSpc>
              <a:spcBef>
                <a:spcPts val="0"/>
              </a:spcBef>
              <a:spcAft>
                <a:spcPts val="0"/>
              </a:spcAft>
              <a:buClr>
                <a:srgbClr val="F5FCFF"/>
              </a:buClr>
              <a:buSzPts val="2571"/>
              <a:buFont typeface="Helvetica Neue"/>
              <a:buChar char="●"/>
            </a:pPr>
            <a:r>
              <a:rPr b="1" lang="en-US" sz="2000">
                <a:solidFill>
                  <a:srgbClr val="202020"/>
                </a:solidFill>
                <a:latin typeface="Verdana"/>
                <a:ea typeface="Verdana"/>
                <a:cs typeface="Verdana"/>
                <a:sym typeface="Verdana"/>
              </a:rPr>
              <a:t>Question 11 : Which hotel type is the busiest?</a:t>
            </a:r>
            <a:endParaRPr sz="2000">
              <a:solidFill>
                <a:schemeClr val="dk1"/>
              </a:solidFill>
              <a:latin typeface="Verdana"/>
              <a:ea typeface="Verdana"/>
              <a:cs typeface="Verdana"/>
              <a:sym typeface="Verdana"/>
            </a:endParaRPr>
          </a:p>
        </p:txBody>
      </p:sp>
      <p:sp>
        <p:nvSpPr>
          <p:cNvPr id="233" name="Google Shape;233;p20"/>
          <p:cNvSpPr txBox="1"/>
          <p:nvPr/>
        </p:nvSpPr>
        <p:spPr>
          <a:xfrm>
            <a:off x="464458" y="2976245"/>
            <a:ext cx="5428342" cy="289823"/>
          </a:xfrm>
          <a:prstGeom prst="rect">
            <a:avLst/>
          </a:prstGeom>
          <a:noFill/>
          <a:ln>
            <a:noFill/>
          </a:ln>
        </p:spPr>
        <p:txBody>
          <a:bodyPr anchorCtr="0" anchor="t" bIns="0" lIns="0" spcFirstLastPara="1" rIns="0" wrap="square" tIns="12700">
            <a:spAutoFit/>
          </a:bodyPr>
          <a:lstStyle/>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A city hotel is busier than a resort.</a:t>
            </a:r>
            <a:endParaRPr sz="1800">
              <a:solidFill>
                <a:schemeClr val="dk1"/>
              </a:solidFill>
              <a:latin typeface="Verdana"/>
              <a:ea typeface="Verdana"/>
              <a:cs typeface="Verdana"/>
              <a:sym typeface="Verdana"/>
            </a:endParaRPr>
          </a:p>
        </p:txBody>
      </p:sp>
      <p:pic>
        <p:nvPicPr>
          <p:cNvPr id="234" name="Google Shape;234;p20"/>
          <p:cNvPicPr preferRelativeResize="0"/>
          <p:nvPr/>
        </p:nvPicPr>
        <p:blipFill rotWithShape="1">
          <a:blip r:embed="rId3">
            <a:alphaModFix/>
          </a:blip>
          <a:srcRect b="0" l="0" r="0" t="0"/>
          <a:stretch/>
        </p:blipFill>
        <p:spPr>
          <a:xfrm>
            <a:off x="6721347" y="2707265"/>
            <a:ext cx="5078767" cy="34388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40" name="Google Shape;240;p21"/>
          <p:cNvSpPr txBox="1"/>
          <p:nvPr/>
        </p:nvSpPr>
        <p:spPr>
          <a:xfrm>
            <a:off x="381002" y="1274991"/>
            <a:ext cx="11335656" cy="629018"/>
          </a:xfrm>
          <a:prstGeom prst="rect">
            <a:avLst/>
          </a:prstGeom>
          <a:noFill/>
          <a:ln>
            <a:noFill/>
          </a:ln>
        </p:spPr>
        <p:txBody>
          <a:bodyPr anchorCtr="0" anchor="t" bIns="0" lIns="0" spcFirstLastPara="1" rIns="0" wrap="square" tIns="13325">
            <a:spAutoFit/>
          </a:bodyPr>
          <a:lstStyle/>
          <a:p>
            <a:pPr indent="0" lvl="0" marL="12700" marR="0" rtl="0" algn="just">
              <a:lnSpc>
                <a:spcPct val="100000"/>
              </a:lnSpc>
              <a:spcBef>
                <a:spcPts val="0"/>
              </a:spcBef>
              <a:spcAft>
                <a:spcPts val="0"/>
              </a:spcAft>
              <a:buNone/>
            </a:pPr>
            <a:r>
              <a:rPr b="1" lang="en-US" sz="2000">
                <a:solidFill>
                  <a:srgbClr val="202020"/>
                </a:solidFill>
                <a:latin typeface="Verdana"/>
                <a:ea typeface="Verdana"/>
                <a:cs typeface="Verdana"/>
                <a:sym typeface="Verdana"/>
              </a:rPr>
              <a:t>Question 12 : In terms of hotel types, how many parking spaces are most frequently requested by customers?</a:t>
            </a:r>
            <a:endParaRPr sz="2000">
              <a:solidFill>
                <a:schemeClr val="dk1"/>
              </a:solidFill>
              <a:latin typeface="Verdana"/>
              <a:ea typeface="Verdana"/>
              <a:cs typeface="Verdana"/>
              <a:sym typeface="Verdana"/>
            </a:endParaRPr>
          </a:p>
        </p:txBody>
      </p:sp>
      <p:sp>
        <p:nvSpPr>
          <p:cNvPr id="241" name="Google Shape;241;p21"/>
          <p:cNvSpPr txBox="1"/>
          <p:nvPr/>
        </p:nvSpPr>
        <p:spPr>
          <a:xfrm>
            <a:off x="381002" y="2480785"/>
            <a:ext cx="5714998" cy="2941831"/>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Most of the customers (91.63%) did not request any parking spaces. Only a few customers (8.31%) requested parking.</a:t>
            </a:r>
            <a:endParaRPr sz="18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One parking space is most desirable to</a:t>
            </a:r>
            <a:endParaRPr sz="1800">
              <a:solidFill>
                <a:schemeClr val="dk1"/>
              </a:solidFill>
              <a:latin typeface="Verdana"/>
              <a:ea typeface="Verdana"/>
              <a:cs typeface="Verdana"/>
              <a:sym typeface="Verdana"/>
            </a:endParaRPr>
          </a:p>
          <a:p>
            <a:pPr indent="0" lvl="0" marL="299085" marR="0" rtl="0" algn="just">
              <a:lnSpc>
                <a:spcPct val="100000"/>
              </a:lnSpc>
              <a:spcBef>
                <a:spcPts val="0"/>
              </a:spcBef>
              <a:spcAft>
                <a:spcPts val="0"/>
              </a:spcAft>
              <a:buNone/>
            </a:pPr>
            <a:r>
              <a:rPr lang="en-US" sz="1800">
                <a:solidFill>
                  <a:srgbClr val="202020"/>
                </a:solidFill>
                <a:latin typeface="Verdana"/>
                <a:ea typeface="Verdana"/>
                <a:cs typeface="Verdana"/>
                <a:sym typeface="Verdana"/>
              </a:rPr>
              <a:t>customers.</a:t>
            </a:r>
            <a:endParaRPr sz="1800">
              <a:solidFill>
                <a:schemeClr val="dk1"/>
              </a:solidFill>
              <a:latin typeface="Verdana"/>
              <a:ea typeface="Verdana"/>
              <a:cs typeface="Verdana"/>
              <a:sym typeface="Verdana"/>
            </a:endParaRPr>
          </a:p>
          <a:p>
            <a:pPr indent="-287019" lvl="0" marL="299085" marR="120014" rtl="0" algn="just">
              <a:lnSpc>
                <a:spcPct val="100000"/>
              </a:lnSpc>
              <a:spcBef>
                <a:spcPts val="1685"/>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The hotel can eliminate parking spaces 3 and 8 and concentrate on parking spaces 1 and 2, which will reduce the cost of providing parking spaces.</a:t>
            </a:r>
            <a:endParaRPr sz="1800">
              <a:solidFill>
                <a:schemeClr val="dk1"/>
              </a:solidFill>
              <a:latin typeface="Verdana"/>
              <a:ea typeface="Verdana"/>
              <a:cs typeface="Verdana"/>
              <a:sym typeface="Verdana"/>
            </a:endParaRPr>
          </a:p>
        </p:txBody>
      </p:sp>
      <p:pic>
        <p:nvPicPr>
          <p:cNvPr id="242" name="Google Shape;242;p21"/>
          <p:cNvPicPr preferRelativeResize="0"/>
          <p:nvPr/>
        </p:nvPicPr>
        <p:blipFill rotWithShape="1">
          <a:blip r:embed="rId3">
            <a:alphaModFix/>
          </a:blip>
          <a:srcRect b="0" l="0" r="0" t="0"/>
          <a:stretch/>
        </p:blipFill>
        <p:spPr>
          <a:xfrm>
            <a:off x="6953595" y="2284951"/>
            <a:ext cx="4846519" cy="38612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48" name="Google Shape;248;p22"/>
          <p:cNvSpPr txBox="1"/>
          <p:nvPr/>
        </p:nvSpPr>
        <p:spPr>
          <a:xfrm>
            <a:off x="381002" y="1274991"/>
            <a:ext cx="11335656" cy="629018"/>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202020"/>
                </a:solidFill>
                <a:latin typeface="Verdana"/>
                <a:ea typeface="Verdana"/>
                <a:cs typeface="Verdana"/>
                <a:sym typeface="Verdana"/>
              </a:rPr>
              <a:t>Question 13 : Which country makes the most reservations, and which agent makes the most bookings?</a:t>
            </a:r>
            <a:endParaRPr sz="2000">
              <a:solidFill>
                <a:schemeClr val="dk1"/>
              </a:solidFill>
              <a:latin typeface="Verdana"/>
              <a:ea typeface="Verdana"/>
              <a:cs typeface="Verdana"/>
              <a:sym typeface="Verdana"/>
            </a:endParaRPr>
          </a:p>
        </p:txBody>
      </p:sp>
      <p:sp>
        <p:nvSpPr>
          <p:cNvPr id="249" name="Google Shape;249;p22"/>
          <p:cNvSpPr txBox="1"/>
          <p:nvPr/>
        </p:nvSpPr>
        <p:spPr>
          <a:xfrm>
            <a:off x="297546" y="5465842"/>
            <a:ext cx="11419112" cy="1120820"/>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The majority of reservations are made through country PRT. Customers make the most bookings in the following top 5 countries: PRT, GBR, FRA, ESP, and DEU.</a:t>
            </a:r>
            <a:endParaRPr sz="1800">
              <a:solidFill>
                <a:schemeClr val="dk1"/>
              </a:solidFill>
              <a:latin typeface="Verdana"/>
              <a:ea typeface="Verdana"/>
              <a:cs typeface="Verdana"/>
              <a:sym typeface="Verdana"/>
            </a:endParaRPr>
          </a:p>
          <a:p>
            <a:pPr indent="-286385" lvl="0" marL="299085" marR="0" rtl="0" algn="just">
              <a:lnSpc>
                <a:spcPct val="100000"/>
              </a:lnSpc>
              <a:spcBef>
                <a:spcPts val="5"/>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Agent number 9 made most number of bookings. 9, 240, 7, 14 and 250 are the</a:t>
            </a:r>
            <a:endParaRPr sz="1800">
              <a:solidFill>
                <a:schemeClr val="dk1"/>
              </a:solidFill>
              <a:latin typeface="Verdana"/>
              <a:ea typeface="Verdana"/>
              <a:cs typeface="Verdana"/>
              <a:sym typeface="Verdana"/>
            </a:endParaRPr>
          </a:p>
          <a:p>
            <a:pPr indent="0" lvl="0" marL="299085" marR="0" rtl="0" algn="just">
              <a:lnSpc>
                <a:spcPct val="100000"/>
              </a:lnSpc>
              <a:spcBef>
                <a:spcPts val="0"/>
              </a:spcBef>
              <a:spcAft>
                <a:spcPts val="0"/>
              </a:spcAft>
              <a:buNone/>
            </a:pPr>
            <a:r>
              <a:rPr lang="en-US" sz="1800">
                <a:solidFill>
                  <a:srgbClr val="202020"/>
                </a:solidFill>
                <a:latin typeface="Verdana"/>
                <a:ea typeface="Verdana"/>
                <a:cs typeface="Verdana"/>
                <a:sym typeface="Verdana"/>
              </a:rPr>
              <a:t>top 5 agents by number of bookings made.</a:t>
            </a:r>
            <a:endParaRPr sz="1800">
              <a:solidFill>
                <a:schemeClr val="dk1"/>
              </a:solidFill>
              <a:latin typeface="Verdana"/>
              <a:ea typeface="Verdana"/>
              <a:cs typeface="Verdana"/>
              <a:sym typeface="Verdana"/>
            </a:endParaRPr>
          </a:p>
        </p:txBody>
      </p:sp>
      <p:pic>
        <p:nvPicPr>
          <p:cNvPr id="250" name="Google Shape;250;p22"/>
          <p:cNvPicPr preferRelativeResize="0"/>
          <p:nvPr/>
        </p:nvPicPr>
        <p:blipFill rotWithShape="1">
          <a:blip r:embed="rId3">
            <a:alphaModFix/>
          </a:blip>
          <a:srcRect b="0" l="0" r="0" t="0"/>
          <a:stretch/>
        </p:blipFill>
        <p:spPr>
          <a:xfrm>
            <a:off x="1102673" y="1955689"/>
            <a:ext cx="4568732" cy="3335709"/>
          </a:xfrm>
          <a:prstGeom prst="rect">
            <a:avLst/>
          </a:prstGeom>
          <a:noFill/>
          <a:ln>
            <a:noFill/>
          </a:ln>
        </p:spPr>
      </p:pic>
      <p:pic>
        <p:nvPicPr>
          <p:cNvPr id="251" name="Google Shape;251;p22"/>
          <p:cNvPicPr preferRelativeResize="0"/>
          <p:nvPr/>
        </p:nvPicPr>
        <p:blipFill rotWithShape="1">
          <a:blip r:embed="rId4">
            <a:alphaModFix/>
          </a:blip>
          <a:srcRect b="0" l="0" r="0" t="0"/>
          <a:stretch/>
        </p:blipFill>
        <p:spPr>
          <a:xfrm>
            <a:off x="6309580" y="2001606"/>
            <a:ext cx="4568732" cy="33666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57" name="Google Shape;257;p23"/>
          <p:cNvSpPr txBox="1"/>
          <p:nvPr/>
        </p:nvSpPr>
        <p:spPr>
          <a:xfrm>
            <a:off x="381002" y="1274991"/>
            <a:ext cx="11335656" cy="321242"/>
          </a:xfrm>
          <a:prstGeom prst="rect">
            <a:avLst/>
          </a:prstGeom>
          <a:no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b="1" lang="en-US" sz="2000">
                <a:solidFill>
                  <a:srgbClr val="202020"/>
                </a:solidFill>
                <a:latin typeface="Verdana"/>
                <a:ea typeface="Verdana"/>
                <a:cs typeface="Verdana"/>
                <a:sym typeface="Verdana"/>
              </a:rPr>
              <a:t>Question 14 : Is the ADR affected by the hotel not giving a reserved room?</a:t>
            </a:r>
            <a:endParaRPr sz="2000">
              <a:solidFill>
                <a:schemeClr val="dk1"/>
              </a:solidFill>
              <a:latin typeface="Verdana"/>
              <a:ea typeface="Verdana"/>
              <a:cs typeface="Verdana"/>
              <a:sym typeface="Verdana"/>
            </a:endParaRPr>
          </a:p>
        </p:txBody>
      </p:sp>
      <p:sp>
        <p:nvSpPr>
          <p:cNvPr id="258" name="Google Shape;258;p23"/>
          <p:cNvSpPr txBox="1"/>
          <p:nvPr/>
        </p:nvSpPr>
        <p:spPr>
          <a:xfrm>
            <a:off x="381002" y="2344509"/>
            <a:ext cx="6085115" cy="1615827"/>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There is no significant difference in ADR between reserved rooms assigned and not reserved rooms assigned.</a:t>
            </a:r>
            <a:endParaRPr sz="1800">
              <a:solidFill>
                <a:schemeClr val="dk1"/>
              </a:solidFill>
              <a:latin typeface="Verdana"/>
              <a:ea typeface="Verdana"/>
              <a:cs typeface="Verdana"/>
              <a:sym typeface="Verdana"/>
            </a:endParaRPr>
          </a:p>
          <a:p>
            <a:pPr indent="-287019" lvl="0" marL="299085" marR="246379" rtl="0" algn="just">
              <a:lnSpc>
                <a:spcPct val="100000"/>
              </a:lnSpc>
              <a:spcBef>
                <a:spcPts val="1685"/>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Not assigning a reserved room does not affect ADR.</a:t>
            </a:r>
            <a:endParaRPr sz="1800">
              <a:solidFill>
                <a:schemeClr val="dk1"/>
              </a:solidFill>
              <a:latin typeface="Verdana"/>
              <a:ea typeface="Verdana"/>
              <a:cs typeface="Verdana"/>
              <a:sym typeface="Verdana"/>
            </a:endParaRPr>
          </a:p>
        </p:txBody>
      </p:sp>
      <p:pic>
        <p:nvPicPr>
          <p:cNvPr id="259" name="Google Shape;259;p23"/>
          <p:cNvPicPr preferRelativeResize="0"/>
          <p:nvPr/>
        </p:nvPicPr>
        <p:blipFill rotWithShape="1">
          <a:blip r:embed="rId3">
            <a:alphaModFix/>
          </a:blip>
          <a:srcRect b="0" l="0" r="0" t="0"/>
          <a:stretch/>
        </p:blipFill>
        <p:spPr>
          <a:xfrm>
            <a:off x="6499987" y="2222405"/>
            <a:ext cx="5300127" cy="38983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65" name="Google Shape;265;p24"/>
          <p:cNvSpPr txBox="1"/>
          <p:nvPr/>
        </p:nvSpPr>
        <p:spPr>
          <a:xfrm>
            <a:off x="381002" y="1274991"/>
            <a:ext cx="11335656" cy="629018"/>
          </a:xfrm>
          <a:prstGeom prst="rect">
            <a:avLst/>
          </a:prstGeom>
          <a:no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b="1" lang="en-US" sz="2000">
                <a:solidFill>
                  <a:srgbClr val="202020"/>
                </a:solidFill>
                <a:latin typeface="Verdana"/>
                <a:ea typeface="Verdana"/>
                <a:cs typeface="Verdana"/>
                <a:sym typeface="Verdana"/>
              </a:rPr>
              <a:t>Question 15: The majority of bookings were made for how many people, and the majority of cancellations of bookings were made for how many people?</a:t>
            </a:r>
            <a:endParaRPr sz="2000">
              <a:solidFill>
                <a:schemeClr val="dk1"/>
              </a:solidFill>
              <a:latin typeface="Verdana"/>
              <a:ea typeface="Verdana"/>
              <a:cs typeface="Verdana"/>
              <a:sym typeface="Verdana"/>
            </a:endParaRPr>
          </a:p>
        </p:txBody>
      </p:sp>
      <p:sp>
        <p:nvSpPr>
          <p:cNvPr id="266" name="Google Shape;266;p24"/>
          <p:cNvSpPr txBox="1"/>
          <p:nvPr/>
        </p:nvSpPr>
        <p:spPr>
          <a:xfrm>
            <a:off x="148774" y="2446109"/>
            <a:ext cx="3145969" cy="3000821"/>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The majority of hotel reservations are made for couples. Couples' reservations are more likely to be canceled than singles' or families' reservations.</a:t>
            </a:r>
            <a:endParaRPr sz="1800">
              <a:solidFill>
                <a:schemeClr val="dk1"/>
              </a:solidFill>
              <a:latin typeface="Verdana"/>
              <a:ea typeface="Verdana"/>
              <a:cs typeface="Verdana"/>
              <a:sym typeface="Verdana"/>
            </a:endParaRPr>
          </a:p>
          <a:p>
            <a:pPr indent="-287019" lvl="0" marL="299085" marR="474344" rtl="0" algn="just">
              <a:lnSpc>
                <a:spcPct val="100000"/>
              </a:lnSpc>
              <a:spcBef>
                <a:spcPts val="168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Bookings for single people are rarely canceled</a:t>
            </a:r>
            <a:endParaRPr sz="1800">
              <a:solidFill>
                <a:schemeClr val="dk1"/>
              </a:solidFill>
              <a:latin typeface="Verdana"/>
              <a:ea typeface="Verdana"/>
              <a:cs typeface="Verdana"/>
              <a:sym typeface="Verdana"/>
            </a:endParaRPr>
          </a:p>
        </p:txBody>
      </p:sp>
      <p:grpSp>
        <p:nvGrpSpPr>
          <p:cNvPr id="267" name="Google Shape;267;p24"/>
          <p:cNvGrpSpPr/>
          <p:nvPr/>
        </p:nvGrpSpPr>
        <p:grpSpPr>
          <a:xfrm>
            <a:off x="3742499" y="1991588"/>
            <a:ext cx="3700091" cy="4205600"/>
            <a:chOff x="66690" y="979932"/>
            <a:chExt cx="3302874" cy="3901440"/>
          </a:xfrm>
        </p:grpSpPr>
        <p:pic>
          <p:nvPicPr>
            <p:cNvPr id="268" name="Google Shape;268;p24"/>
            <p:cNvPicPr preferRelativeResize="0"/>
            <p:nvPr/>
          </p:nvPicPr>
          <p:blipFill rotWithShape="1">
            <a:blip r:embed="rId3">
              <a:alphaModFix/>
            </a:blip>
            <a:srcRect b="0" l="0" r="0" t="0"/>
            <a:stretch/>
          </p:blipFill>
          <p:spPr>
            <a:xfrm>
              <a:off x="66690" y="1259967"/>
              <a:ext cx="3277332" cy="3228975"/>
            </a:xfrm>
            <a:prstGeom prst="rect">
              <a:avLst/>
            </a:prstGeom>
            <a:noFill/>
            <a:ln>
              <a:noFill/>
            </a:ln>
          </p:spPr>
        </p:pic>
        <p:sp>
          <p:nvSpPr>
            <p:cNvPr id="269" name="Google Shape;269;p24"/>
            <p:cNvSpPr/>
            <p:nvPr/>
          </p:nvSpPr>
          <p:spPr>
            <a:xfrm>
              <a:off x="3369564" y="979932"/>
              <a:ext cx="0" cy="3901440"/>
            </a:xfrm>
            <a:custGeom>
              <a:rect b="b" l="l" r="r" t="t"/>
              <a:pathLst>
                <a:path extrusionOk="0" h="3901440" w="120000">
                  <a:moveTo>
                    <a:pt x="0" y="0"/>
                  </a:moveTo>
                  <a:lnTo>
                    <a:pt x="0" y="3900944"/>
                  </a:lnTo>
                </a:path>
              </a:pathLst>
            </a:custGeom>
            <a:noFill/>
            <a:ln cap="flat" cmpd="sng" w="9525">
              <a:solidFill>
                <a:srgbClr val="1F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grpSp>
      <p:pic>
        <p:nvPicPr>
          <p:cNvPr id="270" name="Google Shape;270;p24"/>
          <p:cNvPicPr preferRelativeResize="0"/>
          <p:nvPr/>
        </p:nvPicPr>
        <p:blipFill rotWithShape="1">
          <a:blip r:embed="rId4">
            <a:alphaModFix/>
          </a:blip>
          <a:srcRect b="0" l="0" r="0" t="0"/>
          <a:stretch/>
        </p:blipFill>
        <p:spPr>
          <a:xfrm>
            <a:off x="7645382" y="2354033"/>
            <a:ext cx="3777361" cy="34807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76" name="Google Shape;276;p25"/>
          <p:cNvSpPr txBox="1"/>
          <p:nvPr/>
        </p:nvSpPr>
        <p:spPr>
          <a:xfrm>
            <a:off x="381002" y="1274991"/>
            <a:ext cx="11335656" cy="629018"/>
          </a:xfrm>
          <a:prstGeom prst="rect">
            <a:avLst/>
          </a:prstGeom>
          <a:no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b="1" lang="en-US" sz="2000">
                <a:solidFill>
                  <a:srgbClr val="202020"/>
                </a:solidFill>
                <a:latin typeface="Verdana"/>
                <a:ea typeface="Verdana"/>
                <a:cs typeface="Verdana"/>
                <a:sym typeface="Verdana"/>
              </a:rPr>
              <a:t>Question 16 : What is the most common number of special requests made by customers, and what kind of customer are they?</a:t>
            </a:r>
            <a:endParaRPr sz="2000">
              <a:solidFill>
                <a:schemeClr val="dk1"/>
              </a:solidFill>
              <a:latin typeface="Verdana"/>
              <a:ea typeface="Verdana"/>
              <a:cs typeface="Verdana"/>
              <a:sym typeface="Verdana"/>
            </a:endParaRPr>
          </a:p>
        </p:txBody>
      </p:sp>
      <p:sp>
        <p:nvSpPr>
          <p:cNvPr id="277" name="Google Shape;277;p25"/>
          <p:cNvSpPr txBox="1"/>
          <p:nvPr/>
        </p:nvSpPr>
        <p:spPr>
          <a:xfrm>
            <a:off x="381002" y="2344509"/>
            <a:ext cx="6085115" cy="2941831"/>
          </a:xfrm>
          <a:prstGeom prst="rect">
            <a:avLst/>
          </a:prstGeom>
          <a:noFill/>
          <a:ln>
            <a:noFill/>
          </a:ln>
        </p:spPr>
        <p:txBody>
          <a:bodyPr anchorCtr="0" anchor="t" bIns="0" lIns="0" spcFirstLastPara="1" rIns="0" wrap="square" tIns="12700">
            <a:spAutoFit/>
          </a:bodyPr>
          <a:lstStyle/>
          <a:p>
            <a:pPr indent="-287019" lvl="0" marL="299085" marR="27940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Approximately half of all customers do not make special requests. Customers frequently make one special request.</a:t>
            </a:r>
            <a:endParaRPr sz="1800">
              <a:solidFill>
                <a:schemeClr val="dk1"/>
              </a:solidFill>
              <a:latin typeface="Verdana"/>
              <a:ea typeface="Verdana"/>
              <a:cs typeface="Verdana"/>
              <a:sym typeface="Verdana"/>
            </a:endParaRPr>
          </a:p>
          <a:p>
            <a:pPr indent="-287019" lvl="0" marL="299085" marR="454025" rtl="0" algn="just">
              <a:lnSpc>
                <a:spcPct val="100000"/>
              </a:lnSpc>
              <a:spcBef>
                <a:spcPts val="168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Couples make the majority of special requests.</a:t>
            </a:r>
            <a:endParaRPr sz="1800">
              <a:solidFill>
                <a:schemeClr val="dk1"/>
              </a:solidFill>
              <a:latin typeface="Verdana"/>
              <a:ea typeface="Verdana"/>
              <a:cs typeface="Verdana"/>
              <a:sym typeface="Verdana"/>
            </a:endParaRPr>
          </a:p>
          <a:p>
            <a:pPr indent="-287019" lvl="0" marL="299085" marR="5080" rtl="0" algn="just">
              <a:lnSpc>
                <a:spcPct val="100000"/>
              </a:lnSpc>
              <a:spcBef>
                <a:spcPts val="168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Bookings made for single people are not more requested for special requests than those made for couples, followed by family and business events.</a:t>
            </a:r>
            <a:endParaRPr sz="1800">
              <a:solidFill>
                <a:schemeClr val="dk1"/>
              </a:solidFill>
              <a:latin typeface="Verdana"/>
              <a:ea typeface="Verdana"/>
              <a:cs typeface="Verdana"/>
              <a:sym typeface="Verdana"/>
            </a:endParaRPr>
          </a:p>
        </p:txBody>
      </p:sp>
      <p:pic>
        <p:nvPicPr>
          <p:cNvPr id="278" name="Google Shape;278;p25"/>
          <p:cNvPicPr preferRelativeResize="0"/>
          <p:nvPr/>
        </p:nvPicPr>
        <p:blipFill rotWithShape="1">
          <a:blip r:embed="rId3">
            <a:alphaModFix/>
          </a:blip>
          <a:srcRect b="0" l="0" r="0" t="0"/>
          <a:stretch/>
        </p:blipFill>
        <p:spPr>
          <a:xfrm>
            <a:off x="6560458" y="2344509"/>
            <a:ext cx="4976327" cy="38016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nvSpPr>
        <p:spPr>
          <a:xfrm>
            <a:off x="-609601" y="711838"/>
            <a:ext cx="12409715" cy="511473"/>
          </a:xfrm>
          <a:prstGeom prst="rect">
            <a:avLst/>
          </a:prstGeom>
          <a:noFill/>
          <a:ln>
            <a:noFill/>
          </a:ln>
        </p:spPr>
        <p:txBody>
          <a:bodyPr anchorCtr="0" anchor="t" bIns="0" lIns="0" spcFirstLastPara="1" rIns="0" wrap="square" tIns="79800">
            <a:spAutoFit/>
          </a:bodyPr>
          <a:lstStyle/>
          <a:p>
            <a:pPr indent="0" lvl="0" marL="1048385" marR="0" rtl="0" algn="l">
              <a:lnSpc>
                <a:spcPct val="100000"/>
              </a:lnSpc>
              <a:spcBef>
                <a:spcPts val="0"/>
              </a:spcBef>
              <a:spcAft>
                <a:spcPts val="0"/>
              </a:spcAft>
              <a:buClr>
                <a:srgbClr val="FB91C9"/>
              </a:buClr>
              <a:buSzPts val="2800"/>
              <a:buFont typeface="Times New Roman"/>
              <a:buNone/>
            </a:pPr>
            <a:r>
              <a:rPr b="1" lang="en-US" sz="2800" cap="none">
                <a:solidFill>
                  <a:srgbClr val="FB91C9"/>
                </a:solidFill>
                <a:latin typeface="Times New Roman"/>
                <a:ea typeface="Times New Roman"/>
                <a:cs typeface="Times New Roman"/>
                <a:sym typeface="Times New Roman"/>
              </a:rPr>
              <a:t>BIVARIATE ANALYSIS (CONTD..)</a:t>
            </a:r>
            <a:endParaRPr/>
          </a:p>
        </p:txBody>
      </p:sp>
      <p:sp>
        <p:nvSpPr>
          <p:cNvPr id="284" name="Google Shape;284;p26"/>
          <p:cNvSpPr txBox="1"/>
          <p:nvPr/>
        </p:nvSpPr>
        <p:spPr>
          <a:xfrm>
            <a:off x="381002" y="1274991"/>
            <a:ext cx="11335656" cy="321242"/>
          </a:xfrm>
          <a:prstGeom prst="rect">
            <a:avLst/>
          </a:prstGeom>
          <a:no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b="1" lang="en-US" sz="2000">
                <a:solidFill>
                  <a:srgbClr val="202020"/>
                </a:solidFill>
                <a:latin typeface="Verdana"/>
                <a:ea typeface="Verdana"/>
                <a:cs typeface="Verdana"/>
                <a:sym typeface="Verdana"/>
              </a:rPr>
              <a:t>Question 17 : Does a longer waiting period cause the cancellation of bookings?</a:t>
            </a:r>
            <a:endParaRPr sz="2000">
              <a:solidFill>
                <a:schemeClr val="dk1"/>
              </a:solidFill>
              <a:latin typeface="Verdana"/>
              <a:ea typeface="Verdana"/>
              <a:cs typeface="Verdana"/>
              <a:sym typeface="Verdana"/>
            </a:endParaRPr>
          </a:p>
        </p:txBody>
      </p:sp>
      <p:sp>
        <p:nvSpPr>
          <p:cNvPr id="285" name="Google Shape;285;p26"/>
          <p:cNvSpPr txBox="1"/>
          <p:nvPr/>
        </p:nvSpPr>
        <p:spPr>
          <a:xfrm>
            <a:off x="381002" y="2159934"/>
            <a:ext cx="6089186" cy="2169825"/>
          </a:xfrm>
          <a:prstGeom prst="rect">
            <a:avLst/>
          </a:prstGeom>
          <a:noFill/>
          <a:ln>
            <a:noFill/>
          </a:ln>
        </p:spPr>
        <p:txBody>
          <a:bodyPr anchorCtr="0" anchor="t" bIns="0" lIns="0" spcFirstLastPara="1" rIns="0" wrap="square" tIns="12700">
            <a:spAutoFit/>
          </a:bodyPr>
          <a:lstStyle/>
          <a:p>
            <a:pPr indent="-287019" lvl="0" marL="299085" marR="20320" rtl="0" algn="just">
              <a:lnSpc>
                <a:spcPct val="100000"/>
              </a:lnSpc>
              <a:spcBef>
                <a:spcPts val="0"/>
              </a:spcBef>
              <a:spcAft>
                <a:spcPts val="0"/>
              </a:spcAft>
              <a:buClr>
                <a:srgbClr val="000000"/>
              </a:buClr>
              <a:buSzPts val="1800"/>
              <a:buFont typeface="Noto Sans Symbols"/>
              <a:buChar char="⮚"/>
            </a:pPr>
            <a:r>
              <a:rPr lang="en-US" sz="1800">
                <a:solidFill>
                  <a:schemeClr val="dk1"/>
                </a:solidFill>
                <a:latin typeface="Libre Franklin"/>
                <a:ea typeface="Libre Franklin"/>
                <a:cs typeface="Libre Franklin"/>
                <a:sym typeface="Libre Franklin"/>
              </a:rPr>
              <a:t>The majority of canceled bookings have a waiting period of less than 150 days, but those that are not canceled bookings by customers have a waiting period of less than 150 days, which has a higher density than the canceled bookings.</a:t>
            </a:r>
            <a:endParaRPr/>
          </a:p>
          <a:p>
            <a:pPr indent="-286385" lvl="0" marL="299085" marR="0" rtl="0" algn="just">
              <a:lnSpc>
                <a:spcPct val="100000"/>
              </a:lnSpc>
              <a:spcBef>
                <a:spcPts val="1685"/>
              </a:spcBef>
              <a:spcAft>
                <a:spcPts val="0"/>
              </a:spcAft>
              <a:buClr>
                <a:srgbClr val="000000"/>
              </a:buClr>
              <a:buSzPts val="1800"/>
              <a:buFont typeface="Noto Sans Symbols"/>
              <a:buChar char="⮚"/>
            </a:pPr>
            <a:r>
              <a:rPr lang="en-US" sz="1800">
                <a:solidFill>
                  <a:schemeClr val="dk1"/>
                </a:solidFill>
                <a:latin typeface="Libre Franklin"/>
                <a:ea typeface="Libre Franklin"/>
                <a:cs typeface="Libre Franklin"/>
                <a:sym typeface="Libre Franklin"/>
              </a:rPr>
              <a:t>So a longer waiting period is not a reason</a:t>
            </a:r>
            <a:endParaRPr/>
          </a:p>
          <a:p>
            <a:pPr indent="0" lvl="0" marL="299085" marR="0" rtl="0" algn="just">
              <a:lnSpc>
                <a:spcPct val="100000"/>
              </a:lnSpc>
              <a:spcBef>
                <a:spcPts val="5"/>
              </a:spcBef>
              <a:spcAft>
                <a:spcPts val="0"/>
              </a:spcAft>
              <a:buNone/>
            </a:pPr>
            <a:r>
              <a:rPr lang="en-US" sz="1800">
                <a:solidFill>
                  <a:schemeClr val="dk1"/>
                </a:solidFill>
                <a:latin typeface="Libre Franklin"/>
                <a:ea typeface="Libre Franklin"/>
                <a:cs typeface="Libre Franklin"/>
                <a:sym typeface="Libre Franklin"/>
              </a:rPr>
              <a:t>for booking cancellation.</a:t>
            </a:r>
            <a:endParaRPr/>
          </a:p>
        </p:txBody>
      </p:sp>
      <p:pic>
        <p:nvPicPr>
          <p:cNvPr id="286" name="Google Shape;286;p26"/>
          <p:cNvPicPr preferRelativeResize="0"/>
          <p:nvPr/>
        </p:nvPicPr>
        <p:blipFill rotWithShape="1">
          <a:blip r:embed="rId3">
            <a:alphaModFix/>
          </a:blip>
          <a:srcRect b="0" l="0" r="0" t="0"/>
          <a:stretch/>
        </p:blipFill>
        <p:spPr>
          <a:xfrm>
            <a:off x="6822832" y="2149589"/>
            <a:ext cx="4652732" cy="34334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nvSpPr>
        <p:spPr>
          <a:xfrm>
            <a:off x="-609601" y="711838"/>
            <a:ext cx="12409715" cy="880804"/>
          </a:xfrm>
          <a:prstGeom prst="rect">
            <a:avLst/>
          </a:prstGeom>
          <a:noFill/>
          <a:ln>
            <a:noFill/>
          </a:ln>
        </p:spPr>
        <p:txBody>
          <a:bodyPr anchorCtr="0" anchor="t" bIns="0" lIns="0" spcFirstLastPara="1" rIns="0" wrap="square" tIns="79800">
            <a:spAutoFit/>
          </a:bodyPr>
          <a:lstStyle/>
          <a:p>
            <a:pPr indent="0" lvl="0" marL="123189" marR="0" rtl="0" algn="ctr">
              <a:lnSpc>
                <a:spcPct val="100000"/>
              </a:lnSpc>
              <a:spcBef>
                <a:spcPts val="0"/>
              </a:spcBef>
              <a:spcAft>
                <a:spcPts val="0"/>
              </a:spcAft>
              <a:buClr>
                <a:srgbClr val="FB91C9"/>
              </a:buClr>
              <a:buSzPts val="2800"/>
              <a:buFont typeface="Verdana"/>
              <a:buNone/>
            </a:pPr>
            <a:r>
              <a:rPr b="1" lang="en-US" sz="2800" cap="none">
                <a:solidFill>
                  <a:srgbClr val="FB91C9"/>
                </a:solidFill>
                <a:latin typeface="Verdana"/>
                <a:ea typeface="Verdana"/>
                <a:cs typeface="Verdana"/>
                <a:sym typeface="Verdana"/>
              </a:rPr>
              <a:t>MULTIVARIATE ANALYSIS</a:t>
            </a:r>
            <a:endParaRPr b="1" sz="2800" cap="none">
              <a:solidFill>
                <a:srgbClr val="FB91C9"/>
              </a:solidFill>
              <a:latin typeface="Verdana"/>
              <a:ea typeface="Verdana"/>
              <a:cs typeface="Verdana"/>
              <a:sym typeface="Verdana"/>
            </a:endParaRPr>
          </a:p>
          <a:p>
            <a:pPr indent="0" lvl="0" marL="12700" marR="0" rtl="0" algn="ctr">
              <a:lnSpc>
                <a:spcPct val="100000"/>
              </a:lnSpc>
              <a:spcBef>
                <a:spcPts val="0"/>
              </a:spcBef>
              <a:spcAft>
                <a:spcPts val="0"/>
              </a:spcAft>
              <a:buClr>
                <a:srgbClr val="FB91C9"/>
              </a:buClr>
              <a:buSzPts val="2400"/>
              <a:buFont typeface="Verdana"/>
              <a:buNone/>
            </a:pPr>
            <a:r>
              <a:rPr b="1" lang="en-US" sz="2400" cap="none">
                <a:solidFill>
                  <a:srgbClr val="FB91C9"/>
                </a:solidFill>
                <a:latin typeface="Verdana"/>
                <a:ea typeface="Verdana"/>
                <a:cs typeface="Verdana"/>
                <a:sym typeface="Verdana"/>
              </a:rPr>
              <a:t>1] CORRELATION HEATMAP</a:t>
            </a:r>
            <a:endParaRPr b="1" sz="2400" cap="none">
              <a:solidFill>
                <a:srgbClr val="FB91C9"/>
              </a:solidFill>
              <a:latin typeface="Verdana"/>
              <a:ea typeface="Verdana"/>
              <a:cs typeface="Verdana"/>
              <a:sym typeface="Verdana"/>
            </a:endParaRPr>
          </a:p>
        </p:txBody>
      </p:sp>
      <p:pic>
        <p:nvPicPr>
          <p:cNvPr id="292" name="Google Shape;292;p27"/>
          <p:cNvPicPr preferRelativeResize="0"/>
          <p:nvPr/>
        </p:nvPicPr>
        <p:blipFill rotWithShape="1">
          <a:blip r:embed="rId3">
            <a:alphaModFix/>
          </a:blip>
          <a:srcRect b="0" l="0" r="0" t="0"/>
          <a:stretch/>
        </p:blipFill>
        <p:spPr>
          <a:xfrm>
            <a:off x="671220" y="1772418"/>
            <a:ext cx="9848071" cy="50679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nvSpPr>
        <p:spPr>
          <a:xfrm>
            <a:off x="-609601" y="711838"/>
            <a:ext cx="12409715" cy="880804"/>
          </a:xfrm>
          <a:prstGeom prst="rect">
            <a:avLst/>
          </a:prstGeom>
          <a:noFill/>
          <a:ln>
            <a:noFill/>
          </a:ln>
        </p:spPr>
        <p:txBody>
          <a:bodyPr anchorCtr="0" anchor="t" bIns="0" lIns="0" spcFirstLastPara="1" rIns="0" wrap="square" tIns="79800">
            <a:spAutoFit/>
          </a:bodyPr>
          <a:lstStyle/>
          <a:p>
            <a:pPr indent="0" lvl="0" marL="123189" marR="0" rtl="0" algn="ctr">
              <a:lnSpc>
                <a:spcPct val="100000"/>
              </a:lnSpc>
              <a:spcBef>
                <a:spcPts val="0"/>
              </a:spcBef>
              <a:spcAft>
                <a:spcPts val="0"/>
              </a:spcAft>
              <a:buClr>
                <a:srgbClr val="FB91C9"/>
              </a:buClr>
              <a:buSzPts val="2800"/>
              <a:buFont typeface="Verdana"/>
              <a:buNone/>
            </a:pPr>
            <a:r>
              <a:rPr b="1" lang="en-US" sz="2800" cap="none">
                <a:solidFill>
                  <a:srgbClr val="FB91C9"/>
                </a:solidFill>
                <a:latin typeface="Verdana"/>
                <a:ea typeface="Verdana"/>
                <a:cs typeface="Verdana"/>
                <a:sym typeface="Verdana"/>
              </a:rPr>
              <a:t>MULTIVARIATE ANALYSIS CONTD..</a:t>
            </a:r>
            <a:endParaRPr b="0" sz="2800" cap="none">
              <a:solidFill>
                <a:srgbClr val="FB91C9"/>
              </a:solidFill>
              <a:latin typeface="Verdana"/>
              <a:ea typeface="Verdana"/>
              <a:cs typeface="Verdana"/>
              <a:sym typeface="Verdana"/>
            </a:endParaRPr>
          </a:p>
          <a:p>
            <a:pPr indent="0" lvl="0" marL="12700" marR="0" rtl="0" algn="ctr">
              <a:lnSpc>
                <a:spcPct val="100000"/>
              </a:lnSpc>
              <a:spcBef>
                <a:spcPts val="0"/>
              </a:spcBef>
              <a:spcAft>
                <a:spcPts val="0"/>
              </a:spcAft>
              <a:buClr>
                <a:srgbClr val="FB91C9"/>
              </a:buClr>
              <a:buSzPts val="2400"/>
              <a:buFont typeface="Verdana"/>
              <a:buNone/>
            </a:pPr>
            <a:r>
              <a:rPr b="1" i="1" lang="en-US" sz="2400" cap="none">
                <a:solidFill>
                  <a:srgbClr val="FB91C9"/>
                </a:solidFill>
                <a:latin typeface="Verdana"/>
                <a:ea typeface="Verdana"/>
                <a:cs typeface="Verdana"/>
                <a:sym typeface="Verdana"/>
              </a:rPr>
              <a:t>1] CORRELATION HEATMAP CONTD..</a:t>
            </a:r>
            <a:endParaRPr b="0" sz="2400" cap="none">
              <a:solidFill>
                <a:srgbClr val="FB91C9"/>
              </a:solidFill>
              <a:latin typeface="Verdana"/>
              <a:ea typeface="Verdana"/>
              <a:cs typeface="Verdana"/>
              <a:sym typeface="Verdana"/>
            </a:endParaRPr>
          </a:p>
        </p:txBody>
      </p:sp>
      <p:sp>
        <p:nvSpPr>
          <p:cNvPr id="298" name="Google Shape;298;p28"/>
          <p:cNvSpPr txBox="1"/>
          <p:nvPr/>
        </p:nvSpPr>
        <p:spPr>
          <a:xfrm>
            <a:off x="1026418" y="2882696"/>
            <a:ext cx="10139164" cy="1092607"/>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400"/>
              <a:buFont typeface="Noto Sans Symbols"/>
              <a:buChar char="⮚"/>
            </a:pPr>
            <a:r>
              <a:rPr lang="en-US" sz="1400">
                <a:solidFill>
                  <a:srgbClr val="202020"/>
                </a:solidFill>
                <a:latin typeface="Verdana"/>
                <a:ea typeface="Verdana"/>
                <a:cs typeface="Verdana"/>
                <a:sym typeface="Verdana"/>
              </a:rPr>
              <a:t>In the heatmap, we see some high correlation between a few variables because we created new variables total_stays, total_people, and total_children from existing variables and did not drop old variables.</a:t>
            </a:r>
            <a:endParaRPr sz="1400">
              <a:solidFill>
                <a:schemeClr val="dk1"/>
              </a:solidFill>
              <a:latin typeface="Verdana"/>
              <a:ea typeface="Verdana"/>
              <a:cs typeface="Verdana"/>
              <a:sym typeface="Verdana"/>
            </a:endParaRPr>
          </a:p>
          <a:p>
            <a:pPr indent="-287019" lvl="0" marL="299085" marR="361950" rtl="0" algn="just">
              <a:lnSpc>
                <a:spcPct val="100000"/>
              </a:lnSpc>
              <a:spcBef>
                <a:spcPts val="1685"/>
              </a:spcBef>
              <a:spcAft>
                <a:spcPts val="0"/>
              </a:spcAft>
              <a:buClr>
                <a:srgbClr val="000000"/>
              </a:buClr>
              <a:buSzPts val="1400"/>
              <a:buFont typeface="Noto Sans Symbols"/>
              <a:buChar char="⮚"/>
            </a:pPr>
            <a:r>
              <a:rPr lang="en-US" sz="1400">
                <a:solidFill>
                  <a:srgbClr val="202020"/>
                </a:solidFill>
                <a:latin typeface="Verdana"/>
                <a:ea typeface="Verdana"/>
                <a:cs typeface="Verdana"/>
                <a:sym typeface="Verdana"/>
              </a:rPr>
              <a:t>The variables lead_time and is_canceled have weak relationships. The most likely reason for cancellation is a longer lead time.</a:t>
            </a:r>
            <a:endParaRPr sz="1400">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nvSpPr>
        <p:spPr>
          <a:xfrm>
            <a:off x="-609601" y="711838"/>
            <a:ext cx="12409715" cy="944925"/>
          </a:xfrm>
          <a:prstGeom prst="rect">
            <a:avLst/>
          </a:prstGeom>
          <a:noFill/>
          <a:ln>
            <a:noFill/>
          </a:ln>
        </p:spPr>
        <p:txBody>
          <a:bodyPr anchorCtr="0" anchor="t" bIns="0" lIns="0" spcFirstLastPara="1" rIns="0" wrap="square" tIns="79800">
            <a:spAutoFit/>
          </a:bodyPr>
          <a:lstStyle/>
          <a:p>
            <a:pPr indent="0" lvl="0" marL="0" marR="0" rtl="0" algn="ctr">
              <a:lnSpc>
                <a:spcPct val="100000"/>
              </a:lnSpc>
              <a:spcBef>
                <a:spcPts val="0"/>
              </a:spcBef>
              <a:spcAft>
                <a:spcPts val="0"/>
              </a:spcAft>
              <a:buClr>
                <a:srgbClr val="FB91C9"/>
              </a:buClr>
              <a:buSzPts val="2800"/>
              <a:buFont typeface="Verdana"/>
              <a:buNone/>
            </a:pPr>
            <a:r>
              <a:rPr b="1" lang="en-US" sz="2800" cap="none">
                <a:solidFill>
                  <a:srgbClr val="FB91C9"/>
                </a:solidFill>
                <a:latin typeface="Verdana"/>
                <a:ea typeface="Verdana"/>
                <a:cs typeface="Verdana"/>
                <a:sym typeface="Verdana"/>
              </a:rPr>
              <a:t>MULTIVARIATE ANALYSIS (CONTD..)</a:t>
            </a:r>
            <a:endParaRPr b="0" sz="2800" cap="none">
              <a:solidFill>
                <a:srgbClr val="FB91C9"/>
              </a:solidFill>
              <a:latin typeface="Verdana"/>
              <a:ea typeface="Verdana"/>
              <a:cs typeface="Verdana"/>
              <a:sym typeface="Verdana"/>
            </a:endParaRPr>
          </a:p>
          <a:p>
            <a:pPr indent="0" lvl="0" marL="234950" marR="0" rtl="0" algn="ctr">
              <a:lnSpc>
                <a:spcPct val="100000"/>
              </a:lnSpc>
              <a:spcBef>
                <a:spcPts val="495"/>
              </a:spcBef>
              <a:spcAft>
                <a:spcPts val="0"/>
              </a:spcAft>
              <a:buClr>
                <a:srgbClr val="FB91C9"/>
              </a:buClr>
              <a:buSzPts val="2400"/>
              <a:buFont typeface="Verdana"/>
              <a:buNone/>
            </a:pPr>
            <a:r>
              <a:rPr b="1" i="1" lang="en-US" sz="2400" cap="none">
                <a:solidFill>
                  <a:srgbClr val="FB91C9"/>
                </a:solidFill>
                <a:latin typeface="Verdana"/>
                <a:ea typeface="Verdana"/>
                <a:cs typeface="Verdana"/>
                <a:sym typeface="Verdana"/>
              </a:rPr>
              <a:t>2] PAIR PLOT</a:t>
            </a:r>
            <a:endParaRPr b="0" sz="2400" cap="none">
              <a:solidFill>
                <a:srgbClr val="FB91C9"/>
              </a:solidFill>
              <a:latin typeface="Verdana"/>
              <a:ea typeface="Verdana"/>
              <a:cs typeface="Verdana"/>
              <a:sym typeface="Verdana"/>
            </a:endParaRPr>
          </a:p>
        </p:txBody>
      </p:sp>
      <p:pic>
        <p:nvPicPr>
          <p:cNvPr id="304" name="Google Shape;304;p29"/>
          <p:cNvPicPr preferRelativeResize="0"/>
          <p:nvPr/>
        </p:nvPicPr>
        <p:blipFill rotWithShape="1">
          <a:blip r:embed="rId3">
            <a:alphaModFix/>
          </a:blip>
          <a:srcRect b="0" l="0" r="0" t="0"/>
          <a:stretch/>
        </p:blipFill>
        <p:spPr>
          <a:xfrm>
            <a:off x="391886" y="1656763"/>
            <a:ext cx="11408228" cy="48842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52404" y="643596"/>
            <a:ext cx="11029616" cy="61865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FB91C9"/>
              </a:buClr>
              <a:buSzPct val="100000"/>
              <a:buFont typeface="Arial"/>
              <a:buNone/>
            </a:pPr>
            <a:r>
              <a:rPr b="1" lang="en-US" sz="4400">
                <a:solidFill>
                  <a:srgbClr val="FB91C9"/>
                </a:solidFill>
                <a:latin typeface="Arial"/>
                <a:ea typeface="Arial"/>
                <a:cs typeface="Arial"/>
                <a:sym typeface="Arial"/>
              </a:rPr>
              <a:t>PROBLEM STATEMENT</a:t>
            </a:r>
            <a:endParaRPr sz="4400">
              <a:solidFill>
                <a:srgbClr val="FB91C9"/>
              </a:solidFill>
            </a:endParaRPr>
          </a:p>
        </p:txBody>
      </p:sp>
      <p:sp>
        <p:nvSpPr>
          <p:cNvPr id="110" name="Google Shape;110;p3"/>
          <p:cNvSpPr txBox="1"/>
          <p:nvPr>
            <p:ph idx="1" type="body"/>
          </p:nvPr>
        </p:nvSpPr>
        <p:spPr>
          <a:xfrm>
            <a:off x="452404" y="1262250"/>
            <a:ext cx="9577862" cy="2481956"/>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1840"/>
              <a:buNone/>
            </a:pPr>
            <a:r>
              <a:rPr b="0" i="0" lang="en-US" sz="2000" u="none" strike="noStrike">
                <a:solidFill>
                  <a:schemeClr val="dk1"/>
                </a:solidFill>
                <a:latin typeface="Times New Roman"/>
                <a:ea typeface="Times New Roman"/>
                <a:cs typeface="Times New Roman"/>
                <a:sym typeface="Times New Roman"/>
              </a:rPr>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 The analysis of hotel booking cancellations as well as other factors that have no bearing on their business and yearly revenue generation are the main topics of this report.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nvSpPr>
        <p:spPr>
          <a:xfrm>
            <a:off x="-609601" y="711838"/>
            <a:ext cx="12409715" cy="944925"/>
          </a:xfrm>
          <a:prstGeom prst="rect">
            <a:avLst/>
          </a:prstGeom>
          <a:noFill/>
          <a:ln>
            <a:noFill/>
          </a:ln>
        </p:spPr>
        <p:txBody>
          <a:bodyPr anchorCtr="0" anchor="t" bIns="0" lIns="0" spcFirstLastPara="1" rIns="0" wrap="square" tIns="79800">
            <a:spAutoFit/>
          </a:bodyPr>
          <a:lstStyle/>
          <a:p>
            <a:pPr indent="0" lvl="0" marL="0" marR="0" rtl="0" algn="ctr">
              <a:lnSpc>
                <a:spcPct val="100000"/>
              </a:lnSpc>
              <a:spcBef>
                <a:spcPts val="0"/>
              </a:spcBef>
              <a:spcAft>
                <a:spcPts val="0"/>
              </a:spcAft>
              <a:buClr>
                <a:srgbClr val="FB91C9"/>
              </a:buClr>
              <a:buSzPts val="2800"/>
              <a:buFont typeface="Verdana"/>
              <a:buNone/>
            </a:pPr>
            <a:r>
              <a:rPr b="1" lang="en-US" sz="2800" cap="none">
                <a:solidFill>
                  <a:srgbClr val="FB91C9"/>
                </a:solidFill>
                <a:latin typeface="Verdana"/>
                <a:ea typeface="Verdana"/>
                <a:cs typeface="Verdana"/>
                <a:sym typeface="Verdana"/>
              </a:rPr>
              <a:t>MULTIVARIATE ANALYSIS (CONTD..)</a:t>
            </a:r>
            <a:endParaRPr b="0" sz="2800" cap="none">
              <a:solidFill>
                <a:srgbClr val="FB91C9"/>
              </a:solidFill>
              <a:latin typeface="Verdana"/>
              <a:ea typeface="Verdana"/>
              <a:cs typeface="Verdana"/>
              <a:sym typeface="Verdana"/>
            </a:endParaRPr>
          </a:p>
          <a:p>
            <a:pPr indent="0" lvl="0" marL="234950" marR="0" rtl="0" algn="ctr">
              <a:lnSpc>
                <a:spcPct val="100000"/>
              </a:lnSpc>
              <a:spcBef>
                <a:spcPts val="495"/>
              </a:spcBef>
              <a:spcAft>
                <a:spcPts val="0"/>
              </a:spcAft>
              <a:buClr>
                <a:srgbClr val="FB91C9"/>
              </a:buClr>
              <a:buSzPts val="2400"/>
              <a:buFont typeface="Verdana"/>
              <a:buNone/>
            </a:pPr>
            <a:r>
              <a:rPr b="1" i="1" lang="en-US" sz="2400" cap="none">
                <a:solidFill>
                  <a:srgbClr val="FB91C9"/>
                </a:solidFill>
                <a:latin typeface="Verdana"/>
                <a:ea typeface="Verdana"/>
                <a:cs typeface="Verdana"/>
                <a:sym typeface="Verdana"/>
              </a:rPr>
              <a:t>2] PAIR PLOT (CONTD..)</a:t>
            </a:r>
            <a:endParaRPr b="0" sz="2400" cap="none">
              <a:solidFill>
                <a:srgbClr val="FB91C9"/>
              </a:solidFill>
              <a:latin typeface="Verdana"/>
              <a:ea typeface="Verdana"/>
              <a:cs typeface="Verdana"/>
              <a:sym typeface="Verdana"/>
            </a:endParaRPr>
          </a:p>
        </p:txBody>
      </p:sp>
      <p:sp>
        <p:nvSpPr>
          <p:cNvPr id="310" name="Google Shape;310;p30"/>
          <p:cNvSpPr txBox="1"/>
          <p:nvPr/>
        </p:nvSpPr>
        <p:spPr>
          <a:xfrm>
            <a:off x="1026418" y="2291853"/>
            <a:ext cx="10139164" cy="3931846"/>
          </a:xfrm>
          <a:prstGeom prst="rect">
            <a:avLst/>
          </a:prstGeom>
          <a:noFill/>
          <a:ln>
            <a:noFill/>
          </a:ln>
        </p:spPr>
        <p:txBody>
          <a:bodyPr anchorCtr="0" anchor="t" bIns="0" lIns="0" spcFirstLastPara="1" rIns="0" wrap="square" tIns="12700">
            <a:spAutoFit/>
          </a:bodyPr>
          <a:lstStyle/>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We can conclude from the relationship between lead_time and is_canceled that a longer lead time does not result in cancellations.</a:t>
            </a:r>
            <a:endParaRPr sz="1800">
              <a:solidFill>
                <a:schemeClr val="dk1"/>
              </a:solidFill>
              <a:latin typeface="Verdana"/>
              <a:ea typeface="Verdana"/>
              <a:cs typeface="Verdana"/>
              <a:sym typeface="Verdana"/>
            </a:endParaRPr>
          </a:p>
          <a:p>
            <a:pPr indent="-287019" lvl="0" marL="299085" marR="353695" rtl="0" algn="just">
              <a:lnSpc>
                <a:spcPct val="100000"/>
              </a:lnSpc>
              <a:spcBef>
                <a:spcPts val="168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We can conclude from the lead_time and arrival_date_year graphs that people were consistently interested in booking rooms in advance in 2015, 2016, and 2017.</a:t>
            </a:r>
            <a:endParaRPr sz="18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According to the graph of arrival_date_year and days_in_waiting_list, 2016 had the</a:t>
            </a:r>
            <a:endParaRPr sz="1800">
              <a:solidFill>
                <a:schemeClr val="dk1"/>
              </a:solidFill>
              <a:latin typeface="Verdana"/>
              <a:ea typeface="Verdana"/>
              <a:cs typeface="Verdana"/>
              <a:sym typeface="Verdana"/>
            </a:endParaRPr>
          </a:p>
          <a:p>
            <a:pPr indent="0" lvl="0" marL="299085" marR="0" rtl="0" algn="just">
              <a:lnSpc>
                <a:spcPct val="100000"/>
              </a:lnSpc>
              <a:spcBef>
                <a:spcPts val="0"/>
              </a:spcBef>
              <a:spcAft>
                <a:spcPts val="0"/>
              </a:spcAft>
              <a:buNone/>
            </a:pPr>
            <a:r>
              <a:rPr lang="en-US" sz="1800">
                <a:solidFill>
                  <a:srgbClr val="202020"/>
                </a:solidFill>
                <a:latin typeface="Verdana"/>
                <a:ea typeface="Verdana"/>
                <a:cs typeface="Verdana"/>
                <a:sym typeface="Verdana"/>
              </a:rPr>
              <a:t>longest waiting period for room bookings.</a:t>
            </a:r>
            <a:endParaRPr sz="1800">
              <a:solidFill>
                <a:schemeClr val="dk1"/>
              </a:solidFill>
              <a:latin typeface="Verdana"/>
              <a:ea typeface="Verdana"/>
              <a:cs typeface="Verdana"/>
              <a:sym typeface="Verdana"/>
            </a:endParaRPr>
          </a:p>
          <a:p>
            <a:pPr indent="-287019" lvl="0" marL="299085" marR="30480" rtl="0" algn="just">
              <a:lnSpc>
                <a:spcPct val="100000"/>
              </a:lnSpc>
              <a:spcBef>
                <a:spcPts val="1685"/>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We can conclude from the graph of ADR and days_in_waiting_list that a short minimum waiting period for bookings results in a high ADR.</a:t>
            </a:r>
            <a:endParaRPr sz="1800">
              <a:solidFill>
                <a:schemeClr val="dk1"/>
              </a:solidFill>
              <a:latin typeface="Verdana"/>
              <a:ea typeface="Verdana"/>
              <a:cs typeface="Verdana"/>
              <a:sym typeface="Verdana"/>
            </a:endParaRPr>
          </a:p>
          <a:p>
            <a:pPr indent="-286385" lvl="0" marL="299085" marR="0" rtl="0" algn="just">
              <a:lnSpc>
                <a:spcPct val="100000"/>
              </a:lnSpc>
              <a:spcBef>
                <a:spcPts val="1675"/>
              </a:spcBef>
              <a:spcAft>
                <a:spcPts val="0"/>
              </a:spcAft>
              <a:buClr>
                <a:srgbClr val="000000"/>
              </a:buClr>
              <a:buSzPts val="1800"/>
              <a:buFont typeface="Noto Sans Symbols"/>
              <a:buChar char="⮚"/>
            </a:pPr>
            <a:r>
              <a:rPr lang="en-US" sz="1800">
                <a:solidFill>
                  <a:srgbClr val="202020"/>
                </a:solidFill>
                <a:latin typeface="Verdana"/>
                <a:ea typeface="Verdana"/>
                <a:cs typeface="Verdana"/>
                <a:sym typeface="Verdana"/>
              </a:rPr>
              <a:t>From the graph of "is_canceled" and "days_in_waiting_list," we conclude that waiting</a:t>
            </a:r>
            <a:endParaRPr sz="1800">
              <a:solidFill>
                <a:schemeClr val="dk1"/>
              </a:solidFill>
              <a:latin typeface="Verdana"/>
              <a:ea typeface="Verdana"/>
              <a:cs typeface="Verdana"/>
              <a:sym typeface="Verdana"/>
            </a:endParaRPr>
          </a:p>
          <a:p>
            <a:pPr indent="0" lvl="0" marL="299085" marR="0" rtl="0" algn="just">
              <a:lnSpc>
                <a:spcPct val="100000"/>
              </a:lnSpc>
              <a:spcBef>
                <a:spcPts val="5"/>
              </a:spcBef>
              <a:spcAft>
                <a:spcPts val="0"/>
              </a:spcAft>
              <a:buNone/>
            </a:pPr>
            <a:r>
              <a:rPr lang="en-US" sz="1800">
                <a:solidFill>
                  <a:srgbClr val="202020"/>
                </a:solidFill>
                <a:latin typeface="Verdana"/>
                <a:ea typeface="Verdana"/>
                <a:cs typeface="Verdana"/>
                <a:sym typeface="Verdana"/>
              </a:rPr>
              <a:t>for bookings is not a reason for booking cancellation.</a:t>
            </a:r>
            <a:endParaRPr sz="1800">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nvSpPr>
        <p:spPr>
          <a:xfrm>
            <a:off x="525674" y="711838"/>
            <a:ext cx="11274440" cy="511473"/>
          </a:xfrm>
          <a:prstGeom prst="rect">
            <a:avLst/>
          </a:prstGeom>
          <a:noFill/>
          <a:ln>
            <a:noFill/>
          </a:ln>
        </p:spPr>
        <p:txBody>
          <a:bodyPr anchorCtr="0" anchor="t" bIns="0" lIns="0" spcFirstLastPara="1" rIns="0" wrap="square" tIns="79800">
            <a:spAutoFit/>
          </a:bodyPr>
          <a:lstStyle/>
          <a:p>
            <a:pPr indent="0" lvl="0" marL="0" marR="0" rtl="0" algn="l">
              <a:lnSpc>
                <a:spcPct val="100000"/>
              </a:lnSpc>
              <a:spcBef>
                <a:spcPts val="0"/>
              </a:spcBef>
              <a:spcAft>
                <a:spcPts val="0"/>
              </a:spcAft>
              <a:buClr>
                <a:srgbClr val="FB91C9"/>
              </a:buClr>
              <a:buSzPts val="2800"/>
              <a:buFont typeface="Verdana"/>
              <a:buNone/>
            </a:pPr>
            <a:r>
              <a:rPr b="1" lang="en-US" sz="2800" cap="none">
                <a:solidFill>
                  <a:srgbClr val="FB91C9"/>
                </a:solidFill>
                <a:latin typeface="Verdana"/>
                <a:ea typeface="Verdana"/>
                <a:cs typeface="Verdana"/>
                <a:sym typeface="Verdana"/>
              </a:rPr>
              <a:t>CONCLUSION</a:t>
            </a:r>
            <a:endParaRPr b="0" sz="2400" cap="none">
              <a:solidFill>
                <a:srgbClr val="FB91C9"/>
              </a:solidFill>
              <a:latin typeface="Verdana"/>
              <a:ea typeface="Verdana"/>
              <a:cs typeface="Verdana"/>
              <a:sym typeface="Verdana"/>
            </a:endParaRPr>
          </a:p>
        </p:txBody>
      </p:sp>
      <p:sp>
        <p:nvSpPr>
          <p:cNvPr id="316" name="Google Shape;316;p31"/>
          <p:cNvSpPr txBox="1"/>
          <p:nvPr/>
        </p:nvSpPr>
        <p:spPr>
          <a:xfrm>
            <a:off x="525674" y="1256610"/>
            <a:ext cx="10139164" cy="5021888"/>
          </a:xfrm>
          <a:prstGeom prst="rect">
            <a:avLst/>
          </a:prstGeom>
          <a:noFill/>
          <a:ln>
            <a:noFill/>
          </a:ln>
        </p:spPr>
        <p:txBody>
          <a:bodyPr anchorCtr="0" anchor="t" bIns="0" lIns="0" spcFirstLastPara="1" rIns="0" wrap="square" tIns="12700">
            <a:spAutoFit/>
          </a:bodyPr>
          <a:lstStyle/>
          <a:p>
            <a:pPr indent="-286385" lvl="0" marL="299085" marR="0" rtl="0" algn="just">
              <a:lnSpc>
                <a:spcPct val="100000"/>
              </a:lnSpc>
              <a:spcBef>
                <a:spcPts val="0"/>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The top country with the most number of bookings is PRT, and the number one agent with</a:t>
            </a:r>
            <a:endParaRPr sz="1600">
              <a:solidFill>
                <a:schemeClr val="dk1"/>
              </a:solidFill>
              <a:latin typeface="Verdana"/>
              <a:ea typeface="Verdana"/>
              <a:cs typeface="Verdana"/>
              <a:sym typeface="Verdana"/>
            </a:endParaRPr>
          </a:p>
          <a:p>
            <a:pPr indent="0" lvl="0" marL="299085" marR="0" rtl="0" algn="just">
              <a:lnSpc>
                <a:spcPct val="100000"/>
              </a:lnSpc>
              <a:spcBef>
                <a:spcPts val="5"/>
              </a:spcBef>
              <a:spcAft>
                <a:spcPts val="0"/>
              </a:spcAft>
              <a:buNone/>
            </a:pPr>
            <a:r>
              <a:rPr lang="en-US" sz="1600">
                <a:solidFill>
                  <a:srgbClr val="202020"/>
                </a:solidFill>
                <a:latin typeface="Verdana"/>
                <a:ea typeface="Verdana"/>
                <a:cs typeface="Verdana"/>
                <a:sym typeface="Verdana"/>
              </a:rPr>
              <a:t>the most number of bookings is 9.</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Customers favored city hotels more than resort hotels by a margin of 61.07 percent.</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One of the four reservations is canceled.</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The most popular food is BB.</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The Online (internet) platform is used to make the majority of bookings.</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The majority of the bookings are made using TA/TO, the leading distribution channel.</a:t>
            </a:r>
            <a:endParaRPr sz="1600">
              <a:solidFill>
                <a:schemeClr val="dk1"/>
              </a:solidFill>
              <a:latin typeface="Verdana"/>
              <a:ea typeface="Verdana"/>
              <a:cs typeface="Verdana"/>
              <a:sym typeface="Verdana"/>
            </a:endParaRPr>
          </a:p>
          <a:p>
            <a:pPr indent="-287019" lvl="0" marL="299085" marR="647065" rtl="0" algn="just">
              <a:lnSpc>
                <a:spcPct val="100000"/>
              </a:lnSpc>
              <a:spcBef>
                <a:spcPts val="1680"/>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The vast majority of hotel bookings are made by new guests. Almost no consumers (3.86%) returned.</a:t>
            </a:r>
            <a:endParaRPr sz="1600">
              <a:solidFill>
                <a:schemeClr val="dk1"/>
              </a:solidFill>
              <a:latin typeface="Verdana"/>
              <a:ea typeface="Verdana"/>
              <a:cs typeface="Verdana"/>
              <a:sym typeface="Verdana"/>
            </a:endParaRPr>
          </a:p>
          <a:p>
            <a:pPr indent="-286385" lvl="0" marL="299085" marR="0" rtl="0" algn="just">
              <a:lnSpc>
                <a:spcPct val="100000"/>
              </a:lnSpc>
              <a:spcBef>
                <a:spcPts val="1685"/>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The customer wants Room A to be reserved the most.</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Customers do not wish to make a bookings with a pre-deposit.</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rgbClr val="202020"/>
                </a:solidFill>
                <a:latin typeface="Verdana"/>
                <a:ea typeface="Verdana"/>
                <a:cs typeface="Verdana"/>
                <a:sym typeface="Verdana"/>
              </a:rPr>
              <a:t>Customers (80%) favored making a hotel reservation for a short visit.</a:t>
            </a:r>
            <a:endParaRPr sz="1600">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nvSpPr>
        <p:spPr>
          <a:xfrm>
            <a:off x="525674" y="641500"/>
            <a:ext cx="10808678" cy="511473"/>
          </a:xfrm>
          <a:prstGeom prst="rect">
            <a:avLst/>
          </a:prstGeom>
          <a:noFill/>
          <a:ln>
            <a:noFill/>
          </a:ln>
        </p:spPr>
        <p:txBody>
          <a:bodyPr anchorCtr="0" anchor="t" bIns="0" lIns="0" spcFirstLastPara="1" rIns="0" wrap="square" tIns="79800">
            <a:spAutoFit/>
          </a:bodyPr>
          <a:lstStyle/>
          <a:p>
            <a:pPr indent="0" lvl="0" marL="0" marR="0" rtl="0" algn="l">
              <a:lnSpc>
                <a:spcPct val="100000"/>
              </a:lnSpc>
              <a:spcBef>
                <a:spcPts val="0"/>
              </a:spcBef>
              <a:spcAft>
                <a:spcPts val="0"/>
              </a:spcAft>
              <a:buClr>
                <a:srgbClr val="FB91C9"/>
              </a:buClr>
              <a:buSzPts val="2800"/>
              <a:buFont typeface="Verdana"/>
              <a:buNone/>
            </a:pPr>
            <a:r>
              <a:rPr b="1" lang="en-US" sz="2800" cap="none">
                <a:solidFill>
                  <a:srgbClr val="FB91C9"/>
                </a:solidFill>
                <a:latin typeface="Verdana"/>
                <a:ea typeface="Verdana"/>
                <a:cs typeface="Verdana"/>
                <a:sym typeface="Verdana"/>
              </a:rPr>
              <a:t>CONCLUSION</a:t>
            </a:r>
            <a:endParaRPr b="0" sz="2400" cap="none">
              <a:solidFill>
                <a:srgbClr val="FB91C9"/>
              </a:solidFill>
              <a:latin typeface="Verdana"/>
              <a:ea typeface="Verdana"/>
              <a:cs typeface="Verdana"/>
              <a:sym typeface="Verdana"/>
            </a:endParaRPr>
          </a:p>
        </p:txBody>
      </p:sp>
      <p:sp>
        <p:nvSpPr>
          <p:cNvPr id="322" name="Google Shape;322;p32"/>
          <p:cNvSpPr txBox="1"/>
          <p:nvPr/>
        </p:nvSpPr>
        <p:spPr>
          <a:xfrm>
            <a:off x="525674" y="1523896"/>
            <a:ext cx="10139164" cy="3290644"/>
          </a:xfrm>
          <a:prstGeom prst="rect">
            <a:avLst/>
          </a:prstGeom>
          <a:noFill/>
          <a:ln>
            <a:noFill/>
          </a:ln>
        </p:spPr>
        <p:txBody>
          <a:bodyPr anchorCtr="0" anchor="t" bIns="0" lIns="0" spcFirstLastPara="1" rIns="0" wrap="square" tIns="12700">
            <a:spAutoFit/>
          </a:bodyPr>
          <a:lstStyle/>
          <a:p>
            <a:pPr indent="-286385" lvl="0" marL="299085" marR="0" rtl="0" algn="just">
              <a:lnSpc>
                <a:spcPct val="100000"/>
              </a:lnSpc>
              <a:spcBef>
                <a:spcPts val="0"/>
              </a:spcBef>
              <a:spcAft>
                <a:spcPts val="0"/>
              </a:spcAft>
              <a:buClr>
                <a:srgbClr val="000000"/>
              </a:buClr>
              <a:buSzPts val="1600"/>
              <a:buFont typeface="Noto Sans Symbols"/>
              <a:buChar char="⮚"/>
            </a:pPr>
            <a:r>
              <a:rPr lang="en-US" sz="1600">
                <a:solidFill>
                  <a:schemeClr val="dk1"/>
                </a:solidFill>
                <a:latin typeface="Verdana"/>
                <a:ea typeface="Verdana"/>
                <a:cs typeface="Verdana"/>
                <a:sym typeface="Verdana"/>
              </a:rPr>
              <a:t>Only 10% of people require space to park their cars.</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chemeClr val="dk1"/>
                </a:solidFill>
                <a:latin typeface="Verdana"/>
                <a:ea typeface="Verdana"/>
                <a:cs typeface="Verdana"/>
                <a:sym typeface="Verdana"/>
              </a:rPr>
              <a:t>Most visitors are couples.</a:t>
            </a:r>
            <a:endParaRPr sz="1600">
              <a:solidFill>
                <a:schemeClr val="dk1"/>
              </a:solidFill>
              <a:latin typeface="Verdana"/>
              <a:ea typeface="Verdana"/>
              <a:cs typeface="Verdana"/>
              <a:sym typeface="Verdana"/>
            </a:endParaRPr>
          </a:p>
          <a:p>
            <a:pPr indent="-287019" lvl="0" marL="299085" marR="16510" rtl="0" algn="just">
              <a:lnSpc>
                <a:spcPct val="100000"/>
              </a:lnSpc>
              <a:spcBef>
                <a:spcPts val="1680"/>
              </a:spcBef>
              <a:spcAft>
                <a:spcPts val="0"/>
              </a:spcAft>
              <a:buClr>
                <a:srgbClr val="000000"/>
              </a:buClr>
              <a:buSzPts val="1600"/>
              <a:buFont typeface="Noto Sans Symbols"/>
              <a:buChar char="⮚"/>
            </a:pPr>
            <a:r>
              <a:rPr lang="en-US" sz="1600">
                <a:solidFill>
                  <a:schemeClr val="dk1"/>
                </a:solidFill>
                <a:latin typeface="Verdana"/>
                <a:ea typeface="Verdana"/>
                <a:cs typeface="Verdana"/>
                <a:sym typeface="Verdana"/>
              </a:rPr>
              <a:t>The inability to assign a reserved room to a customer is not grounds for cancellation.</a:t>
            </a:r>
            <a:endParaRPr sz="1600">
              <a:solidFill>
                <a:schemeClr val="dk1"/>
              </a:solidFill>
              <a:latin typeface="Verdana"/>
              <a:ea typeface="Verdana"/>
              <a:cs typeface="Verdana"/>
              <a:sym typeface="Verdana"/>
            </a:endParaRPr>
          </a:p>
          <a:p>
            <a:pPr indent="-286385" lvl="0" marL="299085" marR="0" rtl="0" algn="just">
              <a:lnSpc>
                <a:spcPct val="100000"/>
              </a:lnSpc>
              <a:spcBef>
                <a:spcPts val="1685"/>
              </a:spcBef>
              <a:spcAft>
                <a:spcPts val="0"/>
              </a:spcAft>
              <a:buClr>
                <a:srgbClr val="000000"/>
              </a:buClr>
              <a:buSzPts val="1600"/>
              <a:buFont typeface="Noto Sans Symbols"/>
              <a:buChar char="⮚"/>
            </a:pPr>
            <a:r>
              <a:rPr lang="en-US" sz="1600">
                <a:solidFill>
                  <a:schemeClr val="dk1"/>
                </a:solidFill>
                <a:latin typeface="Verdana"/>
                <a:ea typeface="Verdana"/>
                <a:cs typeface="Verdana"/>
                <a:sym typeface="Verdana"/>
              </a:rPr>
              <a:t>Booking cancellations are not caused by a longer Lead time.</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chemeClr val="dk1"/>
                </a:solidFill>
                <a:latin typeface="Verdana"/>
                <a:ea typeface="Verdana"/>
                <a:cs typeface="Verdana"/>
                <a:sym typeface="Verdana"/>
              </a:rPr>
              <a:t>A city hotel is busier than a resort.</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chemeClr val="dk1"/>
                </a:solidFill>
                <a:latin typeface="Verdana"/>
                <a:ea typeface="Verdana"/>
                <a:cs typeface="Verdana"/>
                <a:sym typeface="Verdana"/>
              </a:rPr>
              <a:t>The busiest months for hotels are October and September. There isn't a</a:t>
            </a:r>
            <a:endParaRPr sz="1600">
              <a:solidFill>
                <a:schemeClr val="dk1"/>
              </a:solidFill>
              <a:latin typeface="Verdana"/>
              <a:ea typeface="Verdana"/>
              <a:cs typeface="Verdana"/>
              <a:sym typeface="Verdana"/>
            </a:endParaRPr>
          </a:p>
          <a:p>
            <a:pPr indent="0" lvl="0" marL="299085" marR="0" rtl="0" algn="just">
              <a:lnSpc>
                <a:spcPct val="100000"/>
              </a:lnSpc>
              <a:spcBef>
                <a:spcPts val="0"/>
              </a:spcBef>
              <a:spcAft>
                <a:spcPts val="0"/>
              </a:spcAft>
              <a:buNone/>
            </a:pPr>
            <a:r>
              <a:rPr lang="en-US" sz="1600">
                <a:solidFill>
                  <a:schemeClr val="dk1"/>
                </a:solidFill>
                <a:latin typeface="Verdana"/>
                <a:ea typeface="Verdana"/>
                <a:cs typeface="Verdana"/>
                <a:sym typeface="Verdana"/>
              </a:rPr>
              <a:t>lengthy wait for reservations in July.</a:t>
            </a:r>
            <a:endParaRPr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lang="en-US" sz="1600">
                <a:solidFill>
                  <a:schemeClr val="dk1"/>
                </a:solidFill>
                <a:latin typeface="Verdana"/>
                <a:ea typeface="Verdana"/>
                <a:cs typeface="Verdana"/>
                <a:sym typeface="Verdana"/>
              </a:rPr>
              <a:t>Not assigning a reserved room does not affect ADR.</a:t>
            </a:r>
            <a:endParaRPr sz="1600">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nvSpPr>
        <p:spPr>
          <a:xfrm>
            <a:off x="393895" y="711838"/>
            <a:ext cx="11406219" cy="511473"/>
          </a:xfrm>
          <a:prstGeom prst="rect">
            <a:avLst/>
          </a:prstGeom>
          <a:noFill/>
          <a:ln>
            <a:noFill/>
          </a:ln>
        </p:spPr>
        <p:txBody>
          <a:bodyPr anchorCtr="0" anchor="t" bIns="0" lIns="0" spcFirstLastPara="1" rIns="0" wrap="square" tIns="79800">
            <a:spAutoFit/>
          </a:bodyPr>
          <a:lstStyle/>
          <a:p>
            <a:pPr indent="0" lvl="0" marL="0" marR="0" rtl="0" algn="l">
              <a:lnSpc>
                <a:spcPct val="100000"/>
              </a:lnSpc>
              <a:spcBef>
                <a:spcPts val="0"/>
              </a:spcBef>
              <a:spcAft>
                <a:spcPts val="0"/>
              </a:spcAft>
              <a:buClr>
                <a:srgbClr val="FB91C9"/>
              </a:buClr>
              <a:buSzPts val="2800"/>
              <a:buFont typeface="Verdana"/>
              <a:buNone/>
            </a:pPr>
            <a:r>
              <a:rPr b="1" lang="en-US" sz="2800" cap="none">
                <a:solidFill>
                  <a:srgbClr val="FB91C9"/>
                </a:solidFill>
                <a:latin typeface="Verdana"/>
                <a:ea typeface="Verdana"/>
                <a:cs typeface="Verdana"/>
                <a:sym typeface="Verdana"/>
              </a:rPr>
              <a:t>CHALLENGES</a:t>
            </a:r>
            <a:endParaRPr b="0" sz="2400" cap="none">
              <a:solidFill>
                <a:srgbClr val="FB91C9"/>
              </a:solidFill>
              <a:latin typeface="Verdana"/>
              <a:ea typeface="Verdana"/>
              <a:cs typeface="Verdana"/>
              <a:sym typeface="Verdana"/>
            </a:endParaRPr>
          </a:p>
        </p:txBody>
      </p:sp>
      <p:sp>
        <p:nvSpPr>
          <p:cNvPr id="328" name="Google Shape;328;p33"/>
          <p:cNvSpPr txBox="1"/>
          <p:nvPr/>
        </p:nvSpPr>
        <p:spPr>
          <a:xfrm>
            <a:off x="3297009" y="2846260"/>
            <a:ext cx="6297157" cy="2144177"/>
          </a:xfrm>
          <a:prstGeom prst="rect">
            <a:avLst/>
          </a:prstGeom>
          <a:noFill/>
          <a:ln>
            <a:noFill/>
          </a:ln>
        </p:spPr>
        <p:txBody>
          <a:bodyPr anchorCtr="0" anchor="t" bIns="0" lIns="0" spcFirstLastPara="1" rIns="0" wrap="square" tIns="12700">
            <a:spAutoFit/>
          </a:bodyPr>
          <a:lstStyle/>
          <a:p>
            <a:pPr indent="-286385" lvl="0" marL="299085" marR="0" rtl="0" algn="just">
              <a:lnSpc>
                <a:spcPct val="100000"/>
              </a:lnSpc>
              <a:spcBef>
                <a:spcPts val="0"/>
              </a:spcBef>
              <a:spcAft>
                <a:spcPts val="0"/>
              </a:spcAft>
              <a:buClr>
                <a:srgbClr val="000000"/>
              </a:buClr>
              <a:buSzPts val="1600"/>
              <a:buFont typeface="Noto Sans Symbols"/>
              <a:buChar char="⮚"/>
            </a:pPr>
            <a:r>
              <a:rPr b="1" lang="en-US" sz="1600">
                <a:solidFill>
                  <a:srgbClr val="202020"/>
                </a:solidFill>
                <a:latin typeface="Verdana"/>
                <a:ea typeface="Verdana"/>
                <a:cs typeface="Verdana"/>
                <a:sym typeface="Verdana"/>
              </a:rPr>
              <a:t>The data contained a large number of duplicates.</a:t>
            </a:r>
            <a:endParaRPr b="1" sz="1600">
              <a:solidFill>
                <a:schemeClr val="dk1"/>
              </a:solidFill>
              <a:latin typeface="Verdana"/>
              <a:ea typeface="Verdana"/>
              <a:cs typeface="Verdana"/>
              <a:sym typeface="Verdana"/>
            </a:endParaRPr>
          </a:p>
          <a:p>
            <a:pPr indent="-286385" lvl="0" marL="299085" marR="0" rtl="0" algn="just">
              <a:lnSpc>
                <a:spcPct val="100000"/>
              </a:lnSpc>
              <a:spcBef>
                <a:spcPts val="1675"/>
              </a:spcBef>
              <a:spcAft>
                <a:spcPts val="0"/>
              </a:spcAft>
              <a:buClr>
                <a:srgbClr val="000000"/>
              </a:buClr>
              <a:buSzPts val="1600"/>
              <a:buFont typeface="Noto Sans Symbols"/>
              <a:buChar char="⮚"/>
            </a:pPr>
            <a:r>
              <a:rPr b="1" lang="en-US" sz="1600">
                <a:solidFill>
                  <a:srgbClr val="202020"/>
                </a:solidFill>
                <a:latin typeface="Verdana"/>
                <a:ea typeface="Verdana"/>
                <a:cs typeface="Verdana"/>
                <a:sym typeface="Verdana"/>
              </a:rPr>
              <a:t>The improper data type format was used for the data.</a:t>
            </a:r>
            <a:endParaRPr b="1" sz="1600">
              <a:solidFill>
                <a:schemeClr val="dk1"/>
              </a:solidFill>
              <a:latin typeface="Verdana"/>
              <a:ea typeface="Verdana"/>
              <a:cs typeface="Verdana"/>
              <a:sym typeface="Verdana"/>
            </a:endParaRPr>
          </a:p>
          <a:p>
            <a:pPr indent="-287019" lvl="0" marL="299085" marR="445769" rtl="0" algn="just">
              <a:lnSpc>
                <a:spcPct val="100000"/>
              </a:lnSpc>
              <a:spcBef>
                <a:spcPts val="1685"/>
              </a:spcBef>
              <a:spcAft>
                <a:spcPts val="0"/>
              </a:spcAft>
              <a:buClr>
                <a:srgbClr val="000000"/>
              </a:buClr>
              <a:buSzPts val="1600"/>
              <a:buFont typeface="Noto Sans Symbols"/>
              <a:buChar char="⮚"/>
            </a:pPr>
            <a:r>
              <a:rPr b="1" lang="en-US" sz="1600">
                <a:solidFill>
                  <a:srgbClr val="202020"/>
                </a:solidFill>
                <a:latin typeface="Verdana"/>
                <a:ea typeface="Verdana"/>
                <a:cs typeface="Verdana"/>
                <a:sym typeface="Verdana"/>
              </a:rPr>
              <a:t>It was challenging to select the best visualization techniques.</a:t>
            </a:r>
            <a:endParaRPr b="1" sz="1600">
              <a:solidFill>
                <a:schemeClr val="dk1"/>
              </a:solidFill>
              <a:latin typeface="Verdana"/>
              <a:ea typeface="Verdana"/>
              <a:cs typeface="Verdana"/>
              <a:sym typeface="Verdana"/>
            </a:endParaRPr>
          </a:p>
          <a:p>
            <a:pPr indent="-286385" lvl="0" marL="299085" marR="0" rtl="0" algn="just">
              <a:lnSpc>
                <a:spcPct val="100000"/>
              </a:lnSpc>
              <a:spcBef>
                <a:spcPts val="1680"/>
              </a:spcBef>
              <a:spcAft>
                <a:spcPts val="0"/>
              </a:spcAft>
              <a:buClr>
                <a:srgbClr val="000000"/>
              </a:buClr>
              <a:buSzPts val="1600"/>
              <a:buFont typeface="Noto Sans Symbols"/>
              <a:buChar char="⮚"/>
            </a:pPr>
            <a:r>
              <a:rPr b="1" lang="en-US" sz="1600">
                <a:solidFill>
                  <a:srgbClr val="202020"/>
                </a:solidFill>
                <a:latin typeface="Verdana"/>
                <a:ea typeface="Verdana"/>
                <a:cs typeface="Verdana"/>
                <a:sym typeface="Verdana"/>
              </a:rPr>
              <a:t>The dataset contained a large number of null values.</a:t>
            </a:r>
            <a:endParaRPr b="1" sz="1600">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g2e8a4c2e514_0_0"/>
          <p:cNvPicPr preferRelativeResize="0"/>
          <p:nvPr/>
        </p:nvPicPr>
        <p:blipFill>
          <a:blip r:embed="rId3">
            <a:alphaModFix/>
          </a:blip>
          <a:stretch>
            <a:fillRect/>
          </a:stretch>
        </p:blipFill>
        <p:spPr>
          <a:xfrm>
            <a:off x="1233488" y="1990725"/>
            <a:ext cx="9725025" cy="4867275"/>
          </a:xfrm>
          <a:prstGeom prst="rect">
            <a:avLst/>
          </a:prstGeom>
          <a:noFill/>
          <a:ln>
            <a:noFill/>
          </a:ln>
        </p:spPr>
      </p:pic>
      <p:sp>
        <p:nvSpPr>
          <p:cNvPr id="335" name="Google Shape;335;g2e8a4c2e514_0_0"/>
          <p:cNvSpPr txBox="1"/>
          <p:nvPr/>
        </p:nvSpPr>
        <p:spPr>
          <a:xfrm>
            <a:off x="393895" y="711838"/>
            <a:ext cx="11406300" cy="511500"/>
          </a:xfrm>
          <a:prstGeom prst="rect">
            <a:avLst/>
          </a:prstGeom>
          <a:noFill/>
          <a:ln>
            <a:noFill/>
          </a:ln>
        </p:spPr>
        <p:txBody>
          <a:bodyPr anchorCtr="0" anchor="t" bIns="0" lIns="0" spcFirstLastPara="1" rIns="0" wrap="square" tIns="79800">
            <a:spAutoFit/>
          </a:bodyPr>
          <a:lstStyle/>
          <a:p>
            <a:pPr indent="0" lvl="0" marL="0" marR="0" rtl="0" algn="l">
              <a:lnSpc>
                <a:spcPct val="100000"/>
              </a:lnSpc>
              <a:spcBef>
                <a:spcPts val="0"/>
              </a:spcBef>
              <a:spcAft>
                <a:spcPts val="0"/>
              </a:spcAft>
              <a:buClr>
                <a:srgbClr val="FB91C9"/>
              </a:buClr>
              <a:buSzPts val="2800"/>
              <a:buFont typeface="Verdana"/>
              <a:buNone/>
            </a:pPr>
            <a:r>
              <a:rPr b="1" lang="en-US" sz="2800">
                <a:solidFill>
                  <a:srgbClr val="FB91C9"/>
                </a:solidFill>
                <a:latin typeface="Verdana"/>
                <a:ea typeface="Verdana"/>
                <a:cs typeface="Verdana"/>
                <a:sym typeface="Verdana"/>
              </a:rPr>
              <a:t>Certificate 1 ( Grade. A.I.)</a:t>
            </a:r>
            <a:endParaRPr b="0" sz="2400" cap="none">
              <a:solidFill>
                <a:srgbClr val="FB91C9"/>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e8a4c2e514_0_6"/>
          <p:cNvSpPr txBox="1"/>
          <p:nvPr/>
        </p:nvSpPr>
        <p:spPr>
          <a:xfrm>
            <a:off x="393895" y="711838"/>
            <a:ext cx="11406300" cy="511500"/>
          </a:xfrm>
          <a:prstGeom prst="rect">
            <a:avLst/>
          </a:prstGeom>
          <a:noFill/>
          <a:ln>
            <a:noFill/>
          </a:ln>
        </p:spPr>
        <p:txBody>
          <a:bodyPr anchorCtr="0" anchor="t" bIns="0" lIns="0" spcFirstLastPara="1" rIns="0" wrap="square" tIns="79800">
            <a:spAutoFit/>
          </a:bodyPr>
          <a:lstStyle/>
          <a:p>
            <a:pPr indent="0" lvl="0" marL="0" marR="0" rtl="0" algn="l">
              <a:lnSpc>
                <a:spcPct val="100000"/>
              </a:lnSpc>
              <a:spcBef>
                <a:spcPts val="0"/>
              </a:spcBef>
              <a:spcAft>
                <a:spcPts val="0"/>
              </a:spcAft>
              <a:buClr>
                <a:srgbClr val="FB91C9"/>
              </a:buClr>
              <a:buSzPts val="2800"/>
              <a:buFont typeface="Verdana"/>
              <a:buNone/>
            </a:pPr>
            <a:r>
              <a:rPr b="1" lang="en-US" sz="2800">
                <a:solidFill>
                  <a:srgbClr val="FB91C9"/>
                </a:solidFill>
                <a:latin typeface="Verdana"/>
                <a:ea typeface="Verdana"/>
                <a:cs typeface="Verdana"/>
                <a:sym typeface="Verdana"/>
              </a:rPr>
              <a:t>Certificate 2 ( Data Science)</a:t>
            </a:r>
            <a:endParaRPr b="0" sz="2400" cap="none">
              <a:solidFill>
                <a:srgbClr val="FB91C9"/>
              </a:solidFill>
              <a:latin typeface="Verdana"/>
              <a:ea typeface="Verdana"/>
              <a:cs typeface="Verdana"/>
              <a:sym typeface="Verdana"/>
            </a:endParaRPr>
          </a:p>
        </p:txBody>
      </p:sp>
      <p:pic>
        <p:nvPicPr>
          <p:cNvPr id="342" name="Google Shape;342;g2e8a4c2e514_0_6"/>
          <p:cNvPicPr preferRelativeResize="0"/>
          <p:nvPr/>
        </p:nvPicPr>
        <p:blipFill>
          <a:blip r:embed="rId3">
            <a:alphaModFix/>
          </a:blip>
          <a:stretch>
            <a:fillRect/>
          </a:stretch>
        </p:blipFill>
        <p:spPr>
          <a:xfrm>
            <a:off x="2829628" y="1804376"/>
            <a:ext cx="6532734" cy="5053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FB91C9"/>
              </a:buClr>
              <a:buSzPts val="2800"/>
              <a:buFont typeface="Arial"/>
              <a:buNone/>
            </a:pPr>
            <a:r>
              <a:rPr b="1" lang="en-US">
                <a:solidFill>
                  <a:srgbClr val="FB91C9"/>
                </a:solidFill>
                <a:latin typeface="Arial"/>
                <a:ea typeface="Arial"/>
                <a:cs typeface="Arial"/>
                <a:sym typeface="Arial"/>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454583" y="615595"/>
            <a:ext cx="11029616" cy="68643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FB91C9"/>
              </a:buClr>
              <a:buSzPct val="100000"/>
              <a:buFont typeface="Arial"/>
              <a:buNone/>
            </a:pPr>
            <a:r>
              <a:rPr b="1" lang="en-US" sz="4400">
                <a:solidFill>
                  <a:srgbClr val="FB91C9"/>
                </a:solidFill>
                <a:latin typeface="Arial"/>
                <a:ea typeface="Arial"/>
                <a:cs typeface="Arial"/>
                <a:sym typeface="Arial"/>
              </a:rPr>
              <a:t>SYSTEM  APPROACH</a:t>
            </a:r>
            <a:endParaRPr sz="4400">
              <a:solidFill>
                <a:srgbClr val="FB91C9"/>
              </a:solidFill>
              <a:latin typeface="Calibri"/>
              <a:ea typeface="Calibri"/>
              <a:cs typeface="Calibri"/>
              <a:sym typeface="Calibri"/>
            </a:endParaRPr>
          </a:p>
        </p:txBody>
      </p:sp>
      <p:sp>
        <p:nvSpPr>
          <p:cNvPr id="116" name="Google Shape;116;p4"/>
          <p:cNvSpPr txBox="1"/>
          <p:nvPr>
            <p:ph idx="1" type="body"/>
          </p:nvPr>
        </p:nvSpPr>
        <p:spPr>
          <a:xfrm>
            <a:off x="454584"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just">
              <a:lnSpc>
                <a:spcPct val="110000"/>
              </a:lnSpc>
              <a:spcBef>
                <a:spcPts val="0"/>
              </a:spcBef>
              <a:spcAft>
                <a:spcPts val="0"/>
              </a:spcAft>
              <a:buSzPts val="1656"/>
              <a:buChar char="◼"/>
            </a:pPr>
            <a:r>
              <a:rPr b="1" lang="en-US" sz="1800">
                <a:solidFill>
                  <a:srgbClr val="0F0F0F"/>
                </a:solidFill>
              </a:rPr>
              <a:t>Pre-requirements: -</a:t>
            </a:r>
            <a:endParaRPr/>
          </a:p>
          <a:p>
            <a:pPr indent="0" lvl="0" marL="0" rtl="0" algn="just">
              <a:lnSpc>
                <a:spcPct val="110000"/>
              </a:lnSpc>
              <a:spcBef>
                <a:spcPts val="960"/>
              </a:spcBef>
              <a:spcAft>
                <a:spcPts val="0"/>
              </a:spcAft>
              <a:buSzPts val="1656"/>
              <a:buNone/>
            </a:pPr>
            <a:r>
              <a:rPr b="1" lang="en-US" sz="1800">
                <a:solidFill>
                  <a:srgbClr val="0F0F0F"/>
                </a:solidFill>
              </a:rPr>
              <a:t>				1.Internet Connection</a:t>
            </a:r>
            <a:endParaRPr/>
          </a:p>
          <a:p>
            <a:pPr indent="0" lvl="0" marL="0" rtl="0" algn="just">
              <a:lnSpc>
                <a:spcPct val="110000"/>
              </a:lnSpc>
              <a:spcBef>
                <a:spcPts val="960"/>
              </a:spcBef>
              <a:spcAft>
                <a:spcPts val="0"/>
              </a:spcAft>
              <a:buSzPts val="1656"/>
              <a:buNone/>
            </a:pPr>
            <a:r>
              <a:rPr b="1" lang="en-US" sz="1800">
                <a:solidFill>
                  <a:srgbClr val="0F0F0F"/>
                </a:solidFill>
              </a:rPr>
              <a:t>				2.Web browser to use Google Colab</a:t>
            </a:r>
            <a:endParaRPr/>
          </a:p>
          <a:p>
            <a:pPr indent="-305435" lvl="0" marL="305435" rtl="0" algn="just">
              <a:lnSpc>
                <a:spcPct val="110000"/>
              </a:lnSpc>
              <a:spcBef>
                <a:spcPts val="960"/>
              </a:spcBef>
              <a:spcAft>
                <a:spcPts val="0"/>
              </a:spcAft>
              <a:buSzPts val="1656"/>
              <a:buChar char="◼"/>
            </a:pPr>
            <a:r>
              <a:rPr b="1" lang="en-US" sz="1800">
                <a:solidFill>
                  <a:srgbClr val="0F0F0F"/>
                </a:solidFill>
              </a:rPr>
              <a:t>Library required to build the Project:</a:t>
            </a:r>
            <a:endParaRPr/>
          </a:p>
          <a:p>
            <a:pPr indent="0" lvl="0" marL="0" rtl="0" algn="just">
              <a:lnSpc>
                <a:spcPct val="110000"/>
              </a:lnSpc>
              <a:spcBef>
                <a:spcPts val="960"/>
              </a:spcBef>
              <a:spcAft>
                <a:spcPts val="0"/>
              </a:spcAft>
              <a:buSzPts val="1656"/>
              <a:buNone/>
            </a:pPr>
            <a:r>
              <a:rPr b="1" lang="en-US" sz="1800">
                <a:solidFill>
                  <a:srgbClr val="0F0F0F"/>
                </a:solidFill>
              </a:rPr>
              <a:t>				1. Numpy </a:t>
            </a:r>
            <a:r>
              <a:rPr lang="en-US" sz="1800">
                <a:solidFill>
                  <a:srgbClr val="0F0F0F"/>
                </a:solidFill>
              </a:rPr>
              <a:t>(for mathematical  calculations)</a:t>
            </a:r>
            <a:endParaRPr b="1" sz="1800">
              <a:solidFill>
                <a:srgbClr val="0F0F0F"/>
              </a:solidFill>
            </a:endParaRPr>
          </a:p>
          <a:p>
            <a:pPr indent="0" lvl="0" marL="0" rtl="0" algn="just">
              <a:lnSpc>
                <a:spcPct val="110000"/>
              </a:lnSpc>
              <a:spcBef>
                <a:spcPts val="960"/>
              </a:spcBef>
              <a:spcAft>
                <a:spcPts val="0"/>
              </a:spcAft>
              <a:buSzPts val="1656"/>
              <a:buNone/>
            </a:pPr>
            <a:r>
              <a:rPr b="1" lang="en-US" sz="1800">
                <a:solidFill>
                  <a:srgbClr val="0F0F0F"/>
                </a:solidFill>
              </a:rPr>
              <a:t>				2. Pandas </a:t>
            </a:r>
            <a:r>
              <a:rPr lang="en-US" sz="1800">
                <a:solidFill>
                  <a:srgbClr val="0F0F0F"/>
                </a:solidFill>
              </a:rPr>
              <a:t>(for analysis and manipulation of data in data set)</a:t>
            </a:r>
            <a:endParaRPr b="1" sz="1800">
              <a:solidFill>
                <a:srgbClr val="0F0F0F"/>
              </a:solidFill>
            </a:endParaRPr>
          </a:p>
          <a:p>
            <a:pPr indent="0" lvl="0" marL="0" rtl="0" algn="just">
              <a:lnSpc>
                <a:spcPct val="110000"/>
              </a:lnSpc>
              <a:spcBef>
                <a:spcPts val="960"/>
              </a:spcBef>
              <a:spcAft>
                <a:spcPts val="0"/>
              </a:spcAft>
              <a:buSzPts val="1656"/>
              <a:buNone/>
            </a:pPr>
            <a:r>
              <a:rPr b="1" lang="en-US" sz="1800">
                <a:solidFill>
                  <a:srgbClr val="0F0F0F"/>
                </a:solidFill>
              </a:rPr>
              <a:t>				3.Matplotlib </a:t>
            </a:r>
            <a:r>
              <a:rPr lang="en-US" sz="1800">
                <a:solidFill>
                  <a:srgbClr val="0F0F0F"/>
                </a:solidFill>
              </a:rPr>
              <a:t>( to plot various kind of graphs)</a:t>
            </a:r>
            <a:endParaRPr b="1" sz="1800">
              <a:solidFill>
                <a:srgbClr val="0F0F0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nvSpPr>
        <p:spPr>
          <a:xfrm>
            <a:off x="342041" y="590843"/>
            <a:ext cx="11029616" cy="686431"/>
          </a:xfrm>
          <a:prstGeom prst="rect">
            <a:avLst/>
          </a:prstGeom>
          <a:noFill/>
          <a:ln>
            <a:noFill/>
          </a:ln>
        </p:spPr>
        <p:txBody>
          <a:bodyPr anchorCtr="0" anchor="t" bIns="45700" lIns="91425" spcFirstLastPara="1" rIns="91425" wrap="square" tIns="45700">
            <a:normAutofit fontScale="90000" lnSpcReduction="10000"/>
          </a:bodyPr>
          <a:lstStyle/>
          <a:p>
            <a:pPr indent="0" lvl="0" marL="0" marR="0" rtl="0" algn="l">
              <a:lnSpc>
                <a:spcPct val="100000"/>
              </a:lnSpc>
              <a:spcBef>
                <a:spcPts val="0"/>
              </a:spcBef>
              <a:spcAft>
                <a:spcPts val="0"/>
              </a:spcAft>
              <a:buClr>
                <a:srgbClr val="FB91C9"/>
              </a:buClr>
              <a:buSzPct val="100000"/>
              <a:buFont typeface="Arial"/>
              <a:buNone/>
            </a:pPr>
            <a:r>
              <a:rPr b="1" lang="en-US" sz="4400" cap="none">
                <a:solidFill>
                  <a:srgbClr val="FB91C9"/>
                </a:solidFill>
                <a:latin typeface="Arial"/>
                <a:ea typeface="Arial"/>
                <a:cs typeface="Arial"/>
                <a:sym typeface="Arial"/>
              </a:rPr>
              <a:t>DATA DESCRIPTION </a:t>
            </a:r>
            <a:endParaRPr b="0" sz="4400" cap="none">
              <a:solidFill>
                <a:srgbClr val="FB91C9"/>
              </a:solidFill>
              <a:latin typeface="Calibri"/>
              <a:ea typeface="Calibri"/>
              <a:cs typeface="Calibri"/>
              <a:sym typeface="Calibri"/>
            </a:endParaRPr>
          </a:p>
        </p:txBody>
      </p:sp>
      <p:sp>
        <p:nvSpPr>
          <p:cNvPr id="122" name="Google Shape;122;p5"/>
          <p:cNvSpPr txBox="1"/>
          <p:nvPr/>
        </p:nvSpPr>
        <p:spPr>
          <a:xfrm>
            <a:off x="98474" y="1420837"/>
            <a:ext cx="12093525"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u="none" strike="noStrike">
              <a:solidFill>
                <a:srgbClr val="000000"/>
              </a:solidFill>
              <a:latin typeface="Verdana"/>
              <a:ea typeface="Verdana"/>
              <a:cs typeface="Verdana"/>
              <a:sym typeface="Verdana"/>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Hotel:- </a:t>
            </a:r>
            <a:r>
              <a:rPr lang="en-US" sz="1800" strike="noStrike">
                <a:solidFill>
                  <a:schemeClr val="dk1"/>
                </a:solidFill>
                <a:latin typeface="Verdana"/>
                <a:ea typeface="Verdana"/>
                <a:cs typeface="Verdana"/>
                <a:sym typeface="Verdana"/>
              </a:rPr>
              <a:t>Name of hotel ( City or Resort)</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Is_canceled:- </a:t>
            </a:r>
            <a:r>
              <a:rPr lang="en-US" sz="1800" strike="noStrike">
                <a:solidFill>
                  <a:schemeClr val="dk1"/>
                </a:solidFill>
                <a:latin typeface="Verdana"/>
                <a:ea typeface="Verdana"/>
                <a:cs typeface="Verdana"/>
                <a:sym typeface="Verdana"/>
              </a:rPr>
              <a:t>Whether the booking is canceled or not (0 for no canceled and 1 for canceled)</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lead_time:- </a:t>
            </a:r>
            <a:r>
              <a:rPr lang="en-US" sz="1800" strike="noStrike">
                <a:solidFill>
                  <a:schemeClr val="dk1"/>
                </a:solidFill>
                <a:latin typeface="Verdana"/>
                <a:ea typeface="Verdana"/>
                <a:cs typeface="Verdana"/>
                <a:sym typeface="Verdana"/>
              </a:rPr>
              <a:t>time (in days) between booking transaction and actual arrival.</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stays_in_weekend_nights:- </a:t>
            </a:r>
            <a:r>
              <a:rPr lang="en-US" sz="1800" strike="noStrike">
                <a:solidFill>
                  <a:schemeClr val="dk1"/>
                </a:solidFill>
                <a:latin typeface="Verdana"/>
                <a:ea typeface="Verdana"/>
                <a:cs typeface="Verdana"/>
                <a:sym typeface="Verdana"/>
              </a:rPr>
              <a:t>No. of weekend nights spent in a hotel</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stays_in_week_nights:- </a:t>
            </a:r>
            <a:r>
              <a:rPr lang="en-US" sz="1800" strike="noStrike">
                <a:solidFill>
                  <a:schemeClr val="dk1"/>
                </a:solidFill>
                <a:latin typeface="Verdana"/>
                <a:ea typeface="Verdana"/>
                <a:cs typeface="Verdana"/>
                <a:sym typeface="Verdana"/>
              </a:rPr>
              <a:t>No. of weeknights spent in a hotel</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Meal:- </a:t>
            </a:r>
            <a:r>
              <a:rPr lang="en-US" sz="1800" strike="noStrike">
                <a:solidFill>
                  <a:schemeClr val="dk1"/>
                </a:solidFill>
                <a:latin typeface="Verdana"/>
                <a:ea typeface="Verdana"/>
                <a:cs typeface="Verdana"/>
                <a:sym typeface="Verdana"/>
              </a:rPr>
              <a:t>Type of meal chosen</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Country:- </a:t>
            </a:r>
            <a:r>
              <a:rPr lang="en-US" sz="1800" strike="noStrike">
                <a:solidFill>
                  <a:schemeClr val="dk1"/>
                </a:solidFill>
                <a:latin typeface="Verdana"/>
                <a:ea typeface="Verdana"/>
                <a:cs typeface="Verdana"/>
                <a:sym typeface="Verdana"/>
              </a:rPr>
              <a:t>Country of origin of customers (as mentioned by them)</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market_segment:- </a:t>
            </a:r>
            <a:r>
              <a:rPr lang="en-US" sz="1800" strike="noStrike">
                <a:solidFill>
                  <a:schemeClr val="dk1"/>
                </a:solidFill>
                <a:latin typeface="Verdana"/>
                <a:ea typeface="Verdana"/>
                <a:cs typeface="Verdana"/>
                <a:sym typeface="Verdana"/>
              </a:rPr>
              <a:t>What segment via booking was made and for what purpose.</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distribution_channel:- </a:t>
            </a:r>
            <a:r>
              <a:rPr lang="en-US" sz="1800" strike="noStrike">
                <a:solidFill>
                  <a:schemeClr val="dk1"/>
                </a:solidFill>
                <a:latin typeface="Verdana"/>
                <a:ea typeface="Verdana"/>
                <a:cs typeface="Verdana"/>
                <a:sym typeface="Verdana"/>
              </a:rPr>
              <a:t>Via which medium booking was made.</a:t>
            </a:r>
            <a:endParaRPr/>
          </a:p>
          <a:p>
            <a:pPr indent="-285750" lvl="0" marL="285750" marR="0" rtl="0" algn="just">
              <a:spcBef>
                <a:spcPts val="0"/>
              </a:spcBef>
              <a:spcAft>
                <a:spcPts val="0"/>
              </a:spcAft>
              <a:buClr>
                <a:schemeClr val="dk1"/>
              </a:buClr>
              <a:buSzPts val="1800"/>
              <a:buFont typeface="Arial"/>
              <a:buChar char="•"/>
            </a:pPr>
            <a:r>
              <a:rPr lang="en-US" sz="1800" strike="noStrike">
                <a:solidFill>
                  <a:schemeClr val="dk1"/>
                </a:solidFill>
                <a:latin typeface="Verdana"/>
                <a:ea typeface="Verdana"/>
                <a:cs typeface="Verdana"/>
                <a:sym typeface="Verdana"/>
              </a:rPr>
              <a:t>i</a:t>
            </a:r>
            <a:r>
              <a:rPr b="1" lang="en-US" sz="1800" strike="noStrike">
                <a:solidFill>
                  <a:schemeClr val="dk1"/>
                </a:solidFill>
                <a:latin typeface="Verdana"/>
                <a:ea typeface="Verdana"/>
                <a:cs typeface="Verdana"/>
                <a:sym typeface="Verdana"/>
              </a:rPr>
              <a:t>s_repeated_guest:- </a:t>
            </a:r>
            <a:r>
              <a:rPr lang="en-US" sz="1800" strike="noStrike">
                <a:solidFill>
                  <a:schemeClr val="dk1"/>
                </a:solidFill>
                <a:latin typeface="Verdana"/>
                <a:ea typeface="Verdana"/>
                <a:cs typeface="Verdana"/>
                <a:sym typeface="Verdana"/>
              </a:rPr>
              <a:t>Whether the customer has made any booking before(0 for No and 1 for Yes)</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days_in_waiting_list:- </a:t>
            </a:r>
            <a:r>
              <a:rPr lang="en-US" sz="1800" strike="noStrike">
                <a:solidFill>
                  <a:schemeClr val="dk1"/>
                </a:solidFill>
                <a:latin typeface="Verdana"/>
                <a:ea typeface="Verdana"/>
                <a:cs typeface="Verdana"/>
                <a:sym typeface="Verdana"/>
              </a:rPr>
              <a:t>No. of days on waiting list.</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customer_type:- </a:t>
            </a:r>
            <a:r>
              <a:rPr lang="en-US" sz="1800" strike="noStrike">
                <a:solidFill>
                  <a:schemeClr val="dk1"/>
                </a:solidFill>
                <a:latin typeface="Verdana"/>
                <a:ea typeface="Verdana"/>
                <a:cs typeface="Verdana"/>
                <a:sym typeface="Verdana"/>
              </a:rPr>
              <a:t>Type of customer(Transient, Group, etc.)</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adr:- </a:t>
            </a:r>
            <a:r>
              <a:rPr lang="en-US" sz="1800" strike="noStrike">
                <a:solidFill>
                  <a:schemeClr val="dk1"/>
                </a:solidFill>
                <a:latin typeface="Verdana"/>
                <a:ea typeface="Verdana"/>
                <a:cs typeface="Verdana"/>
                <a:sym typeface="Verdana"/>
              </a:rPr>
              <a:t>Average Daily Rate.</a:t>
            </a:r>
            <a:endParaRPr/>
          </a:p>
          <a:p>
            <a:pPr indent="-285750" lvl="0" marL="285750" marR="0" rtl="0" algn="just">
              <a:spcBef>
                <a:spcPts val="0"/>
              </a:spcBef>
              <a:spcAft>
                <a:spcPts val="0"/>
              </a:spcAft>
              <a:buClr>
                <a:schemeClr val="dk1"/>
              </a:buClr>
              <a:buSzPts val="1800"/>
              <a:buFont typeface="Arial"/>
              <a:buChar char="•"/>
            </a:pPr>
            <a:r>
              <a:rPr b="1" lang="en-US" sz="1800" strike="noStrike">
                <a:solidFill>
                  <a:schemeClr val="dk1"/>
                </a:solidFill>
                <a:latin typeface="Verdana"/>
                <a:ea typeface="Verdana"/>
                <a:cs typeface="Verdana"/>
                <a:sym typeface="Verdana"/>
              </a:rPr>
              <a:t>total_of_special_requests:- </a:t>
            </a:r>
            <a:r>
              <a:rPr lang="en-US" sz="1800" strike="noStrike">
                <a:solidFill>
                  <a:schemeClr val="dk1"/>
                </a:solidFill>
                <a:latin typeface="Verdana"/>
                <a:ea typeface="Verdana"/>
                <a:cs typeface="Verdana"/>
                <a:sym typeface="Verdana"/>
              </a:rPr>
              <a:t>total no. of special request.</a:t>
            </a:r>
            <a:endParaRPr/>
          </a:p>
          <a:p>
            <a:pPr indent="0" lvl="0" marL="0" marR="0" rtl="0" algn="just">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454583" y="633047"/>
            <a:ext cx="11029616" cy="72601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FB91C9"/>
              </a:buClr>
              <a:buSzPct val="100000"/>
              <a:buFont typeface="Arial"/>
              <a:buNone/>
            </a:pPr>
            <a:r>
              <a:rPr b="1" lang="en-US" sz="4400">
                <a:solidFill>
                  <a:srgbClr val="FB91C9"/>
                </a:solidFill>
                <a:latin typeface="Arial"/>
                <a:ea typeface="Arial"/>
                <a:cs typeface="Arial"/>
                <a:sym typeface="Arial"/>
              </a:rPr>
              <a:t>PROPOSED SOLUTION</a:t>
            </a:r>
            <a:endParaRPr sz="4400">
              <a:solidFill>
                <a:srgbClr val="FB91C9"/>
              </a:solidFill>
            </a:endParaRPr>
          </a:p>
        </p:txBody>
      </p:sp>
      <p:sp>
        <p:nvSpPr>
          <p:cNvPr id="128" name="Google Shape;128;p6"/>
          <p:cNvSpPr txBox="1"/>
          <p:nvPr>
            <p:ph idx="1" type="body"/>
          </p:nvPr>
        </p:nvSpPr>
        <p:spPr>
          <a:xfrm>
            <a:off x="454583" y="1398206"/>
            <a:ext cx="11613485" cy="4586067"/>
          </a:xfrm>
          <a:prstGeom prst="rect">
            <a:avLst/>
          </a:prstGeom>
          <a:noFill/>
          <a:ln>
            <a:noFill/>
          </a:ln>
        </p:spPr>
        <p:txBody>
          <a:bodyPr anchorCtr="0" anchor="ctr" bIns="45700" lIns="91425" spcFirstLastPara="1" rIns="91425" wrap="square" tIns="45700">
            <a:noAutofit/>
          </a:bodyPr>
          <a:lstStyle/>
          <a:p>
            <a:pPr indent="-306000" lvl="0" marL="306000" rtl="0" algn="just">
              <a:lnSpc>
                <a:spcPct val="110000"/>
              </a:lnSpc>
              <a:spcBef>
                <a:spcPts val="0"/>
              </a:spcBef>
              <a:spcAft>
                <a:spcPts val="0"/>
              </a:spcAft>
              <a:buSzPts val="1656"/>
              <a:buFont typeface="Noto Sans Symbols"/>
              <a:buChar char="⮚"/>
            </a:pPr>
            <a:r>
              <a:rPr b="0" i="0" lang="en-US" sz="1800" u="none" strike="noStrike">
                <a:solidFill>
                  <a:srgbClr val="202020"/>
                </a:solidFill>
                <a:latin typeface="Times New Roman"/>
                <a:ea typeface="Times New Roman"/>
                <a:cs typeface="Times New Roman"/>
                <a:sym typeface="Times New Roman"/>
              </a:rPr>
              <a:t>The GDS distribution channel can be eliminated by hoteliers because bookings made through it are extremely low.</a:t>
            </a:r>
            <a:endParaRPr b="0" i="0" sz="1800" u="none" strike="noStrike">
              <a:solidFill>
                <a:srgbClr val="202020"/>
              </a:solidFill>
              <a:latin typeface="Times New Roman"/>
              <a:ea typeface="Times New Roman"/>
              <a:cs typeface="Times New Roman"/>
              <a:sym typeface="Times New Roman"/>
            </a:endParaRPr>
          </a:p>
          <a:p>
            <a:pPr indent="-306000" lvl="0" marL="306000" rtl="0" algn="just">
              <a:lnSpc>
                <a:spcPct val="110000"/>
              </a:lnSpc>
              <a:spcBef>
                <a:spcPts val="960"/>
              </a:spcBef>
              <a:spcAft>
                <a:spcPts val="0"/>
              </a:spcAft>
              <a:buSzPts val="1656"/>
              <a:buFont typeface="Noto Sans Symbols"/>
              <a:buChar char="⮚"/>
            </a:pPr>
            <a:r>
              <a:rPr b="0" i="0" lang="en-US" sz="1800" u="none" strike="noStrike">
                <a:solidFill>
                  <a:srgbClr val="202020"/>
                </a:solidFill>
                <a:latin typeface="Times New Roman"/>
                <a:ea typeface="Times New Roman"/>
                <a:cs typeface="Times New Roman"/>
                <a:sym typeface="Times New Roman"/>
              </a:rPr>
              <a:t>Hotels can cut costs by eliminating market segments such as complementary and aviation, as bookings through these segments are very low. </a:t>
            </a:r>
            <a:endParaRPr b="0" i="0" sz="1800" u="none" strike="noStrike">
              <a:solidFill>
                <a:srgbClr val="202020"/>
              </a:solidFill>
              <a:latin typeface="Times New Roman"/>
              <a:ea typeface="Times New Roman"/>
              <a:cs typeface="Times New Roman"/>
              <a:sym typeface="Times New Roman"/>
            </a:endParaRPr>
          </a:p>
          <a:p>
            <a:pPr indent="-306000" lvl="0" marL="306000" rtl="0" algn="just">
              <a:lnSpc>
                <a:spcPct val="110000"/>
              </a:lnSpc>
              <a:spcBef>
                <a:spcPts val="960"/>
              </a:spcBef>
              <a:spcAft>
                <a:spcPts val="0"/>
              </a:spcAft>
              <a:buSzPts val="1656"/>
              <a:buFont typeface="Noto Sans Symbols"/>
              <a:buChar char="⮚"/>
            </a:pPr>
            <a:r>
              <a:rPr b="0" i="0" lang="en-US" sz="1800" u="none" strike="noStrike">
                <a:solidFill>
                  <a:srgbClr val="202020"/>
                </a:solidFill>
                <a:latin typeface="Times New Roman"/>
                <a:ea typeface="Times New Roman"/>
                <a:cs typeface="Times New Roman"/>
                <a:sym typeface="Times New Roman"/>
              </a:rPr>
              <a:t>Only 3.86% of customers return to the hotel, so hotels can increase repeat bookings by offering the right repeat booking incentives. </a:t>
            </a:r>
            <a:endParaRPr b="0" i="0" sz="1800" u="none" strike="noStrike">
              <a:solidFill>
                <a:srgbClr val="202020"/>
              </a:solidFill>
              <a:latin typeface="Times New Roman"/>
              <a:ea typeface="Times New Roman"/>
              <a:cs typeface="Times New Roman"/>
              <a:sym typeface="Times New Roman"/>
            </a:endParaRPr>
          </a:p>
          <a:p>
            <a:pPr indent="-306000" lvl="0" marL="306000" rtl="0" algn="just">
              <a:lnSpc>
                <a:spcPct val="110000"/>
              </a:lnSpc>
              <a:spcBef>
                <a:spcPts val="960"/>
              </a:spcBef>
              <a:spcAft>
                <a:spcPts val="0"/>
              </a:spcAft>
              <a:buSzPts val="1656"/>
              <a:buFont typeface="Noto Sans Symbols"/>
              <a:buChar char="⮚"/>
            </a:pPr>
            <a:r>
              <a:rPr b="0" i="0" lang="en-US" sz="1800" u="none" strike="noStrike">
                <a:solidFill>
                  <a:srgbClr val="202020"/>
                </a:solidFill>
                <a:latin typeface="Times New Roman"/>
                <a:ea typeface="Times New Roman"/>
                <a:cs typeface="Times New Roman"/>
                <a:sym typeface="Times New Roman"/>
              </a:rPr>
              <a:t>Offer packages and promotions to promote bookings for the resort hotel.</a:t>
            </a:r>
            <a:endParaRPr b="0" i="0" sz="1800" u="none" strike="noStrike">
              <a:solidFill>
                <a:srgbClr val="202020"/>
              </a:solidFill>
              <a:latin typeface="Times New Roman"/>
              <a:ea typeface="Times New Roman"/>
              <a:cs typeface="Times New Roman"/>
              <a:sym typeface="Times New Roman"/>
            </a:endParaRPr>
          </a:p>
          <a:p>
            <a:pPr indent="-306000" lvl="0" marL="306000" rtl="0" algn="just">
              <a:lnSpc>
                <a:spcPct val="110000"/>
              </a:lnSpc>
              <a:spcBef>
                <a:spcPts val="960"/>
              </a:spcBef>
              <a:spcAft>
                <a:spcPts val="0"/>
              </a:spcAft>
              <a:buSzPts val="1656"/>
              <a:buFont typeface="Noto Sans Symbols"/>
              <a:buChar char="⮚"/>
            </a:pPr>
            <a:r>
              <a:rPr b="0" i="0" lang="en-US" sz="1800" u="none" strike="noStrike">
                <a:solidFill>
                  <a:srgbClr val="202020"/>
                </a:solidFill>
                <a:latin typeface="Times New Roman"/>
                <a:ea typeface="Times New Roman"/>
                <a:cs typeface="Times New Roman"/>
                <a:sym typeface="Times New Roman"/>
              </a:rPr>
              <a:t>Bookings for 3 and 8 parking spaces were rarely requested by customers, hotels can only keep bookings for 1 and 2 parking spaces to save money. </a:t>
            </a:r>
            <a:endParaRPr b="0" i="0" sz="1800" u="none" strike="noStrike">
              <a:solidFill>
                <a:srgbClr val="202020"/>
              </a:solidFill>
              <a:latin typeface="Times New Roman"/>
              <a:ea typeface="Times New Roman"/>
              <a:cs typeface="Times New Roman"/>
              <a:sym typeface="Times New Roman"/>
            </a:endParaRPr>
          </a:p>
          <a:p>
            <a:pPr indent="-306000" lvl="0" marL="306000" rtl="0" algn="just">
              <a:lnSpc>
                <a:spcPct val="110000"/>
              </a:lnSpc>
              <a:spcBef>
                <a:spcPts val="960"/>
              </a:spcBef>
              <a:spcAft>
                <a:spcPts val="0"/>
              </a:spcAft>
              <a:buSzPts val="1656"/>
              <a:buFont typeface="Noto Sans Symbols"/>
              <a:buChar char="⮚"/>
            </a:pPr>
            <a:r>
              <a:rPr b="0" i="0" lang="en-US" sz="1800" u="none" strike="noStrike">
                <a:solidFill>
                  <a:srgbClr val="202020"/>
                </a:solidFill>
                <a:latin typeface="Times New Roman"/>
                <a:ea typeface="Times New Roman"/>
                <a:cs typeface="Times New Roman"/>
                <a:sym typeface="Times New Roman"/>
              </a:rPr>
              <a:t>Almost 25% of customers cancelled their bookings. Hotels should implement a cancellation policy, discount on confirmed bookings, and send booking reminders to guests to reduce booking cancellations.</a:t>
            </a:r>
            <a:endParaRPr b="0" i="0" sz="1800" u="none" strike="noStrike">
              <a:solidFill>
                <a:srgbClr val="202020"/>
              </a:solidFill>
              <a:latin typeface="Times New Roman"/>
              <a:ea typeface="Times New Roman"/>
              <a:cs typeface="Times New Roman"/>
              <a:sym typeface="Times New Roman"/>
            </a:endParaRPr>
          </a:p>
          <a:p>
            <a:pPr indent="-306000" lvl="0" marL="306000" rtl="0" algn="just">
              <a:lnSpc>
                <a:spcPct val="110000"/>
              </a:lnSpc>
              <a:spcBef>
                <a:spcPts val="960"/>
              </a:spcBef>
              <a:spcAft>
                <a:spcPts val="0"/>
              </a:spcAft>
              <a:buSzPts val="1656"/>
              <a:buFont typeface="Noto Sans Symbols"/>
              <a:buChar char="⮚"/>
            </a:pPr>
            <a:r>
              <a:rPr b="0" i="0" lang="en-US" sz="1800" u="none" strike="noStrike">
                <a:solidFill>
                  <a:srgbClr val="202020"/>
                </a:solidFill>
                <a:latin typeface="Times New Roman"/>
                <a:ea typeface="Times New Roman"/>
                <a:cs typeface="Times New Roman"/>
                <a:sym typeface="Times New Roman"/>
              </a:rPr>
              <a:t>People typically book rooms for two people, so encourage family and group bookings to maximize revenue.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7"/>
          <p:cNvPicPr preferRelativeResize="0"/>
          <p:nvPr/>
        </p:nvPicPr>
        <p:blipFill rotWithShape="1">
          <a:blip r:embed="rId3">
            <a:alphaModFix/>
          </a:blip>
          <a:srcRect b="0" l="0" r="0" t="0"/>
          <a:stretch/>
        </p:blipFill>
        <p:spPr>
          <a:xfrm>
            <a:off x="333830" y="1422400"/>
            <a:ext cx="11222962" cy="5167085"/>
          </a:xfrm>
          <a:prstGeom prst="rect">
            <a:avLst/>
          </a:prstGeom>
          <a:noFill/>
          <a:ln>
            <a:noFill/>
          </a:ln>
        </p:spPr>
      </p:pic>
      <p:sp>
        <p:nvSpPr>
          <p:cNvPr id="134" name="Google Shape;134;p7"/>
          <p:cNvSpPr txBox="1"/>
          <p:nvPr/>
        </p:nvSpPr>
        <p:spPr>
          <a:xfrm>
            <a:off x="342041" y="590843"/>
            <a:ext cx="11029616" cy="686431"/>
          </a:xfrm>
          <a:prstGeom prst="rect">
            <a:avLst/>
          </a:prstGeom>
          <a:noFill/>
          <a:ln>
            <a:noFill/>
          </a:ln>
        </p:spPr>
        <p:txBody>
          <a:bodyPr anchorCtr="0" anchor="t" bIns="45700" lIns="91425" spcFirstLastPara="1" rIns="91425" wrap="square" tIns="45700">
            <a:normAutofit fontScale="90000" lnSpcReduction="10000"/>
          </a:bodyPr>
          <a:lstStyle/>
          <a:p>
            <a:pPr indent="0" lvl="0" marL="12700" marR="0" rtl="0" algn="l">
              <a:lnSpc>
                <a:spcPct val="100000"/>
              </a:lnSpc>
              <a:spcBef>
                <a:spcPts val="0"/>
              </a:spcBef>
              <a:spcAft>
                <a:spcPts val="0"/>
              </a:spcAft>
              <a:buClr>
                <a:srgbClr val="FB91C9"/>
              </a:buClr>
              <a:buSzPct val="100000"/>
              <a:buFont typeface="Verdana"/>
              <a:buNone/>
            </a:pPr>
            <a:r>
              <a:rPr b="1" lang="en-US" sz="4400" cap="none">
                <a:solidFill>
                  <a:srgbClr val="FB91C9"/>
                </a:solidFill>
                <a:latin typeface="Verdana"/>
                <a:ea typeface="Verdana"/>
                <a:cs typeface="Verdana"/>
                <a:sym typeface="Verdana"/>
              </a:rPr>
              <a:t>UNIVARIATE ANALYSIS</a:t>
            </a:r>
            <a:endParaRPr b="0" sz="4400" cap="none">
              <a:solidFill>
                <a:srgbClr val="FB91C9"/>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nvSpPr>
        <p:spPr>
          <a:xfrm>
            <a:off x="342041" y="590843"/>
            <a:ext cx="11029616" cy="686431"/>
          </a:xfrm>
          <a:prstGeom prst="rect">
            <a:avLst/>
          </a:prstGeom>
          <a:noFill/>
          <a:ln>
            <a:noFill/>
          </a:ln>
        </p:spPr>
        <p:txBody>
          <a:bodyPr anchorCtr="0" anchor="t" bIns="45700" lIns="91425" spcFirstLastPara="1" rIns="91425" wrap="square" tIns="45700">
            <a:normAutofit fontScale="90000" lnSpcReduction="10000"/>
          </a:bodyPr>
          <a:lstStyle/>
          <a:p>
            <a:pPr indent="0" lvl="0" marL="12700" marR="0" rtl="0" algn="l">
              <a:lnSpc>
                <a:spcPct val="100000"/>
              </a:lnSpc>
              <a:spcBef>
                <a:spcPts val="0"/>
              </a:spcBef>
              <a:spcAft>
                <a:spcPts val="0"/>
              </a:spcAft>
              <a:buClr>
                <a:srgbClr val="FB91C9"/>
              </a:buClr>
              <a:buSzPct val="100000"/>
              <a:buFont typeface="Verdana"/>
              <a:buNone/>
            </a:pPr>
            <a:r>
              <a:rPr b="1" lang="en-US" sz="4400" cap="none">
                <a:solidFill>
                  <a:srgbClr val="FB91C9"/>
                </a:solidFill>
                <a:latin typeface="Verdana"/>
                <a:ea typeface="Verdana"/>
                <a:cs typeface="Verdana"/>
                <a:sym typeface="Verdana"/>
              </a:rPr>
              <a:t>UNIVARIATE ANALYSIS(CONTD..)</a:t>
            </a:r>
            <a:endParaRPr b="0" sz="4400" cap="none">
              <a:solidFill>
                <a:srgbClr val="FB91C9"/>
              </a:solidFill>
              <a:latin typeface="Verdana"/>
              <a:ea typeface="Verdana"/>
              <a:cs typeface="Verdana"/>
              <a:sym typeface="Verdana"/>
            </a:endParaRPr>
          </a:p>
        </p:txBody>
      </p:sp>
      <p:pic>
        <p:nvPicPr>
          <p:cNvPr id="140" name="Google Shape;140;p8"/>
          <p:cNvPicPr preferRelativeResize="0"/>
          <p:nvPr/>
        </p:nvPicPr>
        <p:blipFill rotWithShape="1">
          <a:blip r:embed="rId3">
            <a:alphaModFix/>
          </a:blip>
          <a:srcRect b="0" l="0" r="0" t="0"/>
          <a:stretch/>
        </p:blipFill>
        <p:spPr>
          <a:xfrm>
            <a:off x="0" y="1147011"/>
            <a:ext cx="11849959" cy="55150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nvSpPr>
        <p:spPr>
          <a:xfrm>
            <a:off x="443641" y="1277274"/>
            <a:ext cx="11406318" cy="5276444"/>
          </a:xfrm>
          <a:prstGeom prst="rect">
            <a:avLst/>
          </a:prstGeom>
          <a:noFill/>
          <a:ln>
            <a:noFill/>
          </a:ln>
        </p:spPr>
        <p:txBody>
          <a:bodyPr anchorCtr="0" anchor="t" bIns="0" lIns="0" spcFirstLastPara="1" rIns="0" wrap="square" tIns="13325">
            <a:spAutoFit/>
          </a:bodyPr>
          <a:lstStyle/>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A city hotel was most preferred by 61.07 percent of customers over a resort.</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72.48% of bookings are not cancelled. Almost one-third of all reservations are canceled.</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Bookings increased by 33.28% in 2016 compared to 2015, but fell by 12.25% in 2017.</a:t>
            </a:r>
            <a:endParaRPr sz="1800">
              <a:solidFill>
                <a:schemeClr val="dk1"/>
              </a:solidFill>
              <a:latin typeface="Times New Roman"/>
              <a:ea typeface="Times New Roman"/>
              <a:cs typeface="Times New Roman"/>
              <a:sym typeface="Times New Roman"/>
            </a:endParaRPr>
          </a:p>
          <a:p>
            <a:pPr indent="-287019" lvl="0" marL="299085" marR="508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Customers make the most reservations in August, followed by July. Customers made the fewest reservations in November, December, and January. So we can make offers to customers in November, December, and January to maximise booking.</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BB is the most requested food.</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Most of the bookings are made through the online platform.</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The top distribution channel is TA/TO, which is used to make most of the bookings.</a:t>
            </a:r>
            <a:endParaRPr sz="1800">
              <a:solidFill>
                <a:schemeClr val="dk1"/>
              </a:solidFill>
              <a:latin typeface="Times New Roman"/>
              <a:ea typeface="Times New Roman"/>
              <a:cs typeface="Times New Roman"/>
              <a:sym typeface="Times New Roman"/>
            </a:endParaRPr>
          </a:p>
          <a:p>
            <a:pPr indent="-287019" lvl="0" marL="299085" marR="744855"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The majority of hotel bookings are made by new customers. Very few customers (3.86%) visited again.</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5"/>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The customer's top preference is for Room A to be reserved.</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Customers do not want to pay a pre-deposit for a reservation.</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Most customers (80%) preferred to book a hotel for a short stay.</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90% of people do not require parking spaces for their vehicles.</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70% chance that bookings will not be cancelled by customers.</a:t>
            </a:r>
            <a:endParaRPr sz="1800">
              <a:solidFill>
                <a:schemeClr val="dk1"/>
              </a:solidFill>
              <a:latin typeface="Times New Roman"/>
              <a:ea typeface="Times New Roman"/>
              <a:cs typeface="Times New Roman"/>
              <a:sym typeface="Times New Roman"/>
            </a:endParaRPr>
          </a:p>
          <a:p>
            <a:pPr indent="-286385" lvl="0" marL="299085" marR="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Reserved rooms were not assigned to 15% of customers. Ensure that customers receive</a:t>
            </a:r>
            <a:endParaRPr sz="1800">
              <a:solidFill>
                <a:schemeClr val="dk1"/>
              </a:solidFill>
              <a:latin typeface="Times New Roman"/>
              <a:ea typeface="Times New Roman"/>
              <a:cs typeface="Times New Roman"/>
              <a:sym typeface="Times New Roman"/>
            </a:endParaRPr>
          </a:p>
          <a:p>
            <a:pPr indent="0" lvl="0" marL="299085" marR="0" rtl="0" algn="just">
              <a:lnSpc>
                <a:spcPct val="100000"/>
              </a:lnSpc>
              <a:spcBef>
                <a:spcPts val="0"/>
              </a:spcBef>
              <a:spcAft>
                <a:spcPts val="0"/>
              </a:spcAft>
              <a:buNone/>
            </a:pPr>
            <a:r>
              <a:rPr lang="en-US" sz="1800">
                <a:solidFill>
                  <a:srgbClr val="202020"/>
                </a:solidFill>
                <a:latin typeface="Times New Roman"/>
                <a:ea typeface="Times New Roman"/>
                <a:cs typeface="Times New Roman"/>
                <a:sym typeface="Times New Roman"/>
              </a:rPr>
              <a:t>the rooms they have reserved.</a:t>
            </a:r>
            <a:endParaRPr sz="1800">
              <a:solidFill>
                <a:schemeClr val="dk1"/>
              </a:solidFill>
              <a:latin typeface="Times New Roman"/>
              <a:ea typeface="Times New Roman"/>
              <a:cs typeface="Times New Roman"/>
              <a:sym typeface="Times New Roman"/>
            </a:endParaRPr>
          </a:p>
          <a:p>
            <a:pPr indent="-287019" lvl="0" marL="299085" marR="31750" rtl="0" algn="just">
              <a:lnSpc>
                <a:spcPct val="100000"/>
              </a:lnSpc>
              <a:spcBef>
                <a:spcPts val="0"/>
              </a:spcBef>
              <a:spcAft>
                <a:spcPts val="0"/>
              </a:spcAft>
              <a:buClr>
                <a:srgbClr val="000000"/>
              </a:buClr>
              <a:buSzPts val="1800"/>
              <a:buFont typeface="Noto Sans Symbols"/>
              <a:buChar char="⮚"/>
            </a:pPr>
            <a:r>
              <a:rPr lang="en-US" sz="1800">
                <a:solidFill>
                  <a:srgbClr val="202020"/>
                </a:solidFill>
                <a:latin typeface="Times New Roman"/>
                <a:ea typeface="Times New Roman"/>
                <a:cs typeface="Times New Roman"/>
                <a:sym typeface="Times New Roman"/>
              </a:rPr>
              <a:t>Reservations were often made for two people. 10% or so of guests brought their families. Few bring their families with them. Offer family-friendly discounts to encourage reservations for family and business events.</a:t>
            </a:r>
            <a:endParaRPr sz="1800">
              <a:solidFill>
                <a:schemeClr val="dk1"/>
              </a:solidFill>
              <a:latin typeface="Times New Roman"/>
              <a:ea typeface="Times New Roman"/>
              <a:cs typeface="Times New Roman"/>
              <a:sym typeface="Times New Roman"/>
            </a:endParaRPr>
          </a:p>
        </p:txBody>
      </p:sp>
      <p:sp>
        <p:nvSpPr>
          <p:cNvPr id="146" name="Google Shape;146;p9"/>
          <p:cNvSpPr txBox="1"/>
          <p:nvPr/>
        </p:nvSpPr>
        <p:spPr>
          <a:xfrm>
            <a:off x="342041" y="590843"/>
            <a:ext cx="11029616" cy="686431"/>
          </a:xfrm>
          <a:prstGeom prst="rect">
            <a:avLst/>
          </a:prstGeom>
          <a:noFill/>
          <a:ln>
            <a:noFill/>
          </a:ln>
        </p:spPr>
        <p:txBody>
          <a:bodyPr anchorCtr="0" anchor="t" bIns="45700" lIns="91425" spcFirstLastPara="1" rIns="91425" wrap="square" tIns="45700">
            <a:normAutofit fontScale="90000" lnSpcReduction="10000"/>
          </a:bodyPr>
          <a:lstStyle/>
          <a:p>
            <a:pPr indent="0" lvl="0" marL="12700" marR="0" rtl="0" algn="l">
              <a:lnSpc>
                <a:spcPct val="100000"/>
              </a:lnSpc>
              <a:spcBef>
                <a:spcPts val="0"/>
              </a:spcBef>
              <a:spcAft>
                <a:spcPts val="0"/>
              </a:spcAft>
              <a:buClr>
                <a:srgbClr val="FB91C9"/>
              </a:buClr>
              <a:buSzPct val="100000"/>
              <a:buFont typeface="Verdana"/>
              <a:buNone/>
            </a:pPr>
            <a:r>
              <a:rPr b="1" lang="en-US" sz="4400" cap="none">
                <a:solidFill>
                  <a:srgbClr val="FB91C9"/>
                </a:solidFill>
                <a:latin typeface="Verdana"/>
                <a:ea typeface="Verdana"/>
                <a:cs typeface="Verdana"/>
                <a:sym typeface="Verdana"/>
              </a:rPr>
              <a:t>OBSERVATIONS:</a:t>
            </a:r>
            <a:endParaRPr b="1" sz="4400" cap="none">
              <a:solidFill>
                <a:srgbClr val="FB91C9"/>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