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133"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package" Target="../embeddings/Microsoft_Excel_Worksheet.xls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222278" y="1136128"/>
            <a:ext cx="11891936" cy="1247777"/>
          </a:xfrm>
          <a:prstGeom prst="rect">
            <a:avLst/>
          </a:prstGeom>
        </p:spPr>
        <p:txBody>
          <a:bodyPr vert="horz" wrap="square" lIns="0" tIns="16510" rIns="0" bIns="0" rtlCol="0">
            <a:spAutoFit/>
          </a:bodyPr>
          <a:lstStyle/>
          <a:p>
            <a:pPr marL="3213735">
              <a:spcBef>
                <a:spcPts val="130"/>
              </a:spcBef>
            </a:pPr>
            <a:r>
              <a:rPr lang="en-US" sz="4000" b="1" dirty="0">
                <a:solidFill>
                  <a:srgbClr val="0F0F0F"/>
                </a:solidFill>
                <a:latin typeface="Times New Roman" panose="02020603050405020304" pitchFamily="18" charset="0"/>
                <a:cs typeface="Times New Roman" panose="02020603050405020304" pitchFamily="18" charset="0"/>
              </a:rPr>
              <a:t>Employee Data Analysis using Excel</a:t>
            </a:r>
            <a:r>
              <a:rPr lang="en-US" sz="4000" b="1" i="0" dirty="0">
                <a:solidFill>
                  <a:srgbClr val="0F0F0F"/>
                </a:solidFill>
                <a:effectLst/>
                <a:latin typeface="Times New Roman" panose="02020603050405020304" pitchFamily="18" charset="0"/>
                <a:cs typeface="Times New Roman" panose="02020603050405020304" pitchFamily="18" charset="0"/>
              </a:rPr>
              <a:t> </a:t>
            </a:r>
            <a:br>
              <a:rPr lang="en-US" sz="4000" b="1" i="0" dirty="0">
                <a:solidFill>
                  <a:srgbClr val="0F0F0F"/>
                </a:solidFill>
                <a:effectLst/>
                <a:latin typeface="Roboto" panose="020F0502020204030204" pitchFamily="2" charset="0"/>
              </a:rPr>
            </a:br>
            <a:endParaRPr sz="4000"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19049" y="2933904"/>
            <a:ext cx="10153751"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a:t>
            </a:r>
            <a:r>
              <a:rPr lang="en-IN" sz="2400" dirty="0">
                <a:latin typeface="Times New Roman" panose="02020603050405020304" pitchFamily="18" charset="0"/>
                <a:cs typeface="Times New Roman" panose="02020603050405020304" pitchFamily="18" charset="0"/>
              </a:rPr>
              <a:t> VANSHIKHAA. 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t>
            </a:r>
            <a:r>
              <a:rPr lang="en-IN" sz="2400" dirty="0">
                <a:latin typeface="Times New Roman" panose="02020603050405020304" pitchFamily="18" charset="0"/>
                <a:cs typeface="Times New Roman" panose="02020603050405020304" pitchFamily="18" charset="0"/>
              </a:rPr>
              <a:t>  312204640,78B06349EDF1E61A02F4F3B369E7EC0F</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r>
              <a:rPr lang="en-IN" sz="2400" dirty="0">
                <a:latin typeface="Times New Roman" panose="02020603050405020304" pitchFamily="18" charset="0"/>
                <a:cs typeface="Times New Roman" panose="02020603050405020304" pitchFamily="18" charset="0"/>
              </a:rPr>
              <a:t> COMMERCE</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COLLEGE             : K.C.S KASI NADAR COLLEGE OF ARTS &amp; SCIENCE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3449930" cy="752129"/>
          </a:xfrm>
          <a:prstGeom prst="rect">
            <a:avLst/>
          </a:prstGeom>
        </p:spPr>
        <p:txBody>
          <a:bodyPr vert="horz" wrap="square" lIns="0" tIns="13335" rIns="0" bIns="0" rtlCol="0">
            <a:spAutoFit/>
          </a:bodyPr>
          <a:lstStyle/>
          <a:p>
            <a:pPr marL="12700">
              <a:lnSpc>
                <a:spcPct val="100000"/>
              </a:lnSpc>
              <a:spcBef>
                <a:spcPts val="105"/>
              </a:spcBef>
            </a:pPr>
            <a:r>
              <a:rPr dirty="0">
                <a:latin typeface="Times New Roman" panose="02020603050405020304" pitchFamily="18" charset="0"/>
                <a:cs typeface="Times New Roman" panose="02020603050405020304" pitchFamily="18" charset="0"/>
              </a:rPr>
              <a:t>R</a:t>
            </a:r>
            <a:r>
              <a:rPr spc="-40"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S</a:t>
            </a:r>
            <a:r>
              <a:rPr spc="-30" dirty="0">
                <a:latin typeface="Times New Roman" panose="02020603050405020304" pitchFamily="18" charset="0"/>
                <a:cs typeface="Times New Roman" panose="02020603050405020304" pitchFamily="18" charset="0"/>
              </a:rPr>
              <a:t>U</a:t>
            </a:r>
            <a:r>
              <a:rPr spc="-405" dirty="0">
                <a:latin typeface="Times New Roman" panose="02020603050405020304" pitchFamily="18" charset="0"/>
                <a:cs typeface="Times New Roman" panose="02020603050405020304" pitchFamily="18" charset="0"/>
              </a:rPr>
              <a:t>L</a:t>
            </a:r>
            <a:r>
              <a:rPr dirty="0">
                <a:latin typeface="Times New Roman" panose="02020603050405020304" pitchFamily="18" charset="0"/>
                <a:cs typeface="Times New Roman" panose="02020603050405020304" pitchFamily="18" charset="0"/>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8" name="Picture 7">
            <a:extLst>
              <a:ext uri="{FF2B5EF4-FFF2-40B4-BE49-F238E27FC236}">
                <a16:creationId xmlns:a16="http://schemas.microsoft.com/office/drawing/2014/main" id="{B7D540A6-DF2D-C8EF-7C1B-18840DC347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401264"/>
            <a:ext cx="9067801" cy="5273675"/>
          </a:xfrm>
          <a:prstGeom prst="rect">
            <a:avLst/>
          </a:prstGeom>
        </p:spPr>
      </p:pic>
      <p:graphicFrame>
        <p:nvGraphicFramePr>
          <p:cNvPr id="10" name="Object 9">
            <a:extLst>
              <a:ext uri="{FF2B5EF4-FFF2-40B4-BE49-F238E27FC236}">
                <a16:creationId xmlns:a16="http://schemas.microsoft.com/office/drawing/2014/main" id="{0E724118-F825-2CAA-8ADB-4C3BC62F80B2}"/>
              </a:ext>
            </a:extLst>
          </p:cNvPr>
          <p:cNvGraphicFramePr>
            <a:graphicFrameLocks noChangeAspect="1"/>
          </p:cNvGraphicFramePr>
          <p:nvPr>
            <p:extLst>
              <p:ext uri="{D42A27DB-BD31-4B8C-83A1-F6EECF244321}">
                <p14:modId xmlns:p14="http://schemas.microsoft.com/office/powerpoint/2010/main" val="373067775"/>
              </p:ext>
            </p:extLst>
          </p:nvPr>
        </p:nvGraphicFramePr>
        <p:xfrm>
          <a:off x="3786468" y="448764"/>
          <a:ext cx="1014132" cy="1989636"/>
        </p:xfrm>
        <a:graphic>
          <a:graphicData uri="http://schemas.openxmlformats.org/presentationml/2006/ole">
            <mc:AlternateContent xmlns:mc="http://schemas.openxmlformats.org/markup-compatibility/2006">
              <mc:Choice xmlns:v="urn:schemas-microsoft-com:vml" Requires="v">
                <p:oleObj name="Worksheet" showAsIcon="1" r:id="rId4" imgW="381071" imgH="792685" progId="Excel.Sheet.12">
                  <p:embed/>
                </p:oleObj>
              </mc:Choice>
              <mc:Fallback>
                <p:oleObj name="Worksheet" showAsIcon="1" r:id="rId4" imgW="381071" imgH="792685" progId="Excel.Sheet.12">
                  <p:embed/>
                  <p:pic>
                    <p:nvPicPr>
                      <p:cNvPr id="10" name="Object 9">
                        <a:extLst>
                          <a:ext uri="{FF2B5EF4-FFF2-40B4-BE49-F238E27FC236}">
                            <a16:creationId xmlns:a16="http://schemas.microsoft.com/office/drawing/2014/main" id="{0E724118-F825-2CAA-8ADB-4C3BC62F80B2}"/>
                          </a:ext>
                        </a:extLst>
                      </p:cNvPr>
                      <p:cNvPicPr/>
                      <p:nvPr/>
                    </p:nvPicPr>
                    <p:blipFill>
                      <a:blip r:embed="rId5"/>
                      <a:stretch>
                        <a:fillRect/>
                      </a:stretch>
                    </p:blipFill>
                    <p:spPr>
                      <a:xfrm>
                        <a:off x="3786468" y="448764"/>
                        <a:ext cx="1014132" cy="1989636"/>
                      </a:xfrm>
                      <a:prstGeom prst="rect">
                        <a:avLst/>
                      </a:prstGeom>
                    </p:spPr>
                  </p:pic>
                </p:oleObj>
              </mc:Fallback>
            </mc:AlternateContent>
          </a:graphicData>
        </a:graphic>
      </p:graphicFrame>
      <p:sp>
        <p:nvSpPr>
          <p:cNvPr id="11" name="Arrow: Left 10">
            <a:extLst>
              <a:ext uri="{FF2B5EF4-FFF2-40B4-BE49-F238E27FC236}">
                <a16:creationId xmlns:a16="http://schemas.microsoft.com/office/drawing/2014/main" id="{E35E7FE6-95E9-D215-A299-B2CAA638857F}"/>
              </a:ext>
            </a:extLst>
          </p:cNvPr>
          <p:cNvSpPr/>
          <p:nvPr/>
        </p:nvSpPr>
        <p:spPr>
          <a:xfrm>
            <a:off x="4762500" y="761509"/>
            <a:ext cx="457200" cy="304800"/>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F5969533-95E7-2624-D228-3CD9973E7FF0}"/>
              </a:ext>
            </a:extLst>
          </p:cNvPr>
          <p:cNvSpPr txBox="1"/>
          <p:nvPr/>
        </p:nvSpPr>
        <p:spPr>
          <a:xfrm>
            <a:off x="5291727" y="688303"/>
            <a:ext cx="25908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(Click to open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9617BD8-8D5E-F699-F863-E05A6B689073}"/>
              </a:ext>
            </a:extLst>
          </p:cNvPr>
          <p:cNvSpPr txBox="1"/>
          <p:nvPr/>
        </p:nvSpPr>
        <p:spPr>
          <a:xfrm>
            <a:off x="882616" y="1583719"/>
            <a:ext cx="8642384" cy="2677656"/>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The analysis of employee expenditures and savings using Excel provided valuable insights into the financial habits and overall financial health of our workforce. I identified the major categories where employees spend the most, This helps in understanding the financial burden or potential areas where employees might be overextending. The analysis revealed the average savings rate across different income brackets.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39775" y="1051315"/>
            <a:ext cx="4846867"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ea typeface="Abadi" panose="02000000000000000000" pitchFamily="2" charset="0"/>
                <a:cs typeface="Times New Roman" panose="02020603050405020304" pitchFamily="18" charset="0"/>
              </a:rPr>
              <a:t>PROJECT</a:t>
            </a:r>
            <a:r>
              <a:rPr sz="4250" spc="-85" dirty="0">
                <a:latin typeface="Times New Roman" panose="02020603050405020304" pitchFamily="18" charset="0"/>
                <a:ea typeface="Abadi" panose="02000000000000000000" pitchFamily="2" charset="0"/>
                <a:cs typeface="Times New Roman" panose="02020603050405020304" pitchFamily="18" charset="0"/>
              </a:rPr>
              <a:t> </a:t>
            </a:r>
            <a:r>
              <a:rPr sz="4250" spc="25" dirty="0">
                <a:latin typeface="Times New Roman" panose="02020603050405020304" pitchFamily="18" charset="0"/>
                <a:ea typeface="Abadi" panose="02000000000000000000" pitchFamily="2" charset="0"/>
                <a:cs typeface="Times New Roman" panose="02020603050405020304" pitchFamily="18" charset="0"/>
              </a:rPr>
              <a:t>TITLE</a:t>
            </a:r>
            <a:endParaRPr sz="4250">
              <a:latin typeface="Times New Roman" panose="02020603050405020304" pitchFamily="18" charset="0"/>
              <a:ea typeface="Abadi" panose="02000000000000000000" pitchFamily="2"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161180" y="2650196"/>
            <a:ext cx="8593228" cy="1200329"/>
          </a:xfrm>
          <a:prstGeom prst="rect">
            <a:avLst/>
          </a:prstGeom>
          <a:noFill/>
        </p:spPr>
        <p:txBody>
          <a:bodyPr wrap="square" rtlCol="0">
            <a:spAutoFit/>
          </a:bodyPr>
          <a:lstStyle/>
          <a:p>
            <a:r>
              <a:rPr lang="en-US" sz="3600" b="1" dirty="0">
                <a:solidFill>
                  <a:srgbClr val="0F0F0F"/>
                </a:solidFill>
                <a:latin typeface="Times New Roman" panose="02020603050405020304" pitchFamily="18" charset="0"/>
                <a:cs typeface="Times New Roman" panose="02020603050405020304" pitchFamily="18" charset="0"/>
              </a:rPr>
              <a:t>Employee </a:t>
            </a:r>
            <a:r>
              <a:rPr lang="en-IN" sz="3600" b="1" dirty="0">
                <a:solidFill>
                  <a:srgbClr val="0F0F0F"/>
                </a:solidFill>
                <a:latin typeface="Times New Roman" panose="02020603050405020304" pitchFamily="18" charset="0"/>
                <a:cs typeface="Times New Roman" panose="02020603050405020304" pitchFamily="18" charset="0"/>
              </a:rPr>
              <a:t>Expenditure And Savings Analysis </a:t>
            </a:r>
            <a:endParaRPr lang="en-IN" sz="36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629018"/>
          </a:xfrm>
          <a:prstGeom prst="rect">
            <a:avLst/>
          </a:prstGeom>
        </p:spPr>
        <p:txBody>
          <a:bodyPr vert="horz" wrap="square" lIns="0" tIns="13335" rIns="0" bIns="0" rtlCol="0">
            <a:spAutoFit/>
          </a:bodyPr>
          <a:lstStyle/>
          <a:p>
            <a:pPr marL="12700">
              <a:lnSpc>
                <a:spcPct val="100000"/>
              </a:lnSpc>
              <a:spcBef>
                <a:spcPts val="105"/>
              </a:spcBef>
            </a:pPr>
            <a:r>
              <a:rPr sz="4000" spc="25" dirty="0">
                <a:latin typeface="Times New Roman" panose="02020603050405020304" pitchFamily="18" charset="0"/>
                <a:cs typeface="Times New Roman" panose="02020603050405020304" pitchFamily="18" charset="0"/>
              </a:rPr>
              <a:t>A</a:t>
            </a:r>
            <a:r>
              <a:rPr sz="4000" spc="-5" dirty="0">
                <a:latin typeface="Times New Roman" panose="02020603050405020304" pitchFamily="18" charset="0"/>
                <a:cs typeface="Times New Roman" panose="02020603050405020304" pitchFamily="18" charset="0"/>
              </a:rPr>
              <a:t>G</a:t>
            </a:r>
            <a:r>
              <a:rPr sz="4000" spc="-35" dirty="0">
                <a:latin typeface="Times New Roman" panose="02020603050405020304" pitchFamily="18" charset="0"/>
                <a:cs typeface="Times New Roman" panose="02020603050405020304" pitchFamily="18" charset="0"/>
              </a:rPr>
              <a:t>E</a:t>
            </a:r>
            <a:r>
              <a:rPr sz="4000" spc="15" dirty="0">
                <a:latin typeface="Times New Roman" panose="02020603050405020304" pitchFamily="18" charset="0"/>
                <a:cs typeface="Times New Roman" panose="02020603050405020304" pitchFamily="18" charset="0"/>
              </a:rPr>
              <a:t>N</a:t>
            </a:r>
            <a:r>
              <a:rPr sz="4000"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57066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600" spc="-20" dirty="0">
                <a:latin typeface="Times New Roman" panose="02020603050405020304" pitchFamily="18" charset="0"/>
                <a:cs typeface="Times New Roman" panose="02020603050405020304" pitchFamily="18" charset="0"/>
              </a:rPr>
              <a:t>P</a:t>
            </a:r>
            <a:r>
              <a:rPr sz="3600" spc="15" dirty="0">
                <a:latin typeface="Times New Roman" panose="02020603050405020304" pitchFamily="18" charset="0"/>
                <a:cs typeface="Times New Roman" panose="02020603050405020304" pitchFamily="18" charset="0"/>
              </a:rPr>
              <a:t>ROB</a:t>
            </a:r>
            <a:r>
              <a:rPr sz="3600" spc="55" dirty="0">
                <a:latin typeface="Times New Roman" panose="02020603050405020304" pitchFamily="18" charset="0"/>
                <a:cs typeface="Times New Roman" panose="02020603050405020304" pitchFamily="18" charset="0"/>
              </a:rPr>
              <a:t>L</a:t>
            </a:r>
            <a:r>
              <a:rPr sz="3600" spc="-2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a:t>
            </a:r>
            <a:r>
              <a:rPr sz="3600" dirty="0">
                <a:latin typeface="Times New Roman" panose="02020603050405020304" pitchFamily="18" charset="0"/>
                <a:cs typeface="Times New Roman" panose="02020603050405020304" pitchFamily="18" charset="0"/>
              </a:rPr>
              <a:t>	</a:t>
            </a:r>
            <a:r>
              <a:rPr sz="3600" spc="10" dirty="0">
                <a:latin typeface="Times New Roman" panose="02020603050405020304" pitchFamily="18" charset="0"/>
                <a:cs typeface="Times New Roman" panose="02020603050405020304" pitchFamily="18" charset="0"/>
              </a:rPr>
              <a:t>S</a:t>
            </a:r>
            <a:r>
              <a:rPr sz="3600" spc="-370" dirty="0">
                <a:latin typeface="Times New Roman" panose="02020603050405020304" pitchFamily="18" charset="0"/>
                <a:cs typeface="Times New Roman" panose="02020603050405020304" pitchFamily="18" charset="0"/>
              </a:rPr>
              <a:t>T</a:t>
            </a:r>
            <a:r>
              <a:rPr sz="3600" spc="-375" dirty="0">
                <a:latin typeface="Times New Roman" panose="02020603050405020304" pitchFamily="18" charset="0"/>
                <a:cs typeface="Times New Roman" panose="02020603050405020304" pitchFamily="18" charset="0"/>
              </a:rPr>
              <a:t>A</a:t>
            </a:r>
            <a:r>
              <a:rPr sz="3600" spc="15" dirty="0">
                <a:latin typeface="Times New Roman" panose="02020603050405020304" pitchFamily="18" charset="0"/>
                <a:cs typeface="Times New Roman" panose="02020603050405020304" pitchFamily="18" charset="0"/>
              </a:rPr>
              <a:t>T</a:t>
            </a:r>
            <a:r>
              <a:rPr sz="3600" spc="-10" dirty="0">
                <a:latin typeface="Times New Roman" panose="02020603050405020304" pitchFamily="18" charset="0"/>
                <a:cs typeface="Times New Roman" panose="02020603050405020304" pitchFamily="18" charset="0"/>
              </a:rPr>
              <a:t>E</a:t>
            </a:r>
            <a:r>
              <a:rPr sz="3600" spc="-20" dirty="0">
                <a:latin typeface="Times New Roman" panose="02020603050405020304" pitchFamily="18" charset="0"/>
                <a:cs typeface="Times New Roman" panose="02020603050405020304" pitchFamily="18" charset="0"/>
              </a:rPr>
              <a:t>ME</a:t>
            </a:r>
            <a:r>
              <a:rPr sz="3600" spc="10" dirty="0">
                <a:latin typeface="Times New Roman" panose="02020603050405020304" pitchFamily="18" charset="0"/>
                <a:cs typeface="Times New Roman" panose="02020603050405020304" pitchFamily="18" charset="0"/>
              </a:rPr>
              <a:t>NT</a:t>
            </a:r>
            <a:endParaRPr sz="36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BC738E3D-0357-1D7C-4BB1-C1CE7EBC1D1C}"/>
              </a:ext>
            </a:extLst>
          </p:cNvPr>
          <p:cNvSpPr txBox="1"/>
          <p:nvPr/>
        </p:nvSpPr>
        <p:spPr>
          <a:xfrm>
            <a:off x="977968" y="2010370"/>
            <a:ext cx="6570722" cy="2246769"/>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To </a:t>
            </a:r>
            <a:r>
              <a:rPr lang="en-IN" sz="2800" dirty="0" err="1">
                <a:latin typeface="Times New Roman" panose="02020603050405020304" pitchFamily="18" charset="0"/>
                <a:cs typeface="Times New Roman" panose="02020603050405020304" pitchFamily="18" charset="0"/>
              </a:rPr>
              <a:t>analyze</a:t>
            </a:r>
            <a:r>
              <a:rPr lang="en-IN" sz="2800" dirty="0">
                <a:latin typeface="Times New Roman" panose="02020603050405020304" pitchFamily="18" charset="0"/>
                <a:cs typeface="Times New Roman" panose="02020603050405020304" pitchFamily="18" charset="0"/>
              </a:rPr>
              <a:t> the monthly expenditure and savings of employees, identify trends, and provide insights that can help improve financial management and planning within the organization.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27211" y="780728"/>
            <a:ext cx="5263515" cy="57066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600" spc="5" dirty="0">
                <a:latin typeface="Times New Roman" panose="02020603050405020304" pitchFamily="18" charset="0"/>
                <a:cs typeface="Times New Roman" panose="02020603050405020304" pitchFamily="18" charset="0"/>
              </a:rPr>
              <a:t>PROJECT	</a:t>
            </a:r>
            <a:r>
              <a:rPr sz="3600" spc="-20" dirty="0">
                <a:latin typeface="Times New Roman" panose="02020603050405020304" pitchFamily="18" charset="0"/>
                <a:cs typeface="Times New Roman" panose="02020603050405020304" pitchFamily="18" charset="0"/>
              </a:rPr>
              <a:t>OVERVIEW</a:t>
            </a:r>
            <a:endParaRPr sz="360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3425" y="1803535"/>
            <a:ext cx="7924800" cy="1938992"/>
          </a:xfrm>
          <a:prstGeom prst="rect">
            <a:avLst/>
          </a:prstGeom>
          <a:noFill/>
        </p:spPr>
        <p:txBody>
          <a:bodyPr wrap="square" rtlCol="0">
            <a:spAutoFit/>
          </a:bodyPr>
          <a:lstStyle/>
          <a:p>
            <a:pPr algn="l"/>
            <a:r>
              <a:rPr lang="en-IN" sz="2400" dirty="0">
                <a:solidFill>
                  <a:srgbClr val="0D0D0D"/>
                </a:solidFill>
                <a:latin typeface="Times New Roman" panose="02020603050405020304" pitchFamily="18" charset="0"/>
                <a:cs typeface="Times New Roman" panose="02020603050405020304" pitchFamily="18" charset="0"/>
              </a:rPr>
              <a:t>T</a:t>
            </a:r>
            <a:r>
              <a:rPr lang="en-IN" sz="2400" b="0" i="0" dirty="0">
                <a:solidFill>
                  <a:srgbClr val="0D0D0D"/>
                </a:solidFill>
                <a:effectLst/>
                <a:latin typeface="Times New Roman" panose="02020603050405020304" pitchFamily="18" charset="0"/>
                <a:cs typeface="Times New Roman" panose="02020603050405020304" pitchFamily="18" charset="0"/>
              </a:rPr>
              <a:t>he goal of this project is to </a:t>
            </a:r>
            <a:r>
              <a:rPr lang="en-IN" sz="2400" b="0" i="0" dirty="0" err="1">
                <a:solidFill>
                  <a:srgbClr val="0D0D0D"/>
                </a:solidFill>
                <a:effectLst/>
                <a:latin typeface="Times New Roman" panose="02020603050405020304" pitchFamily="18" charset="0"/>
                <a:cs typeface="Times New Roman" panose="02020603050405020304" pitchFamily="18" charset="0"/>
              </a:rPr>
              <a:t>analyze</a:t>
            </a:r>
            <a:r>
              <a:rPr lang="en-IN" sz="2400" b="0" i="0" dirty="0">
                <a:solidFill>
                  <a:srgbClr val="0D0D0D"/>
                </a:solidFill>
                <a:effectLst/>
                <a:latin typeface="Times New Roman" panose="02020603050405020304" pitchFamily="18" charset="0"/>
                <a:cs typeface="Times New Roman" panose="02020603050405020304" pitchFamily="18" charset="0"/>
              </a:rPr>
              <a:t> employee expenditure and savings patterns using data in Excel. This analysis will help in understanding the spending </a:t>
            </a:r>
            <a:r>
              <a:rPr lang="en-IN" sz="2400" b="0" i="0" dirty="0" err="1">
                <a:solidFill>
                  <a:srgbClr val="0D0D0D"/>
                </a:solidFill>
                <a:effectLst/>
                <a:latin typeface="Times New Roman" panose="02020603050405020304" pitchFamily="18" charset="0"/>
                <a:cs typeface="Times New Roman" panose="02020603050405020304" pitchFamily="18" charset="0"/>
              </a:rPr>
              <a:t>behavior</a:t>
            </a:r>
            <a:r>
              <a:rPr lang="en-IN" sz="2400" b="0" i="0" dirty="0">
                <a:solidFill>
                  <a:srgbClr val="0D0D0D"/>
                </a:solidFill>
                <a:effectLst/>
                <a:latin typeface="Times New Roman" panose="02020603050405020304" pitchFamily="18" charset="0"/>
                <a:cs typeface="Times New Roman" panose="02020603050405020304" pitchFamily="18" charset="0"/>
              </a:rPr>
              <a:t> of employees, identifying trends, and providing insights into savings habits</a:t>
            </a: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E28672A-2DF5-8352-0EBB-21B7DD250995}"/>
              </a:ext>
            </a:extLst>
          </p:cNvPr>
          <p:cNvSpPr txBox="1"/>
          <p:nvPr/>
        </p:nvSpPr>
        <p:spPr>
          <a:xfrm>
            <a:off x="1342822" y="3742527"/>
            <a:ext cx="6089734" cy="1938992"/>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Tables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Slicers</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Pivot chart ( line chart,  pie chart,  bar chart)</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Sum formulas </a:t>
            </a:r>
          </a:p>
          <a:p>
            <a:pPr marL="342900" indent="-342900" algn="l">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2"/>
            <a:ext cx="6635307"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3510A03-5523-63DE-CE5D-A4691DB882E8}"/>
              </a:ext>
            </a:extLst>
          </p:cNvPr>
          <p:cNvSpPr txBox="1"/>
          <p:nvPr/>
        </p:nvSpPr>
        <p:spPr>
          <a:xfrm rot="10800000" flipV="1">
            <a:off x="1310476" y="2232054"/>
            <a:ext cx="7870197" cy="2677656"/>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Human Resources (HR)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Finance Department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Executive Management</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Employee Relations/Engagement Team</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Financial Advisors or Consultants</a:t>
            </a:r>
          </a:p>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Corporate Social Responsibility (CSR) Teams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itle 9">
            <a:extLst>
              <a:ext uri="{FF2B5EF4-FFF2-40B4-BE49-F238E27FC236}">
                <a16:creationId xmlns:a16="http://schemas.microsoft.com/office/drawing/2014/main" id="{20728270-DAA4-002F-CB9D-F097CF26EBDD}"/>
              </a:ext>
            </a:extLst>
          </p:cNvPr>
          <p:cNvSpPr>
            <a:spLocks noGrp="1"/>
          </p:cNvSpPr>
          <p:nvPr>
            <p:ph type="title"/>
          </p:nvPr>
        </p:nvSpPr>
        <p:spPr>
          <a:xfrm>
            <a:off x="676275" y="544364"/>
            <a:ext cx="8510914" cy="553998"/>
          </a:xfrm>
        </p:spPr>
        <p:txBody>
          <a:bodyPr/>
          <a:lstStyle/>
          <a:p>
            <a:r>
              <a:rPr lang="en-IN" sz="3600" dirty="0">
                <a:latin typeface="Times New Roman" panose="02020603050405020304" pitchFamily="18" charset="0"/>
                <a:cs typeface="Times New Roman" panose="02020603050405020304" pitchFamily="18" charset="0"/>
              </a:rPr>
              <a:t>Our Solution and It’s Value proposition </a:t>
            </a:r>
            <a:endParaRPr lang="en-US" sz="3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013F9FD-1BE1-E289-448B-2679CBF314E4}"/>
              </a:ext>
            </a:extLst>
          </p:cNvPr>
          <p:cNvSpPr txBox="1"/>
          <p:nvPr/>
        </p:nvSpPr>
        <p:spPr>
          <a:xfrm rot="10800000" flipV="1">
            <a:off x="3431037" y="1789820"/>
            <a:ext cx="6470887" cy="2677656"/>
          </a:xfrm>
          <a:prstGeom prst="rect">
            <a:avLst/>
          </a:prstGeom>
          <a:noFill/>
        </p:spPr>
        <p:txBody>
          <a:bodyPr wrap="square" rtlCol="0">
            <a:spAutoFit/>
          </a:bodyPr>
          <a:lstStyle/>
          <a:p>
            <a:pPr marL="457200" indent="-4572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Comprehensive Data Management
Advanced Analytical Tools
Formulas and Functions
Pivot Tables
Visual Representation
Used to analyse different situation</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Dataset Description</a:t>
            </a:r>
          </a:p>
        </p:txBody>
      </p:sp>
      <p:sp>
        <p:nvSpPr>
          <p:cNvPr id="3" name="TextBox 2">
            <a:extLst>
              <a:ext uri="{FF2B5EF4-FFF2-40B4-BE49-F238E27FC236}">
                <a16:creationId xmlns:a16="http://schemas.microsoft.com/office/drawing/2014/main" id="{7CADB660-FFA6-0F47-4F8E-55AF9F5DA2ED}"/>
              </a:ext>
            </a:extLst>
          </p:cNvPr>
          <p:cNvSpPr txBox="1"/>
          <p:nvPr/>
        </p:nvSpPr>
        <p:spPr>
          <a:xfrm>
            <a:off x="931513" y="1902755"/>
            <a:ext cx="8444754"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To create an overview for an employee expenditure and savings analysis in Excel, you should organize your data in a way that is easy to understand and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8DEE785-A69B-CD78-83A0-D05BC9898AEE}"/>
              </a:ext>
            </a:extLst>
          </p:cNvPr>
          <p:cNvSpPr txBox="1"/>
          <p:nvPr/>
        </p:nvSpPr>
        <p:spPr>
          <a:xfrm rot="10800000" flipV="1">
            <a:off x="755330" y="1441089"/>
            <a:ext cx="2533086"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Overview :</a:t>
            </a:r>
            <a:endParaRPr lang="en-US"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744B123-F85C-AAFE-7D8D-54E93CFFE26D}"/>
              </a:ext>
            </a:extLst>
          </p:cNvPr>
          <p:cNvSpPr txBox="1"/>
          <p:nvPr/>
        </p:nvSpPr>
        <p:spPr>
          <a:xfrm>
            <a:off x="815277" y="3198167"/>
            <a:ext cx="2102171" cy="461665"/>
          </a:xfrm>
          <a:prstGeom prst="rect">
            <a:avLst/>
          </a:prstGeom>
          <a:noFill/>
        </p:spPr>
        <p:txBody>
          <a:bodyPr wrap="square" rtlCol="0">
            <a:spAutoFit/>
          </a:bodyPr>
          <a:lstStyle/>
          <a:p>
            <a:pPr algn="l"/>
            <a:r>
              <a:rPr lang="en-IN" sz="2400" b="1" dirty="0">
                <a:latin typeface="Times New Roman" panose="02020603050405020304" pitchFamily="18" charset="0"/>
                <a:cs typeface="Times New Roman" panose="02020603050405020304" pitchFamily="18" charset="0"/>
              </a:rPr>
              <a:t>Data fields :</a:t>
            </a:r>
            <a:endParaRPr lang="en-US"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019E701-7C3E-0E3C-DDD0-E44FAE1E5EB3}"/>
              </a:ext>
            </a:extLst>
          </p:cNvPr>
          <p:cNvSpPr txBox="1"/>
          <p:nvPr/>
        </p:nvSpPr>
        <p:spPr>
          <a:xfrm>
            <a:off x="1554969" y="3794969"/>
            <a:ext cx="2589170" cy="1938992"/>
          </a:xfrm>
          <a:prstGeom prst="rect">
            <a:avLst/>
          </a:prstGeom>
          <a:noFill/>
        </p:spPr>
        <p:txBody>
          <a:bodyPr wrap="square" rtlCol="0">
            <a:spAutoFit/>
          </a:bodyPr>
          <a:lstStyle/>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Employee Name </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Gender</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Age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Salary</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Expenditure</a:t>
            </a:r>
          </a:p>
          <a:p>
            <a:pPr marL="342900" indent="-34290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Savings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611230"/>
            <a:ext cx="4027819"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imes New Roman" panose="02020603050405020304" pitchFamily="18" charset="0"/>
                <a:cs typeface="Times New Roman" panose="02020603050405020304" pitchFamily="18" charset="0"/>
              </a:rPr>
              <a:t>M</a:t>
            </a:r>
            <a:r>
              <a:rPr sz="4800" b="1" dirty="0">
                <a:latin typeface="Times New Roman" panose="02020603050405020304" pitchFamily="18" charset="0"/>
                <a:cs typeface="Times New Roman" panose="02020603050405020304" pitchFamily="18" charset="0"/>
              </a:rPr>
              <a:t>O</a:t>
            </a:r>
            <a:r>
              <a:rPr sz="4800" b="1" spc="-15" dirty="0">
                <a:latin typeface="Times New Roman" panose="02020603050405020304" pitchFamily="18" charset="0"/>
                <a:cs typeface="Times New Roman" panose="02020603050405020304" pitchFamily="18" charset="0"/>
              </a:rPr>
              <a:t>D</a:t>
            </a:r>
            <a:r>
              <a:rPr sz="4800" b="1" spc="-35" dirty="0">
                <a:latin typeface="Times New Roman" panose="02020603050405020304" pitchFamily="18" charset="0"/>
                <a:cs typeface="Times New Roman" panose="02020603050405020304" pitchFamily="18" charset="0"/>
              </a:rPr>
              <a:t>E</a:t>
            </a:r>
            <a:r>
              <a:rPr sz="4800" b="1" spc="-30" dirty="0">
                <a:latin typeface="Times New Roman" panose="02020603050405020304" pitchFamily="18" charset="0"/>
                <a:cs typeface="Times New Roman" panose="02020603050405020304" pitchFamily="18" charset="0"/>
              </a:rPr>
              <a:t>LL</a:t>
            </a:r>
            <a:r>
              <a:rPr sz="4800" b="1" spc="-5" dirty="0">
                <a:latin typeface="Times New Roman" panose="02020603050405020304" pitchFamily="18" charset="0"/>
                <a:cs typeface="Times New Roman" panose="02020603050405020304" pitchFamily="18" charset="0"/>
              </a:rPr>
              <a:t>I</a:t>
            </a:r>
            <a:r>
              <a:rPr sz="4800" b="1" spc="30" dirty="0">
                <a:latin typeface="Times New Roman" panose="02020603050405020304" pitchFamily="18" charset="0"/>
                <a:cs typeface="Times New Roman" panose="02020603050405020304" pitchFamily="18" charset="0"/>
              </a:rPr>
              <a:t>N</a:t>
            </a:r>
            <a:r>
              <a:rPr sz="4800" b="1" spc="5" dirty="0">
                <a:latin typeface="Times New Roman" panose="02020603050405020304" pitchFamily="18" charset="0"/>
                <a:cs typeface="Times New Roman" panose="02020603050405020304" pitchFamily="18" charset="0"/>
              </a:rPr>
              <a:t>G</a:t>
            </a:r>
            <a:endParaRPr sz="4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4EE9DB-1A0A-CF4C-5ECC-2B0DEC9969E9}"/>
              </a:ext>
            </a:extLst>
          </p:cNvPr>
          <p:cNvSpPr txBox="1"/>
          <p:nvPr/>
        </p:nvSpPr>
        <p:spPr>
          <a:xfrm>
            <a:off x="1302106" y="2090172"/>
            <a:ext cx="8695359" cy="2677656"/>
          </a:xfrm>
          <a:prstGeom prst="rect">
            <a:avLst/>
          </a:prstGeom>
          <a:noFill/>
        </p:spPr>
        <p:txBody>
          <a:bodyPr wrap="square" rtlCol="0">
            <a:spAutoFit/>
          </a:bodyPr>
          <a:lstStyle/>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cleaning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table.</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pivot chart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pivot chart in dashboard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Inserting formulas in dashboard to make interaction .</a:t>
            </a:r>
          </a:p>
          <a:p>
            <a:pPr marL="342900" indent="-34290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Creating interactive dashboard by putting all together elements. </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196</TotalTime>
  <Words>376</Words>
  <Application>Microsoft Office PowerPoint</Application>
  <PresentationFormat>Widescreen</PresentationFormat>
  <Paragraphs>68</Paragraphs>
  <Slides>11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Office Theme</vt:lpstr>
      <vt:lpstr>Worksheet</vt:lpstr>
      <vt:lpstr>Employee Data Analysis using Excel  </vt:lpstr>
      <vt:lpstr>PROJECT TITLE</vt:lpstr>
      <vt:lpstr>AGENDA</vt:lpstr>
      <vt:lpstr>PROBLEM STATEMENT</vt:lpstr>
      <vt:lpstr>PROJECT OVERVIEW</vt:lpstr>
      <vt:lpstr>WHO ARE THE END USERS?</vt:lpstr>
      <vt:lpstr>Our Solution and It’s Value proposition </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Poojasree K</cp:lastModifiedBy>
  <cp:revision>22</cp:revision>
  <dcterms:created xsi:type="dcterms:W3CDTF">2024-03-29T15:07:22Z</dcterms:created>
  <dcterms:modified xsi:type="dcterms:W3CDTF">2024-08-27T07:25:44Z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