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8" r:id="rId7"/>
    <p:sldId id="260" r:id="rId8"/>
    <p:sldId id="270" r:id="rId9"/>
    <p:sldId id="271" r:id="rId10"/>
    <p:sldId id="261" r:id="rId11"/>
    <p:sldId id="272" r:id="rId12"/>
    <p:sldId id="262" r:id="rId13"/>
    <p:sldId id="273"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4FE5-5697-C65A-A9D7-B3941028F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14F27D-15B6-BC10-53DF-D6BD8A60F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0B2875-B1B3-D3E5-1E3D-8FDF145F95FE}"/>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36E0C7D5-081E-E370-F54D-D8BF9F886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04A55-228E-2143-CCD6-B7346351F3A2}"/>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418909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2C92-DE6F-9DC0-A0EC-54776DA3D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638632-525C-B9EF-CB4C-197654FF6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2D15C-F6CC-4763-8225-4D025B295204}"/>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F3020BFC-D566-B877-07C8-863A648D4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DAFDC-4F01-9A49-16E8-4C59AE05EE15}"/>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303042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8C44E-9980-F44F-DD32-349EE77D76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69B6DD-82A7-E431-5A29-C86AB5EEE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0213F-23CA-61A9-A895-91D37760CD89}"/>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C1A3C6DE-EDDE-A3F4-6502-D77A93DC0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6110D-E102-23B9-6FCD-61E951E1424D}"/>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96058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8D57-3DDE-73DC-E4B4-1C453712E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152D2A-DFCC-AA20-49BD-1735E4FFD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37187-A1F6-BE44-B02D-A898A347B0C8}"/>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F50BB3E7-C7B4-BCAB-BBE4-F928BE3D9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DE502-EA91-4716-A136-6E21C5C74037}"/>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396206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58F3-94BB-E705-216E-0A147C1C85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DDF114-967E-4FF7-60F6-DCC23E619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DF600-37BB-75ED-3AFE-A6910196D9F3}"/>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59B3F20A-0BF5-A246-2C82-3BD545B17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4F659-5B2D-2523-0D71-7895C688B8F4}"/>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212401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6BE9-F093-B3B9-B2BD-9C84EB0400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9EAC95-D024-2EE3-799C-4E66FB831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FA5ACE-9C11-B08B-CB17-B90ED2A6E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51630-CCCC-801E-074D-3FD4E72951D5}"/>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6" name="Footer Placeholder 5">
            <a:extLst>
              <a:ext uri="{FF2B5EF4-FFF2-40B4-BE49-F238E27FC236}">
                <a16:creationId xmlns:a16="http://schemas.microsoft.com/office/drawing/2014/main" id="{1BE6ECB7-2A4F-B264-7A1B-DBCCCCBA7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244DC6-0DFB-E133-CBF4-A4E1F13D360A}"/>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251405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1B40-3ACC-20C5-A7F1-1E93C0750B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DD46BB-7F05-F5AA-AD6F-2C6EF5523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A1513D-9E39-57D7-98B3-DB75D3601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116646-BC55-520E-DEA0-2456B2FB3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733FF7-F6EE-38D9-0324-58D3F1FF6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93F70D-7714-166E-E819-0ACF47BE0BB9}"/>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8" name="Footer Placeholder 7">
            <a:extLst>
              <a:ext uri="{FF2B5EF4-FFF2-40B4-BE49-F238E27FC236}">
                <a16:creationId xmlns:a16="http://schemas.microsoft.com/office/drawing/2014/main" id="{5A635DA1-87E7-50C5-59A2-FA56059815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76C7D6-92F7-7488-4E11-FBC4D85385B1}"/>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81541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0306-7F44-9C7F-B1F3-D06B85C73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5BFF77-5307-739E-9524-8DC8CB0BDC8E}"/>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4" name="Footer Placeholder 3">
            <a:extLst>
              <a:ext uri="{FF2B5EF4-FFF2-40B4-BE49-F238E27FC236}">
                <a16:creationId xmlns:a16="http://schemas.microsoft.com/office/drawing/2014/main" id="{C15C9CC3-D81B-53E0-52FF-65E55C5F9D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A42F52-5C7D-9E69-D1C7-F1DBE39A7F76}"/>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68753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92246-027E-E03A-07FD-53B0D1F74992}"/>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3" name="Footer Placeholder 2">
            <a:extLst>
              <a:ext uri="{FF2B5EF4-FFF2-40B4-BE49-F238E27FC236}">
                <a16:creationId xmlns:a16="http://schemas.microsoft.com/office/drawing/2014/main" id="{29B336CE-23F6-2266-AAD3-0BBE0928FC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A9DA1C-E4A0-CC3F-33D9-B9970BA3071B}"/>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55180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22D0-1BC2-6A60-C276-DD5B07DFF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686E7E-97CD-2FA1-E5AC-5F444EE45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3874A-C3E1-B56A-CA8D-373D8F7AF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E42E9-4F5C-D4F8-5F7A-5C0FF4B37DB1}"/>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6" name="Footer Placeholder 5">
            <a:extLst>
              <a:ext uri="{FF2B5EF4-FFF2-40B4-BE49-F238E27FC236}">
                <a16:creationId xmlns:a16="http://schemas.microsoft.com/office/drawing/2014/main" id="{69BB75C0-6F35-E946-E8DD-F816B0CB0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640CD-CD45-0F49-1BEB-D00FF26841F5}"/>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48220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0C60-0A03-4470-9FC2-4F1B68954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81598C-1476-CC19-93D4-D0B84A79F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11A892-BFEF-620A-842A-A63618460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572B0-4376-CE92-3DB1-714FB29B8099}"/>
              </a:ext>
            </a:extLst>
          </p:cNvPr>
          <p:cNvSpPr>
            <a:spLocks noGrp="1"/>
          </p:cNvSpPr>
          <p:nvPr>
            <p:ph type="dt" sz="half" idx="10"/>
          </p:nvPr>
        </p:nvSpPr>
        <p:spPr/>
        <p:txBody>
          <a:bodyPr/>
          <a:lstStyle/>
          <a:p>
            <a:fld id="{761DD2AE-2A1A-481F-BB66-3DA9A4F5136D}" type="datetimeFigureOut">
              <a:rPr lang="en-IN" smtClean="0"/>
              <a:t>08-07-2023</a:t>
            </a:fld>
            <a:endParaRPr lang="en-IN"/>
          </a:p>
        </p:txBody>
      </p:sp>
      <p:sp>
        <p:nvSpPr>
          <p:cNvPr id="6" name="Footer Placeholder 5">
            <a:extLst>
              <a:ext uri="{FF2B5EF4-FFF2-40B4-BE49-F238E27FC236}">
                <a16:creationId xmlns:a16="http://schemas.microsoft.com/office/drawing/2014/main" id="{DD3BB5EC-4F70-F51D-C571-DCFFAB824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FFE5E-9AA0-1C2C-E463-BD5AE96DA8AC}"/>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67242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3A558-39FD-8EC7-7F5E-3D983A01E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0495D4-CA25-39C3-98A1-C544B2BB0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03C9-2029-B215-32F0-2AF13AA5E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DD2AE-2A1A-481F-BB66-3DA9A4F5136D}" type="datetimeFigureOut">
              <a:rPr lang="en-IN" smtClean="0"/>
              <a:t>08-07-2023</a:t>
            </a:fld>
            <a:endParaRPr lang="en-IN"/>
          </a:p>
        </p:txBody>
      </p:sp>
      <p:sp>
        <p:nvSpPr>
          <p:cNvPr id="5" name="Footer Placeholder 4">
            <a:extLst>
              <a:ext uri="{FF2B5EF4-FFF2-40B4-BE49-F238E27FC236}">
                <a16:creationId xmlns:a16="http://schemas.microsoft.com/office/drawing/2014/main" id="{BF16E483-ED6B-AD6F-B56F-5DF31979B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5BAA36-9295-FE36-0F20-7C1E85187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F6D46-D8AF-4CD1-B097-303D7F350C93}" type="slidenum">
              <a:rPr lang="en-IN" smtClean="0"/>
              <a:t>‹#›</a:t>
            </a:fld>
            <a:endParaRPr lang="en-IN"/>
          </a:p>
        </p:txBody>
      </p:sp>
    </p:spTree>
    <p:extLst>
      <p:ext uri="{BB962C8B-B14F-4D97-AF65-F5344CB8AC3E}">
        <p14:creationId xmlns:p14="http://schemas.microsoft.com/office/powerpoint/2010/main" val="414129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vanshitasharma/personal-finances-eda"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kaggle.com/code/vanshitasharma/credit-fraud-deal-with-imbalanced-dat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644ECBAB-F365-8712-CF67-D305EC01C5A9}"/>
              </a:ext>
            </a:extLst>
          </p:cNvPr>
          <p:cNvSpPr txBox="1">
            <a:spLocks/>
          </p:cNvSpPr>
          <p:nvPr/>
        </p:nvSpPr>
        <p:spPr>
          <a:xfrm>
            <a:off x="534232" y="1075734"/>
            <a:ext cx="9144000" cy="6452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00FFFF"/>
                </a:solidFill>
              </a:rPr>
              <a:t>689286-UKA2N661</a:t>
            </a:r>
          </a:p>
        </p:txBody>
      </p:sp>
      <p:sp>
        <p:nvSpPr>
          <p:cNvPr id="9" name="Subtitle 2">
            <a:extLst>
              <a:ext uri="{FF2B5EF4-FFF2-40B4-BE49-F238E27FC236}">
                <a16:creationId xmlns:a16="http://schemas.microsoft.com/office/drawing/2014/main" id="{FCC0FF21-ACCD-D960-F461-2C8E6CCB455E}"/>
              </a:ext>
            </a:extLst>
          </p:cNvPr>
          <p:cNvSpPr txBox="1">
            <a:spLocks/>
          </p:cNvSpPr>
          <p:nvPr/>
        </p:nvSpPr>
        <p:spPr>
          <a:xfrm>
            <a:off x="533947" y="2314500"/>
            <a:ext cx="9144000" cy="5061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err="1">
                <a:solidFill>
                  <a:schemeClr val="bg1"/>
                </a:solidFill>
                <a:cs typeface="Calibri"/>
              </a:rPr>
              <a:t>Vanshita</a:t>
            </a:r>
            <a:r>
              <a:rPr lang="en-IN" dirty="0">
                <a:solidFill>
                  <a:schemeClr val="bg1"/>
                </a:solidFill>
                <a:cs typeface="Calibri"/>
              </a:rPr>
              <a:t> Sharma | 2024 | IIT Guwahati</a:t>
            </a:r>
          </a:p>
        </p:txBody>
      </p:sp>
    </p:spTree>
    <p:extLst>
      <p:ext uri="{BB962C8B-B14F-4D97-AF65-F5344CB8AC3E}">
        <p14:creationId xmlns:p14="http://schemas.microsoft.com/office/powerpoint/2010/main" val="1186111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9B51A8-0B6B-4DB9-9FE7-D32CD64B2EE2}"/>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Data Flow </a:t>
            </a:r>
          </a:p>
        </p:txBody>
      </p:sp>
      <p:sp>
        <p:nvSpPr>
          <p:cNvPr id="3" name="Content Placeholder 2">
            <a:extLst>
              <a:ext uri="{FF2B5EF4-FFF2-40B4-BE49-F238E27FC236}">
                <a16:creationId xmlns:a16="http://schemas.microsoft.com/office/drawing/2014/main" id="{A34B5373-470D-D398-2C1A-FA51365645F2}"/>
              </a:ext>
            </a:extLst>
          </p:cNvPr>
          <p:cNvSpPr txBox="1">
            <a:spLocks/>
          </p:cNvSpPr>
          <p:nvPr/>
        </p:nvSpPr>
        <p:spPr>
          <a:xfrm>
            <a:off x="0" y="1613647"/>
            <a:ext cx="12192000" cy="5163671"/>
          </a:xfrm>
          <a:prstGeom prst="rect">
            <a:avLst/>
          </a:prstGeom>
        </p:spPr>
        <p:txBody>
          <a:bodyPr vert="horz" lIns="91440" tIns="45720" rIns="91440" bIns="45720" rtlCol="0" anchor="t">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chemeClr val="bg1"/>
              </a:solidFill>
              <a:cs typeface="Calibri" panose="020F0502020204030204"/>
            </a:endParaRPr>
          </a:p>
          <a:p>
            <a:pPr algn="l"/>
            <a:r>
              <a:rPr lang="en-US" dirty="0">
                <a:solidFill>
                  <a:schemeClr val="bg1"/>
                </a:solidFill>
                <a:cs typeface="Calibri" panose="020F0502020204030204"/>
              </a:rPr>
              <a:t>1. User Registration and Onboarding:</a:t>
            </a:r>
          </a:p>
          <a:p>
            <a:pPr algn="l"/>
            <a:r>
              <a:rPr lang="en-US" dirty="0">
                <a:solidFill>
                  <a:schemeClr val="bg1"/>
                </a:solidFill>
                <a:cs typeface="Calibri" panose="020F0502020204030204"/>
              </a:rPr>
              <a:t>   - User provides registration information and creates an account.</a:t>
            </a:r>
          </a:p>
          <a:p>
            <a:pPr algn="l"/>
            <a:r>
              <a:rPr lang="en-US" dirty="0">
                <a:solidFill>
                  <a:schemeClr val="bg1"/>
                </a:solidFill>
                <a:cs typeface="Calibri" panose="020F0502020204030204"/>
              </a:rPr>
              <a:t>   - User data is captured and stored securely in the database.</a:t>
            </a:r>
          </a:p>
          <a:p>
            <a:pPr algn="l"/>
            <a:endParaRPr lang="en-US" dirty="0">
              <a:solidFill>
                <a:schemeClr val="bg1"/>
              </a:solidFill>
              <a:cs typeface="Calibri" panose="020F0502020204030204"/>
            </a:endParaRPr>
          </a:p>
          <a:p>
            <a:pPr algn="l"/>
            <a:r>
              <a:rPr lang="en-US" dirty="0">
                <a:solidFill>
                  <a:schemeClr val="bg1"/>
                </a:solidFill>
                <a:cs typeface="Calibri" panose="020F0502020204030204"/>
              </a:rPr>
              <a:t>2. User Interactions:</a:t>
            </a:r>
          </a:p>
          <a:p>
            <a:pPr algn="l"/>
            <a:r>
              <a:rPr lang="en-US" dirty="0">
                <a:solidFill>
                  <a:schemeClr val="bg1"/>
                </a:solidFill>
                <a:cs typeface="Calibri" panose="020F0502020204030204"/>
              </a:rPr>
              <a:t>   - Users interact with the frontend interface to perform actions such as setting goals, viewing financial insights, and completing challenges.</a:t>
            </a:r>
          </a:p>
          <a:p>
            <a:pPr algn="l"/>
            <a:r>
              <a:rPr lang="en-US" dirty="0">
                <a:solidFill>
                  <a:schemeClr val="bg1"/>
                </a:solidFill>
                <a:cs typeface="Calibri" panose="020F0502020204030204"/>
              </a:rPr>
              <a:t>   - User actions generate requests that are sent to the backend server.</a:t>
            </a:r>
          </a:p>
          <a:p>
            <a:pPr algn="l"/>
            <a:endParaRPr lang="en-US" dirty="0">
              <a:solidFill>
                <a:schemeClr val="bg1"/>
              </a:solidFill>
              <a:cs typeface="Calibri" panose="020F0502020204030204"/>
            </a:endParaRPr>
          </a:p>
          <a:p>
            <a:pPr algn="l"/>
            <a:r>
              <a:rPr lang="en-US" dirty="0">
                <a:solidFill>
                  <a:schemeClr val="bg1"/>
                </a:solidFill>
                <a:cs typeface="Calibri" panose="020F0502020204030204"/>
              </a:rPr>
              <a:t>3. Backend Processing:</a:t>
            </a:r>
          </a:p>
          <a:p>
            <a:pPr algn="l"/>
            <a:r>
              <a:rPr lang="en-US" dirty="0">
                <a:solidFill>
                  <a:schemeClr val="bg1"/>
                </a:solidFill>
                <a:cs typeface="Calibri" panose="020F0502020204030204"/>
              </a:rPr>
              <a:t>   - The backend server receives user requests and validates them.</a:t>
            </a:r>
          </a:p>
          <a:p>
            <a:pPr algn="l"/>
            <a:r>
              <a:rPr lang="en-US" dirty="0">
                <a:solidFill>
                  <a:schemeClr val="bg1"/>
                </a:solidFill>
                <a:cs typeface="Calibri" panose="020F0502020204030204"/>
              </a:rPr>
              <a:t>   - User data is fetched from the database for processing.</a:t>
            </a:r>
          </a:p>
          <a:p>
            <a:pPr algn="l"/>
            <a:r>
              <a:rPr lang="en-US" dirty="0">
                <a:solidFill>
                  <a:schemeClr val="bg1"/>
                </a:solidFill>
                <a:cs typeface="Calibri" panose="020F0502020204030204"/>
              </a:rPr>
              <a:t>   - Financial insights and challenges are generated based on the user's spending analysis and goals.</a:t>
            </a:r>
          </a:p>
          <a:p>
            <a:pPr algn="l"/>
            <a:endParaRPr lang="en-US" dirty="0">
              <a:solidFill>
                <a:schemeClr val="bg1"/>
              </a:solidFill>
              <a:cs typeface="Calibri" panose="020F0502020204030204"/>
            </a:endParaRPr>
          </a:p>
          <a:p>
            <a:pPr algn="l"/>
            <a:r>
              <a:rPr lang="en-US" dirty="0">
                <a:solidFill>
                  <a:schemeClr val="bg1"/>
                </a:solidFill>
                <a:cs typeface="Calibri" panose="020F0502020204030204"/>
              </a:rPr>
              <a:t>4. Integration with Bajaj markets' APIs:</a:t>
            </a:r>
          </a:p>
          <a:p>
            <a:pPr algn="l"/>
            <a:r>
              <a:rPr lang="en-US" dirty="0">
                <a:solidFill>
                  <a:schemeClr val="bg1"/>
                </a:solidFill>
                <a:cs typeface="Calibri" panose="020F0502020204030204"/>
              </a:rPr>
              <a:t>   - When relevant, the backend server integrates with Bajaj markets' APIs to retrieve financial product offerings, promotions, or discounts.</a:t>
            </a:r>
          </a:p>
          <a:p>
            <a:pPr algn="l"/>
            <a:r>
              <a:rPr lang="en-US" dirty="0">
                <a:solidFill>
                  <a:schemeClr val="bg1"/>
                </a:solidFill>
                <a:cs typeface="Calibri" panose="020F0502020204030204"/>
              </a:rPr>
              <a:t>   - User eligibility and data validation may occur during the integration process.</a:t>
            </a:r>
          </a:p>
          <a:p>
            <a:pPr algn="l"/>
            <a:endParaRPr lang="en-US" dirty="0">
              <a:solidFill>
                <a:schemeClr val="bg1"/>
              </a:solidFill>
              <a:cs typeface="Calibri" panose="020F0502020204030204"/>
            </a:endParaRPr>
          </a:p>
          <a:p>
            <a:pPr algn="l"/>
            <a:r>
              <a:rPr lang="en-US" dirty="0">
                <a:solidFill>
                  <a:schemeClr val="bg1"/>
                </a:solidFill>
                <a:cs typeface="Calibri" panose="020F0502020204030204"/>
              </a:rPr>
              <a:t>.</a:t>
            </a:r>
            <a:endParaRPr lang="en-IN" dirty="0">
              <a:solidFill>
                <a:schemeClr val="bg1"/>
              </a:solidFill>
              <a:cs typeface="Calibri" panose="020F0502020204030204"/>
            </a:endParaRPr>
          </a:p>
        </p:txBody>
      </p:sp>
    </p:spTree>
    <p:extLst>
      <p:ext uri="{BB962C8B-B14F-4D97-AF65-F5344CB8AC3E}">
        <p14:creationId xmlns:p14="http://schemas.microsoft.com/office/powerpoint/2010/main" val="131377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9B51A8-0B6B-4DB9-9FE7-D32CD64B2EE2}"/>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Data Flow </a:t>
            </a:r>
          </a:p>
        </p:txBody>
      </p:sp>
      <p:sp>
        <p:nvSpPr>
          <p:cNvPr id="3" name="Content Placeholder 2">
            <a:extLst>
              <a:ext uri="{FF2B5EF4-FFF2-40B4-BE49-F238E27FC236}">
                <a16:creationId xmlns:a16="http://schemas.microsoft.com/office/drawing/2014/main" id="{A34B5373-470D-D398-2C1A-FA51365645F2}"/>
              </a:ext>
            </a:extLst>
          </p:cNvPr>
          <p:cNvSpPr txBox="1">
            <a:spLocks/>
          </p:cNvSpPr>
          <p:nvPr/>
        </p:nvSpPr>
        <p:spPr>
          <a:xfrm>
            <a:off x="540407" y="1850528"/>
            <a:ext cx="10515600" cy="4935754"/>
          </a:xfrm>
          <a:prstGeom prst="rect">
            <a:avLst/>
          </a:prstGeom>
        </p:spPr>
        <p:txBody>
          <a:bodyPr vert="horz" lIns="91440" tIns="45720" rIns="91440" bIns="45720" rtlCol="0" anchor="t">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chemeClr val="bg1"/>
              </a:solidFill>
              <a:cs typeface="Calibri" panose="020F0502020204030204"/>
            </a:endParaRPr>
          </a:p>
          <a:p>
            <a:pPr algn="l"/>
            <a:r>
              <a:rPr lang="en-US" dirty="0">
                <a:solidFill>
                  <a:schemeClr val="bg1"/>
                </a:solidFill>
                <a:cs typeface="Calibri" panose="020F0502020204030204"/>
              </a:rPr>
              <a:t>5. Data Analysis:</a:t>
            </a:r>
          </a:p>
          <a:p>
            <a:pPr algn="l"/>
            <a:r>
              <a:rPr lang="en-US" dirty="0">
                <a:solidFill>
                  <a:schemeClr val="bg1"/>
                </a:solidFill>
                <a:cs typeface="Calibri" panose="020F0502020204030204"/>
              </a:rPr>
              <a:t>   - Raw data provided by the user, along with additional data from messages and emails, is processed and analyzed.</a:t>
            </a:r>
          </a:p>
          <a:p>
            <a:pPr algn="l"/>
            <a:r>
              <a:rPr lang="en-US" dirty="0">
                <a:solidFill>
                  <a:schemeClr val="bg1"/>
                </a:solidFill>
                <a:cs typeface="Calibri" panose="020F0502020204030204"/>
              </a:rPr>
              <a:t>   - Machine learning algorithms are applied to categorize expenses, identify spending patterns, and generate personalized insights.</a:t>
            </a:r>
          </a:p>
          <a:p>
            <a:pPr algn="l"/>
            <a:endParaRPr lang="en-US" dirty="0">
              <a:solidFill>
                <a:schemeClr val="bg1"/>
              </a:solidFill>
              <a:cs typeface="Calibri" panose="020F0502020204030204"/>
            </a:endParaRPr>
          </a:p>
          <a:p>
            <a:pPr algn="l"/>
            <a:r>
              <a:rPr lang="en-US" dirty="0">
                <a:solidFill>
                  <a:schemeClr val="bg1"/>
                </a:solidFill>
                <a:cs typeface="Calibri" panose="020F0502020204030204"/>
              </a:rPr>
              <a:t>6. Notifications and Rewards:</a:t>
            </a:r>
          </a:p>
          <a:p>
            <a:pPr algn="l"/>
            <a:r>
              <a:rPr lang="en-US" dirty="0">
                <a:solidFill>
                  <a:schemeClr val="bg1"/>
                </a:solidFill>
                <a:cs typeface="Calibri" panose="020F0502020204030204"/>
              </a:rPr>
              <a:t>   - Based on the user's progress, challenges, milestones, or achievements, notifications and reminders are generated.</a:t>
            </a:r>
          </a:p>
          <a:p>
            <a:pPr algn="l"/>
            <a:r>
              <a:rPr lang="en-US" dirty="0">
                <a:solidFill>
                  <a:schemeClr val="bg1"/>
                </a:solidFill>
                <a:cs typeface="Calibri" panose="020F0502020204030204"/>
              </a:rPr>
              <a:t>   - Virtual rewards, badges, or points are awarded to the user for completing challenges or reaching milestones.</a:t>
            </a:r>
          </a:p>
          <a:p>
            <a:pPr algn="l"/>
            <a:endParaRPr lang="en-US" dirty="0">
              <a:solidFill>
                <a:schemeClr val="bg1"/>
              </a:solidFill>
              <a:cs typeface="Calibri" panose="020F0502020204030204"/>
            </a:endParaRPr>
          </a:p>
          <a:p>
            <a:pPr algn="l"/>
            <a:r>
              <a:rPr lang="en-US" dirty="0">
                <a:solidFill>
                  <a:schemeClr val="bg1"/>
                </a:solidFill>
                <a:cs typeface="Calibri" panose="020F0502020204030204"/>
              </a:rPr>
              <a:t>7. Social Engagement:</a:t>
            </a:r>
          </a:p>
          <a:p>
            <a:pPr algn="l"/>
            <a:r>
              <a:rPr lang="en-US" dirty="0">
                <a:solidFill>
                  <a:schemeClr val="bg1"/>
                </a:solidFill>
                <a:cs typeface="Calibri" panose="020F0502020204030204"/>
              </a:rPr>
              <a:t>   - Users can interact with each other through a community forum or chat system.</a:t>
            </a:r>
          </a:p>
          <a:p>
            <a:pPr algn="l"/>
            <a:r>
              <a:rPr lang="en-US" dirty="0">
                <a:solidFill>
                  <a:schemeClr val="bg1"/>
                </a:solidFill>
                <a:cs typeface="Calibri" panose="020F0502020204030204"/>
              </a:rPr>
              <a:t>   - Sharing achievements, goals, and progress on social media platforms is facilitated.</a:t>
            </a:r>
          </a:p>
          <a:p>
            <a:pPr algn="l"/>
            <a:endParaRPr lang="en-US" dirty="0">
              <a:solidFill>
                <a:schemeClr val="bg1"/>
              </a:solidFill>
              <a:cs typeface="Calibri" panose="020F0502020204030204"/>
            </a:endParaRPr>
          </a:p>
          <a:p>
            <a:pPr algn="l"/>
            <a:r>
              <a:rPr lang="en-US" dirty="0">
                <a:solidFill>
                  <a:schemeClr val="bg1"/>
                </a:solidFill>
                <a:cs typeface="Calibri" panose="020F0502020204030204"/>
              </a:rPr>
              <a:t>8. User Data Storage:</a:t>
            </a:r>
          </a:p>
          <a:p>
            <a:pPr algn="l"/>
            <a:r>
              <a:rPr lang="en-US" dirty="0">
                <a:solidFill>
                  <a:schemeClr val="bg1"/>
                </a:solidFill>
                <a:cs typeface="Calibri" panose="020F0502020204030204"/>
              </a:rPr>
              <a:t>   - User data, including profile information, transaction details, and financial goals, is securely stored in the database.</a:t>
            </a:r>
          </a:p>
          <a:p>
            <a:pPr algn="l"/>
            <a:r>
              <a:rPr lang="en-US" dirty="0">
                <a:solidFill>
                  <a:schemeClr val="bg1"/>
                </a:solidFill>
                <a:cs typeface="Calibri" panose="020F0502020204030204"/>
              </a:rPr>
              <a:t>   - Data encryption and proper security measures are implemented to protect user privacy.</a:t>
            </a:r>
          </a:p>
          <a:p>
            <a:pPr algn="l"/>
            <a:endParaRPr lang="en-US" dirty="0">
              <a:solidFill>
                <a:schemeClr val="bg1"/>
              </a:solidFill>
              <a:cs typeface="Calibri" panose="020F0502020204030204"/>
            </a:endParaRPr>
          </a:p>
        </p:txBody>
      </p:sp>
    </p:spTree>
    <p:extLst>
      <p:ext uri="{BB962C8B-B14F-4D97-AF65-F5344CB8AC3E}">
        <p14:creationId xmlns:p14="http://schemas.microsoft.com/office/powerpoint/2010/main" val="33489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9FCE97-0E9D-1D18-0E5D-CA75D0A36FE8}"/>
              </a:ext>
            </a:extLst>
          </p:cNvPr>
          <p:cNvSpPr txBox="1">
            <a:spLocks/>
          </p:cNvSpPr>
          <p:nvPr/>
        </p:nvSpPr>
        <p:spPr>
          <a:xfrm>
            <a:off x="531648" y="39682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So, how is your solution different?</a:t>
            </a:r>
          </a:p>
        </p:txBody>
      </p:sp>
      <p:sp>
        <p:nvSpPr>
          <p:cNvPr id="3" name="Content Placeholder 2">
            <a:extLst>
              <a:ext uri="{FF2B5EF4-FFF2-40B4-BE49-F238E27FC236}">
                <a16:creationId xmlns:a16="http://schemas.microsoft.com/office/drawing/2014/main" id="{FE969986-91D1-D277-0ADF-51A2AAF7CFF4}"/>
              </a:ext>
            </a:extLst>
          </p:cNvPr>
          <p:cNvSpPr txBox="1">
            <a:spLocks/>
          </p:cNvSpPr>
          <p:nvPr/>
        </p:nvSpPr>
        <p:spPr>
          <a:xfrm>
            <a:off x="522890" y="1622612"/>
            <a:ext cx="10515600" cy="5235388"/>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a:p>
            <a:pPr algn="l"/>
            <a:r>
              <a:rPr lang="en-IN" dirty="0">
                <a:solidFill>
                  <a:schemeClr val="bg1"/>
                </a:solidFill>
              </a:rPr>
              <a:t>USP of my approach:</a:t>
            </a:r>
          </a:p>
          <a:p>
            <a:pPr algn="l"/>
            <a:r>
              <a:rPr lang="en-US" dirty="0">
                <a:solidFill>
                  <a:schemeClr val="bg1"/>
                </a:solidFill>
                <a:cs typeface="Calibri"/>
              </a:rPr>
              <a:t>1. **Personalized Gamification:** The app offers a highly personalized gamification experience by analyzing the user's spending habits and financial goals. Challenges, milestones, and achievements are tailored to each user's specific needs, motivating them to improve their financial habits and save more effectively.</a:t>
            </a:r>
          </a:p>
          <a:p>
            <a:pPr algn="l"/>
            <a:endParaRPr lang="en-US" dirty="0">
              <a:solidFill>
                <a:schemeClr val="bg1"/>
              </a:solidFill>
              <a:cs typeface="Calibri"/>
            </a:endParaRPr>
          </a:p>
          <a:p>
            <a:pPr algn="l"/>
            <a:r>
              <a:rPr lang="en-US" dirty="0">
                <a:solidFill>
                  <a:schemeClr val="bg1"/>
                </a:solidFill>
                <a:cs typeface="Calibri"/>
              </a:rPr>
              <a:t>2. **Integration with Bajaj markets' Financial Offerings:** The app seamlessly integrates with Bajaj markets' financial products and services. Users can access exclusive deals, discounts, and promotions directly within the app, providing them with convenient options to explore and utilize financial offerings.</a:t>
            </a:r>
          </a:p>
          <a:p>
            <a:pPr algn="l"/>
            <a:endParaRPr lang="en-US" dirty="0">
              <a:solidFill>
                <a:schemeClr val="bg1"/>
              </a:solidFill>
              <a:cs typeface="Calibri"/>
            </a:endParaRPr>
          </a:p>
          <a:p>
            <a:pPr algn="l"/>
            <a:r>
              <a:rPr lang="en-US" dirty="0">
                <a:solidFill>
                  <a:schemeClr val="bg1"/>
                </a:solidFill>
                <a:cs typeface="Calibri"/>
              </a:rPr>
              <a:t>3. **Social Engagement and Community:** The app fosters social engagement by providing a platform for users to interact with each other. Users can share their achievements, seek advice, and participate in discussions related to personal finance, creating a sense of community and support.</a:t>
            </a:r>
          </a:p>
          <a:p>
            <a:pPr algn="l"/>
            <a:endParaRPr lang="en-US" dirty="0">
              <a:solidFill>
                <a:schemeClr val="bg1"/>
              </a:solidFill>
              <a:cs typeface="Calibri"/>
            </a:endParaRPr>
          </a:p>
        </p:txBody>
      </p:sp>
    </p:spTree>
    <p:extLst>
      <p:ext uri="{BB962C8B-B14F-4D97-AF65-F5344CB8AC3E}">
        <p14:creationId xmlns:p14="http://schemas.microsoft.com/office/powerpoint/2010/main" val="285119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9FCE97-0E9D-1D18-0E5D-CA75D0A36FE8}"/>
              </a:ext>
            </a:extLst>
          </p:cNvPr>
          <p:cNvSpPr txBox="1">
            <a:spLocks/>
          </p:cNvSpPr>
          <p:nvPr/>
        </p:nvSpPr>
        <p:spPr>
          <a:xfrm>
            <a:off x="531648" y="39682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400" b="1" dirty="0">
              <a:solidFill>
                <a:srgbClr val="00FFFF"/>
              </a:solidFill>
            </a:endParaRPr>
          </a:p>
        </p:txBody>
      </p:sp>
      <p:sp>
        <p:nvSpPr>
          <p:cNvPr id="3" name="Content Placeholder 2">
            <a:extLst>
              <a:ext uri="{FF2B5EF4-FFF2-40B4-BE49-F238E27FC236}">
                <a16:creationId xmlns:a16="http://schemas.microsoft.com/office/drawing/2014/main" id="{FE969986-91D1-D277-0ADF-51A2AAF7CFF4}"/>
              </a:ext>
            </a:extLst>
          </p:cNvPr>
          <p:cNvSpPr txBox="1">
            <a:spLocks/>
          </p:cNvSpPr>
          <p:nvPr/>
        </p:nvSpPr>
        <p:spPr>
          <a:xfrm>
            <a:off x="0" y="905435"/>
            <a:ext cx="12192000" cy="5952565"/>
          </a:xfrm>
          <a:prstGeom prst="rect">
            <a:avLst/>
          </a:prstGeom>
        </p:spPr>
        <p:txBody>
          <a:bodyPr vert="horz" lIns="91440" tIns="45720" rIns="91440" bIns="45720" rtlCol="0" anchor="t">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a:endParaRPr>
          </a:p>
          <a:p>
            <a:pPr algn="l"/>
            <a:endParaRPr lang="en-US" dirty="0">
              <a:solidFill>
                <a:schemeClr val="bg1"/>
              </a:solidFill>
              <a:cs typeface="Calibri"/>
            </a:endParaRPr>
          </a:p>
          <a:p>
            <a:pPr algn="l"/>
            <a:r>
              <a:rPr lang="en-US" dirty="0">
                <a:solidFill>
                  <a:schemeClr val="bg1"/>
                </a:solidFill>
                <a:cs typeface="Calibri"/>
              </a:rPr>
              <a:t>4. **Alternate Data Analysis:** In addition to the raw data provided by the user, the app utilizes machine learning algorithms to analyze alternate data sources such as messages and emails (with user consent). This allows for a more comprehensive understanding of the user's financial behavior and provides enhanced insights for personalized challenges and recommendations.</a:t>
            </a:r>
          </a:p>
          <a:p>
            <a:pPr algn="l"/>
            <a:endParaRPr lang="en-US" dirty="0">
              <a:solidFill>
                <a:schemeClr val="bg1"/>
              </a:solidFill>
              <a:cs typeface="Calibri"/>
            </a:endParaRPr>
          </a:p>
          <a:p>
            <a:pPr algn="l"/>
            <a:r>
              <a:rPr lang="en-US" dirty="0">
                <a:solidFill>
                  <a:schemeClr val="bg1"/>
                </a:solidFill>
                <a:cs typeface="Calibri"/>
              </a:rPr>
              <a:t>5. **Real-time Notifications and Insights:** The app keeps users engaged and informed through real-time notifications and reminders. Users receive updates on their financial goals, challenges, and progress, helping them stay on track and make informed decisions about their finances.</a:t>
            </a:r>
          </a:p>
          <a:p>
            <a:pPr algn="l"/>
            <a:endParaRPr lang="en-US" dirty="0">
              <a:solidFill>
                <a:schemeClr val="bg1"/>
              </a:solidFill>
              <a:cs typeface="Calibri"/>
            </a:endParaRPr>
          </a:p>
          <a:p>
            <a:pPr algn="l"/>
            <a:r>
              <a:rPr lang="en-US" dirty="0">
                <a:solidFill>
                  <a:schemeClr val="bg1"/>
                </a:solidFill>
                <a:cs typeface="Calibri"/>
              </a:rPr>
              <a:t>6. **User-friendly Interface and Experience:** The app prioritizes user experience by offering an intuitive and visually appealing interface. It provides easy navigation, clear visualizations of financial data, and a seamless user journey, ensuring that users can effortlessly manage their finances and engage with the app.</a:t>
            </a:r>
          </a:p>
          <a:p>
            <a:pPr algn="l"/>
            <a:endParaRPr lang="en-US" dirty="0">
              <a:solidFill>
                <a:schemeClr val="bg1"/>
              </a:solidFill>
              <a:cs typeface="Calibri"/>
            </a:endParaRPr>
          </a:p>
          <a:p>
            <a:pPr algn="l"/>
            <a:r>
              <a:rPr lang="en-US" dirty="0">
                <a:solidFill>
                  <a:schemeClr val="bg1"/>
                </a:solidFill>
                <a:cs typeface="Calibri"/>
              </a:rPr>
              <a:t>7. **Data Privacy and Security:** The app places a strong emphasis on data privacy and security. It adheres to relevant regulations, encrypts sensitive user information, and implements secure authentication mechanisms, ensuring that user data is protected.</a:t>
            </a:r>
          </a:p>
          <a:p>
            <a:pPr algn="l"/>
            <a:endParaRPr lang="en-US" dirty="0">
              <a:solidFill>
                <a:schemeClr val="bg1"/>
              </a:solidFill>
              <a:cs typeface="Calibri"/>
            </a:endParaRPr>
          </a:p>
          <a:p>
            <a:pPr algn="l"/>
            <a:r>
              <a:rPr lang="en-US" dirty="0">
                <a:solidFill>
                  <a:schemeClr val="bg1"/>
                </a:solidFill>
                <a:cs typeface="Calibri"/>
              </a:rPr>
              <a:t>.</a:t>
            </a:r>
            <a:endParaRPr lang="en-IN" dirty="0">
              <a:solidFill>
                <a:schemeClr val="bg1"/>
              </a:solidFill>
              <a:cs typeface="Calibri"/>
            </a:endParaRPr>
          </a:p>
        </p:txBody>
      </p:sp>
    </p:spTree>
    <p:extLst>
      <p:ext uri="{BB962C8B-B14F-4D97-AF65-F5344CB8AC3E}">
        <p14:creationId xmlns:p14="http://schemas.microsoft.com/office/powerpoint/2010/main" val="246462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5E4C48-3FEC-1201-7766-AFE66D6C825D}"/>
              </a:ext>
            </a:extLst>
          </p:cNvPr>
          <p:cNvSpPr txBox="1">
            <a:spLocks/>
          </p:cNvSpPr>
          <p:nvPr/>
        </p:nvSpPr>
        <p:spPr>
          <a:xfrm>
            <a:off x="505373" y="3952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Future possible enhancements</a:t>
            </a:r>
          </a:p>
        </p:txBody>
      </p:sp>
      <p:sp>
        <p:nvSpPr>
          <p:cNvPr id="3" name="Content Placeholder 2">
            <a:extLst>
              <a:ext uri="{FF2B5EF4-FFF2-40B4-BE49-F238E27FC236}">
                <a16:creationId xmlns:a16="http://schemas.microsoft.com/office/drawing/2014/main" id="{AF84D3F0-3C84-CEF2-6366-70445E3EBF06}"/>
              </a:ext>
            </a:extLst>
          </p:cNvPr>
          <p:cNvSpPr txBox="1">
            <a:spLocks/>
          </p:cNvSpPr>
          <p:nvPr/>
        </p:nvSpPr>
        <p:spPr>
          <a:xfrm>
            <a:off x="0" y="1577788"/>
            <a:ext cx="12192000" cy="5351930"/>
          </a:xfrm>
          <a:prstGeom prst="rect">
            <a:avLst/>
          </a:prstGeom>
        </p:spPr>
        <p:txBody>
          <a:bodyPr vert="horz" lIns="91440" tIns="45720" rIns="91440" bIns="45720" rtlCol="0" anchor="t">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4800" dirty="0">
              <a:solidFill>
                <a:schemeClr val="bg1"/>
              </a:solidFill>
              <a:cs typeface="Calibri"/>
            </a:endParaRPr>
          </a:p>
          <a:p>
            <a:pPr algn="l"/>
            <a:r>
              <a:rPr lang="en-US" sz="4800" dirty="0">
                <a:solidFill>
                  <a:schemeClr val="bg1"/>
                </a:solidFill>
                <a:cs typeface="Calibri"/>
              </a:rPr>
              <a:t>1. **Artificial Intelligence (AI)-Driven Recommendations:** Implement advanced AI algorithms to provide personalized financial recommendations based on users' spending patterns, financial goals, and market trends. This could include suggestions for optimizing savings, investment opportunities, or debt management strategies.</a:t>
            </a:r>
          </a:p>
          <a:p>
            <a:pPr algn="l"/>
            <a:endParaRPr lang="en-US" sz="4800" dirty="0">
              <a:solidFill>
                <a:schemeClr val="bg1"/>
              </a:solidFill>
              <a:cs typeface="Calibri"/>
            </a:endParaRPr>
          </a:p>
          <a:p>
            <a:pPr algn="l"/>
            <a:r>
              <a:rPr lang="en-US" sz="4800" dirty="0">
                <a:solidFill>
                  <a:schemeClr val="bg1"/>
                </a:solidFill>
                <a:cs typeface="Calibri"/>
              </a:rPr>
              <a:t>2. **Predictive Analytics:** Utilize predictive analytics to forecast future financial trends and potential risks. This can help users make proactive decisions, anticipate changes in their financial situation, and take preventive measures accordingly.</a:t>
            </a:r>
          </a:p>
          <a:p>
            <a:pPr algn="l"/>
            <a:endParaRPr lang="en-US" sz="4800" dirty="0">
              <a:solidFill>
                <a:schemeClr val="bg1"/>
              </a:solidFill>
              <a:cs typeface="Calibri"/>
            </a:endParaRPr>
          </a:p>
          <a:p>
            <a:pPr algn="l"/>
            <a:r>
              <a:rPr lang="en-US" sz="4800" dirty="0">
                <a:solidFill>
                  <a:schemeClr val="bg1"/>
                </a:solidFill>
                <a:cs typeface="Calibri"/>
              </a:rPr>
              <a:t>3. **Automated Expense Tracking:** Integrate with financial institutions or leverage technologies like optical character recognition (OCR) to automate expense tracking. This would eliminate manual data entry, providing users with more accurate and real-time insights into their spending habits.</a:t>
            </a:r>
          </a:p>
          <a:p>
            <a:pPr algn="l"/>
            <a:endParaRPr lang="en-US" sz="4800" dirty="0">
              <a:solidFill>
                <a:schemeClr val="bg1"/>
              </a:solidFill>
              <a:cs typeface="Calibri"/>
            </a:endParaRPr>
          </a:p>
          <a:p>
            <a:pPr algn="l"/>
            <a:r>
              <a:rPr lang="en-US" sz="4800" dirty="0">
                <a:solidFill>
                  <a:schemeClr val="bg1"/>
                </a:solidFill>
                <a:cs typeface="Calibri"/>
              </a:rPr>
              <a:t>4. **Financial Education and Learning Resources:** Offer educational content, articles, videos, and interactive modules within the app to enhance users' financial literacy. This would empower users with knowledge and skills to make informed financial decisions.</a:t>
            </a:r>
          </a:p>
          <a:p>
            <a:pPr algn="l"/>
            <a:endParaRPr lang="en-US" sz="4800" dirty="0">
              <a:solidFill>
                <a:schemeClr val="bg1"/>
              </a:solidFill>
              <a:cs typeface="Calibri"/>
            </a:endParaRPr>
          </a:p>
          <a:p>
            <a:pPr algn="l"/>
            <a:r>
              <a:rPr lang="en-US" sz="4800" dirty="0">
                <a:solidFill>
                  <a:schemeClr val="bg1"/>
                </a:solidFill>
                <a:cs typeface="Calibri"/>
              </a:rPr>
              <a:t>5. **Smart Budgeting and Expense Allocation:** Develop intelligent budgeting features that analyze users' income, expenses, and financial goals to suggest optimal budget allocations. The app could provide notifications and recommendations to help users stay within their budget and achieve their financial objectives.</a:t>
            </a:r>
          </a:p>
          <a:p>
            <a:pPr algn="l"/>
            <a:endParaRPr lang="en-US" sz="4800" dirty="0">
              <a:solidFill>
                <a:schemeClr val="bg1"/>
              </a:solidFill>
              <a:cs typeface="Calibri"/>
            </a:endParaRPr>
          </a:p>
          <a:p>
            <a:pPr algn="l"/>
            <a:r>
              <a:rPr lang="en-US" sz="4800" dirty="0">
                <a:solidFill>
                  <a:schemeClr val="bg1"/>
                </a:solidFill>
                <a:cs typeface="Calibri"/>
              </a:rPr>
              <a:t>6. **Integration with Personal Finance Tools and Services:** Collaborate with third-party personal finance tools, such as expense trackers or investment platforms, to offer seamless integration and provide users with a comprehensive financial management ecosystem. This would enable users to access and manage their financial data from a centralized platform.</a:t>
            </a:r>
          </a:p>
          <a:p>
            <a:pPr algn="l"/>
            <a:endParaRPr lang="en-US" sz="4800" dirty="0">
              <a:solidFill>
                <a:schemeClr val="bg1"/>
              </a:solidFill>
              <a:cs typeface="Calibri"/>
            </a:endParaRPr>
          </a:p>
          <a:p>
            <a:pPr algn="l"/>
            <a:r>
              <a:rPr lang="en-US" sz="4800" dirty="0">
                <a:solidFill>
                  <a:schemeClr val="bg1"/>
                </a:solidFill>
                <a:cs typeface="Calibri"/>
              </a:rPr>
              <a:t>These future enhancements aim to further enhance the app's functionality, user experience, and value proposition. By incorporating AI-driven recommendations, predictive analytics, automation, education, and strategic integrations, the app can continuously evolve to meet the changing needs of users and provide them with a comprehensive and empowering personal finance management solution</a:t>
            </a:r>
            <a:r>
              <a:rPr lang="en-US" dirty="0">
                <a:solidFill>
                  <a:schemeClr val="bg1"/>
                </a:solidFill>
                <a:cs typeface="Calibri"/>
              </a:rPr>
              <a:t>.</a:t>
            </a:r>
            <a:endParaRPr lang="en-IN" dirty="0">
              <a:solidFill>
                <a:schemeClr val="bg1"/>
              </a:solidFill>
              <a:cs typeface="Calibri"/>
            </a:endParaRPr>
          </a:p>
        </p:txBody>
      </p:sp>
    </p:spTree>
    <p:extLst>
      <p:ext uri="{BB962C8B-B14F-4D97-AF65-F5344CB8AC3E}">
        <p14:creationId xmlns:p14="http://schemas.microsoft.com/office/powerpoint/2010/main" val="8082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B83003B-B4F5-D71D-EB42-EA583661F338}"/>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Risks/ Challenges / Dependencies</a:t>
            </a:r>
          </a:p>
        </p:txBody>
      </p:sp>
      <p:sp>
        <p:nvSpPr>
          <p:cNvPr id="3" name="Content Placeholder 2">
            <a:extLst>
              <a:ext uri="{FF2B5EF4-FFF2-40B4-BE49-F238E27FC236}">
                <a16:creationId xmlns:a16="http://schemas.microsoft.com/office/drawing/2014/main" id="{F38D3BB3-4718-39A6-74BB-CE0912763470}"/>
              </a:ext>
            </a:extLst>
          </p:cNvPr>
          <p:cNvSpPr txBox="1">
            <a:spLocks/>
          </p:cNvSpPr>
          <p:nvPr/>
        </p:nvSpPr>
        <p:spPr>
          <a:xfrm>
            <a:off x="540407" y="1850528"/>
            <a:ext cx="10515600" cy="4810248"/>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US" dirty="0">
              <a:solidFill>
                <a:schemeClr val="bg1"/>
              </a:solidFill>
              <a:cs typeface="Calibri" panose="020F0502020204030204"/>
            </a:endParaRPr>
          </a:p>
          <a:p>
            <a:pPr marL="342900" indent="-342900" algn="l">
              <a:buChar char="•"/>
            </a:pPr>
            <a:r>
              <a:rPr lang="en-US" dirty="0">
                <a:solidFill>
                  <a:schemeClr val="bg1"/>
                </a:solidFill>
                <a:cs typeface="Calibri" panose="020F0502020204030204"/>
              </a:rPr>
              <a:t>- Data Privacy and Security</a:t>
            </a:r>
          </a:p>
          <a:p>
            <a:pPr marL="342900" indent="-342900" algn="l">
              <a:buChar char="•"/>
            </a:pPr>
            <a:r>
              <a:rPr lang="en-US" dirty="0">
                <a:solidFill>
                  <a:schemeClr val="bg1"/>
                </a:solidFill>
                <a:cs typeface="Calibri" panose="020F0502020204030204"/>
              </a:rPr>
              <a:t>- Data Accuracy and Quality</a:t>
            </a:r>
          </a:p>
          <a:p>
            <a:pPr marL="342900" indent="-342900" algn="l">
              <a:buChar char="•"/>
            </a:pPr>
            <a:r>
              <a:rPr lang="en-US" dirty="0">
                <a:solidFill>
                  <a:schemeClr val="bg1"/>
                </a:solidFill>
                <a:cs typeface="Calibri" panose="020F0502020204030204"/>
              </a:rPr>
              <a:t>- Integration with External APIs</a:t>
            </a:r>
          </a:p>
          <a:p>
            <a:pPr marL="342900" indent="-342900" algn="l">
              <a:buChar char="•"/>
            </a:pPr>
            <a:r>
              <a:rPr lang="en-US" dirty="0">
                <a:solidFill>
                  <a:schemeClr val="bg1"/>
                </a:solidFill>
                <a:cs typeface="Calibri" panose="020F0502020204030204"/>
              </a:rPr>
              <a:t>- User Adoption and Engagement</a:t>
            </a:r>
          </a:p>
          <a:p>
            <a:pPr marL="342900" indent="-342900" algn="l">
              <a:buChar char="•"/>
            </a:pPr>
            <a:r>
              <a:rPr lang="en-US" dirty="0">
                <a:solidFill>
                  <a:schemeClr val="bg1"/>
                </a:solidFill>
                <a:cs typeface="Calibri" panose="020F0502020204030204"/>
              </a:rPr>
              <a:t>- Regulatory Compliance</a:t>
            </a:r>
          </a:p>
          <a:p>
            <a:pPr marL="342900" indent="-342900" algn="l">
              <a:buChar char="•"/>
            </a:pPr>
            <a:r>
              <a:rPr lang="en-US" dirty="0">
                <a:solidFill>
                  <a:schemeClr val="bg1"/>
                </a:solidFill>
                <a:cs typeface="Calibri" panose="020F0502020204030204"/>
              </a:rPr>
              <a:t>- Technology Scalability and Performance</a:t>
            </a:r>
          </a:p>
          <a:p>
            <a:pPr marL="342900" indent="-342900" algn="l">
              <a:buChar char="•"/>
            </a:pPr>
            <a:r>
              <a:rPr lang="en-US" dirty="0">
                <a:solidFill>
                  <a:schemeClr val="bg1"/>
                </a:solidFill>
                <a:cs typeface="Calibri" panose="020F0502020204030204"/>
              </a:rPr>
              <a:t>- Competitor Landscape and Market Differentiation</a:t>
            </a:r>
          </a:p>
          <a:p>
            <a:pPr marL="342900" indent="-342900" algn="l">
              <a:buChar char="•"/>
            </a:pPr>
            <a:r>
              <a:rPr lang="en-US" dirty="0">
                <a:solidFill>
                  <a:schemeClr val="bg1"/>
                </a:solidFill>
                <a:cs typeface="Calibri" panose="020F0502020204030204"/>
              </a:rPr>
              <a:t>- User Education and Financial Literacy</a:t>
            </a:r>
          </a:p>
          <a:p>
            <a:pPr marL="342900" indent="-342900" algn="l">
              <a:buChar char="•"/>
            </a:pPr>
            <a:r>
              <a:rPr lang="en-US" dirty="0">
                <a:solidFill>
                  <a:schemeClr val="bg1"/>
                </a:solidFill>
                <a:cs typeface="Calibri" panose="020F0502020204030204"/>
              </a:rPr>
              <a:t>- Cross-Platform Compatibility</a:t>
            </a:r>
          </a:p>
          <a:p>
            <a:pPr marL="342900" indent="-342900" algn="l">
              <a:buChar char="•"/>
            </a:pPr>
            <a:r>
              <a:rPr lang="en-US" dirty="0">
                <a:solidFill>
                  <a:schemeClr val="bg1"/>
                </a:solidFill>
                <a:cs typeface="Calibri" panose="020F0502020204030204"/>
              </a:rPr>
              <a:t>- Ongoing Maintenance and Updates</a:t>
            </a:r>
          </a:p>
          <a:p>
            <a:pPr marL="342900" indent="-342900" algn="l">
              <a:buChar char="•"/>
            </a:pPr>
            <a:r>
              <a:rPr lang="en-US" dirty="0">
                <a:solidFill>
                  <a:schemeClr val="bg1"/>
                </a:solidFill>
                <a:cs typeface="Calibri" panose="020F0502020204030204"/>
              </a:rPr>
              <a:t>- Partner Collaboration and Integration Support</a:t>
            </a:r>
          </a:p>
          <a:p>
            <a:pPr marL="342900" indent="-342900" algn="l">
              <a:buChar char="•"/>
            </a:pPr>
            <a:r>
              <a:rPr lang="en-US" dirty="0">
                <a:solidFill>
                  <a:schemeClr val="bg1"/>
                </a:solidFill>
                <a:cs typeface="Calibri" panose="020F0502020204030204"/>
              </a:rPr>
              <a:t>- User Trust and Perception of Data Handling</a:t>
            </a:r>
          </a:p>
          <a:p>
            <a:pPr marL="342900" indent="-342900" algn="l">
              <a:buChar char="•"/>
            </a:pPr>
            <a:endParaRPr lang="en-US" dirty="0">
              <a:solidFill>
                <a:schemeClr val="bg1"/>
              </a:solidFill>
              <a:cs typeface="Calibri" panose="020F0502020204030204"/>
            </a:endParaRPr>
          </a:p>
        </p:txBody>
      </p:sp>
    </p:spTree>
    <p:extLst>
      <p:ext uri="{BB962C8B-B14F-4D97-AF65-F5344CB8AC3E}">
        <p14:creationId xmlns:p14="http://schemas.microsoft.com/office/powerpoint/2010/main" val="37529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ACC90B-A18D-4087-61DD-7B399A0A60F7}"/>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Acceptance Criteria Coverage</a:t>
            </a:r>
          </a:p>
        </p:txBody>
      </p:sp>
      <p:sp>
        <p:nvSpPr>
          <p:cNvPr id="3" name="Content Placeholder 2">
            <a:extLst>
              <a:ext uri="{FF2B5EF4-FFF2-40B4-BE49-F238E27FC236}">
                <a16:creationId xmlns:a16="http://schemas.microsoft.com/office/drawing/2014/main" id="{4D9D0ECA-08D3-F1F0-A659-C1F129C501E8}"/>
              </a:ext>
            </a:extLst>
          </p:cNvPr>
          <p:cNvSpPr txBox="1">
            <a:spLocks/>
          </p:cNvSpPr>
          <p:nvPr/>
        </p:nvSpPr>
        <p:spPr>
          <a:xfrm>
            <a:off x="505372" y="1464573"/>
            <a:ext cx="10515600" cy="5007472"/>
          </a:xfrm>
          <a:prstGeom prst="rect">
            <a:avLst/>
          </a:prstGeom>
        </p:spPr>
        <p:txBody>
          <a:bodyPr vert="horz" lIns="91440" tIns="45720" rIns="91440" bIns="45720" rtlCol="0" anchor="t">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chemeClr val="bg1"/>
              </a:solidFill>
              <a:cs typeface="Calibri" panose="020F0502020204030204"/>
            </a:endParaRPr>
          </a:p>
          <a:p>
            <a:pPr marL="342900" indent="-342900" algn="l">
              <a:buChar char="•"/>
            </a:pPr>
            <a:r>
              <a:rPr lang="en-US" dirty="0">
                <a:solidFill>
                  <a:schemeClr val="bg1"/>
                </a:solidFill>
                <a:cs typeface="Calibri" panose="020F0502020204030204"/>
              </a:rPr>
              <a:t>- Successful user registration and onboarding process</a:t>
            </a:r>
          </a:p>
          <a:p>
            <a:pPr marL="342900" indent="-342900" algn="l">
              <a:buChar char="•"/>
            </a:pPr>
            <a:r>
              <a:rPr lang="en-US" dirty="0">
                <a:solidFill>
                  <a:schemeClr val="bg1"/>
                </a:solidFill>
                <a:cs typeface="Calibri" panose="020F0502020204030204"/>
              </a:rPr>
              <a:t>- Accurate and up-to-date financial metrics on the dashboard</a:t>
            </a:r>
          </a:p>
          <a:p>
            <a:pPr marL="342900" indent="-342900" algn="l">
              <a:buChar char="•"/>
            </a:pPr>
            <a:r>
              <a:rPr lang="en-US" dirty="0">
                <a:solidFill>
                  <a:schemeClr val="bg1"/>
                </a:solidFill>
                <a:cs typeface="Calibri" panose="020F0502020204030204"/>
              </a:rPr>
              <a:t>- Clear visualization of financial data through charts and graphs</a:t>
            </a:r>
          </a:p>
          <a:p>
            <a:pPr marL="342900" indent="-342900" algn="l">
              <a:buChar char="•"/>
            </a:pPr>
            <a:r>
              <a:rPr lang="en-US" dirty="0">
                <a:solidFill>
                  <a:schemeClr val="bg1"/>
                </a:solidFill>
                <a:cs typeface="Calibri" panose="020F0502020204030204"/>
              </a:rPr>
              <a:t>- Ability to set, track, and receive notifications about financial goals</a:t>
            </a:r>
          </a:p>
          <a:p>
            <a:pPr marL="342900" indent="-342900" algn="l">
              <a:buChar char="•"/>
            </a:pPr>
            <a:r>
              <a:rPr lang="en-US" dirty="0">
                <a:solidFill>
                  <a:schemeClr val="bg1"/>
                </a:solidFill>
                <a:cs typeface="Calibri" panose="020F0502020204030204"/>
              </a:rPr>
              <a:t>- Accurate categorization of expenses and generation of insights</a:t>
            </a:r>
          </a:p>
          <a:p>
            <a:pPr marL="342900" indent="-342900" algn="l">
              <a:buChar char="•"/>
            </a:pPr>
            <a:r>
              <a:rPr lang="en-US" dirty="0">
                <a:solidFill>
                  <a:schemeClr val="bg1"/>
                </a:solidFill>
                <a:cs typeface="Calibri" panose="020F0502020204030204"/>
              </a:rPr>
              <a:t>- Personalized challenges, milestones, and achievements based on spending analysis and goals</a:t>
            </a:r>
          </a:p>
          <a:p>
            <a:pPr marL="342900" indent="-342900" algn="l">
              <a:buChar char="•"/>
            </a:pPr>
            <a:r>
              <a:rPr lang="en-US" dirty="0">
                <a:solidFill>
                  <a:schemeClr val="bg1"/>
                </a:solidFill>
                <a:cs typeface="Calibri" panose="020F0502020204030204"/>
              </a:rPr>
              <a:t>- Earning virtual rewards, badges, or points for completing challenges or reaching milestones</a:t>
            </a:r>
          </a:p>
          <a:p>
            <a:pPr marL="342900" indent="-342900" algn="l">
              <a:buChar char="•"/>
            </a:pPr>
            <a:r>
              <a:rPr lang="en-US" dirty="0">
                <a:solidFill>
                  <a:schemeClr val="bg1"/>
                </a:solidFill>
                <a:cs typeface="Calibri" panose="020F0502020204030204"/>
              </a:rPr>
              <a:t>- Redemption of rewards for discounts on Bajaj markets' financial offerings</a:t>
            </a:r>
          </a:p>
          <a:p>
            <a:pPr marL="342900" indent="-342900" algn="l">
              <a:buChar char="•"/>
            </a:pPr>
            <a:r>
              <a:rPr lang="en-US" dirty="0">
                <a:solidFill>
                  <a:schemeClr val="bg1"/>
                </a:solidFill>
                <a:cs typeface="Calibri" panose="020F0502020204030204"/>
              </a:rPr>
              <a:t>- User engagement through community forum or chat system</a:t>
            </a:r>
          </a:p>
          <a:p>
            <a:pPr marL="342900" indent="-342900" algn="l">
              <a:buChar char="•"/>
            </a:pPr>
            <a:r>
              <a:rPr lang="en-US" dirty="0">
                <a:solidFill>
                  <a:schemeClr val="bg1"/>
                </a:solidFill>
                <a:cs typeface="Calibri" panose="020F0502020204030204"/>
              </a:rPr>
              <a:t>- Ability to share achievements and progress on social media platforms</a:t>
            </a:r>
          </a:p>
          <a:p>
            <a:pPr marL="342900" indent="-342900" algn="l">
              <a:buChar char="•"/>
            </a:pPr>
            <a:r>
              <a:rPr lang="en-US" dirty="0">
                <a:solidFill>
                  <a:schemeClr val="bg1"/>
                </a:solidFill>
                <a:cs typeface="Calibri" panose="020F0502020204030204"/>
              </a:rPr>
              <a:t>- Secure storage and protection of user data</a:t>
            </a:r>
          </a:p>
          <a:p>
            <a:pPr marL="342900" indent="-342900" algn="l">
              <a:buChar char="•"/>
            </a:pPr>
            <a:r>
              <a:rPr lang="en-US" dirty="0">
                <a:solidFill>
                  <a:schemeClr val="bg1"/>
                </a:solidFill>
                <a:cs typeface="Calibri" panose="020F0502020204030204"/>
              </a:rPr>
              <a:t>- Adherence to data protection regulations and implementation of encryption and authentication mechanisms</a:t>
            </a:r>
          </a:p>
        </p:txBody>
      </p:sp>
    </p:spTree>
    <p:extLst>
      <p:ext uri="{BB962C8B-B14F-4D97-AF65-F5344CB8AC3E}">
        <p14:creationId xmlns:p14="http://schemas.microsoft.com/office/powerpoint/2010/main" val="410904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1005BF-7743-B4B8-96AC-C42652C5608F}"/>
              </a:ext>
            </a:extLst>
          </p:cNvPr>
          <p:cNvSpPr txBox="1">
            <a:spLocks/>
          </p:cNvSpPr>
          <p:nvPr/>
        </p:nvSpPr>
        <p:spPr>
          <a:xfrm>
            <a:off x="540407" y="39675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Agile implementation:</a:t>
            </a:r>
          </a:p>
        </p:txBody>
      </p:sp>
      <p:sp>
        <p:nvSpPr>
          <p:cNvPr id="3" name="Content Placeholder 2">
            <a:extLst>
              <a:ext uri="{FF2B5EF4-FFF2-40B4-BE49-F238E27FC236}">
                <a16:creationId xmlns:a16="http://schemas.microsoft.com/office/drawing/2014/main" id="{478F075C-6D98-3328-E90B-FA8B54558AA8}"/>
              </a:ext>
            </a:extLst>
          </p:cNvPr>
          <p:cNvSpPr txBox="1">
            <a:spLocks/>
          </p:cNvSpPr>
          <p:nvPr/>
        </p:nvSpPr>
        <p:spPr>
          <a:xfrm>
            <a:off x="620471" y="1445018"/>
            <a:ext cx="10515600" cy="5016231"/>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chemeClr val="bg1"/>
              </a:solidFill>
              <a:cs typeface="Calibri"/>
            </a:endParaRPr>
          </a:p>
          <a:p>
            <a:pPr algn="l"/>
            <a:r>
              <a:rPr lang="en-US" dirty="0">
                <a:solidFill>
                  <a:schemeClr val="bg1"/>
                </a:solidFill>
                <a:cs typeface="Calibri"/>
              </a:rPr>
              <a:t>- Iterative development with regular sprints, allowing for incremental feature development and frequent feedback from users and stakeholders.</a:t>
            </a:r>
          </a:p>
          <a:p>
            <a:pPr algn="l"/>
            <a:r>
              <a:rPr lang="en-US" dirty="0">
                <a:solidFill>
                  <a:schemeClr val="bg1"/>
                </a:solidFill>
                <a:cs typeface="Calibri"/>
              </a:rPr>
              <a:t>- Cross-functional teams consisting of developers, designers, and domain experts to ensure a collaborative and diverse approach to app development.</a:t>
            </a:r>
          </a:p>
          <a:p>
            <a:pPr algn="l"/>
            <a:r>
              <a:rPr lang="en-US" dirty="0">
                <a:solidFill>
                  <a:schemeClr val="bg1"/>
                </a:solidFill>
                <a:cs typeface="Calibri"/>
              </a:rPr>
              <a:t>- Close collaboration with users and stakeholders throughout the development process to gather requirements, validate ideas, and incorporate feedback.</a:t>
            </a:r>
          </a:p>
          <a:p>
            <a:pPr algn="l"/>
            <a:r>
              <a:rPr lang="en-US" dirty="0">
                <a:solidFill>
                  <a:schemeClr val="bg1"/>
                </a:solidFill>
                <a:cs typeface="Calibri"/>
              </a:rPr>
              <a:t>- Adaptive planning, adjusting priorities and features based on user feedback, market trends, and changing needs.</a:t>
            </a:r>
          </a:p>
          <a:p>
            <a:pPr algn="l"/>
            <a:r>
              <a:rPr lang="en-US" dirty="0">
                <a:solidFill>
                  <a:schemeClr val="bg1"/>
                </a:solidFill>
                <a:cs typeface="Calibri"/>
              </a:rPr>
              <a:t>- Continuous integration and delivery, allowing for frequent releases and updates to deliver value to users at shorter intervals.</a:t>
            </a:r>
          </a:p>
          <a:p>
            <a:pPr algn="l"/>
            <a:r>
              <a:rPr lang="en-US" dirty="0">
                <a:solidFill>
                  <a:schemeClr val="bg1"/>
                </a:solidFill>
                <a:cs typeface="Calibri"/>
              </a:rPr>
              <a:t>- Regular reviews with stakeholders to validate progress, gather feedback, and make necessary adjustments to ensure alignment with user expectations.</a:t>
            </a:r>
          </a:p>
          <a:p>
            <a:pPr algn="l"/>
            <a:r>
              <a:rPr lang="en-US" dirty="0">
                <a:solidFill>
                  <a:schemeClr val="bg1"/>
                </a:solidFill>
                <a:cs typeface="Calibri"/>
              </a:rPr>
              <a:t>- Retrospectives held within the development team to reflect on the process, identify areas for improvement, and make adjustments for increased efficiency and quality.</a:t>
            </a:r>
          </a:p>
          <a:p>
            <a:pPr algn="l"/>
            <a:r>
              <a:rPr lang="en-US" dirty="0">
                <a:solidFill>
                  <a:schemeClr val="bg1"/>
                </a:solidFill>
                <a:cs typeface="Calibri"/>
              </a:rPr>
              <a:t>- Embracing change by maintaining flexibility in the development process, accommodating new insights, and responding to evolving user needs.</a:t>
            </a:r>
          </a:p>
          <a:p>
            <a:pPr algn="l"/>
            <a:r>
              <a:rPr lang="en-US" dirty="0">
                <a:solidFill>
                  <a:schemeClr val="bg1"/>
                </a:solidFill>
                <a:cs typeface="Calibri"/>
              </a:rPr>
              <a:t>- Agile project management frameworks like Scrum or Kanban can be adopted to provide structure, roles, and ceremonies that support Agile principles.</a:t>
            </a:r>
          </a:p>
        </p:txBody>
      </p:sp>
    </p:spTree>
    <p:extLst>
      <p:ext uri="{BB962C8B-B14F-4D97-AF65-F5344CB8AC3E}">
        <p14:creationId xmlns:p14="http://schemas.microsoft.com/office/powerpoint/2010/main" val="335885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DD36DE-7F87-21B3-AADA-2F7F5874C9CD}"/>
              </a:ext>
            </a:extLst>
          </p:cNvPr>
          <p:cNvSpPr txBox="1">
            <a:spLocks/>
          </p:cNvSpPr>
          <p:nvPr/>
        </p:nvSpPr>
        <p:spPr>
          <a:xfrm>
            <a:off x="536319" y="1012869"/>
            <a:ext cx="10515600" cy="7021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Tell us a bit about yourself </a:t>
            </a:r>
            <a:endParaRPr lang="en-US" dirty="0">
              <a:solidFill>
                <a:srgbClr val="00FFFF"/>
              </a:solidFill>
              <a:cs typeface="Calibri Light" panose="020F0302020204030204"/>
            </a:endParaRPr>
          </a:p>
        </p:txBody>
      </p:sp>
      <p:sp>
        <p:nvSpPr>
          <p:cNvPr id="3" name="Content Placeholder 2">
            <a:extLst>
              <a:ext uri="{FF2B5EF4-FFF2-40B4-BE49-F238E27FC236}">
                <a16:creationId xmlns:a16="http://schemas.microsoft.com/office/drawing/2014/main" id="{29E7411A-86D3-FFAD-2808-61B404B82508}"/>
              </a:ext>
            </a:extLst>
          </p:cNvPr>
          <p:cNvSpPr txBox="1">
            <a:spLocks/>
          </p:cNvSpPr>
          <p:nvPr/>
        </p:nvSpPr>
        <p:spPr>
          <a:xfrm>
            <a:off x="537589" y="1715063"/>
            <a:ext cx="10515600" cy="4757455"/>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dirty="0">
                <a:solidFill>
                  <a:schemeClr val="bg1"/>
                </a:solidFill>
              </a:rPr>
              <a:t>Past projects that I’ve worked on :</a:t>
            </a:r>
          </a:p>
          <a:p>
            <a:pPr marL="342900" indent="-342900" algn="l">
              <a:buFont typeface="Arial" panose="020B0604020202020204" pitchFamily="34" charset="0"/>
              <a:buChar char="•"/>
            </a:pPr>
            <a:r>
              <a:rPr lang="en-IN" dirty="0">
                <a:solidFill>
                  <a:schemeClr val="bg1"/>
                </a:solidFill>
              </a:rPr>
              <a:t> Groundwater management in Brahmaputra basin ( built an ML model)</a:t>
            </a:r>
          </a:p>
          <a:p>
            <a:pPr marL="342900" indent="-342900" algn="l">
              <a:buFont typeface="Arial" panose="020B0604020202020204" pitchFamily="34" charset="0"/>
              <a:buChar char="•"/>
            </a:pPr>
            <a:r>
              <a:rPr lang="en-IN" dirty="0">
                <a:solidFill>
                  <a:schemeClr val="bg1"/>
                </a:solidFill>
              </a:rPr>
              <a:t>Covid-19 hotspots predicting ML model integrated with vaccine info for taking needed precaution.</a:t>
            </a:r>
          </a:p>
          <a:p>
            <a:pPr marL="342900" indent="-342900" algn="l">
              <a:buFont typeface="Arial" panose="020B0604020202020204" pitchFamily="34" charset="0"/>
              <a:buChar char="•"/>
            </a:pPr>
            <a:r>
              <a:rPr lang="en-IN" dirty="0">
                <a:solidFill>
                  <a:schemeClr val="bg1"/>
                </a:solidFill>
                <a:cs typeface="Calibri"/>
              </a:rPr>
              <a:t>Quantum ML model for CVA prediction</a:t>
            </a:r>
          </a:p>
          <a:p>
            <a:pPr marL="342900" indent="-342900" algn="l">
              <a:buFont typeface="Arial" panose="020B0604020202020204" pitchFamily="34" charset="0"/>
              <a:buChar char="•"/>
            </a:pPr>
            <a:endParaRPr lang="en-IN" dirty="0">
              <a:solidFill>
                <a:schemeClr val="bg1"/>
              </a:solidFill>
              <a:cs typeface="Calibri"/>
            </a:endParaRPr>
          </a:p>
          <a:p>
            <a:pPr marL="342900" indent="-342900" algn="l">
              <a:buFont typeface="Arial" panose="020B0604020202020204" pitchFamily="34" charset="0"/>
              <a:buChar char="•"/>
            </a:pPr>
            <a:r>
              <a:rPr lang="en-IN" dirty="0">
                <a:solidFill>
                  <a:schemeClr val="bg1"/>
                </a:solidFill>
              </a:rPr>
              <a:t>Past Hackathon experiences:</a:t>
            </a:r>
          </a:p>
          <a:p>
            <a:pPr marL="342900" indent="-342900" algn="l">
              <a:buFont typeface="Arial" panose="020B0604020202020204" pitchFamily="34" charset="0"/>
              <a:buChar char="•"/>
            </a:pPr>
            <a:r>
              <a:rPr lang="en-IN" dirty="0">
                <a:solidFill>
                  <a:schemeClr val="bg1"/>
                </a:solidFill>
              </a:rPr>
              <a:t>Kaggle hackathon bronze winner</a:t>
            </a:r>
          </a:p>
          <a:p>
            <a:pPr marL="342900" indent="-342900" algn="l">
              <a:buFont typeface="Arial" panose="020B0604020202020204" pitchFamily="34" charset="0"/>
              <a:buChar char="•"/>
            </a:pPr>
            <a:r>
              <a:rPr lang="en-IN" dirty="0">
                <a:solidFill>
                  <a:schemeClr val="bg1"/>
                </a:solidFill>
                <a:cs typeface="Calibri"/>
              </a:rPr>
              <a:t>Secured 2</a:t>
            </a:r>
            <a:r>
              <a:rPr lang="en-IN" baseline="30000" dirty="0">
                <a:solidFill>
                  <a:schemeClr val="bg1"/>
                </a:solidFill>
                <a:cs typeface="Calibri"/>
              </a:rPr>
              <a:t>nd</a:t>
            </a:r>
            <a:r>
              <a:rPr lang="en-IN" dirty="0">
                <a:solidFill>
                  <a:schemeClr val="bg1"/>
                </a:solidFill>
                <a:cs typeface="Calibri"/>
              </a:rPr>
              <a:t> place in national level quantum computing hackathon</a:t>
            </a:r>
          </a:p>
          <a:p>
            <a:pPr marL="342900" indent="-342900" algn="l">
              <a:buFont typeface="Arial" panose="020B0604020202020204" pitchFamily="34" charset="0"/>
              <a:buChar char="•"/>
            </a:pPr>
            <a:r>
              <a:rPr lang="en-IN" dirty="0" err="1">
                <a:solidFill>
                  <a:schemeClr val="bg1"/>
                </a:solidFill>
                <a:cs typeface="Calibri"/>
              </a:rPr>
              <a:t>Techgig</a:t>
            </a:r>
            <a:r>
              <a:rPr lang="en-IN" dirty="0">
                <a:solidFill>
                  <a:schemeClr val="bg1"/>
                </a:solidFill>
                <a:cs typeface="Calibri"/>
              </a:rPr>
              <a:t> hackathon semi-finalist (ongoing)</a:t>
            </a:r>
          </a:p>
          <a:p>
            <a:pPr marL="342900" indent="-342900" algn="l">
              <a:buFont typeface="Arial" panose="020B0604020202020204" pitchFamily="34" charset="0"/>
              <a:buChar char="•"/>
            </a:pPr>
            <a:r>
              <a:rPr lang="en-IN" dirty="0" err="1">
                <a:solidFill>
                  <a:schemeClr val="bg1"/>
                </a:solidFill>
                <a:cs typeface="Calibri"/>
              </a:rPr>
              <a:t>Incode</a:t>
            </a:r>
            <a:r>
              <a:rPr lang="en-IN" dirty="0">
                <a:solidFill>
                  <a:schemeClr val="bg1"/>
                </a:solidFill>
                <a:cs typeface="Calibri"/>
              </a:rPr>
              <a:t> hackathon semi-finalist (ongoing)</a:t>
            </a:r>
          </a:p>
          <a:p>
            <a:pPr marL="342900" indent="-342900" algn="l">
              <a:buFont typeface="Arial" panose="020B0604020202020204" pitchFamily="34" charset="0"/>
              <a:buChar char="•"/>
            </a:pPr>
            <a:r>
              <a:rPr lang="en-IN" dirty="0">
                <a:solidFill>
                  <a:schemeClr val="bg1"/>
                </a:solidFill>
                <a:cs typeface="Calibri"/>
              </a:rPr>
              <a:t>Skills : C++, Python, R, </a:t>
            </a:r>
            <a:r>
              <a:rPr lang="en-IN" dirty="0" err="1">
                <a:solidFill>
                  <a:schemeClr val="bg1"/>
                </a:solidFill>
                <a:cs typeface="Calibri"/>
              </a:rPr>
              <a:t>Webdev</a:t>
            </a:r>
            <a:r>
              <a:rPr lang="en-IN" dirty="0">
                <a:solidFill>
                  <a:schemeClr val="bg1"/>
                </a:solidFill>
                <a:cs typeface="Calibri"/>
              </a:rPr>
              <a:t>, ML, Data Science.</a:t>
            </a:r>
          </a:p>
        </p:txBody>
      </p:sp>
    </p:spTree>
    <p:extLst>
      <p:ext uri="{BB962C8B-B14F-4D97-AF65-F5344CB8AC3E}">
        <p14:creationId xmlns:p14="http://schemas.microsoft.com/office/powerpoint/2010/main" val="294301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2D3E96-205C-30CC-93D7-21B646DF3748}"/>
              </a:ext>
            </a:extLst>
          </p:cNvPr>
          <p:cNvSpPr txBox="1">
            <a:spLocks/>
          </p:cNvSpPr>
          <p:nvPr/>
        </p:nvSpPr>
        <p:spPr>
          <a:xfrm>
            <a:off x="531648" y="1052217"/>
            <a:ext cx="10515600" cy="6836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solidFill>
                  <a:srgbClr val="00B0F0"/>
                </a:solidFill>
              </a:rPr>
              <a:t>Selected problem statement : </a:t>
            </a:r>
            <a:r>
              <a:rPr lang="en-US" sz="2400" b="1" dirty="0">
                <a:solidFill>
                  <a:srgbClr val="00B0F0"/>
                </a:solidFill>
              </a:rPr>
              <a:t>GAMIFICATION OF PERSONAL FINANCE MANAGEMENT</a:t>
            </a:r>
            <a:endParaRPr lang="en-IN" sz="2400" b="1" dirty="0">
              <a:solidFill>
                <a:srgbClr val="00B0F0"/>
              </a:solidFill>
            </a:endParaRPr>
          </a:p>
        </p:txBody>
      </p:sp>
      <p:sp>
        <p:nvSpPr>
          <p:cNvPr id="3" name="Content Placeholder 2">
            <a:extLst>
              <a:ext uri="{FF2B5EF4-FFF2-40B4-BE49-F238E27FC236}">
                <a16:creationId xmlns:a16="http://schemas.microsoft.com/office/drawing/2014/main" id="{361EB81A-5D1C-2724-871B-F0F4C953BF85}"/>
              </a:ext>
            </a:extLst>
          </p:cNvPr>
          <p:cNvSpPr txBox="1">
            <a:spLocks/>
          </p:cNvSpPr>
          <p:nvPr/>
        </p:nvSpPr>
        <p:spPr>
          <a:xfrm>
            <a:off x="1" y="1850496"/>
            <a:ext cx="11940988" cy="492682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cs typeface="Calibri" panose="020F0502020204030204"/>
              </a:rPr>
              <a:t>Solution Overview:</a:t>
            </a:r>
          </a:p>
          <a:p>
            <a:pPr marL="342900" indent="-342900" algn="l">
              <a:buChar char="•"/>
            </a:pPr>
            <a:r>
              <a:rPr lang="en-US" dirty="0">
                <a:solidFill>
                  <a:schemeClr val="bg1"/>
                </a:solidFill>
                <a:cs typeface="Calibri" panose="020F0502020204030204"/>
              </a:rPr>
              <a:t>The gamified personal finance management app aims to empower users to track their financial habits, improve their well-being, and save more effectively. It incorporates gamification elements, personalized challenges, and social engagement features. The app analyzes user data, including raw data, messages, and emails, to provide insights into spending patterns and financial goals. It also plugs Bajaj markets' financial offerings when relevant, providing users with exclusive deals and discounts.</a:t>
            </a:r>
          </a:p>
          <a:p>
            <a:pPr marL="342900" indent="-342900" algn="l">
              <a:buChar char="•"/>
            </a:pPr>
            <a:endParaRPr lang="en-IN" dirty="0">
              <a:solidFill>
                <a:schemeClr val="bg1"/>
              </a:solidFill>
              <a:cs typeface="Calibri" panose="020F0502020204030204"/>
            </a:endParaRPr>
          </a:p>
        </p:txBody>
      </p:sp>
    </p:spTree>
    <p:extLst>
      <p:ext uri="{BB962C8B-B14F-4D97-AF65-F5344CB8AC3E}">
        <p14:creationId xmlns:p14="http://schemas.microsoft.com/office/powerpoint/2010/main" val="408900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9B51A8-0B6B-4DB9-9FE7-D32CD64B2EE2}"/>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400" b="1" dirty="0">
              <a:solidFill>
                <a:srgbClr val="00FFFF"/>
              </a:solidFill>
            </a:endParaRPr>
          </a:p>
        </p:txBody>
      </p:sp>
      <p:sp>
        <p:nvSpPr>
          <p:cNvPr id="3" name="Content Placeholder 2">
            <a:extLst>
              <a:ext uri="{FF2B5EF4-FFF2-40B4-BE49-F238E27FC236}">
                <a16:creationId xmlns:a16="http://schemas.microsoft.com/office/drawing/2014/main" id="{A34B5373-470D-D398-2C1A-FA51365645F2}"/>
              </a:ext>
            </a:extLst>
          </p:cNvPr>
          <p:cNvSpPr txBox="1">
            <a:spLocks/>
          </p:cNvSpPr>
          <p:nvPr/>
        </p:nvSpPr>
        <p:spPr>
          <a:xfrm>
            <a:off x="540407" y="860612"/>
            <a:ext cx="10515600" cy="965498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cs typeface="Calibri" panose="020F0502020204030204"/>
              </a:rPr>
              <a:t>Process Flow:</a:t>
            </a:r>
          </a:p>
          <a:p>
            <a:pPr algn="l"/>
            <a:r>
              <a:rPr lang="en-US" dirty="0">
                <a:solidFill>
                  <a:schemeClr val="bg1"/>
                </a:solidFill>
                <a:cs typeface="Calibri" panose="020F0502020204030204"/>
              </a:rPr>
              <a:t>1. **User Registration and Onboarding:**</a:t>
            </a:r>
          </a:p>
          <a:p>
            <a:pPr algn="l"/>
            <a:r>
              <a:rPr lang="en-US" dirty="0">
                <a:solidFill>
                  <a:schemeClr val="bg1"/>
                </a:solidFill>
                <a:cs typeface="Calibri" panose="020F0502020204030204"/>
              </a:rPr>
              <a:t>2. **Dashboard and Financial Overview:**</a:t>
            </a:r>
          </a:p>
          <a:p>
            <a:pPr algn="l"/>
            <a:r>
              <a:rPr lang="en-US" dirty="0">
                <a:solidFill>
                  <a:schemeClr val="bg1"/>
                </a:solidFill>
                <a:cs typeface="Calibri" panose="020F0502020204030204"/>
              </a:rPr>
              <a:t>3. **Setting Financial Goals:**</a:t>
            </a:r>
          </a:p>
          <a:p>
            <a:pPr algn="l"/>
            <a:r>
              <a:rPr lang="en-US" dirty="0">
                <a:solidFill>
                  <a:schemeClr val="bg1"/>
                </a:solidFill>
                <a:cs typeface="Calibri" panose="020F0502020204030204"/>
              </a:rPr>
              <a:t>4. **Spending Analysis and Insights:**</a:t>
            </a:r>
          </a:p>
          <a:p>
            <a:pPr algn="l"/>
            <a:r>
              <a:rPr lang="en-US" dirty="0">
                <a:solidFill>
                  <a:schemeClr val="bg1"/>
                </a:solidFill>
                <a:cs typeface="Calibri" panose="020F0502020204030204"/>
              </a:rPr>
              <a:t>5. **Gamification and Challenges:**</a:t>
            </a:r>
          </a:p>
          <a:p>
            <a:pPr algn="l"/>
            <a:r>
              <a:rPr lang="en-US" dirty="0">
                <a:solidFill>
                  <a:schemeClr val="bg1"/>
                </a:solidFill>
                <a:cs typeface="Calibri" panose="020F0502020204030204"/>
              </a:rPr>
              <a:t>6. **Incentives and Rewards:**</a:t>
            </a:r>
          </a:p>
          <a:p>
            <a:pPr algn="l"/>
            <a:r>
              <a:rPr lang="en-US" dirty="0">
                <a:solidFill>
                  <a:schemeClr val="bg1"/>
                </a:solidFill>
                <a:cs typeface="Calibri" panose="020F0502020204030204"/>
              </a:rPr>
              <a:t>7. **Social Engagement:**</a:t>
            </a:r>
          </a:p>
          <a:p>
            <a:pPr algn="l"/>
            <a:r>
              <a:rPr lang="en-US" dirty="0">
                <a:solidFill>
                  <a:schemeClr val="bg1"/>
                </a:solidFill>
                <a:cs typeface="Calibri" panose="020F0502020204030204"/>
              </a:rPr>
              <a:t>8. **Notifications and Reminders:**</a:t>
            </a:r>
          </a:p>
          <a:p>
            <a:pPr algn="l"/>
            <a:r>
              <a:rPr lang="en-US" dirty="0">
                <a:solidFill>
                  <a:schemeClr val="bg1"/>
                </a:solidFill>
                <a:cs typeface="Calibri" panose="020F0502020204030204"/>
              </a:rPr>
              <a:t>9. **Data Security and Privacy:**</a:t>
            </a:r>
          </a:p>
          <a:p>
            <a:pPr algn="l"/>
            <a:r>
              <a:rPr lang="en-US" dirty="0">
                <a:solidFill>
                  <a:schemeClr val="bg1"/>
                </a:solidFill>
                <a:cs typeface="Calibri" panose="020F0502020204030204"/>
              </a:rPr>
              <a:t>10. **Integrations:**</a:t>
            </a:r>
          </a:p>
          <a:p>
            <a:pPr marL="342900" indent="-342900" algn="l">
              <a:buChar char="•"/>
            </a:pPr>
            <a:endParaRPr lang="en-US"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p:txBody>
      </p:sp>
    </p:spTree>
    <p:extLst>
      <p:ext uri="{BB962C8B-B14F-4D97-AF65-F5344CB8AC3E}">
        <p14:creationId xmlns:p14="http://schemas.microsoft.com/office/powerpoint/2010/main" val="302263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5FDC0A-3C70-A06B-24A9-EC944019780A}"/>
              </a:ext>
            </a:extLst>
          </p:cNvPr>
          <p:cNvSpPr txBox="1">
            <a:spLocks/>
          </p:cNvSpPr>
          <p:nvPr/>
        </p:nvSpPr>
        <p:spPr>
          <a:xfrm>
            <a:off x="540407" y="391046"/>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Tech Stack</a:t>
            </a:r>
          </a:p>
        </p:txBody>
      </p:sp>
      <p:sp>
        <p:nvSpPr>
          <p:cNvPr id="3" name="Content Placeholder 2">
            <a:extLst>
              <a:ext uri="{FF2B5EF4-FFF2-40B4-BE49-F238E27FC236}">
                <a16:creationId xmlns:a16="http://schemas.microsoft.com/office/drawing/2014/main" id="{B4E30A20-8C5F-3654-32CA-F4E9D9485758}"/>
              </a:ext>
            </a:extLst>
          </p:cNvPr>
          <p:cNvSpPr txBox="1">
            <a:spLocks/>
          </p:cNvSpPr>
          <p:nvPr/>
        </p:nvSpPr>
        <p:spPr>
          <a:xfrm>
            <a:off x="540407" y="1595718"/>
            <a:ext cx="10515600" cy="393052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solidFill>
                <a:cs typeface="Calibri"/>
              </a:rPr>
              <a:t>**Backend:**</a:t>
            </a:r>
          </a:p>
          <a:p>
            <a:pPr algn="l"/>
            <a:r>
              <a:rPr lang="en-IN" sz="1800" dirty="0">
                <a:solidFill>
                  <a:schemeClr val="bg1"/>
                </a:solidFill>
                <a:cs typeface="Calibri"/>
              </a:rPr>
              <a:t>- Programming Language: Python, Node.js, or Java</a:t>
            </a:r>
          </a:p>
          <a:p>
            <a:pPr algn="l"/>
            <a:r>
              <a:rPr lang="en-IN" sz="1800" dirty="0">
                <a:solidFill>
                  <a:schemeClr val="bg1"/>
                </a:solidFill>
                <a:cs typeface="Calibri"/>
              </a:rPr>
              <a:t>- Framework: Django, Flask (Python), Express.js (Node.js), Spring (Java)</a:t>
            </a:r>
          </a:p>
          <a:p>
            <a:pPr algn="l"/>
            <a:r>
              <a:rPr lang="en-IN" sz="1800" dirty="0">
                <a:solidFill>
                  <a:schemeClr val="bg1"/>
                </a:solidFill>
                <a:cs typeface="Calibri"/>
              </a:rPr>
              <a:t>- RESTful API Development</a:t>
            </a:r>
          </a:p>
          <a:p>
            <a:pPr algn="l"/>
            <a:r>
              <a:rPr lang="en-IN" sz="1800" dirty="0">
                <a:solidFill>
                  <a:schemeClr val="bg1"/>
                </a:solidFill>
                <a:cs typeface="Calibri"/>
              </a:rPr>
              <a:t>**Frontend:**</a:t>
            </a:r>
          </a:p>
          <a:p>
            <a:pPr algn="l"/>
            <a:r>
              <a:rPr lang="en-IN" sz="1800" dirty="0">
                <a:solidFill>
                  <a:schemeClr val="bg1"/>
                </a:solidFill>
                <a:cs typeface="Calibri"/>
              </a:rPr>
              <a:t>- Programming Languages: HTML5, CSS3, JavaScript</a:t>
            </a:r>
          </a:p>
          <a:p>
            <a:pPr algn="l"/>
            <a:r>
              <a:rPr lang="en-IN" sz="1800" dirty="0">
                <a:solidFill>
                  <a:schemeClr val="bg1"/>
                </a:solidFill>
                <a:cs typeface="Calibri"/>
              </a:rPr>
              <a:t>- Frameworks/Libraries: React, Angular, Vue.js</a:t>
            </a:r>
          </a:p>
          <a:p>
            <a:pPr algn="l"/>
            <a:r>
              <a:rPr lang="en-IN" sz="1800" dirty="0">
                <a:solidFill>
                  <a:schemeClr val="bg1"/>
                </a:solidFill>
                <a:cs typeface="Calibri"/>
              </a:rPr>
              <a:t>- UI/UX Design: CSS frameworks (e.g., Bootstrap, Material UI)</a:t>
            </a:r>
          </a:p>
          <a:p>
            <a:pPr algn="l"/>
            <a:r>
              <a:rPr lang="en-IN" sz="1800" dirty="0">
                <a:solidFill>
                  <a:schemeClr val="bg1"/>
                </a:solidFill>
                <a:cs typeface="Calibri"/>
              </a:rPr>
              <a:t>**Cloud Service Providers:**</a:t>
            </a:r>
          </a:p>
          <a:p>
            <a:pPr algn="l"/>
            <a:r>
              <a:rPr lang="en-IN" sz="1800" dirty="0">
                <a:solidFill>
                  <a:schemeClr val="bg1"/>
                </a:solidFill>
                <a:cs typeface="Calibri"/>
              </a:rPr>
              <a:t>- Amazon Web Services (AWS)</a:t>
            </a:r>
          </a:p>
          <a:p>
            <a:pPr algn="l"/>
            <a:r>
              <a:rPr lang="en-IN" sz="1800" dirty="0">
                <a:solidFill>
                  <a:schemeClr val="bg1"/>
                </a:solidFill>
                <a:cs typeface="Calibri"/>
              </a:rPr>
              <a:t>- Microsoft Azure</a:t>
            </a:r>
          </a:p>
          <a:p>
            <a:pPr algn="l"/>
            <a:r>
              <a:rPr lang="en-IN" sz="1800" dirty="0">
                <a:solidFill>
                  <a:schemeClr val="bg1"/>
                </a:solidFill>
                <a:cs typeface="Calibri"/>
              </a:rPr>
              <a:t>- Google Cloud Platform (GCP)</a:t>
            </a:r>
          </a:p>
        </p:txBody>
      </p:sp>
    </p:spTree>
    <p:extLst>
      <p:ext uri="{BB962C8B-B14F-4D97-AF65-F5344CB8AC3E}">
        <p14:creationId xmlns:p14="http://schemas.microsoft.com/office/powerpoint/2010/main" val="234029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136FF-D22F-7B63-7DBB-49C51504032F}"/>
              </a:ext>
            </a:extLst>
          </p:cNvPr>
          <p:cNvSpPr txBox="1">
            <a:spLocks/>
          </p:cNvSpPr>
          <p:nvPr/>
        </p:nvSpPr>
        <p:spPr>
          <a:xfrm>
            <a:off x="531648" y="1052217"/>
            <a:ext cx="10515600" cy="6836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400" b="1" dirty="0">
              <a:solidFill>
                <a:srgbClr val="00FFFF"/>
              </a:solidFill>
            </a:endParaRPr>
          </a:p>
        </p:txBody>
      </p:sp>
      <p:sp>
        <p:nvSpPr>
          <p:cNvPr id="3" name="Content Placeholder 2">
            <a:extLst>
              <a:ext uri="{FF2B5EF4-FFF2-40B4-BE49-F238E27FC236}">
                <a16:creationId xmlns:a16="http://schemas.microsoft.com/office/drawing/2014/main" id="{B1839165-D865-AADB-2EC4-FA189AFB7892}"/>
              </a:ext>
            </a:extLst>
          </p:cNvPr>
          <p:cNvSpPr txBox="1">
            <a:spLocks/>
          </p:cNvSpPr>
          <p:nvPr/>
        </p:nvSpPr>
        <p:spPr>
          <a:xfrm>
            <a:off x="531648" y="1850497"/>
            <a:ext cx="10515600" cy="15220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p:txBody>
      </p:sp>
      <p:sp>
        <p:nvSpPr>
          <p:cNvPr id="6" name="TextBox 5">
            <a:extLst>
              <a:ext uri="{FF2B5EF4-FFF2-40B4-BE49-F238E27FC236}">
                <a16:creationId xmlns:a16="http://schemas.microsoft.com/office/drawing/2014/main" id="{5D502C18-A4D3-C5B1-DC7F-279FBB74ADB5}"/>
              </a:ext>
            </a:extLst>
          </p:cNvPr>
          <p:cNvSpPr txBox="1"/>
          <p:nvPr/>
        </p:nvSpPr>
        <p:spPr>
          <a:xfrm>
            <a:off x="251011" y="1612461"/>
            <a:ext cx="12102353" cy="4524315"/>
          </a:xfrm>
          <a:prstGeom prst="rect">
            <a:avLst/>
          </a:prstGeom>
          <a:noFill/>
        </p:spPr>
        <p:txBody>
          <a:bodyPr wrap="square">
            <a:spAutoFit/>
          </a:bodyPr>
          <a:lstStyle/>
          <a:p>
            <a:pPr algn="l"/>
            <a:r>
              <a:rPr lang="en-IN" dirty="0">
                <a:solidFill>
                  <a:schemeClr val="bg1"/>
                </a:solidFill>
                <a:cs typeface="Calibri"/>
              </a:rPr>
              <a:t>**Database:**</a:t>
            </a:r>
          </a:p>
          <a:p>
            <a:pPr algn="l"/>
            <a:r>
              <a:rPr lang="en-IN" dirty="0">
                <a:solidFill>
                  <a:schemeClr val="bg1"/>
                </a:solidFill>
                <a:cs typeface="Calibri"/>
              </a:rPr>
              <a:t>- Relational Database Management System (RDBMS): PostgreSQL, MySQL, Oracle</a:t>
            </a:r>
          </a:p>
          <a:p>
            <a:pPr algn="l"/>
            <a:r>
              <a:rPr lang="en-IN" dirty="0">
                <a:solidFill>
                  <a:schemeClr val="bg1"/>
                </a:solidFill>
                <a:cs typeface="Calibri"/>
              </a:rPr>
              <a:t>- NoSQL Database: MongoDB, Firebase </a:t>
            </a:r>
            <a:r>
              <a:rPr lang="en-IN" dirty="0" err="1">
                <a:solidFill>
                  <a:schemeClr val="bg1"/>
                </a:solidFill>
                <a:cs typeface="Calibri"/>
              </a:rPr>
              <a:t>Firestore</a:t>
            </a:r>
            <a:endParaRPr lang="en-IN" dirty="0">
              <a:solidFill>
                <a:schemeClr val="bg1"/>
              </a:solidFill>
              <a:cs typeface="Calibri"/>
            </a:endParaRPr>
          </a:p>
          <a:p>
            <a:pPr algn="l"/>
            <a:endParaRPr lang="en-IN" dirty="0">
              <a:solidFill>
                <a:schemeClr val="bg1"/>
              </a:solidFill>
              <a:cs typeface="Calibri"/>
            </a:endParaRPr>
          </a:p>
          <a:p>
            <a:pPr algn="l"/>
            <a:r>
              <a:rPr lang="en-IN" dirty="0">
                <a:solidFill>
                  <a:schemeClr val="bg1"/>
                </a:solidFill>
                <a:cs typeface="Calibri"/>
              </a:rPr>
              <a:t>**Other Details:**</a:t>
            </a:r>
          </a:p>
          <a:p>
            <a:pPr algn="l"/>
            <a:r>
              <a:rPr lang="en-IN" dirty="0">
                <a:solidFill>
                  <a:schemeClr val="bg1"/>
                </a:solidFill>
                <a:cs typeface="Calibri"/>
              </a:rPr>
              <a:t>- Data Analysis and Machine Learning: Python libraries like Pandas, NumPy, Scikit-learn, or TensorFlow for </a:t>
            </a:r>
            <a:r>
              <a:rPr lang="en-IN" dirty="0" err="1">
                <a:solidFill>
                  <a:schemeClr val="bg1"/>
                </a:solidFill>
                <a:cs typeface="Calibri"/>
              </a:rPr>
              <a:t>analyzing</a:t>
            </a:r>
            <a:r>
              <a:rPr lang="en-IN" dirty="0">
                <a:solidFill>
                  <a:schemeClr val="bg1"/>
                </a:solidFill>
                <a:cs typeface="Calibri"/>
              </a:rPr>
              <a:t> and extracting insights from financial data.</a:t>
            </a:r>
          </a:p>
          <a:p>
            <a:pPr algn="l"/>
            <a:r>
              <a:rPr lang="en-IN" dirty="0">
                <a:solidFill>
                  <a:schemeClr val="bg1"/>
                </a:solidFill>
                <a:cs typeface="Calibri"/>
              </a:rPr>
              <a:t>- Integration with Bajaj markets' APIs: Utilize RESTful API integrations and authentication mechanisms provided by Bajaj markets.</a:t>
            </a:r>
          </a:p>
          <a:p>
            <a:pPr algn="l"/>
            <a:r>
              <a:rPr lang="en-IN" dirty="0">
                <a:solidFill>
                  <a:schemeClr val="bg1"/>
                </a:solidFill>
                <a:cs typeface="Calibri"/>
              </a:rPr>
              <a:t>- Security and Authentication: Implement secure authentication protocols (e.g., OAuth, JWT) for user authentication and authorization.</a:t>
            </a:r>
          </a:p>
          <a:p>
            <a:pPr algn="l"/>
            <a:r>
              <a:rPr lang="en-IN" dirty="0">
                <a:solidFill>
                  <a:schemeClr val="bg1"/>
                </a:solidFill>
                <a:cs typeface="Calibri"/>
              </a:rPr>
              <a:t>- Real-time Notifications: Implement real-time notification mechanisms using technologies like </a:t>
            </a:r>
            <a:r>
              <a:rPr lang="en-IN" dirty="0" err="1">
                <a:solidFill>
                  <a:schemeClr val="bg1"/>
                </a:solidFill>
                <a:cs typeface="Calibri"/>
              </a:rPr>
              <a:t>WebSockets</a:t>
            </a:r>
            <a:r>
              <a:rPr lang="en-IN" dirty="0">
                <a:solidFill>
                  <a:schemeClr val="bg1"/>
                </a:solidFill>
                <a:cs typeface="Calibri"/>
              </a:rPr>
              <a:t> or push notification services.</a:t>
            </a:r>
          </a:p>
          <a:p>
            <a:pPr algn="l"/>
            <a:r>
              <a:rPr lang="en-IN" dirty="0">
                <a:solidFill>
                  <a:schemeClr val="bg1"/>
                </a:solidFill>
                <a:cs typeface="Calibri"/>
              </a:rPr>
              <a:t>- Containerization: Use Docker for containerization to ensure consistency and portability of the app across different environments.</a:t>
            </a:r>
          </a:p>
          <a:p>
            <a:pPr algn="l"/>
            <a:r>
              <a:rPr lang="en-IN" dirty="0">
                <a:solidFill>
                  <a:schemeClr val="bg1"/>
                </a:solidFill>
                <a:cs typeface="Calibri"/>
              </a:rPr>
              <a:t>- Version Control: Utilize Git for version control to track and manage code changes.</a:t>
            </a:r>
          </a:p>
          <a:p>
            <a:pPr algn="l"/>
            <a:endParaRPr lang="en-IN" dirty="0">
              <a:solidFill>
                <a:schemeClr val="bg1"/>
              </a:solidFill>
              <a:cs typeface="Calibri"/>
            </a:endParaRPr>
          </a:p>
        </p:txBody>
      </p:sp>
    </p:spTree>
    <p:extLst>
      <p:ext uri="{BB962C8B-B14F-4D97-AF65-F5344CB8AC3E}">
        <p14:creationId xmlns:p14="http://schemas.microsoft.com/office/powerpoint/2010/main" val="232102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136FF-D22F-7B63-7DBB-49C51504032F}"/>
              </a:ext>
            </a:extLst>
          </p:cNvPr>
          <p:cNvSpPr txBox="1">
            <a:spLocks/>
          </p:cNvSpPr>
          <p:nvPr/>
        </p:nvSpPr>
        <p:spPr>
          <a:xfrm>
            <a:off x="531648" y="767745"/>
            <a:ext cx="10515600" cy="6836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Detailed Description of the solution</a:t>
            </a:r>
          </a:p>
        </p:txBody>
      </p:sp>
      <p:sp>
        <p:nvSpPr>
          <p:cNvPr id="3" name="Content Placeholder 2">
            <a:extLst>
              <a:ext uri="{FF2B5EF4-FFF2-40B4-BE49-F238E27FC236}">
                <a16:creationId xmlns:a16="http://schemas.microsoft.com/office/drawing/2014/main" id="{B1839165-D865-AADB-2EC4-FA189AFB7892}"/>
              </a:ext>
            </a:extLst>
          </p:cNvPr>
          <p:cNvSpPr txBox="1">
            <a:spLocks/>
          </p:cNvSpPr>
          <p:nvPr/>
        </p:nvSpPr>
        <p:spPr>
          <a:xfrm>
            <a:off x="531648" y="1850497"/>
            <a:ext cx="10515600" cy="15220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p:txBody>
      </p:sp>
      <p:pic>
        <p:nvPicPr>
          <p:cNvPr id="10" name="Picture 9">
            <a:extLst>
              <a:ext uri="{FF2B5EF4-FFF2-40B4-BE49-F238E27FC236}">
                <a16:creationId xmlns:a16="http://schemas.microsoft.com/office/drawing/2014/main" id="{70E0CC0B-FF0F-B0C1-1D31-2C78946C7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54" y="1317813"/>
            <a:ext cx="3442446" cy="5349968"/>
          </a:xfrm>
          <a:prstGeom prst="rect">
            <a:avLst/>
          </a:prstGeom>
        </p:spPr>
      </p:pic>
      <p:pic>
        <p:nvPicPr>
          <p:cNvPr id="12" name="Picture 11">
            <a:extLst>
              <a:ext uri="{FF2B5EF4-FFF2-40B4-BE49-F238E27FC236}">
                <a16:creationId xmlns:a16="http://schemas.microsoft.com/office/drawing/2014/main" id="{B0FC3201-ECB5-C9F6-2A99-562216F111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836" y="1317813"/>
            <a:ext cx="2579775" cy="3181890"/>
          </a:xfrm>
          <a:prstGeom prst="rect">
            <a:avLst/>
          </a:prstGeom>
        </p:spPr>
      </p:pic>
      <p:pic>
        <p:nvPicPr>
          <p:cNvPr id="14" name="Picture 13">
            <a:extLst>
              <a:ext uri="{FF2B5EF4-FFF2-40B4-BE49-F238E27FC236}">
                <a16:creationId xmlns:a16="http://schemas.microsoft.com/office/drawing/2014/main" id="{3B8E3084-D4BF-9F43-6D94-340566CD81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3447" y="1317813"/>
            <a:ext cx="4604422" cy="2979933"/>
          </a:xfrm>
          <a:prstGeom prst="rect">
            <a:avLst/>
          </a:prstGeom>
        </p:spPr>
      </p:pic>
    </p:spTree>
    <p:extLst>
      <p:ext uri="{BB962C8B-B14F-4D97-AF65-F5344CB8AC3E}">
        <p14:creationId xmlns:p14="http://schemas.microsoft.com/office/powerpoint/2010/main" val="212681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136FF-D22F-7B63-7DBB-49C51504032F}"/>
              </a:ext>
            </a:extLst>
          </p:cNvPr>
          <p:cNvSpPr txBox="1">
            <a:spLocks/>
          </p:cNvSpPr>
          <p:nvPr/>
        </p:nvSpPr>
        <p:spPr>
          <a:xfrm>
            <a:off x="531648" y="1052217"/>
            <a:ext cx="10515600" cy="6836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Detailed Description of the solution</a:t>
            </a:r>
          </a:p>
        </p:txBody>
      </p:sp>
      <p:sp>
        <p:nvSpPr>
          <p:cNvPr id="3" name="Content Placeholder 2">
            <a:extLst>
              <a:ext uri="{FF2B5EF4-FFF2-40B4-BE49-F238E27FC236}">
                <a16:creationId xmlns:a16="http://schemas.microsoft.com/office/drawing/2014/main" id="{B1839165-D865-AADB-2EC4-FA189AFB7892}"/>
              </a:ext>
            </a:extLst>
          </p:cNvPr>
          <p:cNvSpPr txBox="1">
            <a:spLocks/>
          </p:cNvSpPr>
          <p:nvPr/>
        </p:nvSpPr>
        <p:spPr>
          <a:xfrm>
            <a:off x="531648" y="1850496"/>
            <a:ext cx="10515600" cy="4899927"/>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r>
              <a:rPr lang="en-IN" dirty="0">
                <a:solidFill>
                  <a:schemeClr val="bg1"/>
                </a:solidFill>
                <a:cs typeface="Calibri" panose="020F0502020204030204"/>
              </a:rPr>
              <a:t>ML models:</a:t>
            </a:r>
          </a:p>
          <a:p>
            <a:pPr marL="342900" indent="-342900" algn="l">
              <a:buChar char="•"/>
            </a:pPr>
            <a:r>
              <a:rPr lang="en-IN" dirty="0">
                <a:solidFill>
                  <a:schemeClr val="bg1"/>
                </a:solidFill>
                <a:cs typeface="Calibri" panose="020F0502020204030204"/>
              </a:rPr>
              <a:t>1. EDA: </a:t>
            </a:r>
            <a:r>
              <a:rPr lang="en-IN" b="0" i="0" dirty="0">
                <a:solidFill>
                  <a:srgbClr val="000000"/>
                </a:solidFill>
                <a:effectLst/>
                <a:latin typeface="Inter"/>
                <a:hlinkClick r:id="rId3"/>
              </a:rPr>
              <a:t>https://www.kaggle.com/code/vanshitasharma/personal-finances-eda</a:t>
            </a:r>
            <a:endParaRPr lang="en-IN" dirty="0">
              <a:solidFill>
                <a:schemeClr val="bg1"/>
              </a:solidFill>
              <a:cs typeface="Calibri" panose="020F0502020204030204"/>
            </a:endParaRPr>
          </a:p>
          <a:p>
            <a:pPr marL="342900" indent="-342900" algn="l">
              <a:buChar char="•"/>
            </a:pPr>
            <a:r>
              <a:rPr lang="en-IN" dirty="0">
                <a:solidFill>
                  <a:schemeClr val="bg1"/>
                </a:solidFill>
                <a:cs typeface="Calibri" panose="020F0502020204030204"/>
              </a:rPr>
              <a:t>2. Integrating credit default prediction feature: </a:t>
            </a:r>
            <a:r>
              <a:rPr lang="en-IN" b="0" i="0" dirty="0">
                <a:solidFill>
                  <a:srgbClr val="000000"/>
                </a:solidFill>
                <a:effectLst/>
                <a:latin typeface="Inter"/>
                <a:hlinkClick r:id="rId4"/>
              </a:rPr>
              <a:t>https://www.kaggle.com/code/vanshitasharma/credit-fraud-deal-with-imbalanced-data</a:t>
            </a:r>
            <a:endParaRPr lang="en-IN" b="0" i="0" dirty="0">
              <a:solidFill>
                <a:schemeClr val="bg1"/>
              </a:solidFill>
              <a:effectLst/>
              <a:latin typeface="Inter"/>
              <a:cs typeface="Calibri" panose="020F0502020204030204"/>
            </a:endParaRPr>
          </a:p>
          <a:p>
            <a:pPr lvl="1" algn="l"/>
            <a:endParaRPr lang="en-IN" dirty="0">
              <a:solidFill>
                <a:schemeClr val="bg1"/>
              </a:solidFill>
              <a:cs typeface="Calibri" panose="020F0502020204030204"/>
            </a:endParaRPr>
          </a:p>
          <a:p>
            <a:pPr lvl="1" algn="l"/>
            <a:r>
              <a:rPr lang="en-IN" dirty="0">
                <a:solidFill>
                  <a:schemeClr val="bg1"/>
                </a:solidFill>
                <a:cs typeface="Calibri" panose="020F0502020204030204"/>
              </a:rPr>
              <a:t>Gamified learning:</a:t>
            </a:r>
          </a:p>
          <a:p>
            <a:pPr marL="914400" lvl="1" indent="-457200" algn="l">
              <a:buAutoNum type="arabicPeriod"/>
            </a:pPr>
            <a:r>
              <a:rPr lang="en-IN" dirty="0">
                <a:solidFill>
                  <a:schemeClr val="bg1"/>
                </a:solidFill>
                <a:cs typeface="Calibri" panose="020F0502020204030204"/>
              </a:rPr>
              <a:t>INVESTMENT SIMULATOR: Invest in real-time and learn while having fun.</a:t>
            </a:r>
          </a:p>
          <a:p>
            <a:pPr marL="914400" lvl="1" indent="-457200" algn="l">
              <a:buAutoNum type="arabicPeriod"/>
            </a:pPr>
            <a:r>
              <a:rPr lang="en-IN" dirty="0">
                <a:solidFill>
                  <a:schemeClr val="bg1"/>
                </a:solidFill>
                <a:cs typeface="Calibri" panose="020F0502020204030204"/>
              </a:rPr>
              <a:t>FINANCE TRIVIA: Answer finance related questions.</a:t>
            </a:r>
          </a:p>
          <a:p>
            <a:pPr marL="914400" lvl="1" indent="-457200" algn="l">
              <a:buAutoNum type="arabicPeriod"/>
            </a:pPr>
            <a:r>
              <a:rPr lang="en-IN" dirty="0">
                <a:solidFill>
                  <a:schemeClr val="bg1"/>
                </a:solidFill>
                <a:cs typeface="Calibri" panose="020F0502020204030204"/>
              </a:rPr>
              <a:t>VIRTUAL MANIA: Play and earn coins in virtual world by acquiring quests and redeem them to get </a:t>
            </a:r>
            <a:r>
              <a:rPr lang="en-IN" dirty="0">
                <a:solidFill>
                  <a:schemeClr val="bg1"/>
                </a:solidFill>
                <a:highlight>
                  <a:srgbClr val="800000"/>
                </a:highlight>
                <a:cs typeface="Calibri" panose="020F0502020204030204"/>
              </a:rPr>
              <a:t>Bajaj </a:t>
            </a:r>
            <a:r>
              <a:rPr lang="en-IN" dirty="0" err="1">
                <a:solidFill>
                  <a:schemeClr val="bg1"/>
                </a:solidFill>
                <a:highlight>
                  <a:srgbClr val="800000"/>
                </a:highlight>
                <a:cs typeface="Calibri" panose="020F0502020204030204"/>
              </a:rPr>
              <a:t>Finserv</a:t>
            </a:r>
            <a:r>
              <a:rPr lang="en-IN" dirty="0">
                <a:solidFill>
                  <a:schemeClr val="bg1"/>
                </a:solidFill>
                <a:highlight>
                  <a:srgbClr val="800000"/>
                </a:highlight>
                <a:cs typeface="Calibri" panose="020F0502020204030204"/>
              </a:rPr>
              <a:t> </a:t>
            </a:r>
            <a:r>
              <a:rPr lang="en-IN" dirty="0">
                <a:solidFill>
                  <a:schemeClr val="bg1"/>
                </a:solidFill>
                <a:cs typeface="Calibri" panose="020F0502020204030204"/>
              </a:rPr>
              <a:t>services.</a:t>
            </a:r>
          </a:p>
          <a:p>
            <a:pPr marL="914400" lvl="1" indent="-457200" algn="l">
              <a:buAutoNum type="arabicPeriod"/>
            </a:pPr>
            <a:r>
              <a:rPr lang="en-IN" dirty="0">
                <a:solidFill>
                  <a:schemeClr val="bg1"/>
                </a:solidFill>
                <a:cs typeface="Calibri" panose="020F0502020204030204"/>
              </a:rPr>
              <a:t>BUDGETING BATTLE: A game of maths and wit. </a:t>
            </a:r>
          </a:p>
          <a:p>
            <a:pPr marL="342900" indent="-342900" algn="l">
              <a:buChar char="•"/>
            </a:pPr>
            <a:endParaRPr lang="en-IN" dirty="0">
              <a:solidFill>
                <a:schemeClr val="bg1"/>
              </a:solidFill>
              <a:cs typeface="Calibri" panose="020F0502020204030204"/>
            </a:endParaRPr>
          </a:p>
        </p:txBody>
      </p:sp>
    </p:spTree>
    <p:extLst>
      <p:ext uri="{BB962C8B-B14F-4D97-AF65-F5344CB8AC3E}">
        <p14:creationId xmlns:p14="http://schemas.microsoft.com/office/powerpoint/2010/main" val="116490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136FF-D22F-7B63-7DBB-49C51504032F}"/>
              </a:ext>
            </a:extLst>
          </p:cNvPr>
          <p:cNvSpPr txBox="1">
            <a:spLocks/>
          </p:cNvSpPr>
          <p:nvPr/>
        </p:nvSpPr>
        <p:spPr>
          <a:xfrm>
            <a:off x="531648" y="1052217"/>
            <a:ext cx="10515600" cy="6836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400" b="1" dirty="0">
              <a:solidFill>
                <a:srgbClr val="00FFFF"/>
              </a:solidFill>
            </a:endParaRPr>
          </a:p>
        </p:txBody>
      </p:sp>
      <p:sp>
        <p:nvSpPr>
          <p:cNvPr id="3" name="Content Placeholder 2">
            <a:extLst>
              <a:ext uri="{FF2B5EF4-FFF2-40B4-BE49-F238E27FC236}">
                <a16:creationId xmlns:a16="http://schemas.microsoft.com/office/drawing/2014/main" id="{B1839165-D865-AADB-2EC4-FA189AFB7892}"/>
              </a:ext>
            </a:extLst>
          </p:cNvPr>
          <p:cNvSpPr txBox="1">
            <a:spLocks/>
          </p:cNvSpPr>
          <p:nvPr/>
        </p:nvSpPr>
        <p:spPr>
          <a:xfrm>
            <a:off x="621295" y="676119"/>
            <a:ext cx="10515600" cy="4899927"/>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mj-lt"/>
              <a:buAutoNum type="arabicPeriod"/>
            </a:pPr>
            <a:r>
              <a:rPr lang="en-US" sz="1000" b="1" i="0" dirty="0">
                <a:solidFill>
                  <a:srgbClr val="D1D5DB"/>
                </a:solidFill>
                <a:effectLst/>
                <a:latin typeface="Söhne"/>
              </a:rPr>
              <a:t>User Registration and Onboarding:</a:t>
            </a:r>
            <a:endParaRPr lang="en-US" sz="1000" b="0" i="0" dirty="0">
              <a:solidFill>
                <a:srgbClr val="D1D5DB"/>
              </a:solidFill>
              <a:effectLst/>
              <a:latin typeface="Söhne"/>
            </a:endParaRPr>
          </a:p>
          <a:p>
            <a:pPr marL="742950" lvl="1" indent="-285750" algn="l">
              <a:buFont typeface="+mj-lt"/>
              <a:buAutoNum type="arabicPeriod"/>
            </a:pPr>
            <a:r>
              <a:rPr lang="en-US" sz="1000" b="0" i="0" dirty="0">
                <a:solidFill>
                  <a:srgbClr val="D1D5DB"/>
                </a:solidFill>
                <a:effectLst/>
                <a:latin typeface="Söhne"/>
              </a:rPr>
              <a:t>User registers and creates an account using email, social media, or phone number.</a:t>
            </a:r>
          </a:p>
          <a:p>
            <a:pPr marL="742950" lvl="1" indent="-285750" algn="l">
              <a:buFont typeface="+mj-lt"/>
              <a:buAutoNum type="arabicPeriod"/>
            </a:pPr>
            <a:r>
              <a:rPr lang="en-US" sz="1000" b="0" i="0" dirty="0">
                <a:solidFill>
                  <a:srgbClr val="D1D5DB"/>
                </a:solidFill>
                <a:effectLst/>
                <a:latin typeface="Söhne"/>
              </a:rPr>
              <a:t>Onboarding process guides the user through app features, permissions, and data collection consent.</a:t>
            </a:r>
          </a:p>
          <a:p>
            <a:pPr algn="l">
              <a:buFont typeface="+mj-lt"/>
              <a:buAutoNum type="arabicPeriod"/>
            </a:pPr>
            <a:r>
              <a:rPr lang="en-US" sz="1000" b="1" i="0" dirty="0">
                <a:solidFill>
                  <a:srgbClr val="D1D5DB"/>
                </a:solidFill>
                <a:effectLst/>
                <a:latin typeface="Söhne"/>
              </a:rPr>
              <a:t>Dashboard and Financial Overview:</a:t>
            </a:r>
            <a:endParaRPr lang="en-US" sz="1000" b="0" i="0" dirty="0">
              <a:solidFill>
                <a:srgbClr val="D1D5DB"/>
              </a:solidFill>
              <a:effectLst/>
              <a:latin typeface="Söhne"/>
            </a:endParaRPr>
          </a:p>
          <a:p>
            <a:pPr marL="742950" lvl="1" indent="-285750" algn="l">
              <a:buFont typeface="+mj-lt"/>
              <a:buAutoNum type="arabicPeriod"/>
            </a:pPr>
            <a:r>
              <a:rPr lang="en-US" sz="1000" b="0" i="0" dirty="0">
                <a:solidFill>
                  <a:srgbClr val="D1D5DB"/>
                </a:solidFill>
                <a:effectLst/>
                <a:latin typeface="Söhne"/>
              </a:rPr>
              <a:t>User lands on the dashboard, which displays an overview of their financial status.</a:t>
            </a:r>
          </a:p>
          <a:p>
            <a:pPr marL="742950" lvl="1" indent="-285750" algn="l">
              <a:buFont typeface="+mj-lt"/>
              <a:buAutoNum type="arabicPeriod"/>
            </a:pPr>
            <a:r>
              <a:rPr lang="en-US" sz="1000" b="0" i="0" dirty="0">
                <a:solidFill>
                  <a:srgbClr val="D1D5DB"/>
                </a:solidFill>
                <a:effectLst/>
                <a:latin typeface="Söhne"/>
              </a:rPr>
              <a:t>Key metrics like income, expenses, savings, and investments are showcased through visualizations.</a:t>
            </a:r>
          </a:p>
          <a:p>
            <a:pPr algn="l">
              <a:buFont typeface="+mj-lt"/>
              <a:buAutoNum type="arabicPeriod"/>
            </a:pPr>
            <a:r>
              <a:rPr lang="en-US" sz="1000" b="1" i="0" dirty="0">
                <a:solidFill>
                  <a:srgbClr val="D1D5DB"/>
                </a:solidFill>
                <a:effectLst/>
                <a:latin typeface="Söhne"/>
              </a:rPr>
              <a:t>Setting Financial Goals:</a:t>
            </a:r>
            <a:endParaRPr lang="en-US" sz="1000" b="0" i="0" dirty="0">
              <a:solidFill>
                <a:srgbClr val="D1D5DB"/>
              </a:solidFill>
              <a:effectLst/>
              <a:latin typeface="Söhne"/>
            </a:endParaRPr>
          </a:p>
          <a:p>
            <a:pPr marL="742950" lvl="1" indent="-285750" algn="l">
              <a:buFont typeface="+mj-lt"/>
              <a:buAutoNum type="arabicPeriod"/>
            </a:pPr>
            <a:r>
              <a:rPr lang="en-US" sz="1000" b="0" i="0" dirty="0">
                <a:solidFill>
                  <a:srgbClr val="D1D5DB"/>
                </a:solidFill>
                <a:effectLst/>
                <a:latin typeface="Söhne"/>
              </a:rPr>
              <a:t>User sets financial goals, such as saving a specific amount or paying off debts.</a:t>
            </a:r>
          </a:p>
          <a:p>
            <a:pPr marL="742950" lvl="1" indent="-285750" algn="l">
              <a:buFont typeface="+mj-lt"/>
              <a:buAutoNum type="arabicPeriod"/>
            </a:pPr>
            <a:r>
              <a:rPr lang="en-US" sz="1000" b="0" i="0" dirty="0">
                <a:solidFill>
                  <a:srgbClr val="D1D5DB"/>
                </a:solidFill>
                <a:effectLst/>
                <a:latin typeface="Söhne"/>
              </a:rPr>
              <a:t>Goals are inputted with target amounts, deadlines, and descriptions.</a:t>
            </a:r>
          </a:p>
          <a:p>
            <a:pPr algn="l">
              <a:buFont typeface="+mj-lt"/>
              <a:buAutoNum type="arabicPeriod"/>
            </a:pPr>
            <a:r>
              <a:rPr lang="en-US" sz="1000" b="1" i="0" dirty="0">
                <a:solidFill>
                  <a:srgbClr val="D1D5DB"/>
                </a:solidFill>
                <a:effectLst/>
                <a:latin typeface="Söhne"/>
              </a:rPr>
              <a:t>Spending Analysis and Insights:</a:t>
            </a:r>
            <a:endParaRPr lang="en-US" sz="1000" b="0" i="0" dirty="0">
              <a:solidFill>
                <a:srgbClr val="D1D5DB"/>
              </a:solidFill>
              <a:effectLst/>
              <a:latin typeface="Söhne"/>
            </a:endParaRPr>
          </a:p>
          <a:p>
            <a:pPr marL="742950" lvl="1" indent="-285750" algn="l">
              <a:buFont typeface="+mj-lt"/>
              <a:buAutoNum type="arabicPeriod"/>
            </a:pPr>
            <a:r>
              <a:rPr lang="en-US" sz="1000" b="0" i="0" dirty="0">
                <a:solidFill>
                  <a:srgbClr val="D1D5DB"/>
                </a:solidFill>
                <a:effectLst/>
                <a:latin typeface="Söhne"/>
              </a:rPr>
              <a:t>User's transactions, raw data, and additional data (messages, emails) are analyzed.</a:t>
            </a:r>
          </a:p>
          <a:p>
            <a:pPr marL="742950" lvl="1" indent="-285750" algn="l">
              <a:buFont typeface="+mj-lt"/>
              <a:buAutoNum type="arabicPeriod"/>
            </a:pPr>
            <a:r>
              <a:rPr lang="en-US" sz="1000" b="0" i="0" dirty="0">
                <a:solidFill>
                  <a:srgbClr val="D1D5DB"/>
                </a:solidFill>
                <a:effectLst/>
                <a:latin typeface="Söhne"/>
              </a:rPr>
              <a:t>Categorized spending habits and insights are generated, highlighting areas for improvement.</a:t>
            </a:r>
          </a:p>
          <a:p>
            <a:pPr algn="l">
              <a:buFont typeface="+mj-lt"/>
              <a:buAutoNum type="arabicPeriod"/>
            </a:pPr>
            <a:r>
              <a:rPr lang="en-US" sz="1000" b="1" i="0" dirty="0">
                <a:solidFill>
                  <a:srgbClr val="D1D5DB"/>
                </a:solidFill>
                <a:effectLst/>
                <a:latin typeface="Söhne"/>
              </a:rPr>
              <a:t>Gamification and Challenges:</a:t>
            </a:r>
            <a:endParaRPr lang="en-US" sz="1000" b="0" i="0" dirty="0">
              <a:solidFill>
                <a:srgbClr val="D1D5DB"/>
              </a:solidFill>
              <a:effectLst/>
              <a:latin typeface="Söhne"/>
            </a:endParaRPr>
          </a:p>
          <a:p>
            <a:pPr marL="742950" lvl="1" indent="-285750" algn="l">
              <a:buFont typeface="+mj-lt"/>
              <a:buAutoNum type="arabicPeriod"/>
            </a:pPr>
            <a:r>
              <a:rPr lang="en-US" sz="1000" b="0" i="0" dirty="0">
                <a:solidFill>
                  <a:srgbClr val="D1D5DB"/>
                </a:solidFill>
                <a:effectLst/>
                <a:latin typeface="Söhne"/>
              </a:rPr>
              <a:t>Based on spending analysis, personalized challenges, milestones, or achievements are created for the user.</a:t>
            </a:r>
          </a:p>
          <a:p>
            <a:pPr marL="742950" lvl="1" indent="-285750" algn="l">
              <a:buFont typeface="+mj-lt"/>
              <a:buAutoNum type="arabicPeriod"/>
            </a:pPr>
            <a:r>
              <a:rPr lang="en-US" sz="1000" b="0" i="0" dirty="0">
                <a:solidFill>
                  <a:srgbClr val="D1D5DB"/>
                </a:solidFill>
                <a:effectLst/>
                <a:latin typeface="Söhne"/>
              </a:rPr>
              <a:t>Challenges could include reducing expenses, increasing savings, or investing in specific assets.</a:t>
            </a:r>
          </a:p>
          <a:p>
            <a:pPr algn="l">
              <a:buFont typeface="+mj-lt"/>
              <a:buAutoNum type="arabicPeriod"/>
            </a:pPr>
            <a:r>
              <a:rPr lang="en-US" sz="1000" b="1" i="0" dirty="0">
                <a:solidFill>
                  <a:srgbClr val="D1D5DB"/>
                </a:solidFill>
                <a:effectLst/>
                <a:latin typeface="Söhne"/>
              </a:rPr>
              <a:t>Incentives and Rewards:</a:t>
            </a:r>
            <a:endParaRPr lang="en-US" sz="1000" b="0" i="0" dirty="0">
              <a:solidFill>
                <a:srgbClr val="D1D5DB"/>
              </a:solidFill>
              <a:effectLst/>
              <a:latin typeface="Söhne"/>
            </a:endParaRPr>
          </a:p>
          <a:p>
            <a:pPr marL="742950" lvl="1" indent="-285750" algn="l">
              <a:buFont typeface="+mj-lt"/>
              <a:buAutoNum type="arabicPeriod"/>
            </a:pPr>
            <a:r>
              <a:rPr lang="en-US" sz="1000" b="0" i="0" dirty="0">
                <a:solidFill>
                  <a:srgbClr val="D1D5DB"/>
                </a:solidFill>
                <a:effectLst/>
                <a:latin typeface="Söhne"/>
              </a:rPr>
              <a:t>Bajaj markets' financial offerings are integrated within the app.</a:t>
            </a:r>
          </a:p>
          <a:p>
            <a:pPr marL="742950" lvl="1" indent="-285750" algn="l">
              <a:buFont typeface="+mj-lt"/>
              <a:buAutoNum type="arabicPeriod"/>
            </a:pPr>
            <a:r>
              <a:rPr lang="en-US" sz="1000" b="0" i="0" dirty="0">
                <a:solidFill>
                  <a:srgbClr val="D1D5DB"/>
                </a:solidFill>
                <a:effectLst/>
                <a:latin typeface="Söhne"/>
              </a:rPr>
              <a:t>Users earn virtual rewards, badges, or points as they complete challenges or reach milestones.</a:t>
            </a:r>
          </a:p>
          <a:p>
            <a:pPr marL="742950" lvl="1" indent="-285750" algn="l">
              <a:buFont typeface="+mj-lt"/>
              <a:buAutoNum type="arabicPeriod"/>
            </a:pPr>
            <a:r>
              <a:rPr lang="en-US" sz="1000" b="0" i="0" dirty="0">
                <a:solidFill>
                  <a:srgbClr val="D1D5DB"/>
                </a:solidFill>
                <a:effectLst/>
                <a:latin typeface="Söhne"/>
              </a:rPr>
              <a:t>Users can redeem rewards for discounts or benefits on Bajaj markets' products.</a:t>
            </a:r>
          </a:p>
          <a:p>
            <a:pPr algn="l">
              <a:buFont typeface="+mj-lt"/>
              <a:buAutoNum type="arabicPeriod"/>
            </a:pPr>
            <a:r>
              <a:rPr lang="en-US" sz="1000" b="1" i="0" dirty="0">
                <a:solidFill>
                  <a:srgbClr val="D1D5DB"/>
                </a:solidFill>
                <a:effectLst/>
                <a:latin typeface="Söhne"/>
              </a:rPr>
              <a:t>Social Engagement:</a:t>
            </a:r>
            <a:endParaRPr lang="en-US" sz="1000" b="0" i="0" dirty="0">
              <a:solidFill>
                <a:srgbClr val="D1D5DB"/>
              </a:solidFill>
              <a:effectLst/>
              <a:latin typeface="Söhne"/>
            </a:endParaRPr>
          </a:p>
          <a:p>
            <a:pPr marL="742950" lvl="1" indent="-285750" algn="l">
              <a:buFont typeface="+mj-lt"/>
              <a:buAutoNum type="arabicPeriod"/>
            </a:pPr>
            <a:r>
              <a:rPr lang="en-US" sz="1000" b="0" i="0" dirty="0">
                <a:solidFill>
                  <a:srgbClr val="D1D5DB"/>
                </a:solidFill>
                <a:effectLst/>
                <a:latin typeface="Söhne"/>
              </a:rPr>
              <a:t>Users can interact with each other through a community forum or chat system.</a:t>
            </a:r>
          </a:p>
          <a:p>
            <a:pPr marL="742950" lvl="1" indent="-285750" algn="l">
              <a:buFont typeface="+mj-lt"/>
              <a:buAutoNum type="arabicPeriod"/>
            </a:pPr>
            <a:r>
              <a:rPr lang="en-US" sz="1000" b="0" i="0" dirty="0">
                <a:solidFill>
                  <a:srgbClr val="D1D5DB"/>
                </a:solidFill>
                <a:effectLst/>
                <a:latin typeface="Söhne"/>
              </a:rPr>
              <a:t>Sharing achievements, goals, and progress on social media platforms is facilitated.</a:t>
            </a:r>
          </a:p>
          <a:p>
            <a:pPr algn="l">
              <a:buFont typeface="+mj-lt"/>
              <a:buAutoNum type="arabicPeriod"/>
            </a:pPr>
            <a:r>
              <a:rPr lang="en-US" sz="1000" b="1" i="0" dirty="0">
                <a:solidFill>
                  <a:srgbClr val="D1D5DB"/>
                </a:solidFill>
                <a:effectLst/>
                <a:latin typeface="Söhne"/>
              </a:rPr>
              <a:t>Notifications and Reminders:</a:t>
            </a:r>
            <a:endParaRPr lang="en-US" sz="1000" b="0" i="0" dirty="0">
              <a:solidFill>
                <a:srgbClr val="D1D5DB"/>
              </a:solidFill>
              <a:effectLst/>
              <a:latin typeface="Söhne"/>
            </a:endParaRPr>
          </a:p>
          <a:p>
            <a:pPr marL="742950" lvl="1" indent="-285750" algn="l">
              <a:buFont typeface="+mj-lt"/>
              <a:buAutoNum type="arabicPeriod"/>
            </a:pPr>
            <a:r>
              <a:rPr lang="en-US" sz="1000" b="0" i="0" dirty="0">
                <a:solidFill>
                  <a:srgbClr val="D1D5DB"/>
                </a:solidFill>
                <a:effectLst/>
                <a:latin typeface="Söhne"/>
              </a:rPr>
              <a:t>Personalized notifications and reminders are sent to users regarding financial goals, challenges, or upcoming payments.</a:t>
            </a:r>
          </a:p>
          <a:p>
            <a:pPr marL="742950" lvl="1" indent="-285750" algn="l">
              <a:buFont typeface="+mj-lt"/>
              <a:buAutoNum type="arabicPeriod"/>
            </a:pPr>
            <a:r>
              <a:rPr lang="en-US" sz="1000" b="0" i="0" dirty="0">
                <a:solidFill>
                  <a:srgbClr val="D1D5DB"/>
                </a:solidFill>
                <a:effectLst/>
                <a:latin typeface="Söhne"/>
              </a:rPr>
              <a:t>Notifications can be received through push notifications, email, or in-app alerts.</a:t>
            </a:r>
          </a:p>
          <a:p>
            <a:pPr algn="l">
              <a:buFont typeface="+mj-lt"/>
              <a:buAutoNum type="arabicPeriod"/>
            </a:pPr>
            <a:r>
              <a:rPr lang="en-US" sz="1000" b="1" i="0" dirty="0">
                <a:solidFill>
                  <a:srgbClr val="D1D5DB"/>
                </a:solidFill>
                <a:effectLst/>
                <a:latin typeface="Söhne"/>
              </a:rPr>
              <a:t>Data Security and Privacy:</a:t>
            </a:r>
            <a:endParaRPr lang="en-US" sz="1000" b="0" i="0" dirty="0">
              <a:solidFill>
                <a:srgbClr val="D1D5DB"/>
              </a:solidFill>
              <a:effectLst/>
              <a:latin typeface="Söhne"/>
            </a:endParaRPr>
          </a:p>
          <a:p>
            <a:pPr marL="742950" lvl="1" indent="-285750" algn="l">
              <a:buFont typeface="+mj-lt"/>
              <a:buAutoNum type="arabicPeriod"/>
            </a:pPr>
            <a:r>
              <a:rPr lang="en-US" sz="1000" b="0" i="0" dirty="0">
                <a:solidFill>
                  <a:srgbClr val="D1D5DB"/>
                </a:solidFill>
                <a:effectLst/>
                <a:latin typeface="Söhne"/>
              </a:rPr>
              <a:t>User data is securely stored and protected following privacy regulations.</a:t>
            </a:r>
          </a:p>
          <a:p>
            <a:pPr marL="742950" lvl="1" indent="-285750" algn="l">
              <a:buFont typeface="+mj-lt"/>
              <a:buAutoNum type="arabicPeriod"/>
            </a:pPr>
            <a:r>
              <a:rPr lang="en-US" sz="1000" b="0" i="0" dirty="0">
                <a:solidFill>
                  <a:srgbClr val="D1D5DB"/>
                </a:solidFill>
                <a:effectLst/>
                <a:latin typeface="Söhne"/>
              </a:rPr>
              <a:t>Encryption and authentication mechanisms are implemented to ensure data security.</a:t>
            </a:r>
          </a:p>
          <a:p>
            <a:pPr marL="342900" indent="-342900" algn="l">
              <a:buChar char="•"/>
            </a:pPr>
            <a:endParaRPr lang="en-IN" sz="1000" dirty="0">
              <a:solidFill>
                <a:schemeClr val="bg1"/>
              </a:solidFill>
              <a:cs typeface="Calibri" panose="020F0502020204030204"/>
            </a:endParaRPr>
          </a:p>
          <a:p>
            <a:pPr marL="342900" indent="-342900" algn="l">
              <a:buChar char="•"/>
            </a:pPr>
            <a:endParaRPr lang="en-IN" sz="1000" dirty="0">
              <a:solidFill>
                <a:schemeClr val="bg1"/>
              </a:solidFill>
              <a:cs typeface="Calibri" panose="020F0502020204030204"/>
            </a:endParaRPr>
          </a:p>
          <a:p>
            <a:pPr marL="342900" indent="-342900" algn="l">
              <a:buChar char="•"/>
            </a:pPr>
            <a:endParaRPr lang="en-IN" dirty="0">
              <a:solidFill>
                <a:schemeClr val="bg1"/>
              </a:solidFill>
              <a:cs typeface="Calibri" panose="020F0502020204030204"/>
            </a:endParaRPr>
          </a:p>
        </p:txBody>
      </p:sp>
    </p:spTree>
    <p:extLst>
      <p:ext uri="{BB962C8B-B14F-4D97-AF65-F5344CB8AC3E}">
        <p14:creationId xmlns:p14="http://schemas.microsoft.com/office/powerpoint/2010/main" val="2074475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2419</Words>
  <Application>Microsoft Office PowerPoint</Application>
  <PresentationFormat>Widescreen</PresentationFormat>
  <Paragraphs>203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Inter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Sahni</dc:creator>
  <cp:lastModifiedBy>VANSHITA SHARMA</cp:lastModifiedBy>
  <cp:revision>3</cp:revision>
  <dcterms:created xsi:type="dcterms:W3CDTF">2023-06-16T13:47:34Z</dcterms:created>
  <dcterms:modified xsi:type="dcterms:W3CDTF">2023-07-08T08:51:37Z</dcterms:modified>
</cp:coreProperties>
</file>