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77" r:id="rId9"/>
    <p:sldId id="278"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68" d="100"/>
          <a:sy n="68" d="100"/>
        </p:scale>
        <p:origin x="124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pin Kapoor" userId="e8696e19ef11d5c2" providerId="LiveId" clId="{7152387E-28A3-418D-9E50-18D61D244D0D}"/>
    <pc:docChg chg="modSld">
      <pc:chgData name="Vipin Kapoor" userId="e8696e19ef11d5c2" providerId="LiveId" clId="{7152387E-28A3-418D-9E50-18D61D244D0D}" dt="2024-07-06T17:43:17.798" v="132" actId="20577"/>
      <pc:docMkLst>
        <pc:docMk/>
      </pc:docMkLst>
      <pc:sldChg chg="modSp mod">
        <pc:chgData name="Vipin Kapoor" userId="e8696e19ef11d5c2" providerId="LiveId" clId="{7152387E-28A3-418D-9E50-18D61D244D0D}" dt="2024-07-06T17:43:17.798" v="132" actId="20577"/>
        <pc:sldMkLst>
          <pc:docMk/>
          <pc:sldMk cId="0" sldId="268"/>
        </pc:sldMkLst>
        <pc:spChg chg="mod">
          <ac:chgData name="Vipin Kapoor" userId="e8696e19ef11d5c2" providerId="LiveId" clId="{7152387E-28A3-418D-9E50-18D61D244D0D}" dt="2024-07-06T17:43:17.798" v="132" actId="20577"/>
          <ac:spMkLst>
            <pc:docMk/>
            <pc:sldMk cId="0" sldId="268"/>
            <ac:spMk id="6" creationId="{39596CC0-0544-9FD2-7AFD-B23ECB7AE8F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7/6/2024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7/6/2024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7/6/2024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7/6/2024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7560840" cy="646331"/>
          </a:xfrm>
          <a:prstGeom prst="rect">
            <a:avLst/>
          </a:prstGeom>
          <a:noFill/>
        </p:spPr>
        <p:txBody>
          <a:bodyPr wrap="square" rtlCol="0">
            <a:spAutoFit/>
          </a:bodyPr>
          <a:lstStyle/>
          <a:p>
            <a:pPr algn="ctr"/>
            <a:r>
              <a:rPr lang="en-US" sz="3600" dirty="0">
                <a:solidFill>
                  <a:srgbClr val="FF0000"/>
                </a:solidFill>
                <a:latin typeface="Arial Black" pitchFamily="34" charset="0"/>
              </a:rPr>
              <a:t>Project Based Learning –VI </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1261884"/>
          </a:xfrm>
          <a:prstGeom prst="rect">
            <a:avLst/>
          </a:prstGeom>
          <a:solidFill>
            <a:schemeClr val="accent6">
              <a:lumMod val="60000"/>
              <a:lumOff val="40000"/>
            </a:schemeClr>
          </a:solidFill>
        </p:spPr>
        <p:txBody>
          <a:bodyPr wrap="square" rtlCol="0">
            <a:spAutoFit/>
          </a:bodyPr>
          <a:lstStyle/>
          <a:p>
            <a:r>
              <a:rPr lang="en-US" sz="2000" dirty="0"/>
              <a:t>Submitted by</a:t>
            </a:r>
            <a:r>
              <a:rPr lang="en-US" sz="2000"/>
              <a:t>:  Vanshita (</a:t>
            </a:r>
            <a:r>
              <a:rPr lang="en-US" sz="2000" dirty="0"/>
              <a:t>2110993882)</a:t>
            </a:r>
          </a:p>
          <a:p>
            <a:endParaRPr lang="en-US" dirty="0">
              <a:solidFill>
                <a:schemeClr val="bg1"/>
              </a:solidFill>
            </a:endParaRPr>
          </a:p>
          <a:p>
            <a:r>
              <a:rPr lang="en-US" sz="2000" dirty="0">
                <a:latin typeface="Times New Roman" pitchFamily="18" charset="0"/>
                <a:cs typeface="Times New Roman" pitchFamily="18" charset="0"/>
              </a:rPr>
              <a:t>Faculty Coordinator: Dr. Shruti Arora</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908720"/>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3539430"/>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4" name="TextBox 3">
            <a:extLst>
              <a:ext uri="{FF2B5EF4-FFF2-40B4-BE49-F238E27FC236}">
                <a16:creationId xmlns:a16="http://schemas.microsoft.com/office/drawing/2014/main" id="{00A51ADA-73C8-852D-365F-5D5EEB454F10}"/>
              </a:ext>
            </a:extLst>
          </p:cNvPr>
          <p:cNvSpPr txBox="1"/>
          <p:nvPr/>
        </p:nvSpPr>
        <p:spPr>
          <a:xfrm>
            <a:off x="466322" y="1628800"/>
            <a:ext cx="7778086" cy="615553"/>
          </a:xfrm>
          <a:prstGeom prst="rect">
            <a:avLst/>
          </a:prstGeom>
          <a:noFill/>
        </p:spPr>
        <p:txBody>
          <a:bodyPr wrap="square" rtlCol="0">
            <a:spAutoFit/>
          </a:bodyPr>
          <a:lstStyle/>
          <a:p>
            <a:endParaRPr lang="en-US" sz="2000" dirty="0"/>
          </a:p>
          <a:p>
            <a:endParaRPr lang="en-IN" sz="1400" dirty="0"/>
          </a:p>
        </p:txBody>
      </p:sp>
      <p:sp>
        <p:nvSpPr>
          <p:cNvPr id="5" name="Rectangle 1">
            <a:extLst>
              <a:ext uri="{FF2B5EF4-FFF2-40B4-BE49-F238E27FC236}">
                <a16:creationId xmlns:a16="http://schemas.microsoft.com/office/drawing/2014/main" id="{BC20620D-7AA7-14EE-F0BB-F60FD104B014}"/>
              </a:ext>
            </a:extLst>
          </p:cNvPr>
          <p:cNvSpPr>
            <a:spLocks noChangeArrowheads="1"/>
          </p:cNvSpPr>
          <p:nvPr/>
        </p:nvSpPr>
        <p:spPr bwMode="auto">
          <a:xfrm rot="10800000" flipV="1">
            <a:off x="488430" y="1510332"/>
            <a:ext cx="753995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aim of this project is to create a digital English proficiency assessment tool that overcomes the shortcomings of current assessment techniques. This application will give users an easy-to-use platform to evaluate their language proficiency in a variety of areas, such as grammar, vocabulary, speaking proficiency, and listening comprehension.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Challenge: For many users, the inability to write or speak English fluently limits their ability to get knowledge from a variety of chances.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Solution: The digital assessment tool for English proficiency seeks to enable people all over the world to improve their language abilities and confidently pursue their academic and professional goals by tackling the following issues.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7" name="Rectangle 2">
            <a:extLst>
              <a:ext uri="{FF2B5EF4-FFF2-40B4-BE49-F238E27FC236}">
                <a16:creationId xmlns:a16="http://schemas.microsoft.com/office/drawing/2014/main" id="{5ABD145C-3CE4-E297-A829-8942B37B2C3C}"/>
              </a:ext>
            </a:extLst>
          </p:cNvPr>
          <p:cNvSpPr>
            <a:spLocks noChangeArrowheads="1"/>
          </p:cNvSpPr>
          <p:nvPr/>
        </p:nvSpPr>
        <p:spPr bwMode="auto">
          <a:xfrm>
            <a:off x="323528" y="152165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1B36014B-4D07-E8D6-9182-8B8547D558D8}"/>
              </a:ext>
            </a:extLst>
          </p:cNvPr>
          <p:cNvSpPr txBox="1"/>
          <p:nvPr/>
        </p:nvSpPr>
        <p:spPr>
          <a:xfrm>
            <a:off x="508259" y="1916832"/>
            <a:ext cx="7664141" cy="2523768"/>
          </a:xfrm>
          <a:prstGeom prst="rect">
            <a:avLst/>
          </a:prstGeom>
          <a:noFill/>
        </p:spPr>
        <p:txBody>
          <a:bodyPr wrap="square" rtlCol="0">
            <a:spAutoFit/>
          </a:bodyPr>
          <a:lstStyle/>
          <a:p>
            <a:r>
              <a:rPr lang="en-US" sz="2000" dirty="0"/>
              <a:t>English language competency is essential for people looking for chances for personal, professional, and educational advancement in today's </a:t>
            </a:r>
            <a:r>
              <a:rPr lang="en-US" sz="2000" dirty="0" err="1"/>
              <a:t>globalised</a:t>
            </a:r>
            <a:r>
              <a:rPr lang="en-US" sz="2000" dirty="0"/>
              <a:t> society. However, scalability, consistency, and real-time feedback are frequently lacking in traditional techniques of evaluating English language proficiency. An all-encompassing, cutting-edge technical solution is desperately needed to quickly and conveniently assess English skill levels.</a:t>
            </a:r>
          </a:p>
          <a:p>
            <a:endParaRPr lang="en-IN" dirty="0"/>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196752"/>
            <a:ext cx="8136904" cy="4278094"/>
          </a:xfrm>
          <a:prstGeom prst="rect">
            <a:avLst/>
          </a:prstGeom>
        </p:spPr>
        <p:txBody>
          <a:bodyPr wrap="square">
            <a:spAutoFit/>
          </a:bodyPr>
          <a:lstStyle/>
          <a:p>
            <a:pPr marL="36195">
              <a:tabLst>
                <a:tab pos="396240" algn="l"/>
              </a:tabLst>
            </a:pPr>
            <a:r>
              <a:rPr lang="en-US" sz="2000" b="1" i="1" dirty="0">
                <a:solidFill>
                  <a:srgbClr val="000000"/>
                </a:solidFill>
                <a:effectLst/>
                <a:highlight>
                  <a:srgbClr val="FFFFFF"/>
                </a:highlight>
                <a:latin typeface="Times New Roman" panose="02020603050405020304" pitchFamily="18" charset="0"/>
                <a:ea typeface="Times New Roman" panose="02020603050405020304" pitchFamily="18" charset="0"/>
              </a:rPr>
              <a:t>Model Creation</a:t>
            </a:r>
            <a:r>
              <a:rPr lang="en-US" sz="2000" b="1" dirty="0">
                <a:solidFill>
                  <a:srgbClr val="000000"/>
                </a:solidFill>
                <a:effectLst/>
                <a:highlight>
                  <a:srgbClr val="FFFFFF"/>
                </a:highlight>
                <a:latin typeface="Times New Roman" panose="02020603050405020304" pitchFamily="18" charset="0"/>
                <a:ea typeface="Times New Roman" panose="02020603050405020304" pitchFamily="18" charset="0"/>
              </a:rPr>
              <a:t>: </a:t>
            </a:r>
            <a:endParaRPr lang="en-IN" sz="2000" dirty="0">
              <a:effectLst/>
              <a:highlight>
                <a:srgbClr val="FFFFFF"/>
              </a:highligh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tabLst>
                <a:tab pos="396240" algn="l"/>
                <a:tab pos="540385" algn="l"/>
              </a:tabLst>
            </a:pPr>
            <a:r>
              <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rPr>
              <a:t>Matplotlib</a:t>
            </a:r>
            <a:endParaRPr lang="en-IN" sz="2000" dirty="0">
              <a:effectLst/>
              <a:highlight>
                <a:srgbClr val="FFFFFF"/>
              </a:highligh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tabLst>
                <a:tab pos="396240" algn="l"/>
                <a:tab pos="540385" algn="l"/>
              </a:tabLst>
            </a:pPr>
            <a:r>
              <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rPr>
              <a:t>MySQL</a:t>
            </a:r>
            <a:endParaRPr lang="en-IN" sz="2000" dirty="0">
              <a:effectLst/>
              <a:highlight>
                <a:srgbClr val="FFFFFF"/>
              </a:highligh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tabLst>
                <a:tab pos="396240" algn="l"/>
                <a:tab pos="540385" algn="l"/>
              </a:tabLst>
            </a:pPr>
            <a:r>
              <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rPr>
              <a:t>Pandas</a:t>
            </a:r>
            <a:endParaRPr lang="en-IN" sz="2000" dirty="0">
              <a:effectLst/>
              <a:highlight>
                <a:srgbClr val="FFFFFF"/>
              </a:highligh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tabLst>
                <a:tab pos="396240" algn="l"/>
                <a:tab pos="540385" algn="l"/>
              </a:tabLst>
            </a:pPr>
            <a:r>
              <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rPr>
              <a:t>scikit-learn</a:t>
            </a:r>
            <a:endParaRPr lang="en-IN" sz="2000" dirty="0">
              <a:effectLst/>
              <a:highlight>
                <a:srgbClr val="FFFFFF"/>
              </a:highligh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tabLst>
                <a:tab pos="396240" algn="l"/>
                <a:tab pos="540385" algn="l"/>
              </a:tabLst>
            </a:pPr>
            <a:r>
              <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rPr>
              <a:t>NumPy</a:t>
            </a:r>
            <a:endParaRPr lang="en-IN" sz="2000" dirty="0">
              <a:effectLst/>
              <a:highlight>
                <a:srgbClr val="FFFFFF"/>
              </a:highligh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tabLst>
                <a:tab pos="396240" algn="l"/>
                <a:tab pos="540385" algn="l"/>
              </a:tabLst>
            </a:pPr>
            <a:r>
              <a:rPr lang="en-US" sz="2000" dirty="0" err="1">
                <a:solidFill>
                  <a:srgbClr val="000000"/>
                </a:solidFill>
                <a:effectLst/>
                <a:highlight>
                  <a:srgbClr val="FFFFFF"/>
                </a:highlight>
                <a:latin typeface="Times New Roman" panose="02020603050405020304" pitchFamily="18" charset="0"/>
                <a:ea typeface="Times New Roman" panose="02020603050405020304" pitchFamily="18" charset="0"/>
              </a:rPr>
              <a:t>Scipy</a:t>
            </a:r>
            <a:endParaRPr lang="en-IN" sz="2000" dirty="0">
              <a:effectLst/>
              <a:highlight>
                <a:srgbClr val="FFFFFF"/>
              </a:highligh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tabLst>
                <a:tab pos="396240" algn="l"/>
                <a:tab pos="540385" algn="l"/>
              </a:tabLst>
            </a:pPr>
            <a:r>
              <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rPr>
              <a:t>Surprise</a:t>
            </a:r>
            <a:endParaRPr lang="en-IN" sz="2000" dirty="0">
              <a:effectLst/>
              <a:highlight>
                <a:srgbClr val="FFFFFF"/>
              </a:highlight>
              <a:latin typeface="Times New Roman" panose="02020603050405020304" pitchFamily="18" charset="0"/>
              <a:ea typeface="Times New Roman" panose="02020603050405020304" pitchFamily="18" charset="0"/>
            </a:endParaRPr>
          </a:p>
          <a:p>
            <a:pPr marL="36195"/>
            <a:r>
              <a:rPr lang="en-US" sz="2000" b="1" i="1" dirty="0">
                <a:solidFill>
                  <a:srgbClr val="000000"/>
                </a:solidFill>
                <a:effectLst/>
                <a:highlight>
                  <a:srgbClr val="FFFFFF"/>
                </a:highlight>
                <a:latin typeface="Times New Roman" panose="02020603050405020304" pitchFamily="18" charset="0"/>
                <a:ea typeface="Times New Roman" panose="02020603050405020304" pitchFamily="18" charset="0"/>
              </a:rPr>
              <a:t>Front-End</a:t>
            </a:r>
            <a:r>
              <a:rPr lang="en-US" sz="2000" b="1"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rPr>
              <a:t>the front end is created using The following technologies.</a:t>
            </a:r>
            <a:endParaRPr lang="en-IN" sz="2000" dirty="0">
              <a:effectLst/>
              <a:highlight>
                <a:srgbClr val="FFFFFF"/>
              </a:highligh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tabLst>
                <a:tab pos="36195" algn="l"/>
              </a:tabLst>
            </a:pPr>
            <a:r>
              <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rPr>
              <a:t>HTML</a:t>
            </a:r>
            <a:endParaRPr lang="en-IN" sz="2000" dirty="0">
              <a:effectLst/>
              <a:highlight>
                <a:srgbClr val="FFFFFF"/>
              </a:highligh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tabLst>
                <a:tab pos="36195" algn="l"/>
              </a:tabLst>
            </a:pPr>
            <a:r>
              <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rPr>
              <a:t>CSS</a:t>
            </a:r>
            <a:endParaRPr lang="en-IN" sz="2000" dirty="0">
              <a:effectLst/>
              <a:highlight>
                <a:srgbClr val="FFFFFF"/>
              </a:highligh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tabLst>
                <a:tab pos="36195" algn="l"/>
              </a:tabLst>
            </a:pPr>
            <a:r>
              <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rPr>
              <a:t>JavaScript</a:t>
            </a:r>
            <a:endParaRPr lang="en-IN" sz="2000" dirty="0">
              <a:effectLst/>
              <a:highlight>
                <a:srgbClr val="FFFFFF"/>
              </a:highlight>
              <a:latin typeface="Times New Roman" panose="02020603050405020304" pitchFamily="18" charset="0"/>
              <a:ea typeface="Times New Roman" panose="02020603050405020304" pitchFamily="18" charset="0"/>
            </a:endParaRPr>
          </a:p>
          <a:p>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3" name="Rectangle 2"/>
          <p:cNvSpPr/>
          <p:nvPr/>
        </p:nvSpPr>
        <p:spPr>
          <a:xfrm>
            <a:off x="395536" y="1196752"/>
            <a:ext cx="8136904" cy="4278094"/>
          </a:xfrm>
          <a:prstGeom prst="rect">
            <a:avLst/>
          </a:prstGeom>
        </p:spPr>
        <p:txBody>
          <a:bodyPr wrap="square">
            <a:spAutoFit/>
          </a:bodyPr>
          <a:lstStyle/>
          <a:p>
            <a:endParaRPr lang="en-US" sz="3200" dirty="0">
              <a:latin typeface="Times New Roman" pitchFamily="18" charset="0"/>
              <a:cs typeface="Times New Roman" pitchFamily="18" charset="0"/>
            </a:endParaRPr>
          </a:p>
          <a:p>
            <a:r>
              <a:rPr lang="en-US" sz="2000" dirty="0">
                <a:latin typeface="Times New Roman" pitchFamily="18" charset="0"/>
                <a:cs typeface="Times New Roman" pitchFamily="18" charset="0"/>
              </a:rPr>
              <a:t>1. Adaptive Testing: Tailored assessment that adjusts difficulty based on user responses.</a:t>
            </a:r>
          </a:p>
          <a:p>
            <a:r>
              <a:rPr lang="en-US" sz="2000" dirty="0">
                <a:latin typeface="Times New Roman" pitchFamily="18" charset="0"/>
                <a:cs typeface="Times New Roman" pitchFamily="18" charset="0"/>
              </a:rPr>
              <a:t>2. Predictive Modeling: Utilizing machine learning to predict proficiency levels from user data.</a:t>
            </a:r>
          </a:p>
          <a:p>
            <a:r>
              <a:rPr lang="en-US" sz="2000" dirty="0">
                <a:latin typeface="Times New Roman" pitchFamily="18" charset="0"/>
                <a:cs typeface="Times New Roman" pitchFamily="18" charset="0"/>
              </a:rPr>
              <a:t>3. Dynamic Question Selection: Choosing test items based on user performance to maximize information gain.</a:t>
            </a:r>
          </a:p>
          <a:p>
            <a:r>
              <a:rPr lang="en-US" sz="2000" dirty="0">
                <a:latin typeface="Times New Roman" pitchFamily="18" charset="0"/>
                <a:cs typeface="Times New Roman" pitchFamily="18" charset="0"/>
              </a:rPr>
              <a:t>4. User-Friendly Interface: Intuitive design for seamless navigation and engagement.</a:t>
            </a:r>
          </a:p>
          <a:p>
            <a:r>
              <a:rPr lang="en-US" sz="2000" dirty="0">
                <a:latin typeface="Times New Roman" pitchFamily="18" charset="0"/>
                <a:cs typeface="Times New Roman" pitchFamily="18" charset="0"/>
              </a:rPr>
              <a:t>5. Scalability: Ability to handle large volumes of users and diverse linguistic contexts.</a:t>
            </a:r>
          </a:p>
          <a:p>
            <a:r>
              <a:rPr lang="en-US" sz="2000" dirty="0">
                <a:latin typeface="Times New Roman" pitchFamily="18" charset="0"/>
                <a:cs typeface="Times New Roman" pitchFamily="18" charset="0"/>
              </a:rPr>
              <a:t>6. Fairness and Equity: Mitigating biases and ensuring inclusivity in assessment process.</a:t>
            </a: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pic>
        <p:nvPicPr>
          <p:cNvPr id="5" name="Picture 4">
            <a:extLst>
              <a:ext uri="{FF2B5EF4-FFF2-40B4-BE49-F238E27FC236}">
                <a16:creationId xmlns:a16="http://schemas.microsoft.com/office/drawing/2014/main" id="{E6F00DDE-93C4-10E6-A2FB-BA69F1CCD1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4128" y="3223755"/>
            <a:ext cx="3198974" cy="3353514"/>
          </a:xfrm>
          <a:prstGeom prst="rect">
            <a:avLst/>
          </a:prstGeom>
        </p:spPr>
      </p:pic>
      <p:pic>
        <p:nvPicPr>
          <p:cNvPr id="11" name="Picture 10">
            <a:extLst>
              <a:ext uri="{FF2B5EF4-FFF2-40B4-BE49-F238E27FC236}">
                <a16:creationId xmlns:a16="http://schemas.microsoft.com/office/drawing/2014/main" id="{F658F15A-74C9-03C3-ABAA-06139DD4AE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66" y="1052736"/>
            <a:ext cx="5555948" cy="2736304"/>
          </a:xfrm>
          <a:prstGeom prst="rect">
            <a:avLst/>
          </a:prstGeom>
        </p:spPr>
      </p:pic>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AF6AEF-C9E8-AD10-F572-447592C73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908721"/>
            <a:ext cx="4320480" cy="3832550"/>
          </a:xfrm>
          <a:prstGeom prst="rect">
            <a:avLst/>
          </a:prstGeom>
        </p:spPr>
      </p:pic>
      <p:pic>
        <p:nvPicPr>
          <p:cNvPr id="6" name="Picture 5">
            <a:extLst>
              <a:ext uri="{FF2B5EF4-FFF2-40B4-BE49-F238E27FC236}">
                <a16:creationId xmlns:a16="http://schemas.microsoft.com/office/drawing/2014/main" id="{85AFE85D-8177-DBA2-1AB8-BDB7923D81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2276872"/>
            <a:ext cx="3732958" cy="4149364"/>
          </a:xfrm>
          <a:prstGeom prst="rect">
            <a:avLst/>
          </a:prstGeom>
        </p:spPr>
      </p:pic>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6514"/>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8" name="Rectangle 3">
            <a:extLst>
              <a:ext uri="{FF2B5EF4-FFF2-40B4-BE49-F238E27FC236}">
                <a16:creationId xmlns:a16="http://schemas.microsoft.com/office/drawing/2014/main" id="{ACC090C8-28EE-3941-C7E7-55B39A91C5A3}"/>
              </a:ext>
            </a:extLst>
          </p:cNvPr>
          <p:cNvSpPr>
            <a:spLocks noChangeArrowheads="1"/>
          </p:cNvSpPr>
          <p:nvPr/>
        </p:nvSpPr>
        <p:spPr bwMode="auto">
          <a:xfrm rot="10800000" flipV="1">
            <a:off x="475948" y="1700805"/>
            <a:ext cx="733641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During the English Proficiency Test initiative, we set out to transform language evaluation. We created an adaptive exam that uses dynamic question selection and predictive modelling to offer </a:t>
            </a:r>
            <a:r>
              <a:rPr kumimoji="0" lang="en-US" altLang="en-US" sz="2000" b="0" i="0" u="none" strike="noStrike" cap="none" normalizeH="0" baseline="0" dirty="0" err="1">
                <a:ln>
                  <a:noFill/>
                </a:ln>
                <a:solidFill>
                  <a:schemeClr val="tx1"/>
                </a:solidFill>
                <a:effectLst/>
                <a:latin typeface="Arial" panose="020B0604020202020204" pitchFamily="34" charset="0"/>
              </a:rPr>
              <a:t>indivisuali</a:t>
            </a:r>
            <a:r>
              <a:rPr lang="en-US" altLang="en-US" sz="2000" dirty="0" err="1">
                <a:latin typeface="Arial" panose="020B0604020202020204" pitchFamily="34" charset="0"/>
              </a:rPr>
              <a:t>s</a:t>
            </a:r>
            <a:r>
              <a:rPr kumimoji="0" lang="en-US" altLang="en-US" sz="2000" b="0" i="0" u="none" strike="noStrike" cap="none" normalizeH="0" baseline="0" dirty="0" err="1">
                <a:ln>
                  <a:noFill/>
                </a:ln>
                <a:solidFill>
                  <a:schemeClr val="tx1"/>
                </a:solidFill>
                <a:effectLst/>
                <a:latin typeface="Arial" panose="020B0604020202020204" pitchFamily="34" charset="0"/>
              </a:rPr>
              <a:t>ed</a:t>
            </a:r>
            <a:r>
              <a:rPr kumimoji="0" lang="en-US" altLang="en-US" sz="2000" b="0" i="0" u="none" strike="noStrike" cap="none" normalizeH="0" baseline="0" dirty="0">
                <a:ln>
                  <a:noFill/>
                </a:ln>
                <a:solidFill>
                  <a:schemeClr val="tx1"/>
                </a:solidFill>
                <a:effectLst/>
                <a:latin typeface="Arial" panose="020B0604020202020204" pitchFamily="34" charset="0"/>
              </a:rPr>
              <a:t> evaluations of English language proficiency. Our key conclusions center on the value of user-centric design, the effectiveness of predictive analytics in evaluation, and the way technology may improve inclusivity and fairness in language testing. We are dedicated to keeping up our efforts to develop and enhance language assessment techniques going forward for the benefit of students everywhere.</a:t>
            </a: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942</TotalTime>
  <Words>448</Words>
  <Application>Microsoft Office PowerPoint</Application>
  <PresentationFormat>On-screen Show (4:3)</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Symbol</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Vipin Kapoor</cp:lastModifiedBy>
  <cp:revision>41</cp:revision>
  <dcterms:created xsi:type="dcterms:W3CDTF">2022-12-12T14:14:34Z</dcterms:created>
  <dcterms:modified xsi:type="dcterms:W3CDTF">2024-07-06T17:43:20Z</dcterms:modified>
</cp:coreProperties>
</file>