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5" r:id="rId7"/>
    <p:sldId id="278" r:id="rId8"/>
    <p:sldId id="279"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68" d="100"/>
          <a:sy n="68" d="100"/>
        </p:scale>
        <p:origin x="124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Kapoor" userId="e8696e19ef11d5c2" providerId="LiveId" clId="{CD4987F6-CA7F-4216-A0D0-C520B2A4944C}"/>
    <pc:docChg chg="modSld">
      <pc:chgData name="Vipin Kapoor" userId="e8696e19ef11d5c2" providerId="LiveId" clId="{CD4987F6-CA7F-4216-A0D0-C520B2A4944C}" dt="2024-07-06T08:28:32.379" v="26" actId="20577"/>
      <pc:docMkLst>
        <pc:docMk/>
      </pc:docMkLst>
      <pc:sldChg chg="modSp mod">
        <pc:chgData name="Vipin Kapoor" userId="e8696e19ef11d5c2" providerId="LiveId" clId="{CD4987F6-CA7F-4216-A0D0-C520B2A4944C}" dt="2024-07-06T08:28:32.379" v="26" actId="20577"/>
        <pc:sldMkLst>
          <pc:docMk/>
          <pc:sldMk cId="0" sldId="268"/>
        </pc:sldMkLst>
        <pc:spChg chg="mod">
          <ac:chgData name="Vipin Kapoor" userId="e8696e19ef11d5c2" providerId="LiveId" clId="{CD4987F6-CA7F-4216-A0D0-C520B2A4944C}" dt="2024-07-06T08:28:32.379" v="26"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7/6/2024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7/6/2024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7/6/2024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2" Type="http://schemas.openxmlformats.org/officeDocument/2006/relationships/hyperlink" Target="https://www.tensorflow.org/tutorials/generative/dcgan" TargetMode="External"/><Relationship Id="rId1" Type="http://schemas.openxmlformats.org/officeDocument/2006/relationships/slideLayout" Target="../slideLayouts/slideLayout3.xml"/><Relationship Id="rId4" Type="http://schemas.openxmlformats.org/officeDocument/2006/relationships/hyperlink" Target="https://machinelearningmastery.com/how-to-code-the-generative-adversarial-network-training-algorithm-and-loss-function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rtlCol="0">
            <a:spAutoFit/>
          </a:bodyPr>
          <a:lstStyle/>
          <a:p>
            <a:pPr algn="ctr"/>
            <a:r>
              <a:rPr lang="en-US" sz="3600" dirty="0">
                <a:solidFill>
                  <a:srgbClr val="FF0000"/>
                </a:solidFill>
                <a:latin typeface="Arial Black" pitchFamily="34" charset="0"/>
              </a:rPr>
              <a:t>Project Based Learning -II</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1877437"/>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err="1"/>
              <a:t>Vanshita</a:t>
            </a:r>
            <a:r>
              <a:rPr lang="en-US" sz="2000" dirty="0"/>
              <a:t> Kapoor (2110993882)</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err="1">
                <a:latin typeface="Times New Roman" pitchFamily="18" charset="0"/>
                <a:cs typeface="Times New Roman" pitchFamily="18" charset="0"/>
              </a:rPr>
              <a:t>Mr</a:t>
            </a:r>
            <a:r>
              <a:rPr lang="en-US" sz="2000" dirty="0">
                <a:latin typeface="Times New Roman" pitchFamily="18" charset="0"/>
                <a:cs typeface="Times New Roman" pitchFamily="18" charset="0"/>
              </a:rPr>
              <a:t> Deepak Kumar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154984"/>
          </a:xfrm>
          <a:prstGeom prst="rect">
            <a:avLst/>
          </a:prstGeom>
        </p:spPr>
        <p:txBody>
          <a:bodyPr wrap="square">
            <a:spAutoFit/>
          </a:bodyPr>
          <a:lstStyle/>
          <a:p>
            <a:r>
              <a:rPr lang="en-IN" sz="2400" b="0" i="0" dirty="0">
                <a:solidFill>
                  <a:srgbClr val="000000"/>
                </a:solidFill>
                <a:effectLst/>
                <a:latin typeface="WordVisi_MSFontService"/>
              </a:rPr>
              <a:t>In the realm of artistic creation, the convergence of human ingenuity and artificial intelligence has birthed a groundbreaking project — the pursuit of generating realistic artwork through the innovative collaboration of human artists and advanced AI systems. </a:t>
            </a:r>
            <a:r>
              <a:rPr lang="en-US" sz="2400" b="0" i="0" dirty="0">
                <a:solidFill>
                  <a:srgbClr val="000000"/>
                </a:solidFill>
                <a:effectLst/>
                <a:latin typeface="Times New Roman" panose="02020603050405020304" pitchFamily="18" charset="0"/>
              </a:rPr>
              <a:t>This project envisions a future where the synergy of human intuition and artificial intelligence not only produces breathtaking visual masterpieces but also fosters a deeper understanding of the creative process itself. Join us on this transformative journey, where pixels and dreams converge, giving rise to a tapestry of artistry that blurs the lines between what is real and what is imagined. </a:t>
            </a:r>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052736"/>
            <a:ext cx="8136904" cy="4708981"/>
          </a:xfrm>
          <a:prstGeom prst="rect">
            <a:avLst/>
          </a:prstGeom>
        </p:spPr>
        <p:txBody>
          <a:bodyPr wrap="square">
            <a:spAutoFit/>
          </a:bodyPr>
          <a:lstStyle/>
          <a:p>
            <a:r>
              <a:rPr lang="en-US" sz="2000" b="0" i="0" dirty="0">
                <a:solidFill>
                  <a:srgbClr val="000000"/>
                </a:solidFill>
                <a:effectLst/>
                <a:latin typeface="Times New Roman" panose="02020603050405020304" pitchFamily="18" charset="0"/>
              </a:rPr>
              <a:t>At the heart of the issue is the intricate nature of human creativity — a multidimensional, emotionally charged force that is deeply embedded in culture, context, and subjective interpretation. Current state-of-the-art AI algorithms often struggle to encapsulate the subtleties of artistic expression, limiting their ability to produce works that authentically mirror the richness of human imagination. Bridging this gap requires delving into the complexities of creativity, unraveling the intricacies of individual styles, cultural influences, and the deeply personal aspects of artistic vision. Existing AI models, while powerful, often fall short in faithfully capturing these nuances, leading to outputs that, though impressive, lack the finesse and authenticity inherent in human-created masterpieces. Addressing these challenges necessitates a multidisciplinary approach that converges the realms of art, cognitive science, and advanced machine learning. Researchers must embark on a quest to decode the essence of artistic intuition, translating it into algorithms that can encapsulate the diverse array of human creativity.</a:t>
            </a: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2677656"/>
          </a:xfrm>
          <a:prstGeom prst="rect">
            <a:avLst/>
          </a:prstGeom>
        </p:spPr>
        <p:txBody>
          <a:bodyPr wrap="square">
            <a:spAutoFit/>
          </a:bodyPr>
          <a:lstStyle/>
          <a:p>
            <a:pPr marL="342900" indent="-342900" algn="l" rtl="0" fontAlgn="base">
              <a:buAutoNum type="arabicPeriod"/>
            </a:pPr>
            <a:r>
              <a:rPr lang="en-US" sz="2400" b="0" i="0" dirty="0">
                <a:solidFill>
                  <a:srgbClr val="000000"/>
                </a:solidFill>
                <a:effectLst/>
                <a:latin typeface="Times New Roman" panose="02020603050405020304" pitchFamily="18" charset="0"/>
              </a:rPr>
              <a:t>Python</a:t>
            </a:r>
          </a:p>
          <a:p>
            <a:pPr marL="342900" indent="-342900" algn="l" rtl="0" fontAlgn="base">
              <a:buAutoNum type="arabicPeriod"/>
            </a:pPr>
            <a:r>
              <a:rPr lang="en-US" sz="2400" b="0" i="0" dirty="0">
                <a:solidFill>
                  <a:srgbClr val="000000"/>
                </a:solidFill>
                <a:effectLst/>
                <a:latin typeface="Times New Roman" panose="02020603050405020304" pitchFamily="18" charset="0"/>
              </a:rPr>
              <a:t>TensorFlow</a:t>
            </a:r>
          </a:p>
          <a:p>
            <a:pPr marL="342900" indent="-342900" algn="l" rtl="0" fontAlgn="base">
              <a:buAutoNum type="arabicPeriod"/>
            </a:pPr>
            <a:r>
              <a:rPr lang="en-US" sz="2400" b="0" i="0" dirty="0" err="1">
                <a:solidFill>
                  <a:srgbClr val="000000"/>
                </a:solidFill>
                <a:effectLst/>
                <a:latin typeface="Times New Roman" panose="02020603050405020304" pitchFamily="18" charset="0"/>
              </a:rPr>
              <a:t>Keras</a:t>
            </a:r>
            <a:r>
              <a:rPr lang="en-US" sz="2400" b="0" i="0" dirty="0">
                <a:solidFill>
                  <a:srgbClr val="000000"/>
                </a:solidFill>
                <a:effectLst/>
                <a:latin typeface="Times New Roman" panose="02020603050405020304" pitchFamily="18" charset="0"/>
              </a:rPr>
              <a:t> </a:t>
            </a:r>
          </a:p>
          <a:p>
            <a:pPr marL="342900" indent="-342900" algn="l" rtl="0" fontAlgn="base">
              <a:buAutoNum type="arabicPeriod"/>
            </a:pPr>
            <a:r>
              <a:rPr lang="en-US" sz="2400" b="0" i="0" dirty="0">
                <a:solidFill>
                  <a:srgbClr val="000000"/>
                </a:solidFill>
                <a:effectLst/>
                <a:latin typeface="Times New Roman" panose="02020603050405020304" pitchFamily="18" charset="0"/>
              </a:rPr>
              <a:t>OpenCV</a:t>
            </a:r>
            <a:endParaRPr lang="en-US" sz="2400" b="0" i="0" dirty="0">
              <a:solidFill>
                <a:srgbClr val="000000"/>
              </a:solidFill>
              <a:effectLst/>
              <a:latin typeface="Segoe UI" panose="020B0502040204020203" pitchFamily="34" charset="0"/>
            </a:endParaRPr>
          </a:p>
          <a:p>
            <a:pPr algn="l" rtl="0" fontAlgn="base"/>
            <a:r>
              <a:rPr lang="en-US" sz="2400" b="0" i="0" dirty="0">
                <a:solidFill>
                  <a:srgbClr val="000000"/>
                </a:solidFill>
                <a:effectLst/>
                <a:latin typeface="Times New Roman" panose="02020603050405020304" pitchFamily="18" charset="0"/>
              </a:rPr>
              <a:t>5.  NumPy</a:t>
            </a:r>
          </a:p>
          <a:p>
            <a:pPr marL="342900" indent="-342900" algn="l" rtl="0" fontAlgn="base">
              <a:buAutoNum type="arabicPeriod" startAt="6"/>
            </a:pPr>
            <a:r>
              <a:rPr lang="en-US" sz="2400" b="0" i="0" dirty="0">
                <a:solidFill>
                  <a:srgbClr val="000000"/>
                </a:solidFill>
                <a:effectLst/>
                <a:latin typeface="Times New Roman" panose="02020603050405020304" pitchFamily="18" charset="0"/>
              </a:rPr>
              <a:t>Matplotlib</a:t>
            </a:r>
          </a:p>
          <a:p>
            <a:pPr algn="l" rtl="0" fontAlgn="base"/>
            <a:r>
              <a:rPr lang="en-US" sz="2400" dirty="0">
                <a:solidFill>
                  <a:srgbClr val="000000"/>
                </a:solidFill>
                <a:latin typeface="Times New Roman" pitchFamily="18" charset="0"/>
                <a:cs typeface="Times New Roman" pitchFamily="18" charset="0"/>
              </a:rPr>
              <a:t>7.  Generative </a:t>
            </a:r>
            <a:r>
              <a:rPr lang="en-US" sz="2400" dirty="0" err="1">
                <a:solidFill>
                  <a:srgbClr val="000000"/>
                </a:solidFill>
                <a:latin typeface="Times New Roman" pitchFamily="18" charset="0"/>
                <a:cs typeface="Times New Roman" pitchFamily="18" charset="0"/>
              </a:rPr>
              <a:t>Adverserial</a:t>
            </a:r>
            <a:r>
              <a:rPr lang="en-US" sz="2400" dirty="0">
                <a:solidFill>
                  <a:srgbClr val="000000"/>
                </a:solidFill>
                <a:latin typeface="Times New Roman" pitchFamily="18" charset="0"/>
                <a:cs typeface="Times New Roman" pitchFamily="18" charset="0"/>
              </a:rPr>
              <a:t> Network (GAN)</a:t>
            </a:r>
            <a:endParaRPr lang="en-US" sz="2400" dirty="0">
              <a:solidFill>
                <a:srgbClr val="000000"/>
              </a:solidFill>
              <a:latin typeface="Times New Roman" panose="02020603050405020304"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1354217"/>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a:p>
            <a:endParaRPr lang="en-US" sz="3200" dirty="0">
              <a:latin typeface="Times New Roman" pitchFamily="18" charset="0"/>
              <a:cs typeface="Times New Roman" pitchFamily="18" charset="0"/>
            </a:endParaRPr>
          </a:p>
          <a:p>
            <a:r>
              <a:rPr lang="en-US" dirty="0">
                <a:latin typeface="Times New Roman" pitchFamily="18" charset="0"/>
                <a:cs typeface="Times New Roman" pitchFamily="18" charset="0"/>
              </a:rPr>
              <a:t>These are some of the images generated by the model.</a:t>
            </a:r>
          </a:p>
        </p:txBody>
      </p:sp>
      <p:pic>
        <p:nvPicPr>
          <p:cNvPr id="5" name="Picture 4">
            <a:extLst>
              <a:ext uri="{FF2B5EF4-FFF2-40B4-BE49-F238E27FC236}">
                <a16:creationId xmlns:a16="http://schemas.microsoft.com/office/drawing/2014/main" id="{F0CDAA3E-F951-6359-F1AE-5EE67DE7C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988840"/>
            <a:ext cx="1152128" cy="1152128"/>
          </a:xfrm>
          <a:prstGeom prst="rect">
            <a:avLst/>
          </a:prstGeom>
        </p:spPr>
      </p:pic>
      <p:pic>
        <p:nvPicPr>
          <p:cNvPr id="17" name="Picture 16">
            <a:extLst>
              <a:ext uri="{FF2B5EF4-FFF2-40B4-BE49-F238E27FC236}">
                <a16:creationId xmlns:a16="http://schemas.microsoft.com/office/drawing/2014/main" id="{285117B0-18C5-67C4-E19A-19580F267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1988840"/>
            <a:ext cx="1152128" cy="1152128"/>
          </a:xfrm>
          <a:prstGeom prst="rect">
            <a:avLst/>
          </a:prstGeom>
        </p:spPr>
      </p:pic>
      <p:pic>
        <p:nvPicPr>
          <p:cNvPr id="19" name="Picture 18">
            <a:extLst>
              <a:ext uri="{FF2B5EF4-FFF2-40B4-BE49-F238E27FC236}">
                <a16:creationId xmlns:a16="http://schemas.microsoft.com/office/drawing/2014/main" id="{08DF1649-70CB-321E-B87D-918D994E4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988840"/>
            <a:ext cx="1152128" cy="1152128"/>
          </a:xfrm>
          <a:prstGeom prst="rect">
            <a:avLst/>
          </a:prstGeom>
        </p:spPr>
      </p:pic>
      <p:pic>
        <p:nvPicPr>
          <p:cNvPr id="21" name="Picture 20">
            <a:extLst>
              <a:ext uri="{FF2B5EF4-FFF2-40B4-BE49-F238E27FC236}">
                <a16:creationId xmlns:a16="http://schemas.microsoft.com/office/drawing/2014/main" id="{EB697E40-2354-F156-CB7D-C0C4BC9BB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4005064"/>
            <a:ext cx="1152128" cy="1152128"/>
          </a:xfrm>
          <a:prstGeom prst="rect">
            <a:avLst/>
          </a:prstGeom>
        </p:spPr>
      </p:pic>
      <p:pic>
        <p:nvPicPr>
          <p:cNvPr id="23" name="Picture 22">
            <a:extLst>
              <a:ext uri="{FF2B5EF4-FFF2-40B4-BE49-F238E27FC236}">
                <a16:creationId xmlns:a16="http://schemas.microsoft.com/office/drawing/2014/main" id="{82C6FE8B-C3AB-DB40-614D-35FEF8204D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7984" y="4011555"/>
            <a:ext cx="1152128" cy="1152128"/>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462760"/>
          </a:xfrm>
          <a:prstGeom prst="rect">
            <a:avLst/>
          </a:prstGeom>
        </p:spPr>
        <p:txBody>
          <a:bodyPr wrap="square">
            <a:spAutoFit/>
          </a:bodyPr>
          <a:lstStyle/>
          <a:p>
            <a:pPr algn="l" rtl="0" fontAlgn="base"/>
            <a:r>
              <a:rPr lang="en-US" sz="1800" b="0" i="0" dirty="0">
                <a:solidFill>
                  <a:srgbClr val="000000"/>
                </a:solidFill>
                <a:effectLst/>
                <a:latin typeface="Times New Roman" panose="02020603050405020304" pitchFamily="18" charset="0"/>
              </a:rPr>
              <a:t>The project on "Generating Art with AI" leveraging Generative Adversarial Networks (GANs) has successfully explored the intersection of artificial intelligence and creative expression. Through the implementation of advanced deep learning techniques, the project has demonstrated the capability of AI to autonomously generate diverse and captivating artworks. The key components of the project include a robust generative model, an intuitive user interface for collaboration, and critical examination of ethical implications in AI-generated art. </a:t>
            </a:r>
            <a:endParaRPr lang="en-US" sz="3200"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  </a:t>
            </a:r>
            <a:endParaRPr lang="en-US" sz="3200"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The generative model, comprising a sophisticated generator and discriminator, has been trained on a curated dataset encompassing various artistic styles. The adversarial training process has enabled the model to learn intricate patterns, styles, and visual elements, resulting in the creation of unique and aesthetically pleasing artworks. The project has also incorporated user interaction, allowing artists and enthusiasts to shape the creative process and co-create with the AI system. </a:t>
            </a:r>
            <a:endParaRPr lang="en-US" sz="3200" b="0" i="0" dirty="0">
              <a:solidFill>
                <a:srgbClr val="000000"/>
              </a:solidFill>
              <a:effectLst/>
              <a:latin typeface="Segoe UI" panose="020B0502040204020203" pitchFamily="34"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431435"/>
          </a:xfrm>
          <a:prstGeom prst="rect">
            <a:avLst/>
          </a:prstGeom>
        </p:spPr>
        <p:txBody>
          <a:bodyPr wrap="square">
            <a:spAutoFit/>
          </a:bodyPr>
          <a:lstStyle/>
          <a:p>
            <a:pPr>
              <a:buFont typeface="Arial" pitchFamily="34" charset="0"/>
              <a:buChar char="•"/>
            </a:pPr>
            <a:endParaRPr lang="en-US" sz="32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hlinkClick r:id="rId2"/>
              </a:rPr>
              <a:t>https://www.tensorflow.org/tutorials/generative/dcgan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hlinkClick r:id="rId3"/>
              </a:rPr>
              <a:t>https://keras.io/examples/generative/dcgan_overriding_train_step/</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hlinkClick r:id="rId4"/>
              </a:rPr>
              <a:t>https://machinelearningmastery.com/how-to-code-the-generative-adversarial-network-training-algorithm-and-loss-functions/</a:t>
            </a:r>
            <a:r>
              <a:rPr lang="en-US" sz="2000" dirty="0">
                <a:latin typeface="Times New Roman" pitchFamily="18" charset="0"/>
                <a:cs typeface="Times New Roman" pitchFamily="18" charset="0"/>
              </a:rPr>
              <a:t>   </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572</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Segoe UI</vt:lpstr>
      <vt:lpstr>Times New Roman</vt:lpstr>
      <vt:lpstr>WordVisi_MSFontService</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Vipin Kapoor</cp:lastModifiedBy>
  <cp:revision>37</cp:revision>
  <dcterms:created xsi:type="dcterms:W3CDTF">2022-12-12T14:14:34Z</dcterms:created>
  <dcterms:modified xsi:type="dcterms:W3CDTF">2024-07-06T08:28:56Z</dcterms:modified>
</cp:coreProperties>
</file>