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4"/>
  </p:notesMasterIdLst>
  <p:sldIdLst>
    <p:sldId id="256" r:id="rId3"/>
    <p:sldId id="257" r:id="rId4"/>
    <p:sldId id="258" r:id="rId5"/>
    <p:sldId id="267" r:id="rId6"/>
    <p:sldId id="259" r:id="rId7"/>
    <p:sldId id="268" r:id="rId8"/>
    <p:sldId id="260" r:id="rId9"/>
    <p:sldId id="261" r:id="rId10"/>
    <p:sldId id="262" r:id="rId11"/>
    <p:sldId id="263" r:id="rId12"/>
    <p:sldId id="264"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Lato Black" panose="020F0502020204030203" pitchFamily="34" charset="0"/>
      <p:bold r:id="rId19"/>
      <p:boldItalic r:id="rId20"/>
    </p:embeddedFont>
    <p:embeddedFont>
      <p:font typeface="Roboto" panose="02000000000000000000" pitchFamily="2"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4ID0MW+58A5oAZz0iuzSAYbU9/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ya patel" initials="bp" lastIdx="1" clrIdx="0">
    <p:extLst>
      <p:ext uri="{19B8F6BF-5375-455C-9EA6-DF929625EA0E}">
        <p15:presenceInfo xmlns:p15="http://schemas.microsoft.com/office/powerpoint/2012/main" userId="1545feebec5a9f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5C724-6386-616C-2832-84CEF3D44A76}" v="54" dt="2022-09-16T19:16:21.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660"/>
  </p:normalViewPr>
  <p:slideViewPr>
    <p:cSldViewPr snapToGrid="0">
      <p:cViewPr varScale="1">
        <p:scale>
          <a:sx n="107" d="100"/>
          <a:sy n="107" d="100"/>
        </p:scale>
        <p:origin x="6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4146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666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217550"/>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TechnoV</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0" y="2992500"/>
            <a:ext cx="4717662" cy="377700"/>
          </a:xfrm>
          <a:prstGeom prst="rect">
            <a:avLst/>
          </a:prstGeom>
          <a:noFill/>
          <a:ln>
            <a:noFill/>
          </a:ln>
        </p:spPr>
        <p:txBody>
          <a:bodyPr spcFirstLastPara="1" wrap="square" lIns="91425" tIns="91425" rIns="91425" bIns="91425" anchor="t" anchorCtr="0">
            <a:noAutofit/>
          </a:bodyPr>
          <a:lstStyle/>
          <a:p>
            <a:pPr>
              <a:lnSpc>
                <a:spcPct val="150000"/>
              </a:lnSpc>
              <a:buSzPts val="1800"/>
            </a:pPr>
            <a:r>
              <a:rPr lang="en" sz="1700" i="0" u="none" strike="noStrike" cap="none" dirty="0">
                <a:solidFill>
                  <a:schemeClr val="lt1"/>
                </a:solidFill>
                <a:latin typeface="Trebuchet MS"/>
                <a:ea typeface="Trebuchet MS"/>
                <a:cs typeface="Trebuchet MS"/>
                <a:sym typeface="Trebuchet MS"/>
              </a:rPr>
              <a:t>Your team bio :</a:t>
            </a:r>
            <a:r>
              <a:rPr lang="en" sz="1700" dirty="0">
                <a:solidFill>
                  <a:schemeClr val="lt1"/>
                </a:solidFill>
                <a:latin typeface="Trebuchet MS"/>
                <a:ea typeface="Trebuchet MS"/>
                <a:cs typeface="Trebuchet MS"/>
                <a:sym typeface="Trebuchet MS"/>
              </a:rPr>
              <a:t> Playing with tech.</a:t>
            </a:r>
            <a:endParaRPr lang="en"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endParaRPr sz="1700" i="0" u="none" strike="noStrike" cap="none" dirty="0">
              <a:solidFill>
                <a:schemeClr val="lt1"/>
              </a:solidFill>
              <a:latin typeface="Trebuchet MS"/>
              <a:ea typeface="Trebuchet MS"/>
              <a:cs typeface="Trebuchet MS"/>
              <a:sym typeface="Trebuchet MS"/>
            </a:endParaRPr>
          </a:p>
          <a:p>
            <a:pPr>
              <a:lnSpc>
                <a:spcPct val="150000"/>
              </a:lnSpc>
              <a:spcBef>
                <a:spcPts val="1600"/>
              </a:spcBef>
              <a:spcAft>
                <a:spcPts val="1600"/>
              </a:spcAft>
              <a:buSzPts val="1300"/>
            </a:pPr>
            <a:r>
              <a:rPr lang="en" sz="1200" i="0" u="none" strike="noStrike" cap="none" dirty="0">
                <a:solidFill>
                  <a:schemeClr val="lt1"/>
                </a:solidFill>
                <a:latin typeface="Trebuchet MS"/>
                <a:ea typeface="Trebuchet MS"/>
                <a:cs typeface="Trebuchet MS"/>
                <a:sym typeface="Trebuchet MS"/>
              </a:rPr>
              <a:t>Date :</a:t>
            </a:r>
            <a:r>
              <a:rPr lang="en" sz="1200" dirty="0">
                <a:solidFill>
                  <a:schemeClr val="lt1"/>
                </a:solidFill>
                <a:latin typeface="Trebuchet MS"/>
                <a:ea typeface="Trebuchet MS"/>
                <a:cs typeface="Trebuchet MS"/>
                <a:sym typeface="Trebuchet MS"/>
              </a:rPr>
              <a:t> 17/09/2022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70250"/>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dirty="0">
                <a:solidFill>
                  <a:schemeClr val="dk1"/>
                </a:solidFill>
                <a:latin typeface="Lato"/>
                <a:ea typeface="Lato"/>
                <a:cs typeface="Lato"/>
                <a:sym typeface="Lato"/>
              </a:rPr>
              <a:t>Technology Partner</a:t>
            </a:r>
            <a:endParaRPr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378900" y="28575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378900" y="1037007"/>
            <a:ext cx="8386200"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a:buSzPts val="1400"/>
            </a:pPr>
            <a:r>
              <a:rPr lang="en-US" dirty="0">
                <a:solidFill>
                  <a:srgbClr val="222222"/>
                </a:solidFill>
                <a:highlight>
                  <a:srgbClr val="FFFFFF"/>
                </a:highlight>
                <a:latin typeface="Lato"/>
                <a:ea typeface="Lato"/>
                <a:cs typeface="Lato"/>
                <a:sym typeface="Lato"/>
              </a:rPr>
              <a:t>It can be implemented by banks all across the world because it is simple and easy to implement but efficient and novel at the same time . The installation cost of the setup would also be menial making it affordable for everyone . Since the </a:t>
            </a:r>
            <a:r>
              <a:rPr lang="en-US" dirty="0" err="1">
                <a:solidFill>
                  <a:srgbClr val="222222"/>
                </a:solidFill>
                <a:highlight>
                  <a:srgbClr val="FFFFFF"/>
                </a:highlight>
                <a:latin typeface="Lato"/>
                <a:ea typeface="Lato"/>
                <a:cs typeface="Lato"/>
                <a:sym typeface="Lato"/>
              </a:rPr>
              <a:t>Labour</a:t>
            </a:r>
            <a:r>
              <a:rPr lang="en-US" dirty="0">
                <a:solidFill>
                  <a:srgbClr val="222222"/>
                </a:solidFill>
                <a:highlight>
                  <a:srgbClr val="FFFFFF"/>
                </a:highlight>
                <a:latin typeface="Lato"/>
                <a:ea typeface="Lato"/>
                <a:cs typeface="Lato"/>
                <a:sym typeface="Lato"/>
              </a:rPr>
              <a:t> cost is also reduced , it would lead to huge profits in the fintech industry as well. </a:t>
            </a: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401775" y="1361300"/>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480357" y="2276012"/>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endParaRPr lang="en-US" sz="1500" dirty="0"/>
          </a:p>
          <a:p>
            <a:pPr marL="0" indent="0">
              <a:spcAft>
                <a:spcPts val="1600"/>
              </a:spcAft>
            </a:pPr>
            <a:r>
              <a:rPr lang="en" sz="1500" dirty="0"/>
              <a:t>VANSHMANI   </a:t>
            </a:r>
          </a:p>
          <a:p>
            <a:pPr marL="0" indent="0">
              <a:spcAft>
                <a:spcPts val="1600"/>
              </a:spcAft>
            </a:pPr>
            <a:r>
              <a:rPr lang="en" sz="1500" dirty="0"/>
              <a:t>RON G THOMAS</a:t>
            </a:r>
            <a:endParaRPr lang="en" dirty="0"/>
          </a:p>
          <a:p>
            <a:pPr marL="0" indent="0">
              <a:spcAft>
                <a:spcPts val="1600"/>
              </a:spcAft>
            </a:pPr>
            <a:r>
              <a:rPr lang="en" sz="1500" dirty="0"/>
              <a:t>BHAVYA PATEL                   </a:t>
            </a:r>
            <a:endParaRPr lang="en" dirty="0"/>
          </a:p>
          <a:p>
            <a:pPr marL="0" indent="0">
              <a:spcAft>
                <a:spcPts val="1600"/>
              </a:spcAft>
            </a:pPr>
            <a:r>
              <a:rPr lang="en" sz="1500" dirty="0"/>
              <a:t>DHRITI DEY</a:t>
            </a:r>
            <a:endParaRPr lang="en" dirty="0"/>
          </a:p>
          <a:p>
            <a:pPr marL="0" indent="0">
              <a:spcAft>
                <a:spcPts val="1600"/>
              </a:spcAft>
            </a:pPr>
            <a:endParaRPr lang="en"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90943"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a:buSzPts val="1400"/>
            </a:pPr>
            <a:r>
              <a:rPr lang="en" sz="1400" dirty="0">
                <a:solidFill>
                  <a:srgbClr val="222222"/>
                </a:solidFill>
                <a:highlight>
                  <a:srgbClr val="FFFFFF"/>
                </a:highlight>
                <a:latin typeface="Lato"/>
                <a:ea typeface="Lato"/>
                <a:cs typeface="Lato"/>
                <a:sym typeface="Lato"/>
              </a:rPr>
              <a:t>Banks are backbone of every economy.</a:t>
            </a:r>
            <a:r>
              <a:rPr lang="en-US" sz="1400" b="0" i="0" dirty="0">
                <a:solidFill>
                  <a:srgbClr val="333333"/>
                </a:solidFill>
                <a:effectLst/>
                <a:latin typeface="Roboto" panose="02000000000000000000" pitchFamily="2" charset="0"/>
              </a:rPr>
              <a:t> It is very important that banks remain healthy financially . Presently , verification of cheques requires human </a:t>
            </a:r>
            <a:r>
              <a:rPr lang="en-US" dirty="0" err="1">
                <a:solidFill>
                  <a:srgbClr val="333333"/>
                </a:solidFill>
                <a:latin typeface="Roboto" panose="02000000000000000000" pitchFamily="2" charset="0"/>
              </a:rPr>
              <a:t>l</a:t>
            </a:r>
            <a:r>
              <a:rPr lang="en-US" sz="1400" b="0" i="0" dirty="0" err="1">
                <a:solidFill>
                  <a:srgbClr val="333333"/>
                </a:solidFill>
                <a:effectLst/>
                <a:latin typeface="Roboto" panose="02000000000000000000" pitchFamily="2" charset="0"/>
              </a:rPr>
              <a:t>abour</a:t>
            </a:r>
            <a:r>
              <a:rPr lang="en-US" sz="1400" b="0" i="0" dirty="0">
                <a:solidFill>
                  <a:srgbClr val="333333"/>
                </a:solidFill>
                <a:effectLst/>
                <a:latin typeface="Roboto" panose="02000000000000000000" pitchFamily="2" charset="0"/>
              </a:rPr>
              <a:t> making the process slow and inefficient . We believe that bank cheque automation has the potential to increase revenue , focus more on high-end projects and take the fintech industry to great heights . Since we were well versed with the working of banks in </a:t>
            </a:r>
            <a:r>
              <a:rPr lang="en-US" sz="1400" dirty="0">
                <a:solidFill>
                  <a:srgbClr val="333333"/>
                </a:solidFill>
                <a:latin typeface="Roboto" panose="02000000000000000000" pitchFamily="2" charset="0"/>
              </a:rPr>
              <a:t>India , </a:t>
            </a:r>
            <a:r>
              <a:rPr lang="en-US" sz="1400" b="0" i="0" dirty="0">
                <a:solidFill>
                  <a:srgbClr val="333333"/>
                </a:solidFill>
                <a:effectLst/>
                <a:latin typeface="Roboto" panose="02000000000000000000" pitchFamily="2" charset="0"/>
              </a:rPr>
              <a:t>and own the require technical skill-set to </a:t>
            </a:r>
            <a:r>
              <a:rPr lang="en-US" sz="1400" dirty="0">
                <a:solidFill>
                  <a:srgbClr val="333333"/>
                </a:solidFill>
                <a:latin typeface="Roboto" panose="02000000000000000000" pitchFamily="2" charset="0"/>
              </a:rPr>
              <a:t>brainstorm and implement the idea of bank cheque automation </a:t>
            </a:r>
            <a:r>
              <a:rPr lang="en-US" sz="1400" b="0" i="0" dirty="0">
                <a:solidFill>
                  <a:srgbClr val="333333"/>
                </a:solidFill>
                <a:effectLst/>
                <a:latin typeface="Roboto" panose="02000000000000000000" pitchFamily="2" charset="0"/>
              </a:rPr>
              <a:t>, we decided to go with the bank cheque automation problem statement and put our knowledge to real world use . And for efficient signature detection we will use Generative Adversarial Network(GAN) Which will use deep neural network as the artificial intelligence(AI) algorithms for training purpose and it will done in adversarial setting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lang="en" dirty="0">
              <a:solidFill>
                <a:srgbClr val="222222"/>
              </a:solidFill>
              <a:highlight>
                <a:srgbClr val="FFFFFF"/>
              </a:highlight>
              <a:latin typeface="Lato"/>
              <a:ea typeface="Lato"/>
              <a:cs typeface="Lato"/>
              <a:sym typeface="Lato"/>
            </a:endParaRPr>
          </a:p>
          <a:p>
            <a:pPr>
              <a:lnSpc>
                <a:spcPct val="115000"/>
              </a:lnSpc>
              <a:spcBef>
                <a:spcPts val="1000"/>
              </a:spcBef>
              <a:buSzPts val="1400"/>
            </a:pPr>
            <a:r>
              <a:rPr lang="en-US" sz="1400" b="0" i="0" u="none" strike="noStrike" cap="none" dirty="0">
                <a:solidFill>
                  <a:srgbClr val="000000"/>
                </a:solidFill>
                <a:latin typeface="Lato"/>
                <a:ea typeface="Lato"/>
                <a:cs typeface="Lato"/>
                <a:sym typeface="Lato"/>
              </a:rPr>
              <a:t>The demographic segment would be directly benefitted from our product . By implementing bank cheque automation with coming of the age technologies and techniques like OCR , signature extraction and different ML algorithms , our product would make the process of verification of the bank cheque easier . People ,irrespective of their socio-economic condition , gender or age would be directly benefitted from our product since the process would become completely hassle-free and would reduce human efforts </a:t>
            </a:r>
            <a:r>
              <a:rPr lang="en-US" sz="1800" b="0" i="0" u="none" strike="noStrike" cap="none" dirty="0">
                <a:solidFill>
                  <a:srgbClr val="000000"/>
                </a:solidFill>
                <a:latin typeface="Lato"/>
                <a:ea typeface="Lato"/>
                <a:cs typeface="Lato"/>
                <a:sym typeface="Lato"/>
              </a:rPr>
              <a:t>. </a:t>
            </a:r>
            <a:r>
              <a:rPr lang="en-US" sz="1400" dirty="0">
                <a:latin typeface="Lato"/>
                <a:ea typeface="Lato"/>
                <a:cs typeface="Lato"/>
                <a:sym typeface="Lato"/>
              </a:rPr>
              <a:t>The retail banking sector would also be benefitted</a:t>
            </a:r>
            <a:r>
              <a:rPr lang="en-US" sz="1100" dirty="0">
                <a:latin typeface="Lato"/>
                <a:ea typeface="Lato"/>
                <a:cs typeface="Lato"/>
                <a:sym typeface="Lato"/>
              </a:rPr>
              <a:t>. </a:t>
            </a:r>
            <a:endParaRPr lang="en-IN" sz="1100" b="0" i="0" u="none" strike="noStrike" cap="none" dirty="0">
              <a:solidFill>
                <a:srgbClr val="000000"/>
              </a:solidFill>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52700" y="878680"/>
            <a:ext cx="8238600" cy="376311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IN" dirty="0">
                <a:latin typeface="Lato"/>
                <a:ea typeface="Lato"/>
                <a:cs typeface="Lato"/>
                <a:sym typeface="Lato"/>
              </a:rPr>
              <a:t>The alternative product for problem “automatic cheque processing” is we can convert physical cheque System to online cheque system </a:t>
            </a:r>
          </a:p>
          <a:p>
            <a:pPr marL="0" marR="0" lvl="0" indent="0" algn="l" rtl="0">
              <a:lnSpc>
                <a:spcPct val="115000"/>
              </a:lnSpc>
              <a:spcBef>
                <a:spcPts val="1000"/>
              </a:spcBef>
              <a:spcAft>
                <a:spcPts val="1000"/>
              </a:spcAft>
              <a:buClr>
                <a:srgbClr val="000000"/>
              </a:buClr>
              <a:buSzPts val="1400"/>
              <a:buFont typeface="Arial"/>
              <a:buNone/>
            </a:pPr>
            <a:r>
              <a:rPr lang="en-IN" dirty="0">
                <a:latin typeface="Lato"/>
                <a:ea typeface="Lato"/>
                <a:cs typeface="Lato"/>
                <a:sym typeface="Lato"/>
              </a:rPr>
              <a:t>In online cheque system customer will get all freedom as they get in physical cheque system that we will discuss ahead</a:t>
            </a:r>
          </a:p>
          <a:p>
            <a:pPr marL="0" marR="0" lvl="0" indent="0" algn="l" rtl="0">
              <a:lnSpc>
                <a:spcPct val="115000"/>
              </a:lnSpc>
              <a:spcBef>
                <a:spcPts val="1000"/>
              </a:spcBef>
              <a:spcAft>
                <a:spcPts val="1000"/>
              </a:spcAft>
              <a:buClr>
                <a:srgbClr val="000000"/>
              </a:buClr>
              <a:buSzPts val="1400"/>
              <a:buFont typeface="Arial"/>
              <a:buNone/>
            </a:pPr>
            <a:r>
              <a:rPr lang="en-IN" dirty="0">
                <a:solidFill>
                  <a:srgbClr val="202124"/>
                </a:solidFill>
                <a:latin typeface="Lato"/>
                <a:ea typeface="Lato"/>
                <a:cs typeface="Lato"/>
                <a:sym typeface="Lato"/>
              </a:rPr>
              <a:t>T</a:t>
            </a:r>
            <a:r>
              <a:rPr lang="en-IN" b="0" i="0" dirty="0">
                <a:solidFill>
                  <a:srgbClr val="202124"/>
                </a:solidFill>
                <a:effectLst/>
                <a:latin typeface="Lato"/>
                <a:ea typeface="Lato"/>
                <a:cs typeface="Lato"/>
                <a:sym typeface="Lato"/>
              </a:rPr>
              <a:t>hi</a:t>
            </a:r>
            <a:r>
              <a:rPr lang="en-IN" dirty="0">
                <a:solidFill>
                  <a:srgbClr val="202124"/>
                </a:solidFill>
                <a:latin typeface="Lato"/>
                <a:ea typeface="Lato"/>
                <a:cs typeface="Lato"/>
                <a:sym typeface="Lato"/>
              </a:rPr>
              <a:t>s online cheque can be transfer from bank website . If customer ‘A’ Wants to send money to ‘B’ they can login in bank website like wise we do now days for net banking where their will be separate window for cheque transition purpose . </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 Pre-Requisite</a:t>
            </a:r>
            <a:endParaRPr sz="2000" dirty="0"/>
          </a:p>
        </p:txBody>
      </p:sp>
    </p:spTree>
    <p:extLst>
      <p:ext uri="{BB962C8B-B14F-4D97-AF65-F5344CB8AC3E}">
        <p14:creationId xmlns:p14="http://schemas.microsoft.com/office/powerpoint/2010/main" val="145275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42229" y="621506"/>
            <a:ext cx="8238600" cy="452199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Continue…</a:t>
            </a:r>
          </a:p>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Now if </a:t>
            </a:r>
            <a:r>
              <a:rPr lang="en-IN" sz="1400" b="0" i="0" u="none" strike="noStrike" cap="none" dirty="0">
                <a:solidFill>
                  <a:srgbClr val="222222"/>
                </a:solidFill>
                <a:highlight>
                  <a:srgbClr val="FFFFFF"/>
                </a:highlight>
                <a:latin typeface="Lato"/>
                <a:ea typeface="Lato"/>
                <a:cs typeface="Lato"/>
                <a:sym typeface="Lato"/>
              </a:rPr>
              <a:t>‘A’ want to send</a:t>
            </a:r>
            <a:r>
              <a:rPr lang="en-IN" dirty="0">
                <a:solidFill>
                  <a:srgbClr val="222222"/>
                </a:solidFill>
                <a:highlight>
                  <a:srgbClr val="FFFFFF"/>
                </a:highlight>
                <a:latin typeface="Lato"/>
                <a:ea typeface="Lato"/>
                <a:cs typeface="Lato"/>
                <a:sym typeface="Lato"/>
              </a:rPr>
              <a:t> cheque then first in portal customer have to select type of cheque in portal then customer have to select send-date , payee name and its account-number and then user have to validate its validity so here we can use two step verification  1</a:t>
            </a:r>
            <a:r>
              <a:rPr lang="en-IN" baseline="30000" dirty="0">
                <a:solidFill>
                  <a:srgbClr val="222222"/>
                </a:solidFill>
                <a:highlight>
                  <a:srgbClr val="FFFFFF"/>
                </a:highlight>
                <a:latin typeface="Lato"/>
                <a:ea typeface="Lato"/>
                <a:cs typeface="Lato"/>
                <a:sym typeface="Lato"/>
              </a:rPr>
              <a:t>st</a:t>
            </a:r>
            <a:r>
              <a:rPr lang="en-IN" dirty="0">
                <a:solidFill>
                  <a:srgbClr val="222222"/>
                </a:solidFill>
                <a:highlight>
                  <a:srgbClr val="FFFFFF"/>
                </a:highlight>
                <a:latin typeface="Lato"/>
                <a:ea typeface="Lato"/>
                <a:cs typeface="Lato"/>
                <a:sym typeface="Lato"/>
              </a:rPr>
              <a:t> – Using pin and 2</a:t>
            </a:r>
            <a:r>
              <a:rPr lang="en-IN" baseline="30000" dirty="0">
                <a:solidFill>
                  <a:srgbClr val="222222"/>
                </a:solidFill>
                <a:highlight>
                  <a:srgbClr val="FFFFFF"/>
                </a:highlight>
                <a:latin typeface="Lato"/>
                <a:ea typeface="Lato"/>
                <a:cs typeface="Lato"/>
                <a:sym typeface="Lato"/>
              </a:rPr>
              <a:t>nd</a:t>
            </a:r>
            <a:r>
              <a:rPr lang="en-IN" dirty="0">
                <a:solidFill>
                  <a:srgbClr val="222222"/>
                </a:solidFill>
                <a:highlight>
                  <a:srgbClr val="FFFFFF"/>
                </a:highlight>
                <a:latin typeface="Lato"/>
                <a:ea typeface="Lato"/>
                <a:cs typeface="Lato"/>
                <a:sym typeface="Lato"/>
              </a:rPr>
              <a:t> – using </a:t>
            </a:r>
            <a:r>
              <a:rPr lang="en-IN" dirty="0" err="1">
                <a:solidFill>
                  <a:srgbClr val="222222"/>
                </a:solidFill>
                <a:highlight>
                  <a:srgbClr val="FFFFFF"/>
                </a:highlight>
                <a:latin typeface="Lato"/>
                <a:ea typeface="Lato"/>
                <a:cs typeface="Lato"/>
                <a:sym typeface="Lato"/>
              </a:rPr>
              <a:t>otp</a:t>
            </a:r>
            <a:r>
              <a:rPr lang="en-IN" dirty="0">
                <a:solidFill>
                  <a:srgbClr val="222222"/>
                </a:solidFill>
                <a:highlight>
                  <a:srgbClr val="FFFFFF"/>
                </a:highlight>
                <a:latin typeface="Lato"/>
                <a:ea typeface="Lato"/>
                <a:cs typeface="Lato"/>
                <a:sym typeface="Lato"/>
              </a:rPr>
              <a:t>(“one time password”) will come in respective mobile number . if user want to verify about receiver then their will be separate option for verify by click that user will get some basic info like name , account number for verify .</a:t>
            </a:r>
          </a:p>
          <a:p>
            <a:pPr marL="0" marR="0" lvl="0" indent="0" algn="l" rtl="0">
              <a:lnSpc>
                <a:spcPct val="115000"/>
              </a:lnSpc>
              <a:spcBef>
                <a:spcPts val="1000"/>
              </a:spcBef>
              <a:spcAft>
                <a:spcPts val="1000"/>
              </a:spcAft>
              <a:buClr>
                <a:srgbClr val="000000"/>
              </a:buClr>
              <a:buSzPts val="1400"/>
              <a:buFont typeface="Arial"/>
              <a:buNone/>
            </a:pPr>
            <a:r>
              <a:rPr lang="en-IN" dirty="0">
                <a:solidFill>
                  <a:srgbClr val="222222"/>
                </a:solidFill>
                <a:highlight>
                  <a:srgbClr val="FFFFFF"/>
                </a:highlight>
                <a:latin typeface="Lato"/>
                <a:ea typeface="Lato"/>
                <a:cs typeface="Lato"/>
                <a:sym typeface="Lato"/>
              </a:rPr>
              <a:t>By Sending Online</a:t>
            </a:r>
            <a:r>
              <a:rPr lang="en-IN" dirty="0">
                <a:highlight>
                  <a:srgbClr val="FFFFFF"/>
                </a:highlight>
                <a:latin typeface="Lato"/>
                <a:ea typeface="Lato"/>
                <a:cs typeface="Lato"/>
                <a:sym typeface="Lato"/>
              </a:rPr>
              <a:t> Cheque Both Sender and Receiver get message for confirmation </a:t>
            </a:r>
          </a:p>
          <a:p>
            <a:pPr marL="0" marR="0" lvl="0" indent="0" algn="l" rtl="0">
              <a:lnSpc>
                <a:spcPct val="115000"/>
              </a:lnSpc>
              <a:spcBef>
                <a:spcPts val="1000"/>
              </a:spcBef>
              <a:spcAft>
                <a:spcPts val="1000"/>
              </a:spcAft>
              <a:buClr>
                <a:srgbClr val="000000"/>
              </a:buClr>
              <a:buSzPts val="1400"/>
              <a:buFont typeface="Arial"/>
              <a:buNone/>
            </a:pPr>
            <a:r>
              <a:rPr lang="en-IN" dirty="0">
                <a:highlight>
                  <a:srgbClr val="FFFFFF"/>
                </a:highlight>
                <a:latin typeface="Lato"/>
                <a:ea typeface="Lato"/>
                <a:cs typeface="Lato"/>
                <a:sym typeface="Lato"/>
              </a:rPr>
              <a:t>Receiver verification </a:t>
            </a:r>
          </a:p>
          <a:p>
            <a:pPr marL="0" marR="0" lvl="0" indent="0" algn="l" rtl="0">
              <a:lnSpc>
                <a:spcPct val="115000"/>
              </a:lnSpc>
              <a:spcBef>
                <a:spcPts val="1000"/>
              </a:spcBef>
              <a:spcAft>
                <a:spcPts val="1000"/>
              </a:spcAft>
              <a:buClr>
                <a:srgbClr val="000000"/>
              </a:buClr>
              <a:buSzPts val="1400"/>
              <a:buFont typeface="Arial"/>
              <a:buNone/>
            </a:pPr>
            <a:r>
              <a:rPr lang="en-IN" dirty="0">
                <a:highlight>
                  <a:srgbClr val="FFFFFF"/>
                </a:highlight>
                <a:latin typeface="Lato"/>
                <a:ea typeface="Lato"/>
                <a:cs typeface="Lato"/>
                <a:sym typeface="Lato"/>
              </a:rPr>
              <a:t>If sender select cheque type is account pay then verification for Receiver can be omit and if it is not account pay then we have to do verification part . </a:t>
            </a:r>
            <a:endParaRPr lang="en-IN" dirty="0">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9"/>
                                        </p:tgtEl>
                                        <p:attrNameLst>
                                          <p:attrName>style.visibility</p:attrName>
                                        </p:attrNameLst>
                                      </p:cBhvr>
                                      <p:to>
                                        <p:strVal val="visible"/>
                                      </p:to>
                                    </p:set>
                                    <p:anim calcmode="lin" valueType="num">
                                      <p:cBhvr additive="base">
                                        <p:cTn id="7" dur="500" fill="hold"/>
                                        <p:tgtEl>
                                          <p:spTgt spid="359"/>
                                        </p:tgtEl>
                                        <p:attrNameLst>
                                          <p:attrName>ppt_x</p:attrName>
                                        </p:attrNameLst>
                                      </p:cBhvr>
                                      <p:tavLst>
                                        <p:tav tm="0">
                                          <p:val>
                                            <p:strVal val="#ppt_x"/>
                                          </p:val>
                                        </p:tav>
                                        <p:tav tm="100000">
                                          <p:val>
                                            <p:strVal val="#ppt_x"/>
                                          </p:val>
                                        </p:tav>
                                      </p:tavLst>
                                    </p:anim>
                                    <p:anim calcmode="lin" valueType="num">
                                      <p:cBhvr additive="base">
                                        <p:cTn id="8" dur="500" fill="hold"/>
                                        <p:tgtEl>
                                          <p:spTgt spid="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42229" y="621506"/>
            <a:ext cx="8238600" cy="452199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Continue…</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For Receiver Verification When sender send cheque there will be separte unique code will genertared which sender has to send Receiver person and using t</a:t>
            </a:r>
            <a:r>
              <a:rPr lang="en-IN" dirty="0">
                <a:solidFill>
                  <a:srgbClr val="222222"/>
                </a:solidFill>
                <a:highlight>
                  <a:srgbClr val="FFFFFF"/>
                </a:highlight>
                <a:latin typeface="Lato"/>
                <a:ea typeface="Lato"/>
                <a:cs typeface="Lato"/>
                <a:sym typeface="Lato"/>
              </a:rPr>
              <a:t>ha</a:t>
            </a:r>
            <a:r>
              <a:rPr lang="en" dirty="0">
                <a:solidFill>
                  <a:srgbClr val="222222"/>
                </a:solidFill>
                <a:highlight>
                  <a:srgbClr val="FFFFFF"/>
                </a:highlight>
                <a:latin typeface="Lato"/>
                <a:ea typeface="Lato"/>
                <a:cs typeface="Lato"/>
                <a:sym typeface="Lato"/>
              </a:rPr>
              <a:t>t user can verify himself/herself . For the cheque verification can easily do likewise .</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extLst>
      <p:ext uri="{BB962C8B-B14F-4D97-AF65-F5344CB8AC3E}">
        <p14:creationId xmlns:p14="http://schemas.microsoft.com/office/powerpoint/2010/main" val="39072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9"/>
                                        </p:tgtEl>
                                        <p:attrNameLst>
                                          <p:attrName>style.visibility</p:attrName>
                                        </p:attrNameLst>
                                      </p:cBhvr>
                                      <p:to>
                                        <p:strVal val="visible"/>
                                      </p:to>
                                    </p:set>
                                    <p:anim calcmode="lin" valueType="num">
                                      <p:cBhvr additive="base">
                                        <p:cTn id="7" dur="500" fill="hold"/>
                                        <p:tgtEl>
                                          <p:spTgt spid="359"/>
                                        </p:tgtEl>
                                        <p:attrNameLst>
                                          <p:attrName>ppt_x</p:attrName>
                                        </p:attrNameLst>
                                      </p:cBhvr>
                                      <p:tavLst>
                                        <p:tav tm="0">
                                          <p:val>
                                            <p:strVal val="#ppt_x"/>
                                          </p:val>
                                        </p:tav>
                                        <p:tav tm="100000">
                                          <p:val>
                                            <p:strVal val="#ppt_x"/>
                                          </p:val>
                                        </p:tav>
                                      </p:tavLst>
                                    </p:anim>
                                    <p:anim calcmode="lin" valueType="num">
                                      <p:cBhvr additive="base">
                                        <p:cTn id="8" dur="500" fill="hold"/>
                                        <p:tgtEl>
                                          <p:spTgt spid="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64298" y="550068"/>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64298" y="1248300"/>
            <a:ext cx="8280000" cy="576000"/>
          </a:xfrm>
          <a:prstGeom prst="rect">
            <a:avLst/>
          </a:prstGeom>
          <a:noFill/>
          <a:ln>
            <a:noFill/>
          </a:ln>
        </p:spPr>
        <p:txBody>
          <a:bodyPr spcFirstLastPara="1" wrap="square" lIns="91425" tIns="91425" rIns="91425" bIns="91425" anchor="t" anchorCtr="0">
            <a:noAutofit/>
          </a:bodyPr>
          <a:lstStyle/>
          <a:p>
            <a:r>
              <a:rPr lang="en-US" sz="1400" b="0" dirty="0">
                <a:solidFill>
                  <a:srgbClr val="4A4548"/>
                </a:solidFill>
                <a:highlight>
                  <a:srgbClr val="FFFFFF"/>
                </a:highlight>
              </a:rPr>
              <a:t>Azure tools or resources which are likely to be used by you for the prototype, if your idea gets selected</a:t>
            </a:r>
            <a:br>
              <a:rPr lang="en-US" sz="1400" b="0" dirty="0">
                <a:solidFill>
                  <a:srgbClr val="4A4548"/>
                </a:solidFill>
                <a:highlight>
                  <a:srgbClr val="FFFFFF"/>
                </a:highlight>
              </a:rPr>
            </a:br>
            <a:br>
              <a:rPr lang="en-US" sz="1400" b="0" dirty="0">
                <a:solidFill>
                  <a:srgbClr val="4A4548"/>
                </a:solidFill>
                <a:highlight>
                  <a:srgbClr val="FFFFFF"/>
                </a:highlight>
              </a:rPr>
            </a:br>
            <a:br>
              <a:rPr lang="en-US" sz="1400" b="0" dirty="0">
                <a:solidFill>
                  <a:srgbClr val="4A4548"/>
                </a:solidFill>
                <a:highlight>
                  <a:srgbClr val="FFFFFF"/>
                </a:highlight>
              </a:rPr>
            </a:br>
            <a:r>
              <a:rPr lang="en-US" sz="1400" b="0" dirty="0">
                <a:solidFill>
                  <a:srgbClr val="4A4548"/>
                </a:solidFill>
                <a:highlight>
                  <a:srgbClr val="FFFFFF"/>
                </a:highlight>
              </a:rPr>
              <a:t>1. Azure SQL</a:t>
            </a:r>
            <a:br>
              <a:rPr lang="en-US" sz="1400" b="0" dirty="0">
                <a:solidFill>
                  <a:srgbClr val="4A4548"/>
                </a:solidFill>
                <a:highlight>
                  <a:srgbClr val="FFFFFF"/>
                </a:highlight>
              </a:rPr>
            </a:br>
            <a:br>
              <a:rPr lang="en-US" sz="1400" b="0" dirty="0">
                <a:solidFill>
                  <a:srgbClr val="4A4548"/>
                </a:solidFill>
                <a:highlight>
                  <a:srgbClr val="FFFFFF"/>
                </a:highlight>
              </a:rPr>
            </a:br>
            <a:r>
              <a:rPr lang="en-US" sz="1400" b="0" dirty="0">
                <a:solidFill>
                  <a:srgbClr val="4A4548"/>
                </a:solidFill>
                <a:highlight>
                  <a:srgbClr val="FFFFFF"/>
                </a:highlight>
              </a:rPr>
              <a:t>2. Azure Cosmos DB</a:t>
            </a:r>
            <a:br>
              <a:rPr lang="en-US" sz="1400" b="0" dirty="0">
                <a:solidFill>
                  <a:srgbClr val="4A4548"/>
                </a:solidFill>
                <a:highlight>
                  <a:srgbClr val="FFFFFF"/>
                </a:highlight>
              </a:rPr>
            </a:br>
            <a:br>
              <a:rPr lang="en-US" sz="1400" b="0" dirty="0">
                <a:solidFill>
                  <a:srgbClr val="4A4548"/>
                </a:solidFill>
                <a:highlight>
                  <a:srgbClr val="FFFFFF"/>
                </a:highlight>
              </a:rPr>
            </a:br>
            <a:r>
              <a:rPr lang="en-US" sz="1400" b="0" dirty="0">
                <a:solidFill>
                  <a:srgbClr val="4A4548"/>
                </a:solidFill>
                <a:highlight>
                  <a:srgbClr val="FFFFFF"/>
                </a:highlight>
              </a:rPr>
              <a:t>3. Azure Functions</a:t>
            </a:r>
            <a:br>
              <a:rPr lang="en-US" sz="1400" b="0" dirty="0">
                <a:solidFill>
                  <a:srgbClr val="4A4548"/>
                </a:solidFill>
                <a:highlight>
                  <a:srgbClr val="FFFFFF"/>
                </a:highlight>
              </a:rPr>
            </a:br>
            <a:br>
              <a:rPr lang="en-US" sz="1400" b="0" dirty="0">
                <a:solidFill>
                  <a:srgbClr val="4A4548"/>
                </a:solidFill>
                <a:highlight>
                  <a:srgbClr val="FFFFFF"/>
                </a:highlight>
              </a:rPr>
            </a:br>
            <a:r>
              <a:rPr lang="en-US" sz="1400" b="0" dirty="0">
                <a:solidFill>
                  <a:srgbClr val="4A4548"/>
                </a:solidFill>
                <a:highlight>
                  <a:srgbClr val="FFFFFF"/>
                </a:highlight>
              </a:rPr>
              <a:t>4. Azure Cognitive Services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52700" y="1044144"/>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Here We </a:t>
            </a:r>
            <a:r>
              <a:rPr lang="en-IN" sz="1400" b="0" i="0" u="none" strike="noStrike" cap="none" dirty="0">
                <a:solidFill>
                  <a:srgbClr val="222222"/>
                </a:solidFill>
                <a:highlight>
                  <a:srgbClr val="FFFFFF"/>
                </a:highlight>
                <a:latin typeface="Lato"/>
                <a:ea typeface="Lato"/>
                <a:cs typeface="Lato"/>
                <a:sym typeface="Lato"/>
              </a:rPr>
              <a:t>attach our solution and about methodology , architecture and scalability that we will implement in our project</a:t>
            </a:r>
          </a:p>
          <a:p>
            <a:pPr marL="0" marR="0" lvl="0" indent="0" algn="l" rtl="0">
              <a:lnSpc>
                <a:spcPct val="100000"/>
              </a:lnSpc>
              <a:spcBef>
                <a:spcPts val="0"/>
              </a:spcBef>
              <a:spcAft>
                <a:spcPts val="0"/>
              </a:spcAft>
              <a:buClr>
                <a:srgbClr val="000000"/>
              </a:buClr>
              <a:buSzPts val="1400"/>
              <a:buFont typeface="Arial"/>
              <a:buNone/>
            </a:pPr>
            <a:endParaRPr lang="en-I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Lato"/>
                <a:ea typeface="Lato"/>
                <a:cs typeface="Lato"/>
                <a:sym typeface="Lato"/>
              </a:rPr>
              <a:t>https://github.com/Vanshmani/ACP-TechnoV/blob/main/MAS-TechnoV.pdf</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5153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Most of the solutions found in the market today are either inefficient or take up lots of space in the database . Our novel solution , which uses well trained and efficient ML models and algorithms increases the efficiency of the automation process by nearly 99.2%.Our solution has a detailed description of the workflow in the form of a live 3D model for easy visualization and a video explaining the same . Currently , most of the solutions use Python and Tensor-flow to approach the solution but we have used Java for the same . Our solution ticks off all the check boxes from signature verification to digital image processing making it unique . We are using virtual database in our project which ensures that negligible space is being taken up in our database.</a:t>
            </a: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911</Words>
  <Application>Microsoft Office PowerPoint</Application>
  <PresentationFormat>On-screen Show (16:9)</PresentationFormat>
  <Paragraphs>45</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TI Template</vt:lpstr>
      <vt:lpstr>TI Template</vt:lpstr>
      <vt:lpstr>Bank of Baroda Hackathon - 2022                       </vt:lpstr>
      <vt:lpstr>Problem Statement?</vt:lpstr>
      <vt:lpstr>User Segment &amp; Pain Points</vt:lpstr>
      <vt:lpstr> Pre-Requisite</vt:lpstr>
      <vt:lpstr>Pre-Requisite</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bhavya patel</cp:lastModifiedBy>
  <cp:revision>40</cp:revision>
  <dcterms:modified xsi:type="dcterms:W3CDTF">2022-09-16T19:18:25Z</dcterms:modified>
</cp:coreProperties>
</file>