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6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39191" y="7749538"/>
            <a:ext cx="1722627" cy="4114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900" y="34510"/>
            <a:ext cx="13436600" cy="2853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1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67958" y="1966975"/>
            <a:ext cx="6172834" cy="2126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660400"/>
            <a:ext cx="41319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i="0">
                <a:latin typeface="Arial"/>
                <a:cs typeface="Arial"/>
              </a:rPr>
              <a:t>NAME: VANSH </a:t>
            </a:r>
            <a:r>
              <a:rPr dirty="0" sz="3000" spc="-10" i="0">
                <a:latin typeface="Arial"/>
                <a:cs typeface="Arial"/>
              </a:rPr>
              <a:t>RAVAL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35000" y="1536700"/>
            <a:ext cx="5888990" cy="2341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z="30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FFFFFF"/>
                </a:solidFill>
                <a:latin typeface="Arial"/>
                <a:cs typeface="Arial"/>
              </a:rPr>
              <a:t>Roll-</a:t>
            </a:r>
            <a:r>
              <a:rPr dirty="0" sz="30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000" spc="-10" b="1">
                <a:solidFill>
                  <a:srgbClr val="FFFFFF"/>
                </a:solidFill>
                <a:latin typeface="Arial"/>
                <a:cs typeface="Arial"/>
              </a:rPr>
              <a:t>2402031030117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"/>
              <a:cs typeface="Arial"/>
            </a:endParaRPr>
          </a:p>
          <a:p>
            <a:pPr marL="101600">
              <a:lnSpc>
                <a:spcPct val="100000"/>
              </a:lnSpc>
            </a:pPr>
            <a:r>
              <a:rPr dirty="0" sz="3000" b="1">
                <a:solidFill>
                  <a:srgbClr val="FFFFFF"/>
                </a:solidFill>
                <a:latin typeface="Arial"/>
                <a:cs typeface="Arial"/>
              </a:rPr>
              <a:t>CLASS- 4IT-</a:t>
            </a:r>
            <a:r>
              <a:rPr dirty="0" sz="3000" spc="-25" b="1">
                <a:solidFill>
                  <a:srgbClr val="FFFFFF"/>
                </a:solidFill>
                <a:latin typeface="Arial"/>
                <a:cs typeface="Arial"/>
              </a:rPr>
              <a:t>B&amp;C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150" spc="-95" b="1" i="1">
                <a:solidFill>
                  <a:srgbClr val="FFFFFF"/>
                </a:solidFill>
                <a:latin typeface="Arial"/>
                <a:cs typeface="Arial"/>
              </a:rPr>
              <a:t>SUBJECT-</a:t>
            </a:r>
            <a:r>
              <a:rPr dirty="0" sz="3150" spc="-90" b="1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150" spc="-80" b="1" i="1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r>
              <a:rPr dirty="0" sz="3150" spc="-85" b="1" i="1">
                <a:solidFill>
                  <a:srgbClr val="FFFFFF"/>
                </a:solidFill>
                <a:latin typeface="Arial"/>
                <a:cs typeface="Arial"/>
              </a:rPr>
              <a:t> programming</a:t>
            </a:r>
            <a:endParaRPr sz="3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4" y="1663699"/>
            <a:ext cx="11332845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100" b="0" i="0">
                <a:latin typeface="Courier New"/>
                <a:cs typeface="Courier New"/>
              </a:rPr>
              <a:t>Working</a:t>
            </a:r>
            <a:r>
              <a:rPr dirty="0" sz="4450" spc="-570" b="0" i="0">
                <a:latin typeface="Courier New"/>
                <a:cs typeface="Courier New"/>
              </a:rPr>
              <a:t> </a:t>
            </a:r>
            <a:r>
              <a:rPr dirty="0" sz="4450" spc="-40" b="0" i="0">
                <a:latin typeface="Courier New"/>
                <a:cs typeface="Courier New"/>
              </a:rPr>
              <a:t>with</a:t>
            </a:r>
            <a:r>
              <a:rPr dirty="0" sz="4450" spc="-585" b="0" i="0">
                <a:latin typeface="Courier New"/>
                <a:cs typeface="Courier New"/>
              </a:rPr>
              <a:t> </a:t>
            </a:r>
            <a:r>
              <a:rPr dirty="0" sz="4450" spc="-114" b="0" i="0">
                <a:latin typeface="Courier New"/>
                <a:cs typeface="Courier New"/>
              </a:rPr>
              <a:t>Different</a:t>
            </a:r>
            <a:r>
              <a:rPr dirty="0" sz="4450" spc="-555" b="0" i="0">
                <a:latin typeface="Courier New"/>
                <a:cs typeface="Courier New"/>
              </a:rPr>
              <a:t> </a:t>
            </a:r>
            <a:r>
              <a:rPr dirty="0" sz="4450" spc="-45" b="0" i="0">
                <a:latin typeface="Courier New"/>
                <a:cs typeface="Courier New"/>
              </a:rPr>
              <a:t>Data</a:t>
            </a:r>
            <a:r>
              <a:rPr dirty="0" sz="4450" spc="-570" b="0" i="0">
                <a:latin typeface="Courier New"/>
                <a:cs typeface="Courier New"/>
              </a:rPr>
              <a:t> </a:t>
            </a:r>
            <a:r>
              <a:rPr dirty="0" sz="4450" spc="-35" b="0" i="0">
                <a:latin typeface="Courier New"/>
                <a:cs typeface="Courier New"/>
              </a:rPr>
              <a:t>Sources</a:t>
            </a:r>
            <a:endParaRPr sz="445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81304" y="2809798"/>
            <a:ext cx="12677775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Read</a:t>
            </a:r>
            <a:r>
              <a:rPr dirty="0" sz="1750" spc="-9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data</a:t>
            </a:r>
            <a:r>
              <a:rPr dirty="0" sz="1750" spc="-9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from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Excel,</a:t>
            </a:r>
            <a:r>
              <a:rPr dirty="0" sz="17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JSON,</a:t>
            </a:r>
            <a:r>
              <a:rPr dirty="0" sz="175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40">
                <a:solidFill>
                  <a:srgbClr val="E4DFDF"/>
                </a:solidFill>
                <a:latin typeface="Roboto"/>
                <a:cs typeface="Roboto"/>
              </a:rPr>
              <a:t>SQL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databases,</a:t>
            </a:r>
            <a:r>
              <a:rPr dirty="0" sz="1750" spc="-4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and</a:t>
            </a:r>
            <a:r>
              <a:rPr dirty="0" sz="175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cloud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storage.</a:t>
            </a:r>
            <a:r>
              <a:rPr dirty="0" sz="1750" spc="-4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Fetch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data</a:t>
            </a:r>
            <a:r>
              <a:rPr dirty="0" sz="175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4DFDF"/>
                </a:solidFill>
                <a:latin typeface="Roboto"/>
                <a:cs typeface="Roboto"/>
              </a:rPr>
              <a:t>from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4DFDF"/>
                </a:solidFill>
                <a:latin typeface="Roboto"/>
                <a:cs typeface="Roboto"/>
              </a:rPr>
              <a:t>web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services.</a:t>
            </a:r>
            <a:r>
              <a:rPr dirty="0" sz="17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Incorporate</a:t>
            </a:r>
            <a:r>
              <a:rPr dirty="0" sz="17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into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Pandas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dataframes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using</a:t>
            </a:r>
            <a:r>
              <a:rPr dirty="0" sz="1750" spc="-7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APIs,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using</a:t>
            </a:r>
            <a:r>
              <a:rPr dirty="0" sz="1750" spc="-7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requests</a:t>
            </a:r>
            <a:r>
              <a:rPr dirty="0" sz="17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and</a:t>
            </a:r>
            <a:r>
              <a:rPr dirty="0" sz="1750" spc="-7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JSON</a:t>
            </a:r>
            <a:r>
              <a:rPr dirty="0" sz="1750" spc="-9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response</a:t>
            </a:r>
            <a:r>
              <a:rPr dirty="0" sz="17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parsing.</a:t>
            </a:r>
            <a:endParaRPr sz="175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0432" y="3851147"/>
            <a:ext cx="3227959" cy="130695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950334" y="4519422"/>
            <a:ext cx="21590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0">
                <a:solidFill>
                  <a:srgbClr val="E4DFDF"/>
                </a:solidFill>
                <a:latin typeface="Courier New"/>
                <a:cs typeface="Courier New"/>
              </a:rPr>
              <a:t>1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83021" y="4053967"/>
            <a:ext cx="3376295" cy="848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20">
                <a:solidFill>
                  <a:srgbClr val="E4DFDF"/>
                </a:solidFill>
                <a:latin typeface="Courier New"/>
                <a:cs typeface="Courier New"/>
              </a:rPr>
              <a:t>Read</a:t>
            </a:r>
            <a:r>
              <a:rPr dirty="0" sz="2200" spc="-290">
                <a:solidFill>
                  <a:srgbClr val="E4DFDF"/>
                </a:solidFill>
                <a:latin typeface="Courier New"/>
                <a:cs typeface="Courier New"/>
              </a:rPr>
              <a:t> </a:t>
            </a:r>
            <a:r>
              <a:rPr dirty="0" sz="2200" spc="-20">
                <a:solidFill>
                  <a:srgbClr val="E4DFDF"/>
                </a:solidFill>
                <a:latin typeface="Courier New"/>
                <a:cs typeface="Courier New"/>
              </a:rPr>
              <a:t>Data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Data</a:t>
            </a:r>
            <a:r>
              <a:rPr dirty="0" sz="175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from</a:t>
            </a:r>
            <a:r>
              <a:rPr dirty="0" sz="1750" spc="-9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excel,</a:t>
            </a:r>
            <a:r>
              <a:rPr dirty="0" sz="17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JSON,</a:t>
            </a:r>
            <a:r>
              <a:rPr dirty="0" sz="1750" spc="-7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SQL,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cloud.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826300" y="5171185"/>
            <a:ext cx="12954000" cy="1350645"/>
            <a:chOff x="826300" y="5171185"/>
            <a:chExt cx="12954000" cy="1350645"/>
          </a:xfrm>
        </p:grpSpPr>
        <p:sp>
          <p:nvSpPr>
            <p:cNvPr id="8" name="object 8" descr=""/>
            <p:cNvSpPr/>
            <p:nvPr/>
          </p:nvSpPr>
          <p:spPr>
            <a:xfrm>
              <a:off x="5725160" y="5171185"/>
              <a:ext cx="8054975" cy="15240"/>
            </a:xfrm>
            <a:custGeom>
              <a:avLst/>
              <a:gdLst/>
              <a:ahLst/>
              <a:cxnLst/>
              <a:rect l="l" t="t" r="r" b="b"/>
              <a:pathLst>
                <a:path w="8054975" h="15239">
                  <a:moveTo>
                    <a:pt x="8051419" y="0"/>
                  </a:moveTo>
                  <a:lnTo>
                    <a:pt x="3428" y="0"/>
                  </a:lnTo>
                  <a:lnTo>
                    <a:pt x="0" y="3428"/>
                  </a:lnTo>
                  <a:lnTo>
                    <a:pt x="0" y="7619"/>
                  </a:lnTo>
                  <a:lnTo>
                    <a:pt x="0" y="11937"/>
                  </a:lnTo>
                  <a:lnTo>
                    <a:pt x="3428" y="15239"/>
                  </a:lnTo>
                  <a:lnTo>
                    <a:pt x="8051419" y="15239"/>
                  </a:lnTo>
                  <a:lnTo>
                    <a:pt x="8054721" y="11937"/>
                  </a:lnTo>
                  <a:lnTo>
                    <a:pt x="8054721" y="3428"/>
                  </a:lnTo>
                  <a:lnTo>
                    <a:pt x="805141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300" y="5214746"/>
              <a:ext cx="6456172" cy="1306957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3950334" y="5721477"/>
            <a:ext cx="21590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0">
                <a:solidFill>
                  <a:srgbClr val="E4DFDF"/>
                </a:solidFill>
                <a:latin typeface="Courier New"/>
                <a:cs typeface="Courier New"/>
              </a:rPr>
              <a:t>2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497318" y="5417947"/>
            <a:ext cx="2268855" cy="848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5">
                <a:solidFill>
                  <a:srgbClr val="E4DFDF"/>
                </a:solidFill>
                <a:latin typeface="Courier New"/>
                <a:cs typeface="Courier New"/>
              </a:rPr>
              <a:t>Connect</a:t>
            </a:r>
            <a:r>
              <a:rPr dirty="0" sz="2200" spc="-220">
                <a:solidFill>
                  <a:srgbClr val="E4DFDF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E4DFDF"/>
                </a:solidFill>
                <a:latin typeface="Courier New"/>
                <a:cs typeface="Courier New"/>
              </a:rPr>
              <a:t>to</a:t>
            </a:r>
            <a:r>
              <a:rPr dirty="0" sz="2200" spc="-220">
                <a:solidFill>
                  <a:srgbClr val="E4DFDF"/>
                </a:solidFill>
                <a:latin typeface="Courier New"/>
                <a:cs typeface="Courier New"/>
              </a:rPr>
              <a:t> </a:t>
            </a:r>
            <a:r>
              <a:rPr dirty="0" sz="2200" spc="-25">
                <a:solidFill>
                  <a:srgbClr val="E4DFDF"/>
                </a:solidFill>
                <a:latin typeface="Courier New"/>
                <a:cs typeface="Courier New"/>
              </a:rPr>
              <a:t>API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39"/>
              </a:spcBef>
            </a:pP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API</a:t>
            </a:r>
            <a:r>
              <a:rPr dirty="0" sz="1750" spc="-10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4DFDF"/>
                </a:solidFill>
                <a:latin typeface="Roboto"/>
                <a:cs typeface="Roboto"/>
              </a:rPr>
              <a:t>from</a:t>
            </a:r>
            <a:r>
              <a:rPr dirty="0" sz="1750" spc="-9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4DFDF"/>
                </a:solidFill>
                <a:latin typeface="Roboto"/>
                <a:cs typeface="Roboto"/>
              </a:rPr>
              <a:t>web</a:t>
            </a:r>
            <a:r>
              <a:rPr dirty="0" sz="1750" spc="-9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services.</a:t>
            </a:r>
            <a:endParaRPr sz="1750">
              <a:latin typeface="Roboto"/>
              <a:cs typeface="Roboto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38000" y="7421434"/>
            <a:ext cx="2596097" cy="7319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-1"/>
            <a:ext cx="548640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4" y="679830"/>
            <a:ext cx="6171565" cy="14160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600"/>
              </a:lnSpc>
            </a:pPr>
            <a:r>
              <a:rPr dirty="0" sz="4450" spc="-130" b="0" i="0">
                <a:latin typeface="Courier New"/>
                <a:cs typeface="Courier New"/>
              </a:rPr>
              <a:t>Conclusion:</a:t>
            </a:r>
            <a:r>
              <a:rPr dirty="0" sz="4450" spc="-455" b="0" i="0">
                <a:latin typeface="Courier New"/>
                <a:cs typeface="Courier New"/>
              </a:rPr>
              <a:t> </a:t>
            </a:r>
            <a:r>
              <a:rPr dirty="0" sz="4450" spc="-90" b="0" i="0">
                <a:latin typeface="Courier New"/>
                <a:cs typeface="Courier New"/>
              </a:rPr>
              <a:t>Elevate </a:t>
            </a:r>
            <a:r>
              <a:rPr dirty="0" sz="4450" spc="-40" b="0" i="0">
                <a:latin typeface="Courier New"/>
                <a:cs typeface="Courier New"/>
              </a:rPr>
              <a:t>Your</a:t>
            </a:r>
            <a:r>
              <a:rPr dirty="0" sz="4450" spc="-625" b="0" i="0">
                <a:latin typeface="Courier New"/>
                <a:cs typeface="Courier New"/>
              </a:rPr>
              <a:t> </a:t>
            </a:r>
            <a:r>
              <a:rPr dirty="0" sz="4450" spc="-35" b="0" i="0">
                <a:latin typeface="Courier New"/>
                <a:cs typeface="Courier New"/>
              </a:rPr>
              <a:t>Data</a:t>
            </a:r>
            <a:r>
              <a:rPr dirty="0" sz="4450" spc="-615" b="0" i="0">
                <a:latin typeface="Courier New"/>
                <a:cs typeface="Courier New"/>
              </a:rPr>
              <a:t> </a:t>
            </a:r>
            <a:r>
              <a:rPr dirty="0" sz="4450" spc="-10" b="0" i="0">
                <a:latin typeface="Courier New"/>
                <a:cs typeface="Courier New"/>
              </a:rPr>
              <a:t>Analysis</a:t>
            </a:r>
            <a:endParaRPr sz="44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1304" y="2421433"/>
            <a:ext cx="7138034" cy="506666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ct val="132900"/>
              </a:lnSpc>
              <a:spcBef>
                <a:spcPts val="210"/>
              </a:spcBef>
            </a:pP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Recap:</a:t>
            </a:r>
            <a:r>
              <a:rPr dirty="0" sz="1750" spc="-40">
                <a:solidFill>
                  <a:srgbClr val="E4DFDF"/>
                </a:solidFill>
                <a:latin typeface="Roboto"/>
                <a:cs typeface="Roboto"/>
              </a:rPr>
              <a:t> MultiIndex,</a:t>
            </a:r>
            <a:r>
              <a:rPr dirty="0" sz="1750" spc="-4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performance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optimization,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categorical</a:t>
            </a:r>
            <a:r>
              <a:rPr dirty="0" sz="1750" spc="-1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data.</a:t>
            </a:r>
            <a:r>
              <a:rPr dirty="0" sz="1750" spc="-4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Explore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Pandas</a:t>
            </a:r>
            <a:r>
              <a:rPr dirty="0" sz="17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40">
                <a:solidFill>
                  <a:srgbClr val="E4DFDF"/>
                </a:solidFill>
                <a:latin typeface="Roboto"/>
                <a:cs typeface="Roboto"/>
              </a:rPr>
              <a:t>documentation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and</a:t>
            </a:r>
            <a:r>
              <a:rPr dirty="0" sz="17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online</a:t>
            </a:r>
            <a:r>
              <a:rPr dirty="0" sz="17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resources.</a:t>
            </a:r>
            <a:r>
              <a:rPr dirty="0" sz="1750" spc="-1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Start</a:t>
            </a:r>
            <a:r>
              <a:rPr dirty="0" sz="1750" spc="-4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40">
                <a:solidFill>
                  <a:srgbClr val="E4DFDF"/>
                </a:solidFill>
                <a:latin typeface="Roboto"/>
                <a:cs typeface="Roboto"/>
              </a:rPr>
              <a:t>applying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techniques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to </a:t>
            </a:r>
            <a:r>
              <a:rPr dirty="0" sz="1750" spc="-10">
                <a:solidFill>
                  <a:srgbClr val="E5DFDF"/>
                </a:solidFill>
                <a:latin typeface="Roboto"/>
                <a:cs typeface="Roboto"/>
              </a:rPr>
              <a:t>your</a:t>
            </a:r>
            <a:r>
              <a:rPr dirty="0" sz="1750" spc="-65">
                <a:solidFill>
                  <a:srgbClr val="E5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5DFDF"/>
                </a:solidFill>
                <a:latin typeface="Roboto"/>
                <a:cs typeface="Roboto"/>
              </a:rPr>
              <a:t>data.</a:t>
            </a:r>
            <a:r>
              <a:rPr dirty="0" sz="1750" spc="-65">
                <a:solidFill>
                  <a:srgbClr val="E5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5DFDF"/>
                </a:solidFill>
                <a:latin typeface="Roboto"/>
                <a:cs typeface="Roboto"/>
              </a:rPr>
              <a:t>Share</a:t>
            </a:r>
            <a:r>
              <a:rPr dirty="0" sz="1750" spc="-65">
                <a:solidFill>
                  <a:srgbClr val="E5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5DFDF"/>
                </a:solidFill>
                <a:latin typeface="Roboto"/>
                <a:cs typeface="Roboto"/>
              </a:rPr>
              <a:t>insights</a:t>
            </a:r>
            <a:r>
              <a:rPr dirty="0" sz="1750" spc="-60">
                <a:solidFill>
                  <a:srgbClr val="E5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5DFDF"/>
                </a:solidFill>
                <a:latin typeface="Roboto"/>
                <a:cs typeface="Roboto"/>
              </a:rPr>
              <a:t>from</a:t>
            </a:r>
            <a:r>
              <a:rPr dirty="0" sz="1750" spc="-65">
                <a:solidFill>
                  <a:srgbClr val="E5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5DFDF"/>
                </a:solidFill>
                <a:latin typeface="Roboto"/>
                <a:cs typeface="Roboto"/>
              </a:rPr>
              <a:t>data</a:t>
            </a:r>
            <a:r>
              <a:rPr dirty="0" sz="1750" spc="-65">
                <a:solidFill>
                  <a:srgbClr val="E5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5DFDF"/>
                </a:solidFill>
                <a:latin typeface="Roboto"/>
                <a:cs typeface="Roboto"/>
              </a:rPr>
              <a:t>analysis</a:t>
            </a:r>
            <a:r>
              <a:rPr dirty="0" sz="1750" spc="-60">
                <a:solidFill>
                  <a:srgbClr val="E5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5DFDF"/>
                </a:solidFill>
                <a:latin typeface="Roboto"/>
                <a:cs typeface="Roboto"/>
              </a:rPr>
              <a:t>projects.</a:t>
            </a:r>
            <a:endParaRPr sz="1750">
              <a:latin typeface="Roboto"/>
              <a:cs typeface="Roboto"/>
            </a:endParaRPr>
          </a:p>
          <a:p>
            <a:pPr algn="ctr" marL="464820">
              <a:lnSpc>
                <a:spcPct val="100000"/>
              </a:lnSpc>
              <a:spcBef>
                <a:spcPts val="1955"/>
              </a:spcBef>
            </a:pPr>
            <a:r>
              <a:rPr dirty="0" sz="5850" spc="-50">
                <a:solidFill>
                  <a:srgbClr val="E4DFDF"/>
                </a:solidFill>
                <a:latin typeface="Courier New"/>
                <a:cs typeface="Courier New"/>
              </a:rPr>
              <a:t>8</a:t>
            </a:r>
            <a:endParaRPr sz="5850">
              <a:latin typeface="Courier New"/>
              <a:cs typeface="Courier New"/>
            </a:endParaRPr>
          </a:p>
          <a:p>
            <a:pPr algn="ctr" marL="451484">
              <a:lnSpc>
                <a:spcPct val="100000"/>
              </a:lnSpc>
              <a:spcBef>
                <a:spcPts val="2425"/>
              </a:spcBef>
            </a:pPr>
            <a:r>
              <a:rPr dirty="0" sz="2200">
                <a:solidFill>
                  <a:srgbClr val="E4DFDF"/>
                </a:solidFill>
                <a:latin typeface="Courier New"/>
                <a:cs typeface="Courier New"/>
              </a:rPr>
              <a:t>Key</a:t>
            </a:r>
            <a:r>
              <a:rPr dirty="0" sz="2200" spc="-295">
                <a:solidFill>
                  <a:srgbClr val="E4DFDF"/>
                </a:solidFill>
                <a:latin typeface="Courier New"/>
                <a:cs typeface="Courier New"/>
              </a:rPr>
              <a:t> </a:t>
            </a:r>
            <a:r>
              <a:rPr dirty="0" sz="2200" spc="-10">
                <a:solidFill>
                  <a:srgbClr val="E4DFDF"/>
                </a:solidFill>
                <a:latin typeface="Courier New"/>
                <a:cs typeface="Courier New"/>
              </a:rPr>
              <a:t>Techniques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200">
              <a:latin typeface="Courier New"/>
              <a:cs typeface="Courier New"/>
            </a:endParaRPr>
          </a:p>
          <a:p>
            <a:pPr algn="ctr" marL="464820">
              <a:lnSpc>
                <a:spcPct val="100000"/>
              </a:lnSpc>
            </a:pPr>
            <a:r>
              <a:rPr dirty="0" sz="5850" spc="-50">
                <a:solidFill>
                  <a:srgbClr val="E4DFDF"/>
                </a:solidFill>
                <a:latin typeface="Courier New"/>
                <a:cs typeface="Courier New"/>
              </a:rPr>
              <a:t>∞</a:t>
            </a:r>
            <a:endParaRPr sz="5850">
              <a:latin typeface="Courier New"/>
              <a:cs typeface="Courier New"/>
            </a:endParaRPr>
          </a:p>
          <a:p>
            <a:pPr algn="ctr" marL="450850">
              <a:lnSpc>
                <a:spcPct val="100000"/>
              </a:lnSpc>
              <a:spcBef>
                <a:spcPts val="2430"/>
              </a:spcBef>
            </a:pPr>
            <a:r>
              <a:rPr dirty="0" sz="2200" spc="-10">
                <a:solidFill>
                  <a:srgbClr val="E4DFDF"/>
                </a:solidFill>
                <a:latin typeface="Courier New"/>
                <a:cs typeface="Courier New"/>
              </a:rPr>
              <a:t>Resources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3962400">
              <a:lnSpc>
                <a:spcPct val="100000"/>
              </a:lnSpc>
              <a:spcBef>
                <a:spcPts val="125"/>
              </a:spcBef>
            </a:pPr>
            <a:r>
              <a:rPr dirty="0" spc="-325"/>
              <a:t>REFERENCES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7500" y="1893618"/>
            <a:ext cx="12726670" cy="325501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21150" spc="-750"/>
              <a:t>Thank</a:t>
            </a:r>
            <a:r>
              <a:rPr dirty="0" sz="21150" spc="-310"/>
              <a:t> </a:t>
            </a:r>
            <a:r>
              <a:rPr dirty="0" sz="21150" spc="-780"/>
              <a:t>you</a:t>
            </a:r>
            <a:endParaRPr sz="211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10"/>
              <a:t>Advanced</a:t>
            </a:r>
            <a:r>
              <a:rPr dirty="0" spc="-525"/>
              <a:t> </a:t>
            </a:r>
            <a:r>
              <a:rPr dirty="0" spc="-10"/>
              <a:t>Pandas</a:t>
            </a:r>
          </a:p>
          <a:p>
            <a:pPr marL="12700" marR="5080">
              <a:lnSpc>
                <a:spcPct val="104800"/>
              </a:lnSpc>
              <a:spcBef>
                <a:spcPts val="10"/>
              </a:spcBef>
            </a:pPr>
            <a:r>
              <a:rPr dirty="0" spc="-130"/>
              <a:t>Techniques:</a:t>
            </a:r>
            <a:r>
              <a:rPr dirty="0" spc="-465"/>
              <a:t> </a:t>
            </a:r>
            <a:r>
              <a:rPr dirty="0" spc="-90"/>
              <a:t>Unleash </a:t>
            </a:r>
            <a:r>
              <a:rPr dirty="0" spc="-40"/>
              <a:t>Data</a:t>
            </a:r>
            <a:r>
              <a:rPr dirty="0" spc="-610"/>
              <a:t> </a:t>
            </a:r>
            <a:r>
              <a:rPr dirty="0" spc="-10"/>
              <a:t>Power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6276340" y="5834634"/>
            <a:ext cx="370840" cy="370840"/>
            <a:chOff x="6276340" y="5834634"/>
            <a:chExt cx="370840" cy="370840"/>
          </a:xfrm>
        </p:grpSpPr>
        <p:sp>
          <p:nvSpPr>
            <p:cNvPr id="5" name="object 5" descr=""/>
            <p:cNvSpPr/>
            <p:nvPr/>
          </p:nvSpPr>
          <p:spPr>
            <a:xfrm>
              <a:off x="6280150" y="5838444"/>
              <a:ext cx="363220" cy="363220"/>
            </a:xfrm>
            <a:custGeom>
              <a:avLst/>
              <a:gdLst/>
              <a:ahLst/>
              <a:cxnLst/>
              <a:rect l="l" t="t" r="r" b="b"/>
              <a:pathLst>
                <a:path w="363220" h="363220">
                  <a:moveTo>
                    <a:pt x="181483" y="0"/>
                  </a:moveTo>
                  <a:lnTo>
                    <a:pt x="133247" y="6484"/>
                  </a:lnTo>
                  <a:lnTo>
                    <a:pt x="89897" y="24783"/>
                  </a:lnTo>
                  <a:lnTo>
                    <a:pt x="53165" y="53165"/>
                  </a:lnTo>
                  <a:lnTo>
                    <a:pt x="24783" y="89897"/>
                  </a:lnTo>
                  <a:lnTo>
                    <a:pt x="6484" y="133247"/>
                  </a:lnTo>
                  <a:lnTo>
                    <a:pt x="0" y="181482"/>
                  </a:lnTo>
                  <a:lnTo>
                    <a:pt x="6484" y="229718"/>
                  </a:lnTo>
                  <a:lnTo>
                    <a:pt x="24783" y="273068"/>
                  </a:lnTo>
                  <a:lnTo>
                    <a:pt x="53165" y="309800"/>
                  </a:lnTo>
                  <a:lnTo>
                    <a:pt x="89897" y="338182"/>
                  </a:lnTo>
                  <a:lnTo>
                    <a:pt x="133247" y="356481"/>
                  </a:lnTo>
                  <a:lnTo>
                    <a:pt x="181483" y="362965"/>
                  </a:lnTo>
                  <a:lnTo>
                    <a:pt x="229718" y="356481"/>
                  </a:lnTo>
                  <a:lnTo>
                    <a:pt x="273068" y="338182"/>
                  </a:lnTo>
                  <a:lnTo>
                    <a:pt x="309800" y="309800"/>
                  </a:lnTo>
                  <a:lnTo>
                    <a:pt x="338182" y="273068"/>
                  </a:lnTo>
                  <a:lnTo>
                    <a:pt x="356481" y="229718"/>
                  </a:lnTo>
                  <a:lnTo>
                    <a:pt x="362966" y="181482"/>
                  </a:lnTo>
                  <a:lnTo>
                    <a:pt x="356481" y="133247"/>
                  </a:lnTo>
                  <a:lnTo>
                    <a:pt x="338182" y="89897"/>
                  </a:lnTo>
                  <a:lnTo>
                    <a:pt x="309800" y="53165"/>
                  </a:lnTo>
                  <a:lnTo>
                    <a:pt x="273068" y="24783"/>
                  </a:lnTo>
                  <a:lnTo>
                    <a:pt x="229718" y="6484"/>
                  </a:lnTo>
                  <a:lnTo>
                    <a:pt x="181483" y="0"/>
                  </a:lnTo>
                  <a:close/>
                </a:path>
              </a:pathLst>
            </a:custGeom>
            <a:solidFill>
              <a:srgbClr val="F30D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280150" y="5838444"/>
              <a:ext cx="363220" cy="363220"/>
            </a:xfrm>
            <a:custGeom>
              <a:avLst/>
              <a:gdLst/>
              <a:ahLst/>
              <a:cxnLst/>
              <a:rect l="l" t="t" r="r" b="b"/>
              <a:pathLst>
                <a:path w="363220" h="363220">
                  <a:moveTo>
                    <a:pt x="0" y="181482"/>
                  </a:moveTo>
                  <a:lnTo>
                    <a:pt x="6484" y="133247"/>
                  </a:lnTo>
                  <a:lnTo>
                    <a:pt x="24783" y="89897"/>
                  </a:lnTo>
                  <a:lnTo>
                    <a:pt x="53165" y="53165"/>
                  </a:lnTo>
                  <a:lnTo>
                    <a:pt x="89897" y="24783"/>
                  </a:lnTo>
                  <a:lnTo>
                    <a:pt x="133247" y="6484"/>
                  </a:lnTo>
                  <a:lnTo>
                    <a:pt x="181483" y="0"/>
                  </a:lnTo>
                  <a:lnTo>
                    <a:pt x="229718" y="6484"/>
                  </a:lnTo>
                  <a:lnTo>
                    <a:pt x="273068" y="24783"/>
                  </a:lnTo>
                  <a:lnTo>
                    <a:pt x="309800" y="53165"/>
                  </a:lnTo>
                  <a:lnTo>
                    <a:pt x="338182" y="89897"/>
                  </a:lnTo>
                  <a:lnTo>
                    <a:pt x="356481" y="133247"/>
                  </a:lnTo>
                  <a:lnTo>
                    <a:pt x="362966" y="181482"/>
                  </a:lnTo>
                  <a:lnTo>
                    <a:pt x="356481" y="229718"/>
                  </a:lnTo>
                  <a:lnTo>
                    <a:pt x="338182" y="273068"/>
                  </a:lnTo>
                  <a:lnTo>
                    <a:pt x="309800" y="309800"/>
                  </a:lnTo>
                  <a:lnTo>
                    <a:pt x="273068" y="338182"/>
                  </a:lnTo>
                  <a:lnTo>
                    <a:pt x="229718" y="356481"/>
                  </a:lnTo>
                  <a:lnTo>
                    <a:pt x="181483" y="362965"/>
                  </a:lnTo>
                  <a:lnTo>
                    <a:pt x="133247" y="356481"/>
                  </a:lnTo>
                  <a:lnTo>
                    <a:pt x="89897" y="338182"/>
                  </a:lnTo>
                  <a:lnTo>
                    <a:pt x="53165" y="309800"/>
                  </a:lnTo>
                  <a:lnTo>
                    <a:pt x="24783" y="273068"/>
                  </a:lnTo>
                  <a:lnTo>
                    <a:pt x="6484" y="229718"/>
                  </a:lnTo>
                  <a:lnTo>
                    <a:pt x="0" y="181482"/>
                  </a:lnTo>
                  <a:close/>
                </a:path>
              </a:pathLst>
            </a:custGeom>
            <a:ln w="762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399529" y="5959428"/>
            <a:ext cx="123825" cy="1130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50"/>
              </a:lnSpc>
            </a:pPr>
            <a:r>
              <a:rPr dirty="0" sz="750" spc="-25">
                <a:solidFill>
                  <a:srgbClr val="FFFFFF"/>
                </a:solidFill>
                <a:latin typeface="Roboto Lt"/>
                <a:cs typeface="Roboto Lt"/>
              </a:rPr>
              <a:t>AG</a:t>
            </a:r>
            <a:endParaRPr sz="750">
              <a:latin typeface="Roboto Lt"/>
              <a:cs typeface="Roboto L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51500" y="5212950"/>
            <a:ext cx="8978900" cy="286424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6267958" y="4417619"/>
            <a:ext cx="7155180" cy="110109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ct val="132400"/>
              </a:lnSpc>
              <a:spcBef>
                <a:spcPts val="220"/>
              </a:spcBef>
            </a:pP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Elevate</a:t>
            </a:r>
            <a:r>
              <a:rPr dirty="0" sz="17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Pandas</a:t>
            </a:r>
            <a:r>
              <a:rPr dirty="0" sz="17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skills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4DFDF"/>
                </a:solidFill>
                <a:latin typeface="Roboto"/>
                <a:cs typeface="Roboto"/>
              </a:rPr>
              <a:t>for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efficient</a:t>
            </a:r>
            <a:r>
              <a:rPr dirty="0" sz="17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data</a:t>
            </a:r>
            <a:r>
              <a:rPr dirty="0" sz="17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40">
                <a:solidFill>
                  <a:srgbClr val="E4DFDF"/>
                </a:solidFill>
                <a:latin typeface="Roboto"/>
                <a:cs typeface="Roboto"/>
              </a:rPr>
              <a:t>manipulation.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Learn</a:t>
            </a:r>
            <a:r>
              <a:rPr dirty="0" sz="1750" spc="-7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techniques</a:t>
            </a:r>
            <a:r>
              <a:rPr dirty="0" sz="1750" spc="-4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for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performance,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scalability,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and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complex</a:t>
            </a:r>
            <a:r>
              <a:rPr dirty="0" sz="17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operations.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For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Data</a:t>
            </a:r>
            <a:r>
              <a:rPr dirty="0" sz="17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Scientists, </a:t>
            </a:r>
            <a:r>
              <a:rPr dirty="0" sz="1750" spc="-10">
                <a:solidFill>
                  <a:srgbClr val="E5DFDF"/>
                </a:solidFill>
                <a:latin typeface="Roboto"/>
                <a:cs typeface="Roboto"/>
              </a:rPr>
              <a:t>Analysts,</a:t>
            </a:r>
            <a:r>
              <a:rPr dirty="0" sz="1750" spc="-75">
                <a:solidFill>
                  <a:srgbClr val="E5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5DFDF"/>
                </a:solidFill>
                <a:latin typeface="Roboto"/>
                <a:cs typeface="Roboto"/>
              </a:rPr>
              <a:t>and</a:t>
            </a:r>
            <a:r>
              <a:rPr dirty="0" sz="1750" spc="-75">
                <a:solidFill>
                  <a:srgbClr val="E5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5DFDF"/>
                </a:solidFill>
                <a:latin typeface="Roboto"/>
                <a:cs typeface="Roboto"/>
              </a:rPr>
              <a:t>Python</a:t>
            </a:r>
            <a:r>
              <a:rPr dirty="0" sz="1750" spc="-65">
                <a:solidFill>
                  <a:srgbClr val="E5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5DFDF"/>
                </a:solidFill>
                <a:latin typeface="Roboto"/>
                <a:cs typeface="Roboto"/>
              </a:rPr>
              <a:t>developers</a:t>
            </a:r>
            <a:r>
              <a:rPr dirty="0" sz="1750" spc="-70">
                <a:solidFill>
                  <a:srgbClr val="E5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5DFDF"/>
                </a:solidFill>
                <a:latin typeface="Roboto"/>
                <a:cs typeface="Roboto"/>
              </a:rPr>
              <a:t>seeking</a:t>
            </a:r>
            <a:r>
              <a:rPr dirty="0" sz="1750" spc="-75">
                <a:solidFill>
                  <a:srgbClr val="E5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5DFDF"/>
                </a:solidFill>
                <a:latin typeface="Roboto"/>
                <a:cs typeface="Roboto"/>
              </a:rPr>
              <a:t>to</a:t>
            </a:r>
            <a:r>
              <a:rPr dirty="0" sz="1750" spc="-70">
                <a:solidFill>
                  <a:srgbClr val="E5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5DFDF"/>
                </a:solidFill>
                <a:latin typeface="Roboto"/>
                <a:cs typeface="Roboto"/>
              </a:rPr>
              <a:t>enhance</a:t>
            </a:r>
            <a:r>
              <a:rPr dirty="0" sz="1750" spc="-75">
                <a:solidFill>
                  <a:srgbClr val="E5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5DFDF"/>
                </a:solidFill>
                <a:latin typeface="Roboto"/>
                <a:cs typeface="Roboto"/>
              </a:rPr>
              <a:t>Pandasproficiency.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08233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 sz="4450" spc="-130" b="0" i="0">
                <a:latin typeface="Courier New"/>
                <a:cs typeface="Courier New"/>
              </a:rPr>
              <a:t>MultiIndex:</a:t>
            </a:r>
            <a:r>
              <a:rPr dirty="0" sz="4450" spc="-470" b="0" i="0">
                <a:latin typeface="Courier New"/>
                <a:cs typeface="Courier New"/>
              </a:rPr>
              <a:t> </a:t>
            </a:r>
            <a:r>
              <a:rPr dirty="0" sz="4450" spc="-130" b="0" i="0">
                <a:latin typeface="Courier New"/>
                <a:cs typeface="Courier New"/>
              </a:rPr>
              <a:t>Hierarchical</a:t>
            </a:r>
            <a:r>
              <a:rPr dirty="0" sz="4450" spc="-470" b="0" i="0">
                <a:latin typeface="Courier New"/>
                <a:cs typeface="Courier New"/>
              </a:rPr>
              <a:t> </a:t>
            </a:r>
            <a:r>
              <a:rPr dirty="0" sz="4450" spc="-50" b="0" i="0">
                <a:latin typeface="Courier New"/>
                <a:cs typeface="Courier New"/>
              </a:rPr>
              <a:t>Indexing</a:t>
            </a:r>
            <a:endParaRPr sz="445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81304" y="3276142"/>
            <a:ext cx="12791440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dirty="0" sz="1750" spc="-45">
                <a:solidFill>
                  <a:srgbClr val="E4DFDF"/>
                </a:solidFill>
                <a:latin typeface="Roboto"/>
                <a:cs typeface="Roboto"/>
              </a:rPr>
              <a:t>Introduction </a:t>
            </a:r>
            <a:r>
              <a:rPr dirty="0" sz="1750">
                <a:solidFill>
                  <a:srgbClr val="E4DFDF"/>
                </a:solidFill>
                <a:latin typeface="Roboto"/>
                <a:cs typeface="Roboto"/>
              </a:rPr>
              <a:t>to</a:t>
            </a:r>
            <a:r>
              <a:rPr dirty="0" sz="1750" spc="-7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40">
                <a:solidFill>
                  <a:srgbClr val="E4DFDF"/>
                </a:solidFill>
                <a:latin typeface="Roboto"/>
                <a:cs typeface="Roboto"/>
              </a:rPr>
              <a:t>MultiIndex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4DFDF"/>
                </a:solidFill>
                <a:latin typeface="Roboto"/>
                <a:cs typeface="Roboto"/>
              </a:rPr>
              <a:t>for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complex</a:t>
            </a:r>
            <a:r>
              <a:rPr dirty="0" sz="17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data.</a:t>
            </a:r>
            <a:r>
              <a:rPr dirty="0" sz="17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Create,</a:t>
            </a:r>
            <a:r>
              <a:rPr dirty="0" sz="17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index,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and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slice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hierarchical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data.</a:t>
            </a:r>
            <a:r>
              <a:rPr dirty="0" sz="17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Analyze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sales</a:t>
            </a:r>
            <a:r>
              <a:rPr dirty="0" sz="1750" spc="-7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data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by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region,</a:t>
            </a:r>
            <a:r>
              <a:rPr dirty="0" sz="17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product</a:t>
            </a:r>
            <a:r>
              <a:rPr dirty="0" sz="1750" spc="-4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category,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and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time.</a:t>
            </a:r>
            <a:r>
              <a:rPr dirty="0" sz="17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Enhanced</a:t>
            </a:r>
            <a:r>
              <a:rPr dirty="0" sz="17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data</a:t>
            </a:r>
            <a:r>
              <a:rPr dirty="0" sz="17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40">
                <a:solidFill>
                  <a:srgbClr val="E4DFDF"/>
                </a:solidFill>
                <a:latin typeface="Roboto"/>
                <a:cs typeface="Roboto"/>
              </a:rPr>
              <a:t>organization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and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40">
                <a:solidFill>
                  <a:srgbClr val="E4DFDF"/>
                </a:solidFill>
                <a:latin typeface="Roboto"/>
                <a:cs typeface="Roboto"/>
              </a:rPr>
              <a:t>intuitive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data</a:t>
            </a:r>
            <a:r>
              <a:rPr dirty="0" sz="1750" spc="-7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access.</a:t>
            </a:r>
            <a:endParaRPr sz="1750">
              <a:latin typeface="Roboto"/>
              <a:cs typeface="Robo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1304" y="4520006"/>
            <a:ext cx="533908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FFFFFF"/>
                </a:solidFill>
                <a:latin typeface="Courier New"/>
                <a:cs typeface="Courier New"/>
              </a:rPr>
              <a:t>Example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60"/>
              </a:spcBef>
            </a:pPr>
            <a:r>
              <a:rPr dirty="0" sz="1750" spc="-35" b="1">
                <a:solidFill>
                  <a:srgbClr val="E4DFDF"/>
                </a:solidFill>
                <a:latin typeface="Roboto"/>
                <a:cs typeface="Roboto"/>
              </a:rPr>
              <a:t>df.groupby(['Region',</a:t>
            </a:r>
            <a:r>
              <a:rPr dirty="0" sz="1750" spc="10" b="1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 b="1">
                <a:solidFill>
                  <a:srgbClr val="E4DFDF"/>
                </a:solidFill>
                <a:latin typeface="Roboto"/>
                <a:cs typeface="Roboto"/>
              </a:rPr>
              <a:t>'Category',</a:t>
            </a:r>
            <a:r>
              <a:rPr dirty="0" sz="1750" spc="25" b="1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 b="1">
                <a:solidFill>
                  <a:srgbClr val="E4DFDF"/>
                </a:solidFill>
                <a:latin typeface="Roboto"/>
                <a:cs typeface="Roboto"/>
              </a:rPr>
              <a:t>'Month'])['Sales'].sum()</a:t>
            </a:r>
            <a:endParaRPr sz="1750">
              <a:latin typeface="Roboto"/>
              <a:cs typeface="Robo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587488" y="4520006"/>
            <a:ext cx="5869940" cy="1308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85">
                <a:solidFill>
                  <a:srgbClr val="FFFFFF"/>
                </a:solidFill>
                <a:latin typeface="Courier New"/>
                <a:cs typeface="Courier New"/>
              </a:rPr>
              <a:t>Real-</a:t>
            </a:r>
            <a:r>
              <a:rPr dirty="0" sz="2200" spc="-30">
                <a:solidFill>
                  <a:srgbClr val="FFFFFF"/>
                </a:solidFill>
                <a:latin typeface="Courier New"/>
                <a:cs typeface="Courier New"/>
              </a:rPr>
              <a:t>world</a:t>
            </a:r>
            <a:r>
              <a:rPr dirty="0" sz="2200" spc="-254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Courier New"/>
                <a:cs typeface="Courier New"/>
              </a:rPr>
              <a:t>Use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ct val="138400"/>
              </a:lnSpc>
              <a:spcBef>
                <a:spcPts val="1655"/>
              </a:spcBef>
            </a:pP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Stock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prices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indexed</a:t>
            </a:r>
            <a:r>
              <a:rPr dirty="0" sz="17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by</a:t>
            </a:r>
            <a:r>
              <a:rPr dirty="0" sz="175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company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and</a:t>
            </a:r>
            <a:r>
              <a:rPr dirty="0" sz="175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date</a:t>
            </a:r>
            <a:r>
              <a:rPr dirty="0" sz="17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4DFDF"/>
                </a:solidFill>
                <a:latin typeface="Roboto"/>
                <a:cs typeface="Roboto"/>
              </a:rPr>
              <a:t>or</a:t>
            </a:r>
            <a:r>
              <a:rPr dirty="0" sz="175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sensor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data</a:t>
            </a:r>
            <a:r>
              <a:rPr dirty="0" sz="1750" spc="-7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by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location</a:t>
            </a:r>
            <a:r>
              <a:rPr dirty="0" sz="17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and</a:t>
            </a:r>
            <a:r>
              <a:rPr dirty="0" sz="1750" spc="-7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timestamp.</a:t>
            </a:r>
            <a:endParaRPr sz="1750">
              <a:latin typeface="Roboto"/>
              <a:cs typeface="Roboto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1500" y="6325632"/>
            <a:ext cx="6437392" cy="18150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-1"/>
            <a:ext cx="548640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4" y="761441"/>
            <a:ext cx="4235450" cy="21266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 spc="-45" b="0" i="0">
                <a:latin typeface="Courier New"/>
                <a:cs typeface="Courier New"/>
              </a:rPr>
              <a:t>Performance</a:t>
            </a:r>
            <a:endParaRPr sz="4450">
              <a:latin typeface="Courier New"/>
              <a:cs typeface="Courier New"/>
            </a:endParaRPr>
          </a:p>
          <a:p>
            <a:pPr marL="12700" marR="5080">
              <a:lnSpc>
                <a:spcPct val="104700"/>
              </a:lnSpc>
              <a:spcBef>
                <a:spcPts val="15"/>
              </a:spcBef>
            </a:pPr>
            <a:r>
              <a:rPr dirty="0" sz="4450" spc="-135" b="0" i="0">
                <a:latin typeface="Courier New"/>
                <a:cs typeface="Courier New"/>
              </a:rPr>
              <a:t>Optimization: Vectorization</a:t>
            </a:r>
            <a:endParaRPr sz="44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93788" y="4871846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338" y="0"/>
                </a:moveTo>
                <a:lnTo>
                  <a:pt x="34023" y="0"/>
                </a:lnTo>
                <a:lnTo>
                  <a:pt x="20782" y="2674"/>
                </a:lnTo>
                <a:lnTo>
                  <a:pt x="9967" y="9969"/>
                </a:lnTo>
                <a:lnTo>
                  <a:pt x="2674" y="20788"/>
                </a:lnTo>
                <a:lnTo>
                  <a:pt x="0" y="34036"/>
                </a:lnTo>
                <a:lnTo>
                  <a:pt x="0" y="476250"/>
                </a:lnTo>
                <a:lnTo>
                  <a:pt x="2674" y="489497"/>
                </a:lnTo>
                <a:lnTo>
                  <a:pt x="9967" y="500316"/>
                </a:lnTo>
                <a:lnTo>
                  <a:pt x="20782" y="507611"/>
                </a:lnTo>
                <a:lnTo>
                  <a:pt x="34023" y="510285"/>
                </a:lnTo>
                <a:lnTo>
                  <a:pt x="476338" y="510285"/>
                </a:lnTo>
                <a:lnTo>
                  <a:pt x="489566" y="507611"/>
                </a:lnTo>
                <a:lnTo>
                  <a:pt x="500341" y="500316"/>
                </a:lnTo>
                <a:lnTo>
                  <a:pt x="507592" y="489497"/>
                </a:lnTo>
                <a:lnTo>
                  <a:pt x="510247" y="476250"/>
                </a:lnTo>
                <a:lnTo>
                  <a:pt x="510247" y="34036"/>
                </a:lnTo>
                <a:lnTo>
                  <a:pt x="507592" y="20788"/>
                </a:lnTo>
                <a:lnTo>
                  <a:pt x="500341" y="9969"/>
                </a:lnTo>
                <a:lnTo>
                  <a:pt x="489566" y="2674"/>
                </a:lnTo>
                <a:lnTo>
                  <a:pt x="47633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93788" y="6207125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40">
                <a:moveTo>
                  <a:pt x="476338" y="0"/>
                </a:moveTo>
                <a:lnTo>
                  <a:pt x="34023" y="0"/>
                </a:lnTo>
                <a:lnTo>
                  <a:pt x="20782" y="2674"/>
                </a:lnTo>
                <a:lnTo>
                  <a:pt x="9967" y="9969"/>
                </a:lnTo>
                <a:lnTo>
                  <a:pt x="2674" y="20788"/>
                </a:lnTo>
                <a:lnTo>
                  <a:pt x="0" y="34036"/>
                </a:lnTo>
                <a:lnTo>
                  <a:pt x="0" y="476250"/>
                </a:lnTo>
                <a:lnTo>
                  <a:pt x="2674" y="489497"/>
                </a:lnTo>
                <a:lnTo>
                  <a:pt x="9967" y="500316"/>
                </a:lnTo>
                <a:lnTo>
                  <a:pt x="20782" y="507611"/>
                </a:lnTo>
                <a:lnTo>
                  <a:pt x="34023" y="510286"/>
                </a:lnTo>
                <a:lnTo>
                  <a:pt x="476338" y="510286"/>
                </a:lnTo>
                <a:lnTo>
                  <a:pt x="489566" y="507611"/>
                </a:lnTo>
                <a:lnTo>
                  <a:pt x="500341" y="500316"/>
                </a:lnTo>
                <a:lnTo>
                  <a:pt x="507592" y="489497"/>
                </a:lnTo>
                <a:lnTo>
                  <a:pt x="510247" y="476250"/>
                </a:lnTo>
                <a:lnTo>
                  <a:pt x="510247" y="34036"/>
                </a:lnTo>
                <a:lnTo>
                  <a:pt x="507592" y="20788"/>
                </a:lnTo>
                <a:lnTo>
                  <a:pt x="500341" y="9969"/>
                </a:lnTo>
                <a:lnTo>
                  <a:pt x="489566" y="2674"/>
                </a:lnTo>
                <a:lnTo>
                  <a:pt x="47633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81304" y="3212389"/>
            <a:ext cx="7182484" cy="4188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38300"/>
              </a:lnSpc>
              <a:spcBef>
                <a:spcPts val="100"/>
              </a:spcBef>
            </a:pP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Identify</a:t>
            </a:r>
            <a:r>
              <a:rPr dirty="0" sz="17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performance bottlenecks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 in</a:t>
            </a:r>
            <a:r>
              <a:rPr dirty="0" sz="1750" spc="-8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Pandas.</a:t>
            </a:r>
            <a:r>
              <a:rPr dirty="0" sz="1750" spc="-4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Leverage</a:t>
            </a:r>
            <a:r>
              <a:rPr dirty="0" sz="1750" spc="-45">
                <a:solidFill>
                  <a:srgbClr val="E4DFDF"/>
                </a:solidFill>
                <a:latin typeface="Roboto"/>
                <a:cs typeface="Roboto"/>
              </a:rPr>
              <a:t> NumPy's</a:t>
            </a:r>
            <a:r>
              <a:rPr dirty="0" sz="17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optimized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operations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4DFDF"/>
                </a:solidFill>
                <a:latin typeface="Roboto"/>
                <a:cs typeface="Roboto"/>
              </a:rPr>
              <a:t>for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80">
                <a:solidFill>
                  <a:srgbClr val="E4DFDF"/>
                </a:solidFill>
                <a:latin typeface="Roboto"/>
                <a:cs typeface="Roboto"/>
              </a:rPr>
              <a:t>element-</a:t>
            </a:r>
            <a:r>
              <a:rPr dirty="0" sz="1750">
                <a:solidFill>
                  <a:srgbClr val="E4DFDF"/>
                </a:solidFill>
                <a:latin typeface="Roboto"/>
                <a:cs typeface="Roboto"/>
              </a:rPr>
              <a:t>wise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calculations.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Demonstrate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performance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gains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with</a:t>
            </a:r>
            <a:r>
              <a:rPr dirty="0" sz="1750" spc="-8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large</a:t>
            </a:r>
            <a:r>
              <a:rPr dirty="0" sz="175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datasets.</a:t>
            </a:r>
            <a:r>
              <a:rPr dirty="0" sz="1750" spc="-4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Speed</a:t>
            </a:r>
            <a:r>
              <a:rPr dirty="0" sz="175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up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Pandas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with</a:t>
            </a:r>
            <a:r>
              <a:rPr dirty="0" sz="175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custom</a:t>
            </a:r>
            <a:r>
              <a:rPr dirty="0" sz="17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functions.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60"/>
              </a:spcBef>
            </a:pPr>
            <a:endParaRPr sz="1750">
              <a:latin typeface="Roboto"/>
              <a:cs typeface="Roboto"/>
            </a:endParaRPr>
          </a:p>
          <a:p>
            <a:pPr marL="749300">
              <a:lnSpc>
                <a:spcPct val="100000"/>
              </a:lnSpc>
            </a:pPr>
            <a:r>
              <a:rPr dirty="0" sz="2200" spc="-10">
                <a:solidFill>
                  <a:srgbClr val="E4DFDF"/>
                </a:solidFill>
                <a:latin typeface="Courier New"/>
                <a:cs typeface="Courier New"/>
              </a:rPr>
              <a:t>Example</a:t>
            </a:r>
            <a:endParaRPr sz="2200">
              <a:latin typeface="Courier New"/>
              <a:cs typeface="Courier New"/>
            </a:endParaRPr>
          </a:p>
          <a:p>
            <a:pPr marL="749300">
              <a:lnSpc>
                <a:spcPct val="100000"/>
              </a:lnSpc>
              <a:spcBef>
                <a:spcPts val="1745"/>
              </a:spcBef>
            </a:pPr>
            <a:r>
              <a:rPr dirty="0" sz="1750" spc="-40">
                <a:solidFill>
                  <a:srgbClr val="E4DFDF"/>
                </a:solidFill>
                <a:latin typeface="Roboto"/>
                <a:cs typeface="Roboto"/>
              </a:rPr>
              <a:t>df['Column'].apply(np.sqrt)</a:t>
            </a:r>
            <a:r>
              <a:rPr dirty="0" sz="17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vs.</a:t>
            </a:r>
            <a:r>
              <a:rPr dirty="0" sz="1750" spc="-4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np.sqrt(df['Column'].values)</a:t>
            </a:r>
            <a:endParaRPr sz="17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930"/>
              </a:spcBef>
            </a:pPr>
            <a:endParaRPr sz="1750">
              <a:latin typeface="Roboto"/>
              <a:cs typeface="Roboto"/>
            </a:endParaRPr>
          </a:p>
          <a:p>
            <a:pPr marL="749300">
              <a:lnSpc>
                <a:spcPct val="100000"/>
              </a:lnSpc>
            </a:pPr>
            <a:r>
              <a:rPr dirty="0" sz="2200" spc="-10">
                <a:solidFill>
                  <a:srgbClr val="E4DFDF"/>
                </a:solidFill>
                <a:latin typeface="Courier New"/>
                <a:cs typeface="Courier New"/>
              </a:rPr>
              <a:t>Integration</a:t>
            </a:r>
            <a:endParaRPr sz="2200">
              <a:latin typeface="Courier New"/>
              <a:cs typeface="Courier New"/>
            </a:endParaRPr>
          </a:p>
          <a:p>
            <a:pPr marL="749300" marR="193040">
              <a:lnSpc>
                <a:spcPct val="138300"/>
              </a:lnSpc>
              <a:spcBef>
                <a:spcPts val="940"/>
              </a:spcBef>
            </a:pP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Extend</a:t>
            </a:r>
            <a:r>
              <a:rPr dirty="0" sz="17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Pandas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with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compiled</a:t>
            </a:r>
            <a:r>
              <a:rPr dirty="0" sz="1750" spc="-4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4DFDF"/>
                </a:solidFill>
                <a:latin typeface="Roboto"/>
                <a:cs typeface="Roboto"/>
              </a:rPr>
              <a:t>C</a:t>
            </a:r>
            <a:r>
              <a:rPr dirty="0" sz="175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code</a:t>
            </a:r>
            <a:r>
              <a:rPr dirty="0" sz="17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4DFDF"/>
                </a:solidFill>
                <a:latin typeface="Roboto"/>
                <a:cs typeface="Roboto"/>
              </a:rPr>
              <a:t>for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custom</a:t>
            </a:r>
            <a:r>
              <a:rPr dirty="0" sz="17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functions</a:t>
            </a:r>
            <a:r>
              <a:rPr dirty="0" sz="17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using Cython.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7958" y="735914"/>
            <a:ext cx="5526405" cy="14166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610"/>
              </a:lnSpc>
            </a:pPr>
            <a:r>
              <a:rPr dirty="0" sz="4450" spc="-130" b="0" i="0">
                <a:latin typeface="Courier New"/>
                <a:cs typeface="Courier New"/>
              </a:rPr>
              <a:t>Categorical</a:t>
            </a:r>
            <a:r>
              <a:rPr dirty="0" sz="4450" spc="-465" b="0" i="0">
                <a:latin typeface="Courier New"/>
                <a:cs typeface="Courier New"/>
              </a:rPr>
              <a:t> </a:t>
            </a:r>
            <a:r>
              <a:rPr dirty="0" sz="4450" spc="-70" b="0" i="0">
                <a:latin typeface="Courier New"/>
                <a:cs typeface="Courier New"/>
              </a:rPr>
              <a:t>Data: </a:t>
            </a:r>
            <a:r>
              <a:rPr dirty="0" sz="4450" spc="-85" b="0" i="0">
                <a:latin typeface="Courier New"/>
                <a:cs typeface="Courier New"/>
              </a:rPr>
              <a:t>Memory</a:t>
            </a:r>
            <a:r>
              <a:rPr dirty="0" sz="4450" spc="-575" b="0" i="0">
                <a:latin typeface="Courier New"/>
                <a:cs typeface="Courier New"/>
              </a:rPr>
              <a:t> </a:t>
            </a:r>
            <a:r>
              <a:rPr dirty="0" sz="4450" spc="-10" b="0" i="0">
                <a:latin typeface="Courier New"/>
                <a:cs typeface="Courier New"/>
              </a:rPr>
              <a:t>Savings</a:t>
            </a:r>
            <a:endParaRPr sz="44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67958" y="2477821"/>
            <a:ext cx="7552690" cy="1132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Represent</a:t>
            </a:r>
            <a:r>
              <a:rPr dirty="0" sz="1750" spc="-4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repetitive</a:t>
            </a:r>
            <a:r>
              <a:rPr dirty="0" sz="1750" spc="-4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string</a:t>
            </a:r>
            <a:r>
              <a:rPr dirty="0" sz="1750" spc="-7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data</a:t>
            </a:r>
            <a:r>
              <a:rPr dirty="0" sz="17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efficiently</a:t>
            </a:r>
            <a:r>
              <a:rPr dirty="0" sz="17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45">
                <a:solidFill>
                  <a:srgbClr val="E4DFDF"/>
                </a:solidFill>
                <a:latin typeface="Roboto"/>
                <a:cs typeface="Roboto"/>
              </a:rPr>
              <a:t>using</a:t>
            </a:r>
            <a:r>
              <a:rPr dirty="0" sz="17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Pandas</a:t>
            </a:r>
            <a:r>
              <a:rPr dirty="0" sz="17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Categorical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type.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Reduce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memory</a:t>
            </a:r>
            <a:r>
              <a:rPr dirty="0" sz="17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usage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4DFDF"/>
                </a:solidFill>
                <a:latin typeface="Roboto"/>
                <a:cs typeface="Roboto"/>
              </a:rPr>
              <a:t>for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columns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with</a:t>
            </a:r>
            <a:r>
              <a:rPr dirty="0" sz="175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limited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unique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values.</a:t>
            </a:r>
            <a:r>
              <a:rPr dirty="0" sz="17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Large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datasets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benefit</a:t>
            </a:r>
            <a:r>
              <a:rPr dirty="0" sz="1750" spc="-7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greatly</a:t>
            </a:r>
            <a:r>
              <a:rPr dirty="0" sz="1750" spc="-4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from</a:t>
            </a:r>
            <a:r>
              <a:rPr dirty="0" sz="1750" spc="-7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this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approach.</a:t>
            </a:r>
            <a:endParaRPr sz="1750">
              <a:latin typeface="Roboto"/>
              <a:cs typeface="Roboto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280150" y="3882263"/>
            <a:ext cx="3665220" cy="2033270"/>
          </a:xfrm>
          <a:custGeom>
            <a:avLst/>
            <a:gdLst/>
            <a:ahLst/>
            <a:cxnLst/>
            <a:rect l="l" t="t" r="r" b="b"/>
            <a:pathLst>
              <a:path w="3665220" h="2033270">
                <a:moveTo>
                  <a:pt x="3630929" y="0"/>
                </a:moveTo>
                <a:lnTo>
                  <a:pt x="34036" y="0"/>
                </a:lnTo>
                <a:lnTo>
                  <a:pt x="20788" y="2674"/>
                </a:lnTo>
                <a:lnTo>
                  <a:pt x="9969" y="9969"/>
                </a:lnTo>
                <a:lnTo>
                  <a:pt x="2674" y="20788"/>
                </a:lnTo>
                <a:lnTo>
                  <a:pt x="0" y="34036"/>
                </a:lnTo>
                <a:lnTo>
                  <a:pt x="0" y="1998726"/>
                </a:lnTo>
                <a:lnTo>
                  <a:pt x="2674" y="2011973"/>
                </a:lnTo>
                <a:lnTo>
                  <a:pt x="9969" y="2022792"/>
                </a:lnTo>
                <a:lnTo>
                  <a:pt x="20788" y="2030087"/>
                </a:lnTo>
                <a:lnTo>
                  <a:pt x="34036" y="2032762"/>
                </a:lnTo>
                <a:lnTo>
                  <a:pt x="3630929" y="2032762"/>
                </a:lnTo>
                <a:lnTo>
                  <a:pt x="3644157" y="2030087"/>
                </a:lnTo>
                <a:lnTo>
                  <a:pt x="3654933" y="2022792"/>
                </a:lnTo>
                <a:lnTo>
                  <a:pt x="3662183" y="2011973"/>
                </a:lnTo>
                <a:lnTo>
                  <a:pt x="3664839" y="1998726"/>
                </a:lnTo>
                <a:lnTo>
                  <a:pt x="3664839" y="34036"/>
                </a:lnTo>
                <a:lnTo>
                  <a:pt x="3662183" y="20788"/>
                </a:lnTo>
                <a:lnTo>
                  <a:pt x="3654933" y="9969"/>
                </a:lnTo>
                <a:lnTo>
                  <a:pt x="3644157" y="2674"/>
                </a:lnTo>
                <a:lnTo>
                  <a:pt x="363092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494779" y="4085082"/>
            <a:ext cx="2959100" cy="12172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E4DFDF"/>
                </a:solidFill>
                <a:latin typeface="Courier New"/>
                <a:cs typeface="Courier New"/>
              </a:rPr>
              <a:t>Memory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Optimize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memory</a:t>
            </a:r>
            <a:r>
              <a:rPr dirty="0" sz="17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4DFDF"/>
                </a:solidFill>
                <a:latin typeface="Roboto"/>
                <a:cs typeface="Roboto"/>
              </a:rPr>
              <a:t>for</a:t>
            </a:r>
            <a:r>
              <a:rPr dirty="0" sz="175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columns</a:t>
            </a:r>
            <a:endParaRPr sz="1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with</a:t>
            </a:r>
            <a:r>
              <a:rPr dirty="0" sz="175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limited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unique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values.</a:t>
            </a:r>
            <a:endParaRPr sz="1750">
              <a:latin typeface="Roboto"/>
              <a:cs typeface="Roboto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0171810" y="3882263"/>
            <a:ext cx="3665220" cy="2033270"/>
          </a:xfrm>
          <a:custGeom>
            <a:avLst/>
            <a:gdLst/>
            <a:ahLst/>
            <a:cxnLst/>
            <a:rect l="l" t="t" r="r" b="b"/>
            <a:pathLst>
              <a:path w="3665219" h="2033270">
                <a:moveTo>
                  <a:pt x="3630929" y="0"/>
                </a:moveTo>
                <a:lnTo>
                  <a:pt x="34036" y="0"/>
                </a:lnTo>
                <a:lnTo>
                  <a:pt x="20788" y="2674"/>
                </a:lnTo>
                <a:lnTo>
                  <a:pt x="9969" y="9969"/>
                </a:lnTo>
                <a:lnTo>
                  <a:pt x="2674" y="20788"/>
                </a:lnTo>
                <a:lnTo>
                  <a:pt x="0" y="34036"/>
                </a:lnTo>
                <a:lnTo>
                  <a:pt x="0" y="1998726"/>
                </a:lnTo>
                <a:lnTo>
                  <a:pt x="2674" y="2011973"/>
                </a:lnTo>
                <a:lnTo>
                  <a:pt x="9969" y="2022792"/>
                </a:lnTo>
                <a:lnTo>
                  <a:pt x="20788" y="2030087"/>
                </a:lnTo>
                <a:lnTo>
                  <a:pt x="34036" y="2032762"/>
                </a:lnTo>
                <a:lnTo>
                  <a:pt x="3630929" y="2032762"/>
                </a:lnTo>
                <a:lnTo>
                  <a:pt x="3644177" y="2030087"/>
                </a:lnTo>
                <a:lnTo>
                  <a:pt x="3654996" y="2022792"/>
                </a:lnTo>
                <a:lnTo>
                  <a:pt x="3662291" y="2011973"/>
                </a:lnTo>
                <a:lnTo>
                  <a:pt x="3664966" y="1998726"/>
                </a:lnTo>
                <a:lnTo>
                  <a:pt x="3664966" y="34036"/>
                </a:lnTo>
                <a:lnTo>
                  <a:pt x="3662291" y="20788"/>
                </a:lnTo>
                <a:lnTo>
                  <a:pt x="3654996" y="9969"/>
                </a:lnTo>
                <a:lnTo>
                  <a:pt x="3644177" y="2674"/>
                </a:lnTo>
                <a:lnTo>
                  <a:pt x="3630929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0387076" y="4085082"/>
            <a:ext cx="2850515" cy="15868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E4DFDF"/>
                </a:solidFill>
                <a:latin typeface="Courier New"/>
                <a:cs typeface="Courier New"/>
              </a:rPr>
              <a:t>Example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ct val="138400"/>
              </a:lnSpc>
              <a:spcBef>
                <a:spcPts val="935"/>
              </a:spcBef>
            </a:pP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Convert</a:t>
            </a:r>
            <a:r>
              <a:rPr dirty="0" sz="1750" spc="-4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4DFDF"/>
                </a:solidFill>
                <a:latin typeface="Roboto"/>
                <a:cs typeface="Roboto"/>
              </a:rPr>
              <a:t>a</a:t>
            </a:r>
            <a:r>
              <a:rPr dirty="0" sz="175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55">
                <a:solidFill>
                  <a:srgbClr val="E4DFDF"/>
                </a:solidFill>
                <a:latin typeface="Roboto"/>
                <a:cs typeface="Roboto"/>
              </a:rPr>
              <a:t>'Country'</a:t>
            </a:r>
            <a:r>
              <a:rPr dirty="0" sz="1750" spc="-4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column</a:t>
            </a:r>
            <a:r>
              <a:rPr dirty="0" sz="17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to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categorical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type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4DFDF"/>
                </a:solidFill>
                <a:latin typeface="Roboto"/>
                <a:cs typeface="Roboto"/>
              </a:rPr>
              <a:t>to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reduce memory.</a:t>
            </a:r>
            <a:endParaRPr sz="1750">
              <a:latin typeface="Roboto"/>
              <a:cs typeface="Roboto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280150" y="6141846"/>
            <a:ext cx="7556500" cy="1307465"/>
          </a:xfrm>
          <a:custGeom>
            <a:avLst/>
            <a:gdLst/>
            <a:ahLst/>
            <a:cxnLst/>
            <a:rect l="l" t="t" r="r" b="b"/>
            <a:pathLst>
              <a:path w="7556500" h="1307465">
                <a:moveTo>
                  <a:pt x="7522463" y="0"/>
                </a:moveTo>
                <a:lnTo>
                  <a:pt x="34036" y="0"/>
                </a:lnTo>
                <a:lnTo>
                  <a:pt x="20788" y="2674"/>
                </a:lnTo>
                <a:lnTo>
                  <a:pt x="9969" y="9969"/>
                </a:lnTo>
                <a:lnTo>
                  <a:pt x="2674" y="20788"/>
                </a:lnTo>
                <a:lnTo>
                  <a:pt x="0" y="34035"/>
                </a:lnTo>
                <a:lnTo>
                  <a:pt x="0" y="1272920"/>
                </a:lnTo>
                <a:lnTo>
                  <a:pt x="2674" y="1286161"/>
                </a:lnTo>
                <a:lnTo>
                  <a:pt x="9969" y="1296976"/>
                </a:lnTo>
                <a:lnTo>
                  <a:pt x="20788" y="1304269"/>
                </a:lnTo>
                <a:lnTo>
                  <a:pt x="34036" y="1306944"/>
                </a:lnTo>
                <a:lnTo>
                  <a:pt x="7522463" y="1306944"/>
                </a:lnTo>
                <a:lnTo>
                  <a:pt x="7535711" y="1304269"/>
                </a:lnTo>
                <a:lnTo>
                  <a:pt x="7546530" y="1296976"/>
                </a:lnTo>
                <a:lnTo>
                  <a:pt x="7553825" y="1286161"/>
                </a:lnTo>
                <a:lnTo>
                  <a:pt x="7556500" y="1272920"/>
                </a:lnTo>
                <a:lnTo>
                  <a:pt x="7556500" y="34035"/>
                </a:lnTo>
                <a:lnTo>
                  <a:pt x="7553825" y="20788"/>
                </a:lnTo>
                <a:lnTo>
                  <a:pt x="7546530" y="9969"/>
                </a:lnTo>
                <a:lnTo>
                  <a:pt x="7535711" y="2674"/>
                </a:lnTo>
                <a:lnTo>
                  <a:pt x="752246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494779" y="6345173"/>
            <a:ext cx="4648835" cy="848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>
                <a:solidFill>
                  <a:srgbClr val="E4DFDF"/>
                </a:solidFill>
                <a:latin typeface="Courier New"/>
                <a:cs typeface="Courier New"/>
              </a:rPr>
              <a:t>Performance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Speed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up</a:t>
            </a:r>
            <a:r>
              <a:rPr dirty="0" sz="175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40">
                <a:solidFill>
                  <a:srgbClr val="E4DFDF"/>
                </a:solidFill>
                <a:latin typeface="Roboto"/>
                <a:cs typeface="Roboto"/>
              </a:rPr>
              <a:t>groupby</a:t>
            </a:r>
            <a:r>
              <a:rPr dirty="0" sz="1750" spc="-4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operations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and</a:t>
            </a:r>
            <a:r>
              <a:rPr dirty="0" sz="175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comparisons.</a:t>
            </a:r>
            <a:endParaRPr sz="1750">
              <a:latin typeface="Roboto"/>
              <a:cs typeface="Roboto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65100" y="7619117"/>
            <a:ext cx="1669677" cy="4707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5114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473" y="3016757"/>
            <a:ext cx="10913745" cy="6273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950" spc="-75" b="0" i="0">
                <a:latin typeface="Courier New"/>
                <a:cs typeface="Courier New"/>
              </a:rPr>
              <a:t>Window</a:t>
            </a:r>
            <a:r>
              <a:rPr dirty="0" sz="3950" spc="-484" b="0" i="0">
                <a:latin typeface="Courier New"/>
                <a:cs typeface="Courier New"/>
              </a:rPr>
              <a:t> </a:t>
            </a:r>
            <a:r>
              <a:rPr dirty="0" sz="3950" spc="-110" b="0" i="0">
                <a:latin typeface="Courier New"/>
                <a:cs typeface="Courier New"/>
              </a:rPr>
              <a:t>Functions:</a:t>
            </a:r>
            <a:r>
              <a:rPr dirty="0" sz="3950" spc="-480" b="0" i="0">
                <a:latin typeface="Courier New"/>
                <a:cs typeface="Courier New"/>
              </a:rPr>
              <a:t> </a:t>
            </a:r>
            <a:r>
              <a:rPr dirty="0" sz="3950" spc="-35" b="0" i="0">
                <a:latin typeface="Courier New"/>
                <a:cs typeface="Courier New"/>
              </a:rPr>
              <a:t>Time</a:t>
            </a:r>
            <a:r>
              <a:rPr dirty="0" sz="3950" spc="-484" b="0" i="0">
                <a:latin typeface="Courier New"/>
                <a:cs typeface="Courier New"/>
              </a:rPr>
              <a:t> </a:t>
            </a:r>
            <a:r>
              <a:rPr dirty="0" sz="3950" spc="-75" b="0" i="0">
                <a:latin typeface="Courier New"/>
                <a:cs typeface="Courier New"/>
              </a:rPr>
              <a:t>Series</a:t>
            </a:r>
            <a:r>
              <a:rPr dirty="0" sz="3950" spc="-480" b="0" i="0">
                <a:latin typeface="Courier New"/>
                <a:cs typeface="Courier New"/>
              </a:rPr>
              <a:t> </a:t>
            </a:r>
            <a:r>
              <a:rPr dirty="0" sz="3950" spc="-55" b="0" i="0">
                <a:latin typeface="Courier New"/>
                <a:cs typeface="Courier New"/>
              </a:rPr>
              <a:t>Analysis</a:t>
            </a:r>
            <a:endParaRPr sz="395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186" y="4896815"/>
            <a:ext cx="502208" cy="50220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90473" y="3939616"/>
            <a:ext cx="12952730" cy="1223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800"/>
              </a:lnSpc>
              <a:spcBef>
                <a:spcPts val="100"/>
              </a:spcBef>
            </a:pPr>
            <a:r>
              <a:rPr dirty="0" sz="1550" spc="-25">
                <a:solidFill>
                  <a:srgbClr val="E4DFDF"/>
                </a:solidFill>
                <a:latin typeface="Roboto"/>
                <a:cs typeface="Roboto"/>
              </a:rPr>
              <a:t>Calculate</a:t>
            </a:r>
            <a:r>
              <a:rPr dirty="0" sz="15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 spc="-25">
                <a:solidFill>
                  <a:srgbClr val="E4DFDF"/>
                </a:solidFill>
                <a:latin typeface="Roboto"/>
                <a:cs typeface="Roboto"/>
              </a:rPr>
              <a:t>rolling</a:t>
            </a:r>
            <a:r>
              <a:rPr dirty="0" sz="1550" spc="-4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 spc="-20">
                <a:solidFill>
                  <a:srgbClr val="E4DFDF"/>
                </a:solidFill>
                <a:latin typeface="Roboto"/>
                <a:cs typeface="Roboto"/>
              </a:rPr>
              <a:t>means,</a:t>
            </a:r>
            <a:r>
              <a:rPr dirty="0" sz="1550" spc="-4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 spc="-20">
                <a:solidFill>
                  <a:srgbClr val="E4DFDF"/>
                </a:solidFill>
                <a:latin typeface="Roboto"/>
                <a:cs typeface="Roboto"/>
              </a:rPr>
              <a:t>sums,</a:t>
            </a:r>
            <a:r>
              <a:rPr dirty="0" sz="15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 spc="-20">
                <a:solidFill>
                  <a:srgbClr val="E4DFDF"/>
                </a:solidFill>
                <a:latin typeface="Roboto"/>
                <a:cs typeface="Roboto"/>
              </a:rPr>
              <a:t>and</a:t>
            </a:r>
            <a:r>
              <a:rPr dirty="0" sz="1550" spc="-4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 spc="-20">
                <a:solidFill>
                  <a:srgbClr val="E4DFDF"/>
                </a:solidFill>
                <a:latin typeface="Roboto"/>
                <a:cs typeface="Roboto"/>
              </a:rPr>
              <a:t>other </a:t>
            </a:r>
            <a:r>
              <a:rPr dirty="0" sz="1550" spc="-30">
                <a:solidFill>
                  <a:srgbClr val="E4DFDF"/>
                </a:solidFill>
                <a:latin typeface="Roboto"/>
                <a:cs typeface="Roboto"/>
              </a:rPr>
              <a:t>statistics</a:t>
            </a:r>
            <a:r>
              <a:rPr dirty="0" sz="15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 spc="-25">
                <a:solidFill>
                  <a:srgbClr val="E4DFDF"/>
                </a:solidFill>
                <a:latin typeface="Roboto"/>
                <a:cs typeface="Roboto"/>
              </a:rPr>
              <a:t>using</a:t>
            </a:r>
            <a:r>
              <a:rPr dirty="0" sz="1550" spc="-4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 spc="-25">
                <a:solidFill>
                  <a:srgbClr val="E4DFDF"/>
                </a:solidFill>
                <a:latin typeface="Roboto"/>
                <a:cs typeface="Roboto"/>
              </a:rPr>
              <a:t>window</a:t>
            </a:r>
            <a:r>
              <a:rPr dirty="0" sz="1550" spc="-4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 spc="-30">
                <a:solidFill>
                  <a:srgbClr val="E4DFDF"/>
                </a:solidFill>
                <a:latin typeface="Roboto"/>
                <a:cs typeface="Roboto"/>
              </a:rPr>
              <a:t>functions.</a:t>
            </a:r>
            <a:r>
              <a:rPr dirty="0" sz="15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 spc="-10">
                <a:solidFill>
                  <a:srgbClr val="E4DFDF"/>
                </a:solidFill>
                <a:latin typeface="Roboto"/>
                <a:cs typeface="Roboto"/>
              </a:rPr>
              <a:t>Perform</a:t>
            </a:r>
            <a:r>
              <a:rPr dirty="0" sz="1550" spc="-3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 spc="-20">
                <a:solidFill>
                  <a:srgbClr val="E4DFDF"/>
                </a:solidFill>
                <a:latin typeface="Roboto"/>
                <a:cs typeface="Roboto"/>
              </a:rPr>
              <a:t>trend</a:t>
            </a:r>
            <a:r>
              <a:rPr dirty="0" sz="1550" spc="-3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 spc="-35">
                <a:solidFill>
                  <a:srgbClr val="E4DFDF"/>
                </a:solidFill>
                <a:latin typeface="Roboto"/>
                <a:cs typeface="Roboto"/>
              </a:rPr>
              <a:t>analysis,</a:t>
            </a:r>
            <a:r>
              <a:rPr dirty="0" sz="15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 spc="-30">
                <a:solidFill>
                  <a:srgbClr val="E4DFDF"/>
                </a:solidFill>
                <a:latin typeface="Roboto"/>
                <a:cs typeface="Roboto"/>
              </a:rPr>
              <a:t>anomaly</a:t>
            </a:r>
            <a:r>
              <a:rPr dirty="0" sz="1550" spc="-4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 spc="-25">
                <a:solidFill>
                  <a:srgbClr val="E4DFDF"/>
                </a:solidFill>
                <a:latin typeface="Roboto"/>
                <a:cs typeface="Roboto"/>
              </a:rPr>
              <a:t>detection,</a:t>
            </a:r>
            <a:r>
              <a:rPr dirty="0" sz="1550" spc="-4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 spc="-10">
                <a:solidFill>
                  <a:srgbClr val="E4DFDF"/>
                </a:solidFill>
                <a:latin typeface="Roboto"/>
                <a:cs typeface="Roboto"/>
              </a:rPr>
              <a:t>and</a:t>
            </a:r>
            <a:r>
              <a:rPr dirty="0" sz="1550" spc="-30">
                <a:solidFill>
                  <a:srgbClr val="E4DFDF"/>
                </a:solidFill>
                <a:latin typeface="Roboto"/>
                <a:cs typeface="Roboto"/>
              </a:rPr>
              <a:t> signal</a:t>
            </a:r>
            <a:r>
              <a:rPr dirty="0" sz="15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 spc="-25">
                <a:solidFill>
                  <a:srgbClr val="E4DFDF"/>
                </a:solidFill>
                <a:latin typeface="Roboto"/>
                <a:cs typeface="Roboto"/>
              </a:rPr>
              <a:t>processing.</a:t>
            </a:r>
            <a:r>
              <a:rPr dirty="0" sz="1550" spc="-4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 spc="-10">
                <a:solidFill>
                  <a:srgbClr val="E4DFDF"/>
                </a:solidFill>
                <a:latin typeface="Roboto"/>
                <a:cs typeface="Roboto"/>
              </a:rPr>
              <a:t>Calculate </a:t>
            </a:r>
            <a:r>
              <a:rPr dirty="0" sz="1550" spc="-30">
                <a:solidFill>
                  <a:srgbClr val="E4DFDF"/>
                </a:solidFill>
                <a:latin typeface="Roboto"/>
                <a:cs typeface="Roboto"/>
              </a:rPr>
              <a:t>cumulative</a:t>
            </a:r>
            <a:r>
              <a:rPr dirty="0" sz="15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 spc="-20">
                <a:solidFill>
                  <a:srgbClr val="E4DFDF"/>
                </a:solidFill>
                <a:latin typeface="Roboto"/>
                <a:cs typeface="Roboto"/>
              </a:rPr>
              <a:t>sales</a:t>
            </a:r>
            <a:r>
              <a:rPr dirty="0" sz="15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 spc="-25">
                <a:solidFill>
                  <a:srgbClr val="E4DFDF"/>
                </a:solidFill>
                <a:latin typeface="Roboto"/>
                <a:cs typeface="Roboto"/>
              </a:rPr>
              <a:t>totals</a:t>
            </a:r>
            <a:r>
              <a:rPr dirty="0" sz="15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 spc="-10">
                <a:solidFill>
                  <a:srgbClr val="E4DFDF"/>
                </a:solidFill>
                <a:latin typeface="Roboto"/>
                <a:cs typeface="Roboto"/>
              </a:rPr>
              <a:t>over</a:t>
            </a:r>
            <a:r>
              <a:rPr dirty="0" sz="1550" spc="-4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>
                <a:solidFill>
                  <a:srgbClr val="E4DFDF"/>
                </a:solidFill>
                <a:latin typeface="Roboto"/>
                <a:cs typeface="Roboto"/>
              </a:rPr>
              <a:t>time</a:t>
            </a:r>
            <a:r>
              <a:rPr dirty="0" sz="1550" spc="-4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 spc="-25">
                <a:solidFill>
                  <a:srgbClr val="E4DFDF"/>
                </a:solidFill>
                <a:latin typeface="Roboto"/>
                <a:cs typeface="Roboto"/>
              </a:rPr>
              <a:t>using</a:t>
            </a:r>
            <a:r>
              <a:rPr dirty="0" sz="15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 spc="-25">
                <a:solidFill>
                  <a:srgbClr val="E4DFDF"/>
                </a:solidFill>
                <a:latin typeface="Roboto"/>
                <a:cs typeface="Roboto"/>
              </a:rPr>
              <a:t>expanding</a:t>
            </a:r>
            <a:r>
              <a:rPr dirty="0" sz="15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 spc="-25">
                <a:solidFill>
                  <a:srgbClr val="E4DFDF"/>
                </a:solidFill>
                <a:latin typeface="Roboto"/>
                <a:cs typeface="Roboto"/>
              </a:rPr>
              <a:t>window</a:t>
            </a:r>
            <a:r>
              <a:rPr dirty="0" sz="1550" spc="-7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550" spc="-10">
                <a:solidFill>
                  <a:srgbClr val="E4DFDF"/>
                </a:solidFill>
                <a:latin typeface="Roboto"/>
                <a:cs typeface="Roboto"/>
              </a:rPr>
              <a:t>functions.</a:t>
            </a:r>
            <a:endParaRPr sz="15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550">
              <a:latin typeface="Roboto"/>
              <a:cs typeface="Roboto"/>
            </a:endParaRPr>
          </a:p>
          <a:p>
            <a:pPr marL="715645">
              <a:lnSpc>
                <a:spcPct val="100000"/>
              </a:lnSpc>
            </a:pPr>
            <a:r>
              <a:rPr dirty="0" sz="1950" spc="-45">
                <a:solidFill>
                  <a:srgbClr val="E4DFDF"/>
                </a:solidFill>
                <a:latin typeface="Courier New"/>
                <a:cs typeface="Courier New"/>
              </a:rPr>
              <a:t>Rolling</a:t>
            </a:r>
            <a:r>
              <a:rPr dirty="0" sz="1950" spc="-245">
                <a:solidFill>
                  <a:srgbClr val="E4DFDF"/>
                </a:solidFill>
                <a:latin typeface="Courier New"/>
                <a:cs typeface="Courier New"/>
              </a:rPr>
              <a:t> </a:t>
            </a:r>
            <a:r>
              <a:rPr dirty="0" sz="1950" spc="-10">
                <a:solidFill>
                  <a:srgbClr val="E4DFDF"/>
                </a:solidFill>
                <a:latin typeface="Courier New"/>
                <a:cs typeface="Courier New"/>
              </a:rPr>
              <a:t>means</a:t>
            </a:r>
            <a:endParaRPr sz="1950">
              <a:latin typeface="Courier New"/>
              <a:cs typeface="Courier New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3186" y="6036767"/>
            <a:ext cx="502208" cy="502208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393697" y="5979109"/>
            <a:ext cx="2009775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-20">
                <a:solidFill>
                  <a:srgbClr val="E4DFDF"/>
                </a:solidFill>
                <a:latin typeface="Courier New"/>
                <a:cs typeface="Courier New"/>
              </a:rPr>
              <a:t>Trend</a:t>
            </a:r>
            <a:r>
              <a:rPr dirty="0" sz="1950" spc="-254">
                <a:solidFill>
                  <a:srgbClr val="E4DFDF"/>
                </a:solidFill>
                <a:latin typeface="Courier New"/>
                <a:cs typeface="Courier New"/>
              </a:rPr>
              <a:t> </a:t>
            </a:r>
            <a:r>
              <a:rPr dirty="0" sz="1950" spc="-60">
                <a:solidFill>
                  <a:srgbClr val="E4DFDF"/>
                </a:solidFill>
                <a:latin typeface="Courier New"/>
                <a:cs typeface="Courier New"/>
              </a:rPr>
              <a:t>analysis</a:t>
            </a:r>
            <a:endParaRPr sz="195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3186" y="7176846"/>
            <a:ext cx="502208" cy="502208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93697" y="7119315"/>
            <a:ext cx="2435225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 spc="-35">
                <a:solidFill>
                  <a:srgbClr val="E4DFDF"/>
                </a:solidFill>
                <a:latin typeface="Courier New"/>
                <a:cs typeface="Courier New"/>
              </a:rPr>
              <a:t>Anomaly</a:t>
            </a:r>
            <a:r>
              <a:rPr dirty="0" sz="1950" spc="-229">
                <a:solidFill>
                  <a:srgbClr val="E4DFDF"/>
                </a:solidFill>
                <a:latin typeface="Courier New"/>
                <a:cs typeface="Courier New"/>
              </a:rPr>
              <a:t> </a:t>
            </a:r>
            <a:r>
              <a:rPr dirty="0" sz="1950" spc="-60">
                <a:solidFill>
                  <a:srgbClr val="E4DFDF"/>
                </a:solidFill>
                <a:latin typeface="Courier New"/>
                <a:cs typeface="Courier New"/>
              </a:rPr>
              <a:t>detection</a:t>
            </a:r>
            <a:endParaRPr sz="1950">
              <a:latin typeface="Courier New"/>
              <a:cs typeface="Courier New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090400" y="7509568"/>
            <a:ext cx="2463543" cy="6946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375" y="516880"/>
            <a:ext cx="9783445" cy="137350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100"/>
              </a:spcBef>
            </a:pPr>
            <a:r>
              <a:rPr dirty="0" sz="4200" spc="-100" b="0" i="0">
                <a:latin typeface="Courier New"/>
                <a:cs typeface="Courier New"/>
              </a:rPr>
              <a:t>GroupBy</a:t>
            </a:r>
            <a:r>
              <a:rPr dirty="0" sz="4200" spc="-495" b="0" i="0">
                <a:latin typeface="Courier New"/>
                <a:cs typeface="Courier New"/>
              </a:rPr>
              <a:t> </a:t>
            </a:r>
            <a:r>
              <a:rPr dirty="0" sz="4200" spc="-130" b="0" i="0">
                <a:latin typeface="Courier New"/>
                <a:cs typeface="Courier New"/>
              </a:rPr>
              <a:t>Transformations:</a:t>
            </a:r>
            <a:r>
              <a:rPr dirty="0" sz="4200" spc="-480" b="0" i="0">
                <a:latin typeface="Courier New"/>
                <a:cs typeface="Courier New"/>
              </a:rPr>
              <a:t> </a:t>
            </a:r>
            <a:r>
              <a:rPr dirty="0" sz="4200" spc="-45" b="0" i="0">
                <a:latin typeface="Courier New"/>
                <a:cs typeface="Courier New"/>
              </a:rPr>
              <a:t>Feature </a:t>
            </a:r>
            <a:r>
              <a:rPr dirty="0" sz="4200" spc="-40" b="0" i="0">
                <a:latin typeface="Courier New"/>
                <a:cs typeface="Courier New"/>
              </a:rPr>
              <a:t>Engineering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41375" y="2314473"/>
            <a:ext cx="12839700" cy="71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95"/>
              </a:spcBef>
            </a:pPr>
            <a:r>
              <a:rPr dirty="0" sz="1650" spc="-20">
                <a:solidFill>
                  <a:srgbClr val="E4DFDF"/>
                </a:solidFill>
                <a:latin typeface="Roboto"/>
                <a:cs typeface="Roboto"/>
              </a:rPr>
              <a:t>Apply</a:t>
            </a:r>
            <a:r>
              <a:rPr dirty="0" sz="16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25">
                <a:solidFill>
                  <a:srgbClr val="E4DFDF"/>
                </a:solidFill>
                <a:latin typeface="Roboto"/>
                <a:cs typeface="Roboto"/>
              </a:rPr>
              <a:t>custom</a:t>
            </a:r>
            <a:r>
              <a:rPr dirty="0" sz="16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30">
                <a:solidFill>
                  <a:srgbClr val="E4DFDF"/>
                </a:solidFill>
                <a:latin typeface="Roboto"/>
                <a:cs typeface="Roboto"/>
              </a:rPr>
              <a:t>functions</a:t>
            </a:r>
            <a:r>
              <a:rPr dirty="0" sz="16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>
                <a:solidFill>
                  <a:srgbClr val="E4DFDF"/>
                </a:solidFill>
                <a:latin typeface="Roboto"/>
                <a:cs typeface="Roboto"/>
              </a:rPr>
              <a:t>to</a:t>
            </a:r>
            <a:r>
              <a:rPr dirty="0" sz="1650" spc="-30">
                <a:solidFill>
                  <a:srgbClr val="E4DFDF"/>
                </a:solidFill>
                <a:latin typeface="Roboto"/>
                <a:cs typeface="Roboto"/>
              </a:rPr>
              <a:t> grouped</a:t>
            </a:r>
            <a:r>
              <a:rPr dirty="0" sz="16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20">
                <a:solidFill>
                  <a:srgbClr val="E4DFDF"/>
                </a:solidFill>
                <a:latin typeface="Roboto"/>
                <a:cs typeface="Roboto"/>
              </a:rPr>
              <a:t>data</a:t>
            </a:r>
            <a:r>
              <a:rPr dirty="0" sz="1650" spc="-4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>
                <a:solidFill>
                  <a:srgbClr val="E4DFDF"/>
                </a:solidFill>
                <a:latin typeface="Roboto"/>
                <a:cs typeface="Roboto"/>
              </a:rPr>
              <a:t>for</a:t>
            </a:r>
            <a:r>
              <a:rPr dirty="0" sz="1650" spc="-3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35">
                <a:solidFill>
                  <a:srgbClr val="E4DFDF"/>
                </a:solidFill>
                <a:latin typeface="Roboto"/>
                <a:cs typeface="Roboto"/>
              </a:rPr>
              <a:t>advanced</a:t>
            </a:r>
            <a:r>
              <a:rPr dirty="0" sz="16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35">
                <a:solidFill>
                  <a:srgbClr val="E4DFDF"/>
                </a:solidFill>
                <a:latin typeface="Roboto"/>
                <a:cs typeface="Roboto"/>
              </a:rPr>
              <a:t>aggregation.</a:t>
            </a:r>
            <a:r>
              <a:rPr dirty="0" sz="16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25">
                <a:solidFill>
                  <a:srgbClr val="E4DFDF"/>
                </a:solidFill>
                <a:latin typeface="Roboto"/>
                <a:cs typeface="Roboto"/>
              </a:rPr>
              <a:t>Modify</a:t>
            </a:r>
            <a:r>
              <a:rPr dirty="0" sz="16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40">
                <a:solidFill>
                  <a:srgbClr val="E4DFDF"/>
                </a:solidFill>
                <a:latin typeface="Roboto"/>
                <a:cs typeface="Roboto"/>
              </a:rPr>
              <a:t>individual</a:t>
            </a:r>
            <a:r>
              <a:rPr dirty="0" sz="16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30">
                <a:solidFill>
                  <a:srgbClr val="E4DFDF"/>
                </a:solidFill>
                <a:latin typeface="Roboto"/>
                <a:cs typeface="Roboto"/>
              </a:rPr>
              <a:t>values</a:t>
            </a:r>
            <a:r>
              <a:rPr dirty="0" sz="16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30">
                <a:solidFill>
                  <a:srgbClr val="E4DFDF"/>
                </a:solidFill>
                <a:latin typeface="Roboto"/>
                <a:cs typeface="Roboto"/>
              </a:rPr>
              <a:t>within</a:t>
            </a:r>
            <a:r>
              <a:rPr dirty="0" sz="16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30">
                <a:solidFill>
                  <a:srgbClr val="E4DFDF"/>
                </a:solidFill>
                <a:latin typeface="Roboto"/>
                <a:cs typeface="Roboto"/>
              </a:rPr>
              <a:t>groups</a:t>
            </a:r>
            <a:r>
              <a:rPr dirty="0" sz="16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20">
                <a:solidFill>
                  <a:srgbClr val="E4DFDF"/>
                </a:solidFill>
                <a:latin typeface="Roboto"/>
                <a:cs typeface="Roboto"/>
              </a:rPr>
              <a:t>based</a:t>
            </a:r>
            <a:r>
              <a:rPr dirty="0" sz="1650" spc="-4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>
                <a:solidFill>
                  <a:srgbClr val="E4DFDF"/>
                </a:solidFill>
                <a:latin typeface="Roboto"/>
                <a:cs typeface="Roboto"/>
              </a:rPr>
              <a:t>on</a:t>
            </a:r>
            <a:r>
              <a:rPr dirty="0" sz="1650" spc="-3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25">
                <a:solidFill>
                  <a:srgbClr val="E4DFDF"/>
                </a:solidFill>
                <a:latin typeface="Roboto"/>
                <a:cs typeface="Roboto"/>
              </a:rPr>
              <a:t>group</a:t>
            </a:r>
            <a:r>
              <a:rPr dirty="0" sz="16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30">
                <a:solidFill>
                  <a:srgbClr val="E4DFDF"/>
                </a:solidFill>
                <a:latin typeface="Roboto"/>
                <a:cs typeface="Roboto"/>
              </a:rPr>
              <a:t>statistics.</a:t>
            </a:r>
            <a:r>
              <a:rPr dirty="0" sz="16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10">
                <a:solidFill>
                  <a:srgbClr val="E4DFDF"/>
                </a:solidFill>
                <a:latin typeface="Roboto"/>
                <a:cs typeface="Roboto"/>
              </a:rPr>
              <a:t>Remove </a:t>
            </a:r>
            <a:r>
              <a:rPr dirty="0" sz="1650" spc="-30">
                <a:solidFill>
                  <a:srgbClr val="E4DFDF"/>
                </a:solidFill>
                <a:latin typeface="Roboto"/>
                <a:cs typeface="Roboto"/>
              </a:rPr>
              <a:t>outliers</a:t>
            </a:r>
            <a:r>
              <a:rPr dirty="0" sz="16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20">
                <a:solidFill>
                  <a:srgbClr val="E4DFDF"/>
                </a:solidFill>
                <a:latin typeface="Roboto"/>
                <a:cs typeface="Roboto"/>
              </a:rPr>
              <a:t>and</a:t>
            </a:r>
            <a:r>
              <a:rPr dirty="0" sz="1650" spc="-2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20">
                <a:solidFill>
                  <a:srgbClr val="E4DFDF"/>
                </a:solidFill>
                <a:latin typeface="Roboto"/>
                <a:cs typeface="Roboto"/>
              </a:rPr>
              <a:t>create</a:t>
            </a:r>
            <a:r>
              <a:rPr dirty="0" sz="1650" spc="-4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80">
                <a:solidFill>
                  <a:srgbClr val="E4DFDF"/>
                </a:solidFill>
                <a:latin typeface="Roboto"/>
                <a:cs typeface="Roboto"/>
              </a:rPr>
              <a:t>group-</a:t>
            </a:r>
            <a:r>
              <a:rPr dirty="0" sz="1650" spc="-25">
                <a:solidFill>
                  <a:srgbClr val="E4DFDF"/>
                </a:solidFill>
                <a:latin typeface="Roboto"/>
                <a:cs typeface="Roboto"/>
              </a:rPr>
              <a:t>specific</a:t>
            </a:r>
            <a:r>
              <a:rPr dirty="0" sz="1650" spc="-4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10">
                <a:solidFill>
                  <a:srgbClr val="E4DFDF"/>
                </a:solidFill>
                <a:latin typeface="Roboto"/>
                <a:cs typeface="Roboto"/>
              </a:rPr>
              <a:t>features.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93775" y="4999735"/>
            <a:ext cx="3710304" cy="114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63370">
              <a:lnSpc>
                <a:spcPct val="100000"/>
              </a:lnSpc>
              <a:spcBef>
                <a:spcPts val="100"/>
              </a:spcBef>
            </a:pPr>
            <a:r>
              <a:rPr dirty="0" sz="2100" spc="-65">
                <a:solidFill>
                  <a:srgbClr val="E4DFDF"/>
                </a:solidFill>
                <a:latin typeface="Courier New"/>
                <a:cs typeface="Courier New"/>
              </a:rPr>
              <a:t>Transformation</a:t>
            </a:r>
            <a:endParaRPr sz="2100">
              <a:latin typeface="Courier New"/>
              <a:cs typeface="Courier New"/>
            </a:endParaRPr>
          </a:p>
          <a:p>
            <a:pPr algn="r" marR="6350">
              <a:lnSpc>
                <a:spcPct val="100000"/>
              </a:lnSpc>
              <a:spcBef>
                <a:spcPts val="1595"/>
              </a:spcBef>
            </a:pPr>
            <a:r>
              <a:rPr dirty="0" sz="1650" spc="-25">
                <a:solidFill>
                  <a:srgbClr val="E4DFDF"/>
                </a:solidFill>
                <a:latin typeface="Roboto"/>
                <a:cs typeface="Roboto"/>
              </a:rPr>
              <a:t>Modify</a:t>
            </a:r>
            <a:r>
              <a:rPr dirty="0" sz="16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30">
                <a:solidFill>
                  <a:srgbClr val="E4DFDF"/>
                </a:solidFill>
                <a:latin typeface="Roboto"/>
                <a:cs typeface="Roboto"/>
              </a:rPr>
              <a:t>values</a:t>
            </a:r>
            <a:r>
              <a:rPr dirty="0" sz="1650" spc="-4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35">
                <a:solidFill>
                  <a:srgbClr val="E4DFDF"/>
                </a:solidFill>
                <a:latin typeface="Roboto"/>
                <a:cs typeface="Roboto"/>
              </a:rPr>
              <a:t>within</a:t>
            </a:r>
            <a:r>
              <a:rPr dirty="0" sz="16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30">
                <a:solidFill>
                  <a:srgbClr val="E4DFDF"/>
                </a:solidFill>
                <a:latin typeface="Roboto"/>
                <a:cs typeface="Roboto"/>
              </a:rPr>
              <a:t>groups</a:t>
            </a:r>
            <a:r>
              <a:rPr dirty="0" sz="16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30">
                <a:solidFill>
                  <a:srgbClr val="E4DFDF"/>
                </a:solidFill>
                <a:latin typeface="Roboto"/>
                <a:cs typeface="Roboto"/>
              </a:rPr>
              <a:t>using</a:t>
            </a:r>
            <a:r>
              <a:rPr dirty="0" sz="16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10">
                <a:solidFill>
                  <a:srgbClr val="E4DFDF"/>
                </a:solidFill>
                <a:latin typeface="Roboto"/>
                <a:cs typeface="Roboto"/>
              </a:rPr>
              <a:t>group</a:t>
            </a:r>
            <a:endParaRPr sz="1650">
              <a:latin typeface="Roboto"/>
              <a:cs typeface="Roboto"/>
            </a:endParaRPr>
          </a:p>
          <a:p>
            <a:pPr algn="r" marR="5080">
              <a:lnSpc>
                <a:spcPct val="100000"/>
              </a:lnSpc>
              <a:spcBef>
                <a:spcPts val="720"/>
              </a:spcBef>
            </a:pPr>
            <a:r>
              <a:rPr dirty="0" sz="1650" spc="-10">
                <a:solidFill>
                  <a:srgbClr val="E4DFDF"/>
                </a:solidFill>
                <a:latin typeface="Roboto"/>
                <a:cs typeface="Roboto"/>
              </a:rPr>
              <a:t>statistics.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8785" y="3301860"/>
            <a:ext cx="4592700" cy="4592701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969000" y="5461253"/>
            <a:ext cx="205104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-50">
                <a:solidFill>
                  <a:srgbClr val="E4DFDF"/>
                </a:solidFill>
                <a:latin typeface="Courier New"/>
                <a:cs typeface="Courier New"/>
              </a:rPr>
              <a:t>1</a:t>
            </a:r>
            <a:endParaRPr sz="235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030714" y="4999735"/>
            <a:ext cx="3143885" cy="114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0">
                <a:solidFill>
                  <a:srgbClr val="E4DFDF"/>
                </a:solidFill>
                <a:latin typeface="Courier New"/>
                <a:cs typeface="Courier New"/>
              </a:rPr>
              <a:t>Filtering</a:t>
            </a: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dirty="0" sz="1650" spc="-20">
                <a:solidFill>
                  <a:srgbClr val="E4DFDF"/>
                </a:solidFill>
                <a:latin typeface="Roboto"/>
                <a:cs typeface="Roboto"/>
              </a:rPr>
              <a:t>Select</a:t>
            </a:r>
            <a:r>
              <a:rPr dirty="0" sz="16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30">
                <a:solidFill>
                  <a:srgbClr val="E4DFDF"/>
                </a:solidFill>
                <a:latin typeface="Roboto"/>
                <a:cs typeface="Roboto"/>
              </a:rPr>
              <a:t>groups</a:t>
            </a:r>
            <a:r>
              <a:rPr dirty="0" sz="165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20">
                <a:solidFill>
                  <a:srgbClr val="E4DFDF"/>
                </a:solidFill>
                <a:latin typeface="Roboto"/>
                <a:cs typeface="Roboto"/>
              </a:rPr>
              <a:t>based</a:t>
            </a:r>
            <a:r>
              <a:rPr dirty="0" sz="1650" spc="-7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>
                <a:solidFill>
                  <a:srgbClr val="E4DFDF"/>
                </a:solidFill>
                <a:latin typeface="Roboto"/>
                <a:cs typeface="Roboto"/>
              </a:rPr>
              <a:t>on</a:t>
            </a:r>
            <a:r>
              <a:rPr dirty="0" sz="16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50" spc="-10">
                <a:solidFill>
                  <a:srgbClr val="E4DFDF"/>
                </a:solidFill>
                <a:latin typeface="Roboto"/>
                <a:cs typeface="Roboto"/>
              </a:rPr>
              <a:t>aggregate</a:t>
            </a:r>
            <a:endParaRPr sz="16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650" spc="-10">
                <a:solidFill>
                  <a:srgbClr val="E4DFDF"/>
                </a:solidFill>
                <a:latin typeface="Roboto"/>
                <a:cs typeface="Roboto"/>
              </a:rPr>
              <a:t>conditions.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8785" y="3301860"/>
            <a:ext cx="4592700" cy="4592701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8334247" y="5461253"/>
            <a:ext cx="205104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-50">
                <a:solidFill>
                  <a:srgbClr val="E4DFDF"/>
                </a:solidFill>
                <a:latin typeface="Courier New"/>
                <a:cs typeface="Courier New"/>
              </a:rPr>
              <a:t>2</a:t>
            </a:r>
            <a:endParaRPr sz="2350">
              <a:latin typeface="Courier New"/>
              <a:cs typeface="Courier New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50700" y="7388011"/>
            <a:ext cx="2579472" cy="7272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7958" y="917828"/>
            <a:ext cx="7465695" cy="1416050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5600"/>
              </a:lnSpc>
            </a:pPr>
            <a:r>
              <a:rPr dirty="0" sz="4450" spc="-70" b="0" i="0">
                <a:latin typeface="Courier New"/>
                <a:cs typeface="Courier New"/>
              </a:rPr>
              <a:t>Pivot</a:t>
            </a:r>
            <a:r>
              <a:rPr dirty="0" sz="4450" spc="-575" b="0" i="0">
                <a:latin typeface="Courier New"/>
                <a:cs typeface="Courier New"/>
              </a:rPr>
              <a:t> </a:t>
            </a:r>
            <a:r>
              <a:rPr dirty="0" sz="4450" spc="-90" b="0" i="0">
                <a:latin typeface="Courier New"/>
                <a:cs typeface="Courier New"/>
              </a:rPr>
              <a:t>Tables</a:t>
            </a:r>
            <a:r>
              <a:rPr dirty="0" sz="4450" spc="-580" b="0" i="0">
                <a:latin typeface="Courier New"/>
                <a:cs typeface="Courier New"/>
              </a:rPr>
              <a:t> </a:t>
            </a:r>
            <a:r>
              <a:rPr dirty="0" sz="4450" b="0" i="0">
                <a:latin typeface="Courier New"/>
                <a:cs typeface="Courier New"/>
              </a:rPr>
              <a:t>and</a:t>
            </a:r>
            <a:r>
              <a:rPr dirty="0" sz="4450" spc="-580" b="0" i="0">
                <a:latin typeface="Courier New"/>
                <a:cs typeface="Courier New"/>
              </a:rPr>
              <a:t> </a:t>
            </a:r>
            <a:r>
              <a:rPr dirty="0" sz="4450" spc="-65" b="0" i="0">
                <a:latin typeface="Courier New"/>
                <a:cs typeface="Courier New"/>
              </a:rPr>
              <a:t>Cross- </a:t>
            </a:r>
            <a:r>
              <a:rPr dirty="0" sz="4450" spc="-45" b="0" i="0">
                <a:latin typeface="Courier New"/>
                <a:cs typeface="Courier New"/>
              </a:rPr>
              <a:t>Tabulations</a:t>
            </a:r>
            <a:endParaRPr sz="44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67958" y="2658922"/>
            <a:ext cx="7569200" cy="1132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300"/>
              </a:lnSpc>
              <a:spcBef>
                <a:spcPts val="100"/>
              </a:spcBef>
            </a:pP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Transform</a:t>
            </a:r>
            <a:r>
              <a:rPr dirty="0" sz="17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data</a:t>
            </a:r>
            <a:r>
              <a:rPr dirty="0" sz="175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4DFDF"/>
                </a:solidFill>
                <a:latin typeface="Roboto"/>
                <a:cs typeface="Roboto"/>
              </a:rPr>
              <a:t>from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long</a:t>
            </a:r>
            <a:r>
              <a:rPr dirty="0" sz="175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format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>
                <a:solidFill>
                  <a:srgbClr val="E4DFDF"/>
                </a:solidFill>
                <a:latin typeface="Roboto"/>
                <a:cs typeface="Roboto"/>
              </a:rPr>
              <a:t>to</a:t>
            </a:r>
            <a:r>
              <a:rPr dirty="0" sz="175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wide</a:t>
            </a:r>
            <a:r>
              <a:rPr dirty="0" sz="1750" spc="-8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format</a:t>
            </a:r>
            <a:r>
              <a:rPr dirty="0" sz="17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creating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pivot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tables.</a:t>
            </a:r>
            <a:r>
              <a:rPr dirty="0" sz="1750" spc="-7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Analyze </a:t>
            </a:r>
            <a:r>
              <a:rPr dirty="0" sz="1750" spc="-40">
                <a:solidFill>
                  <a:srgbClr val="E4DFDF"/>
                </a:solidFill>
                <a:latin typeface="Roboto"/>
                <a:cs typeface="Roboto"/>
              </a:rPr>
              <a:t>relationships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between</a:t>
            </a:r>
            <a:r>
              <a:rPr dirty="0" sz="1750" spc="-4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categorical</a:t>
            </a:r>
            <a:r>
              <a:rPr dirty="0" sz="1750" spc="-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variables</a:t>
            </a:r>
            <a:r>
              <a:rPr dirty="0" sz="1750" spc="-4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with</a:t>
            </a:r>
            <a:r>
              <a:rPr dirty="0" sz="17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95">
                <a:solidFill>
                  <a:srgbClr val="E4DFDF"/>
                </a:solidFill>
                <a:latin typeface="Roboto"/>
                <a:cs typeface="Roboto"/>
              </a:rPr>
              <a:t>cross-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tabulations.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Useful</a:t>
            </a:r>
            <a:r>
              <a:rPr dirty="0" sz="1750" spc="-4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for market</a:t>
            </a:r>
            <a:r>
              <a:rPr dirty="0" sz="17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basket</a:t>
            </a:r>
            <a:r>
              <a:rPr dirty="0" sz="1750" spc="-40">
                <a:solidFill>
                  <a:srgbClr val="E4DFDF"/>
                </a:solidFill>
                <a:latin typeface="Roboto"/>
                <a:cs typeface="Roboto"/>
              </a:rPr>
              <a:t> analysis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and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40">
                <a:solidFill>
                  <a:srgbClr val="E4DFDF"/>
                </a:solidFill>
                <a:latin typeface="Roboto"/>
                <a:cs typeface="Roboto"/>
              </a:rPr>
              <a:t>survey</a:t>
            </a:r>
            <a:r>
              <a:rPr dirty="0" sz="17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data</a:t>
            </a:r>
            <a:r>
              <a:rPr dirty="0" sz="1750" spc="-7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analysis.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280150" y="4063746"/>
            <a:ext cx="1160780" cy="3204210"/>
            <a:chOff x="6280150" y="4063746"/>
            <a:chExt cx="1160780" cy="3204210"/>
          </a:xfrm>
        </p:grpSpPr>
        <p:sp>
          <p:nvSpPr>
            <p:cNvPr id="6" name="object 6" descr=""/>
            <p:cNvSpPr/>
            <p:nvPr/>
          </p:nvSpPr>
          <p:spPr>
            <a:xfrm>
              <a:off x="6535293" y="4063745"/>
              <a:ext cx="905510" cy="3204210"/>
            </a:xfrm>
            <a:custGeom>
              <a:avLst/>
              <a:gdLst/>
              <a:ahLst/>
              <a:cxnLst/>
              <a:rect l="l" t="t" r="r" b="b"/>
              <a:pathLst>
                <a:path w="905509" h="3204209">
                  <a:moveTo>
                    <a:pt x="30480" y="6858"/>
                  </a:moveTo>
                  <a:lnTo>
                    <a:pt x="23749" y="0"/>
                  </a:lnTo>
                  <a:lnTo>
                    <a:pt x="6858" y="0"/>
                  </a:lnTo>
                  <a:lnTo>
                    <a:pt x="0" y="6858"/>
                  </a:lnTo>
                  <a:lnTo>
                    <a:pt x="0" y="15240"/>
                  </a:lnTo>
                  <a:lnTo>
                    <a:pt x="0" y="3196767"/>
                  </a:lnTo>
                  <a:lnTo>
                    <a:pt x="6858" y="3203587"/>
                  </a:lnTo>
                  <a:lnTo>
                    <a:pt x="23749" y="3203587"/>
                  </a:lnTo>
                  <a:lnTo>
                    <a:pt x="30480" y="3196767"/>
                  </a:lnTo>
                  <a:lnTo>
                    <a:pt x="30480" y="6858"/>
                  </a:lnTo>
                  <a:close/>
                </a:path>
                <a:path w="905509" h="3204209">
                  <a:moveTo>
                    <a:pt x="905129" y="501904"/>
                  </a:moveTo>
                  <a:lnTo>
                    <a:pt x="898398" y="495046"/>
                  </a:lnTo>
                  <a:lnTo>
                    <a:pt x="231521" y="495046"/>
                  </a:lnTo>
                  <a:lnTo>
                    <a:pt x="224663" y="501904"/>
                  </a:lnTo>
                  <a:lnTo>
                    <a:pt x="224663" y="510286"/>
                  </a:lnTo>
                  <a:lnTo>
                    <a:pt x="224663" y="518668"/>
                  </a:lnTo>
                  <a:lnTo>
                    <a:pt x="231521" y="525526"/>
                  </a:lnTo>
                  <a:lnTo>
                    <a:pt x="898398" y="525526"/>
                  </a:lnTo>
                  <a:lnTo>
                    <a:pt x="905129" y="518668"/>
                  </a:lnTo>
                  <a:lnTo>
                    <a:pt x="905129" y="501904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280150" y="4318889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76376" y="0"/>
                  </a:moveTo>
                  <a:lnTo>
                    <a:pt x="34036" y="0"/>
                  </a:lnTo>
                  <a:lnTo>
                    <a:pt x="20788" y="2674"/>
                  </a:lnTo>
                  <a:lnTo>
                    <a:pt x="9969" y="9969"/>
                  </a:lnTo>
                  <a:lnTo>
                    <a:pt x="2674" y="20788"/>
                  </a:lnTo>
                  <a:lnTo>
                    <a:pt x="0" y="34036"/>
                  </a:lnTo>
                  <a:lnTo>
                    <a:pt x="0" y="476250"/>
                  </a:lnTo>
                  <a:lnTo>
                    <a:pt x="2674" y="489497"/>
                  </a:lnTo>
                  <a:lnTo>
                    <a:pt x="9969" y="500316"/>
                  </a:lnTo>
                  <a:lnTo>
                    <a:pt x="20788" y="507611"/>
                  </a:lnTo>
                  <a:lnTo>
                    <a:pt x="34036" y="510286"/>
                  </a:lnTo>
                  <a:lnTo>
                    <a:pt x="476376" y="510286"/>
                  </a:lnTo>
                  <a:lnTo>
                    <a:pt x="489551" y="507611"/>
                  </a:lnTo>
                  <a:lnTo>
                    <a:pt x="500332" y="500316"/>
                  </a:lnTo>
                  <a:lnTo>
                    <a:pt x="507613" y="489497"/>
                  </a:lnTo>
                  <a:lnTo>
                    <a:pt x="510285" y="476250"/>
                  </a:lnTo>
                  <a:lnTo>
                    <a:pt x="510285" y="34036"/>
                  </a:lnTo>
                  <a:lnTo>
                    <a:pt x="507613" y="20788"/>
                  </a:lnTo>
                  <a:lnTo>
                    <a:pt x="500332" y="9969"/>
                  </a:lnTo>
                  <a:lnTo>
                    <a:pt x="489551" y="2674"/>
                  </a:lnTo>
                  <a:lnTo>
                    <a:pt x="47637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426453" y="4270375"/>
            <a:ext cx="227965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50">
                <a:solidFill>
                  <a:srgbClr val="E4DFDF"/>
                </a:solidFill>
                <a:latin typeface="Courier New"/>
                <a:cs typeface="Courier New"/>
              </a:rPr>
              <a:t>1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657592" y="4266133"/>
            <a:ext cx="5270500" cy="8489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30">
                <a:solidFill>
                  <a:srgbClr val="E4DFDF"/>
                </a:solidFill>
                <a:latin typeface="Courier New"/>
                <a:cs typeface="Courier New"/>
              </a:rPr>
              <a:t>Pivot</a:t>
            </a:r>
            <a:r>
              <a:rPr dirty="0" sz="2200" spc="-300">
                <a:solidFill>
                  <a:srgbClr val="E4DFDF"/>
                </a:solidFill>
                <a:latin typeface="Courier New"/>
                <a:cs typeface="Courier New"/>
              </a:rPr>
              <a:t> </a:t>
            </a:r>
            <a:r>
              <a:rPr dirty="0" sz="2200" spc="-10">
                <a:solidFill>
                  <a:srgbClr val="E4DFDF"/>
                </a:solidFill>
                <a:latin typeface="Courier New"/>
                <a:cs typeface="Courier New"/>
              </a:rPr>
              <a:t>Tables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Summarize</a:t>
            </a:r>
            <a:r>
              <a:rPr dirty="0" sz="175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sales</a:t>
            </a:r>
            <a:r>
              <a:rPr dirty="0" sz="175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data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by</a:t>
            </a:r>
            <a:r>
              <a:rPr dirty="0" sz="175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region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and</a:t>
            </a:r>
            <a:r>
              <a:rPr dirty="0" sz="175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product</a:t>
            </a:r>
            <a:r>
              <a:rPr dirty="0" sz="17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category.</a:t>
            </a:r>
            <a:endParaRPr sz="1750">
              <a:latin typeface="Roboto"/>
              <a:cs typeface="Roboto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280150" y="5852667"/>
            <a:ext cx="1160780" cy="510540"/>
            <a:chOff x="6280150" y="5852667"/>
            <a:chExt cx="1160780" cy="510540"/>
          </a:xfrm>
        </p:grpSpPr>
        <p:sp>
          <p:nvSpPr>
            <p:cNvPr id="11" name="object 11" descr=""/>
            <p:cNvSpPr/>
            <p:nvPr/>
          </p:nvSpPr>
          <p:spPr>
            <a:xfrm>
              <a:off x="6759955" y="6092570"/>
              <a:ext cx="680720" cy="30480"/>
            </a:xfrm>
            <a:custGeom>
              <a:avLst/>
              <a:gdLst/>
              <a:ahLst/>
              <a:cxnLst/>
              <a:rect l="l" t="t" r="r" b="b"/>
              <a:pathLst>
                <a:path w="680720" h="30479">
                  <a:moveTo>
                    <a:pt x="673735" y="0"/>
                  </a:moveTo>
                  <a:lnTo>
                    <a:pt x="6858" y="0"/>
                  </a:lnTo>
                  <a:lnTo>
                    <a:pt x="0" y="6857"/>
                  </a:lnTo>
                  <a:lnTo>
                    <a:pt x="0" y="15239"/>
                  </a:lnTo>
                  <a:lnTo>
                    <a:pt x="0" y="23621"/>
                  </a:lnTo>
                  <a:lnTo>
                    <a:pt x="6858" y="30479"/>
                  </a:lnTo>
                  <a:lnTo>
                    <a:pt x="673735" y="30479"/>
                  </a:lnTo>
                  <a:lnTo>
                    <a:pt x="680466" y="23621"/>
                  </a:lnTo>
                  <a:lnTo>
                    <a:pt x="680466" y="6857"/>
                  </a:lnTo>
                  <a:lnTo>
                    <a:pt x="67373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280150" y="5852667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76376" y="0"/>
                  </a:moveTo>
                  <a:lnTo>
                    <a:pt x="34036" y="0"/>
                  </a:lnTo>
                  <a:lnTo>
                    <a:pt x="20788" y="2674"/>
                  </a:lnTo>
                  <a:lnTo>
                    <a:pt x="9969" y="9969"/>
                  </a:lnTo>
                  <a:lnTo>
                    <a:pt x="2674" y="20788"/>
                  </a:lnTo>
                  <a:lnTo>
                    <a:pt x="0" y="34035"/>
                  </a:lnTo>
                  <a:lnTo>
                    <a:pt x="0" y="476249"/>
                  </a:lnTo>
                  <a:lnTo>
                    <a:pt x="2674" y="489497"/>
                  </a:lnTo>
                  <a:lnTo>
                    <a:pt x="9969" y="500316"/>
                  </a:lnTo>
                  <a:lnTo>
                    <a:pt x="20788" y="507611"/>
                  </a:lnTo>
                  <a:lnTo>
                    <a:pt x="34036" y="510285"/>
                  </a:lnTo>
                  <a:lnTo>
                    <a:pt x="476376" y="510285"/>
                  </a:lnTo>
                  <a:lnTo>
                    <a:pt x="489551" y="507611"/>
                  </a:lnTo>
                  <a:lnTo>
                    <a:pt x="500332" y="500316"/>
                  </a:lnTo>
                  <a:lnTo>
                    <a:pt x="507613" y="489497"/>
                  </a:lnTo>
                  <a:lnTo>
                    <a:pt x="510285" y="476249"/>
                  </a:lnTo>
                  <a:lnTo>
                    <a:pt x="510285" y="34035"/>
                  </a:lnTo>
                  <a:lnTo>
                    <a:pt x="507613" y="20788"/>
                  </a:lnTo>
                  <a:lnTo>
                    <a:pt x="500332" y="9969"/>
                  </a:lnTo>
                  <a:lnTo>
                    <a:pt x="489551" y="2674"/>
                  </a:lnTo>
                  <a:lnTo>
                    <a:pt x="476376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426453" y="5804408"/>
            <a:ext cx="227965" cy="429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50">
                <a:solidFill>
                  <a:srgbClr val="E4DFDF"/>
                </a:solidFill>
                <a:latin typeface="Courier New"/>
                <a:cs typeface="Courier New"/>
              </a:rPr>
              <a:t>2</a:t>
            </a:r>
            <a:endParaRPr sz="265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657592" y="5800166"/>
            <a:ext cx="5790565" cy="12179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85">
                <a:solidFill>
                  <a:srgbClr val="E4DFDF"/>
                </a:solidFill>
                <a:latin typeface="Courier New"/>
                <a:cs typeface="Courier New"/>
              </a:rPr>
              <a:t>Cross-</a:t>
            </a:r>
            <a:r>
              <a:rPr dirty="0" sz="2200" spc="-10">
                <a:solidFill>
                  <a:srgbClr val="E4DFDF"/>
                </a:solidFill>
                <a:latin typeface="Courier New"/>
                <a:cs typeface="Courier New"/>
              </a:rPr>
              <a:t>Tabulations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ct val="138300"/>
              </a:lnSpc>
              <a:spcBef>
                <a:spcPts val="944"/>
              </a:spcBef>
            </a:pP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Analyze</a:t>
            </a:r>
            <a:r>
              <a:rPr dirty="0" sz="175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40">
                <a:solidFill>
                  <a:srgbClr val="E4DFDF"/>
                </a:solidFill>
                <a:latin typeface="Roboto"/>
                <a:cs typeface="Roboto"/>
              </a:rPr>
              <a:t>relationships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between</a:t>
            </a:r>
            <a:r>
              <a:rPr dirty="0" sz="175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0">
                <a:solidFill>
                  <a:srgbClr val="E4DFDF"/>
                </a:solidFill>
                <a:latin typeface="Roboto"/>
                <a:cs typeface="Roboto"/>
              </a:rPr>
              <a:t>customer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demographics</a:t>
            </a:r>
            <a:r>
              <a:rPr dirty="0" sz="1750" spc="-2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25">
                <a:solidFill>
                  <a:srgbClr val="E4DFDF"/>
                </a:solidFill>
                <a:latin typeface="Roboto"/>
                <a:cs typeface="Roboto"/>
              </a:rPr>
              <a:t>and </a:t>
            </a:r>
            <a:r>
              <a:rPr dirty="0" sz="1750" spc="-35">
                <a:solidFill>
                  <a:srgbClr val="E4DFDF"/>
                </a:solidFill>
                <a:latin typeface="Roboto"/>
                <a:cs typeface="Roboto"/>
              </a:rPr>
              <a:t>product</a:t>
            </a:r>
            <a:r>
              <a:rPr dirty="0" sz="175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750" spc="-10">
                <a:solidFill>
                  <a:srgbClr val="E4DFDF"/>
                </a:solidFill>
                <a:latin typeface="Roboto"/>
                <a:cs typeface="Roboto"/>
              </a:rPr>
              <a:t>preferences.</a:t>
            </a:r>
            <a:endParaRPr sz="1750">
              <a:latin typeface="Roboto"/>
              <a:cs typeface="Roboto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25300" y="7446834"/>
            <a:ext cx="2596097" cy="7319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5755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8456" y="3202889"/>
            <a:ext cx="12612370" cy="64452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50" spc="-70" b="0" i="0">
                <a:latin typeface="Courier New"/>
                <a:cs typeface="Courier New"/>
              </a:rPr>
              <a:t>String</a:t>
            </a:r>
            <a:r>
              <a:rPr dirty="0" sz="4050" spc="-505" b="0" i="0">
                <a:latin typeface="Courier New"/>
                <a:cs typeface="Courier New"/>
              </a:rPr>
              <a:t> </a:t>
            </a:r>
            <a:r>
              <a:rPr dirty="0" sz="4050" spc="-100" b="0" i="0">
                <a:latin typeface="Courier New"/>
                <a:cs typeface="Courier New"/>
              </a:rPr>
              <a:t>Handling:</a:t>
            </a:r>
            <a:r>
              <a:rPr dirty="0" sz="4050" spc="-490" b="0" i="0">
                <a:latin typeface="Courier New"/>
                <a:cs typeface="Courier New"/>
              </a:rPr>
              <a:t> </a:t>
            </a:r>
            <a:r>
              <a:rPr dirty="0" sz="4050" spc="-20" b="0" i="0">
                <a:latin typeface="Courier New"/>
                <a:cs typeface="Courier New"/>
              </a:rPr>
              <a:t>Text</a:t>
            </a:r>
            <a:r>
              <a:rPr dirty="0" sz="4050" spc="-490" b="0" i="0">
                <a:latin typeface="Courier New"/>
                <a:cs typeface="Courier New"/>
              </a:rPr>
              <a:t> </a:t>
            </a:r>
            <a:r>
              <a:rPr dirty="0" sz="4050" spc="-105" b="0" i="0">
                <a:latin typeface="Courier New"/>
                <a:cs typeface="Courier New"/>
              </a:rPr>
              <a:t>Processing</a:t>
            </a:r>
            <a:r>
              <a:rPr dirty="0" sz="4050" spc="-490" b="0" i="0">
                <a:latin typeface="Courier New"/>
                <a:cs typeface="Courier New"/>
              </a:rPr>
              <a:t> </a:t>
            </a:r>
            <a:r>
              <a:rPr dirty="0" sz="4050" spc="-70" b="0" i="0">
                <a:latin typeface="Courier New"/>
                <a:cs typeface="Courier New"/>
              </a:rPr>
              <a:t>Techniques</a:t>
            </a:r>
            <a:endParaRPr sz="4050">
              <a:latin typeface="Courier New"/>
              <a:cs typeface="Courier New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156" y="5088242"/>
            <a:ext cx="1030249" cy="247246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08456" y="4145050"/>
            <a:ext cx="12599670" cy="3134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00"/>
              </a:spcBef>
            </a:pPr>
            <a:r>
              <a:rPr dirty="0" sz="1600" spc="-20">
                <a:solidFill>
                  <a:srgbClr val="E4DFDF"/>
                </a:solidFill>
                <a:latin typeface="Roboto"/>
                <a:cs typeface="Roboto"/>
              </a:rPr>
              <a:t>Leverage</a:t>
            </a:r>
            <a:r>
              <a:rPr dirty="0" sz="160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35">
                <a:solidFill>
                  <a:srgbClr val="E4DFDF"/>
                </a:solidFill>
                <a:latin typeface="Roboto"/>
                <a:cs typeface="Roboto"/>
              </a:rPr>
              <a:t>Pandas'</a:t>
            </a:r>
            <a:r>
              <a:rPr dirty="0" sz="1600" spc="-4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E4DFDF"/>
                </a:solidFill>
                <a:latin typeface="Roboto"/>
                <a:cs typeface="Roboto"/>
              </a:rPr>
              <a:t>vectorized</a:t>
            </a:r>
            <a:r>
              <a:rPr dirty="0" sz="1600" spc="-7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E4DFDF"/>
                </a:solidFill>
                <a:latin typeface="Roboto"/>
                <a:cs typeface="Roboto"/>
              </a:rPr>
              <a:t>string</a:t>
            </a:r>
            <a:r>
              <a:rPr dirty="0" sz="160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E4DFDF"/>
                </a:solidFill>
                <a:latin typeface="Roboto"/>
                <a:cs typeface="Roboto"/>
              </a:rPr>
              <a:t>operations.</a:t>
            </a:r>
            <a:r>
              <a:rPr dirty="0" sz="1600" spc="-7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E4DFDF"/>
                </a:solidFill>
                <a:latin typeface="Roboto"/>
                <a:cs typeface="Roboto"/>
              </a:rPr>
              <a:t>Clean,</a:t>
            </a:r>
            <a:r>
              <a:rPr dirty="0" sz="1600" spc="-4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E4DFDF"/>
                </a:solidFill>
                <a:latin typeface="Roboto"/>
                <a:cs typeface="Roboto"/>
              </a:rPr>
              <a:t>parse,</a:t>
            </a:r>
            <a:r>
              <a:rPr dirty="0" sz="1600" spc="-7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E4DFDF"/>
                </a:solidFill>
                <a:latin typeface="Roboto"/>
                <a:cs typeface="Roboto"/>
              </a:rPr>
              <a:t>and</a:t>
            </a:r>
            <a:r>
              <a:rPr dirty="0" sz="1600" spc="-30">
                <a:solidFill>
                  <a:srgbClr val="E4DFDF"/>
                </a:solidFill>
                <a:latin typeface="Roboto"/>
                <a:cs typeface="Roboto"/>
              </a:rPr>
              <a:t> manipulate</a:t>
            </a:r>
            <a:r>
              <a:rPr dirty="0" sz="1600" spc="-4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E4DFDF"/>
                </a:solidFill>
                <a:latin typeface="Roboto"/>
                <a:cs typeface="Roboto"/>
              </a:rPr>
              <a:t>text</a:t>
            </a:r>
            <a:r>
              <a:rPr dirty="0" sz="160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E4DFDF"/>
                </a:solidFill>
                <a:latin typeface="Roboto"/>
                <a:cs typeface="Roboto"/>
              </a:rPr>
              <a:t>data.</a:t>
            </a:r>
            <a:r>
              <a:rPr dirty="0" sz="1600" spc="-4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E4DFDF"/>
                </a:solidFill>
                <a:latin typeface="Roboto"/>
                <a:cs typeface="Roboto"/>
              </a:rPr>
              <a:t>Extract</a:t>
            </a:r>
            <a:r>
              <a:rPr dirty="0" sz="160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E4DFDF"/>
                </a:solidFill>
                <a:latin typeface="Roboto"/>
                <a:cs typeface="Roboto"/>
              </a:rPr>
              <a:t>patterns</a:t>
            </a:r>
            <a:r>
              <a:rPr dirty="0" sz="1600" spc="-6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E4DFDF"/>
                </a:solidFill>
                <a:latin typeface="Roboto"/>
                <a:cs typeface="Roboto"/>
              </a:rPr>
              <a:t>and</a:t>
            </a:r>
            <a:r>
              <a:rPr dirty="0" sz="1600" spc="-3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E4DFDF"/>
                </a:solidFill>
                <a:latin typeface="Roboto"/>
                <a:cs typeface="Roboto"/>
              </a:rPr>
              <a:t>validate</a:t>
            </a:r>
            <a:r>
              <a:rPr dirty="0" sz="1600" spc="-4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E4DFDF"/>
                </a:solidFill>
                <a:latin typeface="Roboto"/>
                <a:cs typeface="Roboto"/>
              </a:rPr>
              <a:t>data</a:t>
            </a:r>
            <a:r>
              <a:rPr dirty="0" sz="1600" spc="-4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E4DFDF"/>
                </a:solidFill>
                <a:latin typeface="Roboto"/>
                <a:cs typeface="Roboto"/>
              </a:rPr>
              <a:t>formats</a:t>
            </a:r>
            <a:r>
              <a:rPr dirty="0" sz="1600" spc="-7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E4DFDF"/>
                </a:solidFill>
                <a:latin typeface="Roboto"/>
                <a:cs typeface="Roboto"/>
              </a:rPr>
              <a:t>using </a:t>
            </a:r>
            <a:r>
              <a:rPr dirty="0" sz="1600" spc="-10">
                <a:solidFill>
                  <a:srgbClr val="E4DFDF"/>
                </a:solidFill>
                <a:latin typeface="Roboto"/>
                <a:cs typeface="Roboto"/>
              </a:rPr>
              <a:t>regular </a:t>
            </a:r>
            <a:r>
              <a:rPr dirty="0" sz="1600" spc="-30">
                <a:solidFill>
                  <a:srgbClr val="E4DFDF"/>
                </a:solidFill>
                <a:latin typeface="Roboto"/>
                <a:cs typeface="Roboto"/>
              </a:rPr>
              <a:t>expressions.</a:t>
            </a:r>
            <a:r>
              <a:rPr dirty="0" sz="160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E4DFDF"/>
                </a:solidFill>
                <a:latin typeface="Roboto"/>
                <a:cs typeface="Roboto"/>
              </a:rPr>
              <a:t>Analyze</a:t>
            </a:r>
            <a:r>
              <a:rPr dirty="0" sz="1600" spc="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E4DFDF"/>
                </a:solidFill>
                <a:latin typeface="Roboto"/>
                <a:cs typeface="Roboto"/>
              </a:rPr>
              <a:t>customer</a:t>
            </a:r>
            <a:r>
              <a:rPr dirty="0" sz="1600" spc="-4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E4DFDF"/>
                </a:solidFill>
                <a:latin typeface="Roboto"/>
                <a:cs typeface="Roboto"/>
              </a:rPr>
              <a:t>reviews.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720"/>
              </a:spcBef>
            </a:pPr>
            <a:endParaRPr sz="1600">
              <a:latin typeface="Roboto"/>
              <a:cs typeface="Roboto"/>
            </a:endParaRPr>
          </a:p>
          <a:p>
            <a:pPr marL="1351915">
              <a:lnSpc>
                <a:spcPct val="100000"/>
              </a:lnSpc>
              <a:spcBef>
                <a:spcPts val="5"/>
              </a:spcBef>
            </a:pPr>
            <a:r>
              <a:rPr dirty="0" sz="2000" spc="-40">
                <a:solidFill>
                  <a:srgbClr val="E4DFDF"/>
                </a:solidFill>
                <a:latin typeface="Courier New"/>
                <a:cs typeface="Courier New"/>
              </a:rPr>
              <a:t>Regular</a:t>
            </a:r>
            <a:r>
              <a:rPr dirty="0" sz="2000" spc="-235">
                <a:solidFill>
                  <a:srgbClr val="E4DFDF"/>
                </a:solidFill>
                <a:latin typeface="Courier New"/>
                <a:cs typeface="Courier New"/>
              </a:rPr>
              <a:t> </a:t>
            </a:r>
            <a:r>
              <a:rPr dirty="0" sz="2000" spc="-10">
                <a:solidFill>
                  <a:srgbClr val="E4DFDF"/>
                </a:solidFill>
                <a:latin typeface="Courier New"/>
                <a:cs typeface="Courier New"/>
              </a:rPr>
              <a:t>expressions</a:t>
            </a:r>
            <a:endParaRPr sz="2000">
              <a:latin typeface="Courier New"/>
              <a:cs typeface="Courier New"/>
            </a:endParaRPr>
          </a:p>
          <a:p>
            <a:pPr marL="1351915">
              <a:lnSpc>
                <a:spcPct val="100000"/>
              </a:lnSpc>
              <a:spcBef>
                <a:spcPts val="1590"/>
              </a:spcBef>
            </a:pPr>
            <a:r>
              <a:rPr dirty="0" sz="1600" spc="-20">
                <a:solidFill>
                  <a:srgbClr val="E4DFDF"/>
                </a:solidFill>
                <a:latin typeface="Roboto"/>
                <a:cs typeface="Roboto"/>
              </a:rPr>
              <a:t>Extract</a:t>
            </a:r>
            <a:r>
              <a:rPr dirty="0" sz="1600" spc="-8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E4DFDF"/>
                </a:solidFill>
                <a:latin typeface="Roboto"/>
                <a:cs typeface="Roboto"/>
              </a:rPr>
              <a:t>patterns</a:t>
            </a:r>
            <a:r>
              <a:rPr dirty="0" sz="1600" spc="-7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E4DFDF"/>
                </a:solidFill>
                <a:latin typeface="Roboto"/>
                <a:cs typeface="Roboto"/>
              </a:rPr>
              <a:t>and</a:t>
            </a:r>
            <a:r>
              <a:rPr dirty="0" sz="160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25">
                <a:solidFill>
                  <a:srgbClr val="E4DFDF"/>
                </a:solidFill>
                <a:latin typeface="Roboto"/>
                <a:cs typeface="Roboto"/>
              </a:rPr>
              <a:t>validate</a:t>
            </a:r>
            <a:r>
              <a:rPr dirty="0" sz="160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E4DFDF"/>
                </a:solidFill>
                <a:latin typeface="Roboto"/>
                <a:cs typeface="Roboto"/>
              </a:rPr>
              <a:t>data</a:t>
            </a:r>
            <a:r>
              <a:rPr dirty="0" sz="160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E4DFDF"/>
                </a:solidFill>
                <a:latin typeface="Roboto"/>
                <a:cs typeface="Roboto"/>
              </a:rPr>
              <a:t>formats.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905"/>
              </a:spcBef>
            </a:pPr>
            <a:endParaRPr sz="1600">
              <a:latin typeface="Roboto"/>
              <a:cs typeface="Roboto"/>
            </a:endParaRPr>
          </a:p>
          <a:p>
            <a:pPr marL="1351915">
              <a:lnSpc>
                <a:spcPct val="100000"/>
              </a:lnSpc>
            </a:pPr>
            <a:r>
              <a:rPr dirty="0" sz="2000" spc="-10">
                <a:solidFill>
                  <a:srgbClr val="E4DFDF"/>
                </a:solidFill>
                <a:latin typeface="Courier New"/>
                <a:cs typeface="Courier New"/>
              </a:rPr>
              <a:t>Text</a:t>
            </a:r>
            <a:r>
              <a:rPr dirty="0" sz="2000" spc="-280">
                <a:solidFill>
                  <a:srgbClr val="E4DFDF"/>
                </a:solidFill>
                <a:latin typeface="Courier New"/>
                <a:cs typeface="Courier New"/>
              </a:rPr>
              <a:t> </a:t>
            </a:r>
            <a:r>
              <a:rPr dirty="0" sz="2000" spc="-10">
                <a:solidFill>
                  <a:srgbClr val="E4DFDF"/>
                </a:solidFill>
                <a:latin typeface="Courier New"/>
                <a:cs typeface="Courier New"/>
              </a:rPr>
              <a:t>analysis</a:t>
            </a:r>
            <a:endParaRPr sz="2000">
              <a:latin typeface="Courier New"/>
              <a:cs typeface="Courier New"/>
            </a:endParaRPr>
          </a:p>
          <a:p>
            <a:pPr marL="1351915">
              <a:lnSpc>
                <a:spcPct val="100000"/>
              </a:lnSpc>
              <a:spcBef>
                <a:spcPts val="1590"/>
              </a:spcBef>
            </a:pPr>
            <a:r>
              <a:rPr dirty="0" sz="1600" spc="-25">
                <a:solidFill>
                  <a:srgbClr val="E4DFDF"/>
                </a:solidFill>
                <a:latin typeface="Roboto"/>
                <a:cs typeface="Roboto"/>
              </a:rPr>
              <a:t>Calculate</a:t>
            </a:r>
            <a:r>
              <a:rPr dirty="0" sz="160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20">
                <a:solidFill>
                  <a:srgbClr val="E4DFDF"/>
                </a:solidFill>
                <a:latin typeface="Roboto"/>
                <a:cs typeface="Roboto"/>
              </a:rPr>
              <a:t>word</a:t>
            </a:r>
            <a:r>
              <a:rPr dirty="0" sz="1600" spc="-5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E4DFDF"/>
                </a:solidFill>
                <a:latin typeface="Roboto"/>
                <a:cs typeface="Roboto"/>
              </a:rPr>
              <a:t>counts</a:t>
            </a:r>
            <a:r>
              <a:rPr dirty="0" sz="1600" spc="-5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E4DFDF"/>
                </a:solidFill>
                <a:latin typeface="Roboto"/>
                <a:cs typeface="Roboto"/>
              </a:rPr>
              <a:t>and</a:t>
            </a:r>
            <a:r>
              <a:rPr dirty="0" sz="1600" spc="-35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30">
                <a:solidFill>
                  <a:srgbClr val="E4DFDF"/>
                </a:solidFill>
                <a:latin typeface="Roboto"/>
                <a:cs typeface="Roboto"/>
              </a:rPr>
              <a:t>sentiment</a:t>
            </a:r>
            <a:r>
              <a:rPr dirty="0" sz="1600" spc="-60">
                <a:solidFill>
                  <a:srgbClr val="E4DFDF"/>
                </a:solidFill>
                <a:latin typeface="Roboto"/>
                <a:cs typeface="Roboto"/>
              </a:rPr>
              <a:t> </a:t>
            </a:r>
            <a:r>
              <a:rPr dirty="0" sz="1600" spc="-10">
                <a:solidFill>
                  <a:srgbClr val="E4DFDF"/>
                </a:solidFill>
                <a:latin typeface="Roboto"/>
                <a:cs typeface="Roboto"/>
              </a:rPr>
              <a:t>scores.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01500" y="7459534"/>
            <a:ext cx="2596097" cy="731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PptxGenJS</dc:creator>
  <dc:subject>PptxGenJS Presentation</dc:subject>
  <dc:title>PptxGenJS Presentation</dc:title>
  <dcterms:created xsi:type="dcterms:W3CDTF">2025-04-15T06:57:44Z</dcterms:created>
  <dcterms:modified xsi:type="dcterms:W3CDTF">2025-04-15T06:57:44Z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2025-04-15T00:00:00Z</vt:filetime>
  </property>
  <property fmtid="{D5CDD505-2E9C-101B-9397-08002B2CF9AE}" pid="5" name="Producer">
    <vt:lpwstr>3.0.24 (5.1.10) </vt:lpwstr>
  </property>
</Properties>
</file>