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6" r:id="rId9"/>
    <p:sldId id="265" r:id="rId10"/>
    <p:sldId id="264"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layfair Display" panose="00000500000000000000" pitchFamily="2" charset="0"/>
      <p:regular r:id="rId16"/>
      <p:bold r:id="rId17"/>
      <p:italic r:id="rId18"/>
      <p:boldItalic r:id="rId19"/>
    </p:embeddedFont>
    <p:embeddedFont>
      <p:font typeface="Public Sans Bold" panose="020B0604020202020204" charset="0"/>
      <p:regular r:id="rId20"/>
    </p:embeddedFont>
    <p:embeddedFont>
      <p:font typeface="Roboto" panose="02000000000000000000" pitchFamily="2"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2" d="100"/>
          <a:sy n="52" d="100"/>
        </p:scale>
        <p:origin x="8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ata-mining/" TargetMode="External"/><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calculate-the-euclidean-distance-using-numpy/"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how-to-calculate-manhattan-distance-in-r/"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a:off x="682719" y="4505325"/>
            <a:ext cx="16754304" cy="33337"/>
          </a:xfrm>
          <a:prstGeom prst="line">
            <a:avLst/>
          </a:prstGeom>
          <a:ln w="9525" cap="flat">
            <a:solidFill>
              <a:srgbClr val="2B2C30"/>
            </a:solidFill>
            <a:prstDash val="solid"/>
            <a:headEnd type="none" w="sm" len="sm"/>
            <a:tailEnd type="none" w="sm" len="sm"/>
          </a:ln>
        </p:spPr>
        <p:txBody>
          <a:bodyPr/>
          <a:lstStyle/>
          <a:p>
            <a:endParaRPr lang="en-IN"/>
          </a:p>
        </p:txBody>
      </p:sp>
      <p:sp>
        <p:nvSpPr>
          <p:cNvPr id="3" name="TextBox 3"/>
          <p:cNvSpPr txBox="1"/>
          <p:nvPr/>
        </p:nvSpPr>
        <p:spPr>
          <a:xfrm>
            <a:off x="1006882" y="5057775"/>
            <a:ext cx="3588143" cy="681621"/>
          </a:xfrm>
          <a:prstGeom prst="rect">
            <a:avLst/>
          </a:prstGeom>
        </p:spPr>
        <p:txBody>
          <a:bodyPr lIns="0" tIns="0" rIns="0" bIns="0" rtlCol="0" anchor="t">
            <a:spAutoFit/>
          </a:bodyPr>
          <a:lstStyle/>
          <a:p>
            <a:pPr>
              <a:lnSpc>
                <a:spcPts val="5480"/>
              </a:lnSpc>
              <a:spcBef>
                <a:spcPct val="0"/>
              </a:spcBef>
            </a:pPr>
            <a:r>
              <a:rPr lang="en-US" sz="3914" spc="888">
                <a:solidFill>
                  <a:srgbClr val="2B2C30"/>
                </a:solidFill>
                <a:latin typeface="Public Sans Bold"/>
              </a:rPr>
              <a:t>MCS-5803</a:t>
            </a:r>
          </a:p>
        </p:txBody>
      </p:sp>
      <p:sp>
        <p:nvSpPr>
          <p:cNvPr id="4" name="TextBox 4"/>
          <p:cNvSpPr txBox="1"/>
          <p:nvPr/>
        </p:nvSpPr>
        <p:spPr>
          <a:xfrm>
            <a:off x="682719" y="1123950"/>
            <a:ext cx="21575877" cy="3155834"/>
          </a:xfrm>
          <a:prstGeom prst="rect">
            <a:avLst/>
          </a:prstGeom>
        </p:spPr>
        <p:txBody>
          <a:bodyPr lIns="0" tIns="0" rIns="0" bIns="0" rtlCol="0" anchor="t">
            <a:spAutoFit/>
          </a:bodyPr>
          <a:lstStyle/>
          <a:p>
            <a:pPr>
              <a:lnSpc>
                <a:spcPts val="12322"/>
              </a:lnSpc>
            </a:pPr>
            <a:r>
              <a:rPr lang="en-US" sz="11100" spc="55">
                <a:solidFill>
                  <a:srgbClr val="2B2C30"/>
                </a:solidFill>
                <a:latin typeface="Playfair Display"/>
              </a:rPr>
              <a:t>"K-Nearest</a:t>
            </a:r>
          </a:p>
          <a:p>
            <a:pPr>
              <a:lnSpc>
                <a:spcPts val="12322"/>
              </a:lnSpc>
            </a:pPr>
            <a:r>
              <a:rPr lang="en-US" sz="11100" spc="55">
                <a:solidFill>
                  <a:srgbClr val="2B2C30"/>
                </a:solidFill>
                <a:latin typeface="Playfair Display"/>
              </a:rPr>
              <a:t>neighbors algorithm"</a:t>
            </a:r>
          </a:p>
        </p:txBody>
      </p:sp>
      <p:sp>
        <p:nvSpPr>
          <p:cNvPr id="5" name="TextBox 5"/>
          <p:cNvSpPr txBox="1"/>
          <p:nvPr/>
        </p:nvSpPr>
        <p:spPr>
          <a:xfrm>
            <a:off x="1028700" y="7500554"/>
            <a:ext cx="7862435" cy="1613535"/>
          </a:xfrm>
          <a:prstGeom prst="rect">
            <a:avLst/>
          </a:prstGeom>
        </p:spPr>
        <p:txBody>
          <a:bodyPr lIns="0" tIns="0" rIns="0" bIns="0" rtlCol="0" anchor="t">
            <a:spAutoFit/>
          </a:bodyPr>
          <a:lstStyle/>
          <a:p>
            <a:pPr>
              <a:lnSpc>
                <a:spcPts val="4349"/>
              </a:lnSpc>
            </a:pPr>
            <a:r>
              <a:rPr lang="en-US" sz="2899">
                <a:solidFill>
                  <a:srgbClr val="2B2C30"/>
                </a:solidFill>
                <a:latin typeface="Public Sans Bold"/>
              </a:rPr>
              <a:t>Kenil Patel</a:t>
            </a:r>
          </a:p>
          <a:p>
            <a:pPr>
              <a:lnSpc>
                <a:spcPts val="4349"/>
              </a:lnSpc>
            </a:pPr>
            <a:r>
              <a:rPr lang="en-US" sz="2899">
                <a:solidFill>
                  <a:srgbClr val="2B2C30"/>
                </a:solidFill>
                <a:latin typeface="Public Sans Bold"/>
              </a:rPr>
              <a:t>Abhishek Patil</a:t>
            </a:r>
          </a:p>
          <a:p>
            <a:pPr>
              <a:lnSpc>
                <a:spcPts val="4349"/>
              </a:lnSpc>
            </a:pPr>
            <a:r>
              <a:rPr lang="en-US" sz="2899">
                <a:solidFill>
                  <a:srgbClr val="2B2C30"/>
                </a:solidFill>
                <a:latin typeface="Public Sans Bold"/>
              </a:rPr>
              <a:t>Vansh Savani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1749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TextBox 3"/>
          <p:cNvSpPr txBox="1"/>
          <p:nvPr/>
        </p:nvSpPr>
        <p:spPr>
          <a:xfrm>
            <a:off x="1028700" y="2477401"/>
            <a:ext cx="16208782" cy="1650195"/>
          </a:xfrm>
          <a:prstGeom prst="rect">
            <a:avLst/>
          </a:prstGeom>
        </p:spPr>
        <p:txBody>
          <a:bodyPr lIns="0" tIns="0" rIns="0" bIns="0" rtlCol="0" anchor="t">
            <a:spAutoFit/>
          </a:bodyPr>
          <a:lstStyle/>
          <a:p>
            <a:pPr marL="734059" lvl="1" indent="-367030">
              <a:lnSpc>
                <a:spcPts val="4419"/>
              </a:lnSpc>
              <a:buFont typeface="Arial"/>
              <a:buChar char="•"/>
            </a:pPr>
            <a:r>
              <a:rPr lang="en-US" sz="3600" b="0" i="0" dirty="0">
                <a:solidFill>
                  <a:srgbClr val="000000"/>
                </a:solidFill>
                <a:effectLst/>
                <a:latin typeface="Roboto" panose="02000000000000000000" pitchFamily="2" charset="0"/>
              </a:rPr>
              <a:t>the time complexity is             . However, we can reduce the time complexity of KNN algorithms to                     .</a:t>
            </a:r>
            <a:br>
              <a:rPr lang="en-US" sz="3600" dirty="0"/>
            </a:br>
            <a:endParaRPr lang="en-US" sz="3399" spc="16" dirty="0">
              <a:solidFill>
                <a:srgbClr val="2B2C30"/>
              </a:solidFill>
              <a:latin typeface="Playfair Display"/>
            </a:endParaRPr>
          </a:p>
        </p:txBody>
      </p:sp>
      <p:sp>
        <p:nvSpPr>
          <p:cNvPr id="4" name="TextBox 4"/>
          <p:cNvSpPr txBox="1"/>
          <p:nvPr/>
        </p:nvSpPr>
        <p:spPr>
          <a:xfrm>
            <a:off x="1006871" y="942975"/>
            <a:ext cx="15846039" cy="615553"/>
          </a:xfrm>
          <a:prstGeom prst="rect">
            <a:avLst/>
          </a:prstGeom>
        </p:spPr>
        <p:txBody>
          <a:bodyPr lIns="0" tIns="0" rIns="0" bIns="0" rtlCol="0" anchor="t">
            <a:spAutoFit/>
          </a:bodyPr>
          <a:lstStyle/>
          <a:p>
            <a:pPr algn="l" fontAlgn="base"/>
            <a:r>
              <a:rPr lang="en-US" sz="4000" b="1" dirty="0">
                <a:solidFill>
                  <a:schemeClr val="tx1">
                    <a:lumMod val="85000"/>
                    <a:lumOff val="15000"/>
                  </a:schemeClr>
                </a:solidFill>
                <a:latin typeface="Public Sans Bold" panose="020B0604020202020204" charset="0"/>
              </a:rPr>
              <a:t>T</a:t>
            </a:r>
            <a:r>
              <a:rPr lang="en-US" sz="4000" b="1" i="0" dirty="0">
                <a:solidFill>
                  <a:schemeClr val="tx1">
                    <a:lumMod val="85000"/>
                    <a:lumOff val="15000"/>
                  </a:schemeClr>
                </a:solidFill>
                <a:effectLst/>
                <a:latin typeface="Public Sans Bold" panose="020B0604020202020204" charset="0"/>
              </a:rPr>
              <a:t>ime complexity of KNN algorithms</a:t>
            </a:r>
          </a:p>
        </p:txBody>
      </p:sp>
      <p:sp>
        <p:nvSpPr>
          <p:cNvPr id="8" name="Rectangle 4">
            <a:extLst>
              <a:ext uri="{FF2B5EF4-FFF2-40B4-BE49-F238E27FC236}">
                <a16:creationId xmlns:a16="http://schemas.microsoft.com/office/drawing/2014/main" id="{02526E4A-2FAE-D241-9D7D-42B13C8AD1BA}"/>
              </a:ext>
            </a:extLst>
          </p:cNvPr>
          <p:cNvSpPr>
            <a:spLocks noChangeArrowheads="1"/>
          </p:cNvSpPr>
          <p:nvPr/>
        </p:nvSpPr>
        <p:spPr bwMode="auto">
          <a:xfrm>
            <a:off x="6324600" y="2476500"/>
            <a:ext cx="1295400" cy="5078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1" i="0" u="none" strike="noStrike" cap="none" normalizeH="0" baseline="0" dirty="0">
                <a:ln>
                  <a:noFill/>
                </a:ln>
                <a:solidFill>
                  <a:srgbClr val="000000"/>
                </a:solidFill>
                <a:effectLst/>
                <a:latin typeface="Courier 10 Pitch"/>
              </a:rPr>
              <a:t>O(nd)</a:t>
            </a:r>
            <a:r>
              <a:rPr kumimoji="0" lang="en-US" altLang="en-US" sz="3300" b="1" i="0" u="none" strike="noStrike" cap="none" normalizeH="0" baseline="0" dirty="0">
                <a:ln>
                  <a:noFill/>
                </a:ln>
                <a:solidFill>
                  <a:schemeClr val="tx1"/>
                </a:solidFill>
                <a:effectLst/>
              </a:rPr>
              <a:t> </a:t>
            </a:r>
            <a:endParaRPr kumimoji="0" lang="en-US" altLang="en-US" sz="3300" b="1"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44BD68C8-2D85-1762-FE46-43271D51978C}"/>
              </a:ext>
            </a:extLst>
          </p:cNvPr>
          <p:cNvSpPr>
            <a:spLocks noChangeArrowheads="1"/>
          </p:cNvSpPr>
          <p:nvPr/>
        </p:nvSpPr>
        <p:spPr bwMode="auto">
          <a:xfrm>
            <a:off x="6172200" y="3056276"/>
            <a:ext cx="2209800" cy="4924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Courier 10 Pitch"/>
              </a:rPr>
              <a:t>O(log(n))</a:t>
            </a:r>
            <a:r>
              <a:rPr kumimoji="0" lang="en-US" altLang="en-US" sz="3200" b="1"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2152970"/>
            <a:ext cx="16242893" cy="4464680"/>
          </a:xfrm>
          <a:prstGeom prst="rect">
            <a:avLst/>
          </a:prstGeom>
        </p:spPr>
        <p:txBody>
          <a:bodyPr lIns="0" tIns="0" rIns="0" bIns="0" rtlCol="0" anchor="t">
            <a:spAutoFit/>
          </a:bodyPr>
          <a:lstStyle/>
          <a:p>
            <a:pPr algn="just">
              <a:lnSpc>
                <a:spcPts val="7085"/>
              </a:lnSpc>
            </a:pPr>
            <a:r>
              <a:rPr lang="en-US" sz="5450" spc="27" dirty="0">
                <a:solidFill>
                  <a:srgbClr val="2B2C30"/>
                </a:solidFill>
                <a:latin typeface="Playfair Display"/>
              </a:rPr>
              <a:t>K-Nearest Neighbors is one of the most basic yet essential classification algorithms in Machine Learning. It belongs to the </a:t>
            </a:r>
            <a:r>
              <a:rPr lang="en-US" sz="5450" spc="27" dirty="0">
                <a:solidFill>
                  <a:srgbClr val="2B2C30"/>
                </a:solidFill>
                <a:latin typeface="Playfair Display"/>
                <a:hlinkClick r:id="rId2" tooltip="https://www.geeksforgeeks.org/supervised-unsupervised-learning/"/>
              </a:rPr>
              <a:t>supervised learning</a:t>
            </a:r>
            <a:r>
              <a:rPr lang="en-US" sz="5450" spc="27" dirty="0">
                <a:solidFill>
                  <a:srgbClr val="2B2C30"/>
                </a:solidFill>
                <a:latin typeface="Playfair Display"/>
              </a:rPr>
              <a:t> domain and finds intense application in pattern recognition, </a:t>
            </a:r>
            <a:r>
              <a:rPr lang="en-US" sz="5450" spc="27" dirty="0">
                <a:solidFill>
                  <a:srgbClr val="2B2C30"/>
                </a:solidFill>
                <a:latin typeface="Playfair Display"/>
                <a:hlinkClick r:id="rId3" tooltip="https://www.geeksforgeeks.org/data-mining/"/>
              </a:rPr>
              <a:t>data mining</a:t>
            </a:r>
            <a:r>
              <a:rPr lang="en-US" sz="5450" spc="27" dirty="0">
                <a:solidFill>
                  <a:srgbClr val="2B2C30"/>
                </a:solidFill>
                <a:latin typeface="Playfair Display"/>
              </a:rPr>
              <a:t>, and intrusion detection.</a:t>
            </a:r>
          </a:p>
        </p:txBody>
      </p:sp>
      <p:sp>
        <p:nvSpPr>
          <p:cNvPr id="3" name="TextBox 3"/>
          <p:cNvSpPr txBox="1"/>
          <p:nvPr/>
        </p:nvSpPr>
        <p:spPr>
          <a:xfrm>
            <a:off x="1006871" y="942975"/>
            <a:ext cx="16951653" cy="716213"/>
          </a:xfrm>
          <a:prstGeom prst="rect">
            <a:avLst/>
          </a:prstGeom>
        </p:spPr>
        <p:txBody>
          <a:bodyPr lIns="0" tIns="0" rIns="0" bIns="0" rtlCol="0" anchor="t">
            <a:spAutoFit/>
          </a:bodyPr>
          <a:lstStyle/>
          <a:p>
            <a:pPr>
              <a:lnSpc>
                <a:spcPts val="5200"/>
              </a:lnSpc>
            </a:pPr>
            <a:r>
              <a:rPr lang="en-US" sz="3714" spc="843">
                <a:solidFill>
                  <a:srgbClr val="2B2C30"/>
                </a:solidFill>
                <a:latin typeface="Public Sans Bold"/>
              </a:rPr>
              <a:t>WHAT IS THE K-NEAREST NEIGHBORS ALGORITHM?</a:t>
            </a:r>
          </a:p>
          <a:p>
            <a:pPr>
              <a:lnSpc>
                <a:spcPts val="160"/>
              </a:lnSpc>
              <a:spcBef>
                <a:spcPct val="0"/>
              </a:spcBef>
            </a:pPr>
            <a:endParaRPr lang="en-US" sz="3714" spc="843">
              <a:solidFill>
                <a:srgbClr val="2B2C30"/>
              </a:solidFill>
              <a:latin typeface="Public Sans Bold"/>
            </a:endParaRP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1751236"/>
            <a:ext cx="8453998" cy="4659489"/>
          </a:xfrm>
          <a:prstGeom prst="rect">
            <a:avLst/>
          </a:prstGeom>
        </p:spPr>
        <p:txBody>
          <a:bodyPr lIns="0" tIns="0" rIns="0" bIns="0" rtlCol="0" anchor="t">
            <a:spAutoFit/>
          </a:bodyPr>
          <a:lstStyle/>
          <a:p>
            <a:pPr marL="704073" lvl="1" indent="-352036" algn="just">
              <a:lnSpc>
                <a:spcPts val="4239"/>
              </a:lnSpc>
              <a:buFont typeface="Arial"/>
              <a:buChar char="•"/>
            </a:pPr>
            <a:r>
              <a:rPr lang="en-US" sz="3261" spc="16" dirty="0">
                <a:solidFill>
                  <a:srgbClr val="2B2C30"/>
                </a:solidFill>
                <a:latin typeface="Playfair Display"/>
              </a:rPr>
              <a:t>If we plot these points on a graph, we may be able to locate some clusters or groups. Now, given an unclassified point, we can assign it to a group by observing what group its nearest neighbors belong to. This means a point close to a cluster of points classified as ‘Red’ has a higher probability of getting classified as ‘Red’.</a:t>
            </a:r>
          </a:p>
          <a:p>
            <a:pPr algn="just">
              <a:lnSpc>
                <a:spcPts val="3199"/>
              </a:lnSpc>
            </a:pPr>
            <a:endParaRPr lang="en-US" sz="3261" spc="16" dirty="0">
              <a:solidFill>
                <a:srgbClr val="2B2C30"/>
              </a:solidFill>
              <a:latin typeface="Playfair Display"/>
            </a:endParaRPr>
          </a:p>
        </p:txBody>
      </p:sp>
      <p:sp>
        <p:nvSpPr>
          <p:cNvPr id="3" name="AutoShape 3"/>
          <p:cNvSpPr/>
          <p:nvPr/>
        </p:nvSpPr>
        <p:spPr>
          <a:xfrm flipV="1">
            <a:off x="1028695" y="171749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10043172" y="2305729"/>
            <a:ext cx="7667985" cy="5596600"/>
          </a:xfrm>
          <a:custGeom>
            <a:avLst/>
            <a:gdLst/>
            <a:ahLst/>
            <a:cxnLst/>
            <a:rect l="l" t="t" r="r" b="b"/>
            <a:pathLst>
              <a:path w="7667985" h="5596600">
                <a:moveTo>
                  <a:pt x="0" y="0"/>
                </a:moveTo>
                <a:lnTo>
                  <a:pt x="7667986" y="0"/>
                </a:lnTo>
                <a:lnTo>
                  <a:pt x="7667986" y="5596600"/>
                </a:lnTo>
                <a:lnTo>
                  <a:pt x="0" y="5596600"/>
                </a:lnTo>
                <a:lnTo>
                  <a:pt x="0" y="0"/>
                </a:lnTo>
                <a:close/>
              </a:path>
            </a:pathLst>
          </a:custGeom>
          <a:blipFill>
            <a:blip r:embed="rId2"/>
            <a:stretch>
              <a:fillRect/>
            </a:stretch>
          </a:blipFill>
        </p:spPr>
        <p:txBody>
          <a:bodyPr/>
          <a:lstStyle/>
          <a:p>
            <a:endParaRPr lang="en-IN"/>
          </a:p>
        </p:txBody>
      </p:sp>
      <p:sp>
        <p:nvSpPr>
          <p:cNvPr id="5" name="TextBox 5"/>
          <p:cNvSpPr txBox="1"/>
          <p:nvPr/>
        </p:nvSpPr>
        <p:spPr>
          <a:xfrm>
            <a:off x="1006871" y="942975"/>
            <a:ext cx="16951653" cy="648601"/>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EXAMPLE</a:t>
            </a:r>
          </a:p>
        </p:txBody>
      </p:sp>
      <p:sp>
        <p:nvSpPr>
          <p:cNvPr id="6" name="TextBox 6"/>
          <p:cNvSpPr txBox="1"/>
          <p:nvPr/>
        </p:nvSpPr>
        <p:spPr>
          <a:xfrm>
            <a:off x="1006871" y="6363100"/>
            <a:ext cx="8453998" cy="2083435"/>
          </a:xfrm>
          <a:prstGeom prst="rect">
            <a:avLst/>
          </a:prstGeom>
        </p:spPr>
        <p:txBody>
          <a:bodyPr lIns="0" tIns="0" rIns="0" bIns="0" rtlCol="0" anchor="t">
            <a:spAutoFit/>
          </a:bodyPr>
          <a:lstStyle/>
          <a:p>
            <a:pPr marL="690881" lvl="1" indent="-345440" algn="just">
              <a:lnSpc>
                <a:spcPts val="4160"/>
              </a:lnSpc>
              <a:buFont typeface="Arial"/>
              <a:buChar char="•"/>
            </a:pPr>
            <a:r>
              <a:rPr lang="en-US" sz="3200" spc="16" dirty="0">
                <a:solidFill>
                  <a:srgbClr val="2B2C30"/>
                </a:solidFill>
                <a:latin typeface="Playfair Display"/>
              </a:rPr>
              <a:t>Intuitively, we can see that the first point (2.5, 7) should be classified as ‘Green’ and the second point (5.5, 4.5) should be classified as ‘Red’.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1941736"/>
            <a:ext cx="16208782" cy="3655060"/>
          </a:xfrm>
          <a:prstGeom prst="rect">
            <a:avLst/>
          </a:prstGeom>
        </p:spPr>
        <p:txBody>
          <a:bodyPr lIns="0" tIns="0" rIns="0" bIns="0" rtlCol="0" anchor="t">
            <a:spAutoFit/>
          </a:bodyPr>
          <a:lstStyle/>
          <a:p>
            <a:pPr marL="690881" lvl="1" indent="-345440" algn="just">
              <a:lnSpc>
                <a:spcPts val="4160"/>
              </a:lnSpc>
              <a:buFont typeface="Arial"/>
              <a:buChar char="•"/>
            </a:pPr>
            <a:r>
              <a:rPr lang="en-US" sz="3200" spc="16">
                <a:solidFill>
                  <a:srgbClr val="2B2C30"/>
                </a:solidFill>
                <a:latin typeface="Playfair Display"/>
              </a:rPr>
              <a:t>KNN algorithm is a versatile and widely used machine learning algorithm that is primarily used for its simplicity and ease of implementation. It does not require any assumptions about the underlying data distribution. It can also handle both numerical and categorical data, making it a flexible choice for various types of datasets in classification and regression tasks. It is a non-parametric method that makes predictions based on the similarity of data points in a given dataset. K-NN is less sensitive to outliers compared to other algorithms.</a:t>
            </a:r>
          </a:p>
        </p:txBody>
      </p:sp>
      <p:sp>
        <p:nvSpPr>
          <p:cNvPr id="3" name="AutoShape 3"/>
          <p:cNvSpPr/>
          <p:nvPr/>
        </p:nvSpPr>
        <p:spPr>
          <a:xfrm flipV="1">
            <a:off x="1028695" y="171749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1006871" y="942975"/>
            <a:ext cx="12553231" cy="1305826"/>
          </a:xfrm>
          <a:prstGeom prst="rect">
            <a:avLst/>
          </a:prstGeom>
        </p:spPr>
        <p:txBody>
          <a:bodyPr lIns="0" tIns="0" rIns="0" bIns="0" rtlCol="0" anchor="t">
            <a:spAutoFit/>
          </a:bodyPr>
          <a:lstStyle/>
          <a:p>
            <a:pPr>
              <a:lnSpc>
                <a:spcPts val="5200"/>
              </a:lnSpc>
            </a:pPr>
            <a:r>
              <a:rPr lang="en-US" sz="3714" spc="843">
                <a:solidFill>
                  <a:srgbClr val="2B2C30"/>
                </a:solidFill>
                <a:latin typeface="Public Sans Bold"/>
              </a:rPr>
              <a:t>WHY DO WE NEED A KNN ALGORITHM?</a:t>
            </a:r>
          </a:p>
          <a:p>
            <a:pPr>
              <a:lnSpc>
                <a:spcPts val="5200"/>
              </a:lnSpc>
              <a:spcBef>
                <a:spcPct val="0"/>
              </a:spcBef>
            </a:pPr>
            <a:endParaRPr lang="en-US" sz="3714" spc="843">
              <a:solidFill>
                <a:srgbClr val="2B2C30"/>
              </a:solidFill>
              <a:latin typeface="Public Sans Bold"/>
            </a:endParaRPr>
          </a:p>
        </p:txBody>
      </p:sp>
      <p:sp>
        <p:nvSpPr>
          <p:cNvPr id="5" name="TextBox 5"/>
          <p:cNvSpPr txBox="1"/>
          <p:nvPr/>
        </p:nvSpPr>
        <p:spPr>
          <a:xfrm>
            <a:off x="1006871" y="5834328"/>
            <a:ext cx="16230611" cy="2607310"/>
          </a:xfrm>
          <a:prstGeom prst="rect">
            <a:avLst/>
          </a:prstGeom>
        </p:spPr>
        <p:txBody>
          <a:bodyPr lIns="0" tIns="0" rIns="0" bIns="0" rtlCol="0" anchor="t">
            <a:spAutoFit/>
          </a:bodyPr>
          <a:lstStyle/>
          <a:p>
            <a:pPr marL="690881" lvl="1" indent="-345440" algn="just">
              <a:lnSpc>
                <a:spcPts val="4160"/>
              </a:lnSpc>
              <a:buFont typeface="Arial"/>
              <a:buChar char="•"/>
            </a:pPr>
            <a:r>
              <a:rPr lang="en-US" sz="3200" spc="16">
                <a:solidFill>
                  <a:srgbClr val="2B2C30"/>
                </a:solidFill>
                <a:latin typeface="Playfair Display"/>
              </a:rPr>
              <a:t>The K-NN algorithm works by finding the K nearest neighbors to a given data point based on a distance metric, such as Euclidean distance. The class or value of the data point is then determined by the majority vote or average of the K neighbors. This approach allows the algorithm to adapt to different patterns and make predictions based on the local structure of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5115"/>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Freeform 3"/>
          <p:cNvSpPr/>
          <p:nvPr/>
        </p:nvSpPr>
        <p:spPr>
          <a:xfrm>
            <a:off x="9982862" y="5097573"/>
            <a:ext cx="7276438" cy="4092996"/>
          </a:xfrm>
          <a:custGeom>
            <a:avLst/>
            <a:gdLst/>
            <a:ahLst/>
            <a:cxnLst/>
            <a:rect l="l" t="t" r="r" b="b"/>
            <a:pathLst>
              <a:path w="7276438" h="4092996">
                <a:moveTo>
                  <a:pt x="0" y="0"/>
                </a:moveTo>
                <a:lnTo>
                  <a:pt x="7276438" y="0"/>
                </a:lnTo>
                <a:lnTo>
                  <a:pt x="7276438" y="4092997"/>
                </a:lnTo>
                <a:lnTo>
                  <a:pt x="0" y="4092997"/>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1006871" y="2220226"/>
            <a:ext cx="16252418" cy="4715393"/>
          </a:xfrm>
          <a:prstGeom prst="rect">
            <a:avLst/>
          </a:prstGeom>
        </p:spPr>
        <p:txBody>
          <a:bodyPr lIns="0" tIns="0" rIns="0" bIns="0" rtlCol="0" anchor="t">
            <a:spAutoFit/>
          </a:bodyPr>
          <a:lstStyle/>
          <a:p>
            <a:pPr algn="just">
              <a:lnSpc>
                <a:spcPts val="4171"/>
              </a:lnSpc>
            </a:pPr>
            <a:r>
              <a:rPr lang="en-US" sz="3208" spc="16" dirty="0">
                <a:solidFill>
                  <a:srgbClr val="2B2C30"/>
                </a:solidFill>
                <a:latin typeface="Playfair Display"/>
              </a:rPr>
              <a:t>As we know that the KNN algorithm helps us identify the nearest points or the groups for a query point. But to determine the closest groups or the nearest points for a query point we need some metric. </a:t>
            </a:r>
            <a:r>
              <a:rPr lang="en-US" sz="3208" spc="16">
                <a:solidFill>
                  <a:srgbClr val="2B2C30"/>
                </a:solidFill>
                <a:latin typeface="Playfair Display"/>
              </a:rPr>
              <a:t>For this purpose, we use below distance metrics:</a:t>
            </a:r>
          </a:p>
          <a:p>
            <a:pPr algn="just">
              <a:lnSpc>
                <a:spcPts val="4171"/>
              </a:lnSpc>
            </a:pPr>
            <a:endParaRPr lang="en-US" sz="3208" spc="16" dirty="0">
              <a:solidFill>
                <a:srgbClr val="2B2C30"/>
              </a:solidFill>
              <a:latin typeface="Playfair Display"/>
            </a:endParaRPr>
          </a:p>
          <a:p>
            <a:pPr algn="just">
              <a:lnSpc>
                <a:spcPts val="4171"/>
              </a:lnSpc>
            </a:pPr>
            <a:endParaRPr lang="en-US" sz="3208" spc="16" dirty="0">
              <a:solidFill>
                <a:srgbClr val="2B2C30"/>
              </a:solidFill>
              <a:latin typeface="Playfair Display"/>
            </a:endParaRPr>
          </a:p>
          <a:p>
            <a:pPr algn="just">
              <a:lnSpc>
                <a:spcPts val="4171"/>
              </a:lnSpc>
            </a:pPr>
            <a:endParaRPr lang="en-US" sz="3208" spc="16" dirty="0">
              <a:solidFill>
                <a:srgbClr val="2B2C30"/>
              </a:solidFill>
              <a:latin typeface="Playfair Display"/>
            </a:endParaRPr>
          </a:p>
          <a:p>
            <a:pPr algn="just">
              <a:lnSpc>
                <a:spcPts val="4171"/>
              </a:lnSpc>
            </a:pPr>
            <a:endParaRPr lang="en-US" sz="3208" spc="16" dirty="0">
              <a:solidFill>
                <a:srgbClr val="2B2C30"/>
              </a:solidFill>
              <a:latin typeface="Playfair Display"/>
            </a:endParaRPr>
          </a:p>
          <a:p>
            <a:pPr algn="just">
              <a:lnSpc>
                <a:spcPts val="4171"/>
              </a:lnSpc>
            </a:pPr>
            <a:endParaRPr lang="en-US" sz="3208" spc="16" dirty="0">
              <a:solidFill>
                <a:srgbClr val="2B2C30"/>
              </a:solidFill>
              <a:latin typeface="Playfair Display"/>
            </a:endParaRPr>
          </a:p>
          <a:p>
            <a:pPr algn="just">
              <a:lnSpc>
                <a:spcPts val="4171"/>
              </a:lnSpc>
            </a:pPr>
            <a:endParaRPr lang="en-US" sz="3208" spc="16" dirty="0">
              <a:solidFill>
                <a:srgbClr val="2B2C30"/>
              </a:solidFill>
              <a:latin typeface="Playfair Display"/>
            </a:endParaRPr>
          </a:p>
        </p:txBody>
      </p:sp>
      <p:sp>
        <p:nvSpPr>
          <p:cNvPr id="5" name="TextBox 5"/>
          <p:cNvSpPr txBox="1"/>
          <p:nvPr/>
        </p:nvSpPr>
        <p:spPr>
          <a:xfrm>
            <a:off x="1006871" y="942975"/>
            <a:ext cx="15389372" cy="1305826"/>
          </a:xfrm>
          <a:prstGeom prst="rect">
            <a:avLst/>
          </a:prstGeom>
        </p:spPr>
        <p:txBody>
          <a:bodyPr lIns="0" tIns="0" rIns="0" bIns="0" rtlCol="0" anchor="t">
            <a:spAutoFit/>
          </a:bodyPr>
          <a:lstStyle/>
          <a:p>
            <a:pPr>
              <a:lnSpc>
                <a:spcPts val="5200"/>
              </a:lnSpc>
            </a:pPr>
            <a:r>
              <a:rPr lang="en-US" sz="3714" spc="843">
                <a:solidFill>
                  <a:srgbClr val="2B2C30"/>
                </a:solidFill>
                <a:latin typeface="Public Sans Bold"/>
              </a:rPr>
              <a:t>DISTANCE METRICS USED IN KNN ALGORITHM</a:t>
            </a:r>
          </a:p>
          <a:p>
            <a:pPr>
              <a:lnSpc>
                <a:spcPts val="5200"/>
              </a:lnSpc>
              <a:spcBef>
                <a:spcPct val="0"/>
              </a:spcBef>
            </a:pPr>
            <a:endParaRPr lang="en-US" sz="3714" spc="843">
              <a:solidFill>
                <a:srgbClr val="2B2C30"/>
              </a:solidFill>
              <a:latin typeface="Public Sans Bold"/>
            </a:endParaRPr>
          </a:p>
        </p:txBody>
      </p:sp>
      <p:sp>
        <p:nvSpPr>
          <p:cNvPr id="6" name="TextBox 6"/>
          <p:cNvSpPr txBox="1"/>
          <p:nvPr/>
        </p:nvSpPr>
        <p:spPr>
          <a:xfrm>
            <a:off x="1006871" y="4051825"/>
            <a:ext cx="6700361" cy="540385"/>
          </a:xfrm>
          <a:prstGeom prst="rect">
            <a:avLst/>
          </a:prstGeom>
        </p:spPr>
        <p:txBody>
          <a:bodyPr lIns="0" tIns="0" rIns="0" bIns="0" rtlCol="0" anchor="t">
            <a:spAutoFit/>
          </a:bodyPr>
          <a:lstStyle/>
          <a:p>
            <a:pPr marL="669289" lvl="1" indent="-334645" algn="ctr">
              <a:lnSpc>
                <a:spcPts val="4339"/>
              </a:lnSpc>
              <a:buFont typeface="Arial"/>
              <a:buChar char="•"/>
            </a:pPr>
            <a:r>
              <a:rPr lang="en-US" sz="3099" spc="703">
                <a:solidFill>
                  <a:srgbClr val="2B2C30"/>
                </a:solidFill>
                <a:latin typeface="Public Sans Bold"/>
              </a:rPr>
              <a:t>EUCLIDEAN DISTANCE</a:t>
            </a:r>
          </a:p>
        </p:txBody>
      </p:sp>
      <p:sp>
        <p:nvSpPr>
          <p:cNvPr id="7" name="TextBox 7"/>
          <p:cNvSpPr txBox="1"/>
          <p:nvPr/>
        </p:nvSpPr>
        <p:spPr>
          <a:xfrm>
            <a:off x="1736113" y="4778434"/>
            <a:ext cx="7396967" cy="4702701"/>
          </a:xfrm>
          <a:prstGeom prst="rect">
            <a:avLst/>
          </a:prstGeom>
        </p:spPr>
        <p:txBody>
          <a:bodyPr lIns="0" tIns="0" rIns="0" bIns="0" rtlCol="0" anchor="t">
            <a:spAutoFit/>
          </a:bodyPr>
          <a:lstStyle/>
          <a:p>
            <a:pPr algn="just">
              <a:lnSpc>
                <a:spcPts val="4171"/>
              </a:lnSpc>
            </a:pPr>
            <a:r>
              <a:rPr lang="en-US" sz="3208" spc="16" dirty="0">
                <a:solidFill>
                  <a:srgbClr val="2B2C30"/>
                </a:solidFill>
                <a:latin typeface="Playfair Display"/>
              </a:rPr>
              <a:t>This is nothing but the cartesian distance between the two points which are in the plane/hyperplane. </a:t>
            </a:r>
            <a:r>
              <a:rPr lang="en-US" sz="3208" spc="16" dirty="0">
                <a:solidFill>
                  <a:srgbClr val="2B2C30"/>
                </a:solidFill>
                <a:latin typeface="Playfair Display"/>
                <a:hlinkClick r:id="rId3" tooltip="https://www.geeksforgeeks.org/calculate-the-euclidean-distance-using-numpy/"/>
              </a:rPr>
              <a:t>Euclidean distance</a:t>
            </a:r>
            <a:r>
              <a:rPr lang="en-US" sz="3208" spc="16" dirty="0">
                <a:solidFill>
                  <a:srgbClr val="2B2C30"/>
                </a:solidFill>
                <a:latin typeface="Playfair Display"/>
              </a:rPr>
              <a:t> can also be visualized as the length of the straight line that joins the two points which are into consideration. This metric helps us calculate the net displacement done between the two states of an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1749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Freeform 3"/>
          <p:cNvSpPr/>
          <p:nvPr/>
        </p:nvSpPr>
        <p:spPr>
          <a:xfrm>
            <a:off x="10924497" y="2315906"/>
            <a:ext cx="5668480" cy="5692448"/>
          </a:xfrm>
          <a:custGeom>
            <a:avLst/>
            <a:gdLst/>
            <a:ahLst/>
            <a:cxnLst/>
            <a:rect l="l" t="t" r="r" b="b"/>
            <a:pathLst>
              <a:path w="5668480" h="5692448">
                <a:moveTo>
                  <a:pt x="0" y="0"/>
                </a:moveTo>
                <a:lnTo>
                  <a:pt x="5668480" y="0"/>
                </a:lnTo>
                <a:lnTo>
                  <a:pt x="5668480" y="5692449"/>
                </a:lnTo>
                <a:lnTo>
                  <a:pt x="0" y="5692449"/>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1006871" y="942975"/>
            <a:ext cx="12553231" cy="1305826"/>
          </a:xfrm>
          <a:prstGeom prst="rect">
            <a:avLst/>
          </a:prstGeom>
        </p:spPr>
        <p:txBody>
          <a:bodyPr lIns="0" tIns="0" rIns="0" bIns="0" rtlCol="0" anchor="t">
            <a:spAutoFit/>
          </a:bodyPr>
          <a:lstStyle/>
          <a:p>
            <a:pPr>
              <a:lnSpc>
                <a:spcPts val="5200"/>
              </a:lnSpc>
            </a:pPr>
            <a:r>
              <a:rPr lang="en-US" sz="3714" spc="843">
                <a:solidFill>
                  <a:srgbClr val="2B2C30"/>
                </a:solidFill>
                <a:latin typeface="Public Sans Bold"/>
              </a:rPr>
              <a:t>WORKINGS OF KNN ALGORITHM</a:t>
            </a:r>
          </a:p>
          <a:p>
            <a:pPr>
              <a:lnSpc>
                <a:spcPts val="5200"/>
              </a:lnSpc>
              <a:spcBef>
                <a:spcPct val="0"/>
              </a:spcBef>
            </a:pPr>
            <a:endParaRPr lang="en-US" sz="3714" spc="843">
              <a:solidFill>
                <a:srgbClr val="2B2C30"/>
              </a:solidFill>
              <a:latin typeface="Public Sans Bold"/>
            </a:endParaRPr>
          </a:p>
        </p:txBody>
      </p:sp>
      <p:sp>
        <p:nvSpPr>
          <p:cNvPr id="5" name="TextBox 5"/>
          <p:cNvSpPr txBox="1"/>
          <p:nvPr/>
        </p:nvSpPr>
        <p:spPr>
          <a:xfrm>
            <a:off x="1006871" y="3177738"/>
            <a:ext cx="9218708" cy="4266937"/>
          </a:xfrm>
          <a:prstGeom prst="rect">
            <a:avLst/>
          </a:prstGeom>
        </p:spPr>
        <p:txBody>
          <a:bodyPr lIns="0" tIns="0" rIns="0" bIns="0" rtlCol="0" anchor="t">
            <a:spAutoFit/>
          </a:bodyPr>
          <a:lstStyle/>
          <a:p>
            <a:pPr algn="just">
              <a:lnSpc>
                <a:spcPts val="4160"/>
              </a:lnSpc>
            </a:pPr>
            <a:endParaRPr dirty="0"/>
          </a:p>
          <a:p>
            <a:pPr algn="just">
              <a:lnSpc>
                <a:spcPts val="4160"/>
              </a:lnSpc>
            </a:pPr>
            <a:r>
              <a:rPr lang="en-US" sz="3200" spc="16" dirty="0">
                <a:latin typeface="Playfair Display"/>
                <a:hlinkClick r:id="rId3" tooltip="https://www.geeksforgeeks.org/how-to-calculate-manhattan-distance-in-r/">
                  <a:extLst>
                    <a:ext uri="{A12FA001-AC4F-418D-AE19-62706E023703}">
                      <ahyp:hlinkClr xmlns:ahyp="http://schemas.microsoft.com/office/drawing/2018/hyperlinkcolor" val="tx"/>
                    </a:ext>
                  </a:extLst>
                </a:hlinkClick>
              </a:rPr>
              <a:t>Manhattan Distance</a:t>
            </a:r>
            <a:r>
              <a:rPr lang="en-US" sz="3200" spc="16" dirty="0">
                <a:latin typeface="Playfair Display"/>
              </a:rPr>
              <a:t> metric is generally used when we are interested in the total distance traveled by the object instead of the displacement. This metric is calculated by summing the absolute difference between the coordinates of the points in n-dimensions.</a:t>
            </a:r>
          </a:p>
          <a:p>
            <a:pPr algn="just">
              <a:lnSpc>
                <a:spcPts val="4160"/>
              </a:lnSpc>
            </a:pPr>
            <a:endParaRPr lang="en-US" sz="3200" spc="16" dirty="0">
              <a:solidFill>
                <a:srgbClr val="2B2C30"/>
              </a:solidFill>
              <a:latin typeface="Playfair Display"/>
            </a:endParaRPr>
          </a:p>
        </p:txBody>
      </p:sp>
      <p:sp>
        <p:nvSpPr>
          <p:cNvPr id="6" name="TextBox 6"/>
          <p:cNvSpPr txBox="1"/>
          <p:nvPr/>
        </p:nvSpPr>
        <p:spPr>
          <a:xfrm>
            <a:off x="234965" y="2268281"/>
            <a:ext cx="7970877" cy="615581"/>
          </a:xfrm>
          <a:prstGeom prst="rect">
            <a:avLst/>
          </a:prstGeom>
        </p:spPr>
        <p:txBody>
          <a:bodyPr lIns="0" tIns="0" rIns="0" bIns="0" rtlCol="0" anchor="t">
            <a:spAutoFit/>
          </a:bodyPr>
          <a:lstStyle/>
          <a:p>
            <a:pPr marL="758785" lvl="1" indent="-379393" algn="ctr">
              <a:lnSpc>
                <a:spcPts val="4920"/>
              </a:lnSpc>
              <a:buFont typeface="Arial"/>
              <a:buChar char="•"/>
            </a:pPr>
            <a:r>
              <a:rPr lang="en-US" sz="3514" spc="797">
                <a:solidFill>
                  <a:srgbClr val="2B2C30"/>
                </a:solidFill>
                <a:latin typeface="Public Sans Bold"/>
              </a:rPr>
              <a:t>MANHATTAN DISTANCE</a:t>
            </a:r>
          </a:p>
        </p:txBody>
      </p:sp>
      <p:sp>
        <p:nvSpPr>
          <p:cNvPr id="8" name="TextBox 7">
            <a:extLst>
              <a:ext uri="{FF2B5EF4-FFF2-40B4-BE49-F238E27FC236}">
                <a16:creationId xmlns:a16="http://schemas.microsoft.com/office/drawing/2014/main" id="{1D4E07B9-6161-E4AB-1648-956B16EA45D3}"/>
              </a:ext>
            </a:extLst>
          </p:cNvPr>
          <p:cNvSpPr txBox="1"/>
          <p:nvPr/>
        </p:nvSpPr>
        <p:spPr>
          <a:xfrm>
            <a:off x="1028694" y="7327383"/>
            <a:ext cx="8801105" cy="2062103"/>
          </a:xfrm>
          <a:prstGeom prst="rect">
            <a:avLst/>
          </a:prstGeom>
          <a:noFill/>
        </p:spPr>
        <p:txBody>
          <a:bodyPr wrap="square">
            <a:spAutoFit/>
          </a:bodyPr>
          <a:lstStyle/>
          <a:p>
            <a:pPr algn="just"/>
            <a:r>
              <a:rPr lang="en-US" sz="3200" b="0" i="0" dirty="0">
                <a:effectLst/>
                <a:latin typeface="Playfair Display" panose="00000500000000000000" pitchFamily="2" charset="0"/>
              </a:rPr>
              <a:t>For two points (x1, y1) and (x2, y2), the Manhattan Distance (D) is calculated as follows: </a:t>
            </a:r>
          </a:p>
          <a:p>
            <a:pPr algn="just"/>
            <a:endParaRPr lang="en-US" sz="3200" dirty="0">
              <a:latin typeface="Playfair Display" panose="00000500000000000000" pitchFamily="2" charset="0"/>
            </a:endParaRPr>
          </a:p>
        </p:txBody>
      </p:sp>
      <p:sp>
        <p:nvSpPr>
          <p:cNvPr id="12" name="TextBox 11">
            <a:extLst>
              <a:ext uri="{FF2B5EF4-FFF2-40B4-BE49-F238E27FC236}">
                <a16:creationId xmlns:a16="http://schemas.microsoft.com/office/drawing/2014/main" id="{9ABAD395-6EA1-CB3F-0CA8-BE0F5DE47415}"/>
              </a:ext>
            </a:extLst>
          </p:cNvPr>
          <p:cNvSpPr txBox="1"/>
          <p:nvPr/>
        </p:nvSpPr>
        <p:spPr>
          <a:xfrm>
            <a:off x="11506200" y="8358434"/>
            <a:ext cx="3747749" cy="584775"/>
          </a:xfrm>
          <a:prstGeom prst="rect">
            <a:avLst/>
          </a:prstGeom>
          <a:noFill/>
        </p:spPr>
        <p:txBody>
          <a:bodyPr wrap="square">
            <a:spAutoFit/>
          </a:bodyPr>
          <a:lstStyle/>
          <a:p>
            <a:pPr algn="r"/>
            <a:r>
              <a:rPr lang="en-US" sz="3200" b="1" i="1" dirty="0">
                <a:effectLst/>
                <a:latin typeface="Playfair Display" panose="00000500000000000000" pitchFamily="2" charset="0"/>
              </a:rPr>
              <a:t>D</a:t>
            </a:r>
            <a:r>
              <a:rPr lang="en-US" sz="3200" b="1" i="0" dirty="0">
                <a:effectLst/>
                <a:latin typeface="Playfair Display" panose="00000500000000000000" pitchFamily="2" charset="0"/>
              </a:rPr>
              <a:t>=∣</a:t>
            </a:r>
            <a:r>
              <a:rPr lang="en-US" sz="3200" b="1" i="1" dirty="0">
                <a:effectLst/>
                <a:latin typeface="Playfair Display" panose="00000500000000000000" pitchFamily="2" charset="0"/>
              </a:rPr>
              <a:t>x</a:t>
            </a:r>
            <a:r>
              <a:rPr lang="en-US" sz="3200" b="1" i="0" dirty="0">
                <a:effectLst/>
                <a:latin typeface="Playfair Display" panose="00000500000000000000" pitchFamily="2" charset="0"/>
              </a:rPr>
              <a:t>2−</a:t>
            </a:r>
            <a:r>
              <a:rPr lang="en-US" sz="3200" b="1" i="1" dirty="0">
                <a:effectLst/>
                <a:latin typeface="Playfair Display" panose="00000500000000000000" pitchFamily="2" charset="0"/>
              </a:rPr>
              <a:t>x</a:t>
            </a:r>
            <a:r>
              <a:rPr lang="en-US" sz="3200" b="1" i="0" dirty="0">
                <a:effectLst/>
                <a:latin typeface="Playfair Display" panose="00000500000000000000" pitchFamily="2" charset="0"/>
              </a:rPr>
              <a:t>1∣+∣</a:t>
            </a:r>
            <a:r>
              <a:rPr lang="en-US" sz="3200" b="1" i="1" dirty="0">
                <a:effectLst/>
                <a:latin typeface="Playfair Display" panose="00000500000000000000" pitchFamily="2" charset="0"/>
              </a:rPr>
              <a:t>y</a:t>
            </a:r>
            <a:r>
              <a:rPr lang="en-US" sz="3200" b="1" i="0" dirty="0">
                <a:effectLst/>
                <a:latin typeface="Playfair Display" panose="00000500000000000000" pitchFamily="2" charset="0"/>
              </a:rPr>
              <a:t>2−</a:t>
            </a:r>
            <a:r>
              <a:rPr lang="en-US" sz="3200" b="1" i="1" dirty="0">
                <a:effectLst/>
                <a:latin typeface="Playfair Display" panose="00000500000000000000" pitchFamily="2" charset="0"/>
              </a:rPr>
              <a:t>y</a:t>
            </a:r>
            <a:r>
              <a:rPr lang="en-US" sz="3200" b="1" i="0" dirty="0">
                <a:effectLst/>
                <a:latin typeface="Playfair Display" panose="00000500000000000000" pitchFamily="2" charset="0"/>
              </a:rPr>
              <a:t>1∣</a:t>
            </a:r>
            <a:endParaRPr lang="en-IN" sz="3200" b="1" dirty="0">
              <a:latin typeface="Playfair Display"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1749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1006871" y="942975"/>
            <a:ext cx="12553231" cy="1305826"/>
          </a:xfrm>
          <a:prstGeom prst="rect">
            <a:avLst/>
          </a:prstGeom>
        </p:spPr>
        <p:txBody>
          <a:bodyPr lIns="0" tIns="0" rIns="0" bIns="0" rtlCol="0" anchor="t">
            <a:spAutoFit/>
          </a:bodyPr>
          <a:lstStyle/>
          <a:p>
            <a:pPr>
              <a:lnSpc>
                <a:spcPts val="5200"/>
              </a:lnSpc>
            </a:pPr>
            <a:r>
              <a:rPr lang="en-US" sz="3714" spc="843" dirty="0">
                <a:solidFill>
                  <a:srgbClr val="2B2C30"/>
                </a:solidFill>
                <a:latin typeface="Public Sans Bold"/>
              </a:rPr>
              <a:t>WORKINGS OF KNN ALGORITHM</a:t>
            </a:r>
          </a:p>
          <a:p>
            <a:pPr>
              <a:lnSpc>
                <a:spcPts val="5200"/>
              </a:lnSpc>
              <a:spcBef>
                <a:spcPct val="0"/>
              </a:spcBef>
            </a:pPr>
            <a:endParaRPr lang="en-US" sz="3714" spc="843" dirty="0">
              <a:solidFill>
                <a:srgbClr val="2B2C30"/>
              </a:solidFill>
              <a:latin typeface="Public Sans Bold"/>
            </a:endParaRPr>
          </a:p>
        </p:txBody>
      </p:sp>
      <p:pic>
        <p:nvPicPr>
          <p:cNvPr id="7" name="Picture 6" descr="A diagram of a diagram of a training&#10;&#10;Description automatically generated with medium confidence">
            <a:extLst>
              <a:ext uri="{FF2B5EF4-FFF2-40B4-BE49-F238E27FC236}">
                <a16:creationId xmlns:a16="http://schemas.microsoft.com/office/drawing/2014/main" id="{0819780D-8F55-4874-B05A-009CB1C36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490787"/>
            <a:ext cx="14325600" cy="6939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1749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TextBox 3"/>
          <p:cNvSpPr txBox="1"/>
          <p:nvPr/>
        </p:nvSpPr>
        <p:spPr>
          <a:xfrm>
            <a:off x="1028700" y="2477401"/>
            <a:ext cx="16208782" cy="4966970"/>
          </a:xfrm>
          <a:prstGeom prst="rect">
            <a:avLst/>
          </a:prstGeom>
        </p:spPr>
        <p:txBody>
          <a:bodyPr lIns="0" tIns="0" rIns="0" bIns="0" rtlCol="0" anchor="t">
            <a:spAutoFit/>
          </a:bodyPr>
          <a:lstStyle/>
          <a:p>
            <a:pPr marL="734059" lvl="1" indent="-367030" algn="just">
              <a:lnSpc>
                <a:spcPts val="4419"/>
              </a:lnSpc>
              <a:buFont typeface="Arial"/>
              <a:buChar char="•"/>
            </a:pPr>
            <a:r>
              <a:rPr lang="en-US" sz="3399" spc="16" dirty="0">
                <a:solidFill>
                  <a:srgbClr val="2B2C30"/>
                </a:solidFill>
                <a:latin typeface="Playfair Display"/>
              </a:rPr>
              <a:t>Easy to implement as the complexity of the algorithm is not that high.</a:t>
            </a:r>
          </a:p>
          <a:p>
            <a:pPr marL="734059" lvl="1" indent="-367030" algn="just">
              <a:lnSpc>
                <a:spcPts val="4419"/>
              </a:lnSpc>
              <a:buFont typeface="Arial"/>
              <a:buChar char="•"/>
            </a:pPr>
            <a:r>
              <a:rPr lang="en-US" sz="3399" spc="16" dirty="0">
                <a:solidFill>
                  <a:srgbClr val="2B2C30"/>
                </a:solidFill>
                <a:latin typeface="Playfair Display"/>
              </a:rPr>
              <a:t>Adapts Easily – As per the working of the KNN algorithm it stores all the data in memory storage and hence whenever a new example or data point is added then the algorithm adjusts itself as per that new example and has its contribution to the future predictions as well.</a:t>
            </a:r>
          </a:p>
          <a:p>
            <a:pPr marL="734059" lvl="1" indent="-367030" algn="just">
              <a:lnSpc>
                <a:spcPts val="4419"/>
              </a:lnSpc>
              <a:buFont typeface="Arial"/>
              <a:buChar char="•"/>
            </a:pPr>
            <a:r>
              <a:rPr lang="en-US" sz="3399" spc="16" dirty="0">
                <a:solidFill>
                  <a:srgbClr val="2B2C30"/>
                </a:solidFill>
                <a:latin typeface="Playfair Display"/>
              </a:rPr>
              <a:t>Few Hyperparameters – The only parameters which are required in the training of a KNN algorithm are the value of k and the choice of the distance metric which we would like to choose from our evaluation metric.</a:t>
            </a:r>
          </a:p>
          <a:p>
            <a:pPr algn="just">
              <a:lnSpc>
                <a:spcPts val="4419"/>
              </a:lnSpc>
            </a:pPr>
            <a:endParaRPr lang="en-US" sz="3399" spc="16" dirty="0">
              <a:solidFill>
                <a:srgbClr val="2B2C30"/>
              </a:solidFill>
              <a:latin typeface="Playfair Display"/>
            </a:endParaRPr>
          </a:p>
        </p:txBody>
      </p:sp>
      <p:sp>
        <p:nvSpPr>
          <p:cNvPr id="4" name="TextBox 4"/>
          <p:cNvSpPr txBox="1"/>
          <p:nvPr/>
        </p:nvSpPr>
        <p:spPr>
          <a:xfrm>
            <a:off x="1006871" y="942975"/>
            <a:ext cx="15846039" cy="1305826"/>
          </a:xfrm>
          <a:prstGeom prst="rect">
            <a:avLst/>
          </a:prstGeom>
        </p:spPr>
        <p:txBody>
          <a:bodyPr lIns="0" tIns="0" rIns="0" bIns="0" rtlCol="0" anchor="t">
            <a:spAutoFit/>
          </a:bodyPr>
          <a:lstStyle/>
          <a:p>
            <a:pPr>
              <a:lnSpc>
                <a:spcPts val="5200"/>
              </a:lnSpc>
            </a:pPr>
            <a:r>
              <a:rPr lang="en-US" sz="3714" spc="843" dirty="0">
                <a:solidFill>
                  <a:srgbClr val="2B2C30"/>
                </a:solidFill>
                <a:latin typeface="Public Sans Bold"/>
              </a:rPr>
              <a:t>ADVANTAGES OF THE KNN ALGORITHM</a:t>
            </a:r>
          </a:p>
          <a:p>
            <a:pPr>
              <a:lnSpc>
                <a:spcPts val="5200"/>
              </a:lnSpc>
              <a:spcBef>
                <a:spcPct val="0"/>
              </a:spcBef>
            </a:pPr>
            <a:endParaRPr lang="en-US" sz="3714" spc="843" dirty="0">
              <a:solidFill>
                <a:srgbClr val="2B2C30"/>
              </a:solidFill>
              <a:latin typeface="Public Sans Bold"/>
            </a:endParaRPr>
          </a:p>
        </p:txBody>
      </p:sp>
    </p:spTree>
    <p:extLst>
      <p:ext uri="{BB962C8B-B14F-4D97-AF65-F5344CB8AC3E}">
        <p14:creationId xmlns:p14="http://schemas.microsoft.com/office/powerpoint/2010/main" val="291259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1749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TextBox 3"/>
          <p:cNvSpPr txBox="1"/>
          <p:nvPr/>
        </p:nvSpPr>
        <p:spPr>
          <a:xfrm>
            <a:off x="1028700" y="2277376"/>
            <a:ext cx="16208782" cy="2778709"/>
          </a:xfrm>
          <a:prstGeom prst="rect">
            <a:avLst/>
          </a:prstGeom>
        </p:spPr>
        <p:txBody>
          <a:bodyPr lIns="0" tIns="0" rIns="0" bIns="0" rtlCol="0" anchor="t">
            <a:spAutoFit/>
          </a:bodyPr>
          <a:lstStyle/>
          <a:p>
            <a:pPr marL="734059" lvl="1" indent="-367030" algn="just">
              <a:lnSpc>
                <a:spcPts val="4419"/>
              </a:lnSpc>
              <a:buFont typeface="Arial"/>
              <a:buChar char="•"/>
            </a:pPr>
            <a:r>
              <a:rPr lang="en-US" sz="3399" spc="16" dirty="0">
                <a:solidFill>
                  <a:srgbClr val="2B2C30"/>
                </a:solidFill>
                <a:latin typeface="Playfair Display"/>
              </a:rPr>
              <a:t>Does not scale – As we have heard about this that the KNN algorithm is also considered a Lazy Algorithm. The main significance of this term is that this takes lots of computing power as well as data storage. This makes this algorithm both time-consuming and resource exhausting.</a:t>
            </a:r>
          </a:p>
          <a:p>
            <a:pPr algn="just">
              <a:lnSpc>
                <a:spcPts val="4419"/>
              </a:lnSpc>
            </a:pPr>
            <a:endParaRPr lang="en-US" sz="3399" spc="16" dirty="0">
              <a:solidFill>
                <a:srgbClr val="2B2C30"/>
              </a:solidFill>
              <a:latin typeface="Playfair Display"/>
            </a:endParaRPr>
          </a:p>
        </p:txBody>
      </p:sp>
      <p:sp>
        <p:nvSpPr>
          <p:cNvPr id="4" name="TextBox 4"/>
          <p:cNvSpPr txBox="1"/>
          <p:nvPr/>
        </p:nvSpPr>
        <p:spPr>
          <a:xfrm>
            <a:off x="1006871" y="942975"/>
            <a:ext cx="15846039" cy="1305826"/>
          </a:xfrm>
          <a:prstGeom prst="rect">
            <a:avLst/>
          </a:prstGeom>
        </p:spPr>
        <p:txBody>
          <a:bodyPr lIns="0" tIns="0" rIns="0" bIns="0" rtlCol="0" anchor="t">
            <a:spAutoFit/>
          </a:bodyPr>
          <a:lstStyle/>
          <a:p>
            <a:pPr>
              <a:lnSpc>
                <a:spcPts val="5200"/>
              </a:lnSpc>
            </a:pPr>
            <a:r>
              <a:rPr lang="en-US" sz="3714" spc="843">
                <a:solidFill>
                  <a:srgbClr val="2B2C30"/>
                </a:solidFill>
                <a:latin typeface="Public Sans Bold"/>
              </a:rPr>
              <a:t>DISADVANTAGES OF THE KNN ALGODRITHM</a:t>
            </a:r>
          </a:p>
          <a:p>
            <a:pPr>
              <a:lnSpc>
                <a:spcPts val="5200"/>
              </a:lnSpc>
              <a:spcBef>
                <a:spcPct val="0"/>
              </a:spcBef>
            </a:pPr>
            <a:endParaRPr lang="en-US" sz="3714" spc="843">
              <a:solidFill>
                <a:srgbClr val="2B2C30"/>
              </a:solidFill>
              <a:latin typeface="Public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740</Words>
  <Application>Microsoft Office PowerPoint</Application>
  <PresentationFormat>Custom</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Public Sans Bold</vt:lpstr>
      <vt:lpstr>Courier 10 Pitch</vt:lpstr>
      <vt:lpstr>Roboto</vt:lpstr>
      <vt:lpstr>Calibri</vt:lpstr>
      <vt:lpstr>Arial</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 Project</dc:title>
  <cp:lastModifiedBy>Kenil Patel</cp:lastModifiedBy>
  <cp:revision>2</cp:revision>
  <dcterms:created xsi:type="dcterms:W3CDTF">2006-08-16T00:00:00Z</dcterms:created>
  <dcterms:modified xsi:type="dcterms:W3CDTF">2023-12-06T19:15:29Z</dcterms:modified>
  <dc:identifier>DAF1kO8tGSc</dc:identifier>
</cp:coreProperties>
</file>