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58" r:id="rId8"/>
    <p:sldId id="261" r:id="rId9"/>
    <p:sldId id="285" r:id="rId10"/>
    <p:sldId id="28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27762" y="1770086"/>
            <a:ext cx="7077456" cy="1243584"/>
          </a:xfrm>
        </p:spPr>
        <p:txBody>
          <a:bodyPr/>
          <a:lstStyle/>
          <a:p>
            <a:pPr algn="ctr"/>
            <a:br>
              <a:rPr lang="en-IN" sz="3200" b="0" i="0" u="none" strike="noStrike" baseline="0" dirty="0">
                <a:solidFill>
                  <a:schemeClr val="bg1"/>
                </a:solidFill>
                <a:latin typeface="Calibri" panose="020F0502020204030204" pitchFamily="34" charset="0"/>
              </a:rPr>
            </a:br>
            <a:r>
              <a:rPr lang="nn-NO" sz="3200" b="1" i="0" u="none" strike="noStrike" baseline="0" dirty="0">
                <a:solidFill>
                  <a:schemeClr val="bg1"/>
                </a:solidFill>
                <a:latin typeface="Calibri" panose="020F0502020204030204" pitchFamily="34" charset="0"/>
              </a:rPr>
              <a:t>SMART ELEVATOR SYSTEM USING ARDUINO PROGRAMMING </a:t>
            </a:r>
            <a:br>
              <a:rPr lang="nn-NO" sz="3200" b="1" i="0" u="none" strike="noStrike" baseline="0" dirty="0">
                <a:solidFill>
                  <a:schemeClr val="bg1"/>
                </a:solidFill>
                <a:latin typeface="Calibri" panose="020F0502020204030204" pitchFamily="34" charset="0"/>
              </a:rPr>
            </a:br>
            <a:br>
              <a:rPr lang="nn-NO" sz="3200" b="1" i="0" u="none" strike="noStrike" baseline="0" dirty="0">
                <a:solidFill>
                  <a:schemeClr val="bg1"/>
                </a:solidFill>
                <a:latin typeface="Calibri" panose="020F0502020204030204" pitchFamily="34" charset="0"/>
              </a:rPr>
            </a:br>
            <a:r>
              <a:rPr lang="nn-NO" sz="3200" b="1" i="0" u="none" strike="noStrike" baseline="0" dirty="0">
                <a:solidFill>
                  <a:schemeClr val="bg1"/>
                </a:solidFill>
                <a:latin typeface="Calibri" panose="020F0502020204030204" pitchFamily="34" charset="0"/>
              </a:rPr>
              <a:t>Review-1</a:t>
            </a:r>
            <a:br>
              <a:rPr lang="nn-NO" sz="3200" b="1" i="0" u="none" strike="noStrike" baseline="0" dirty="0">
                <a:solidFill>
                  <a:schemeClr val="bg1"/>
                </a:solidFill>
                <a:latin typeface="Calibri" panose="020F0502020204030204" pitchFamily="34" charset="0"/>
              </a:rPr>
            </a:br>
            <a:endParaRPr lang="en-US" sz="32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706829" y="5487655"/>
            <a:ext cx="7077456" cy="868680"/>
          </a:xfrm>
        </p:spPr>
        <p:txBody>
          <a:bodyPr/>
          <a:lstStyle/>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754798" y="297580"/>
            <a:ext cx="7781544" cy="859055"/>
          </a:xfrm>
        </p:spPr>
        <p:txBody>
          <a:bodyPr/>
          <a:lstStyle/>
          <a:p>
            <a:r>
              <a:rPr lang="en-US" dirty="0"/>
              <a:t>Abstract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57375" y="1445393"/>
            <a:ext cx="8393067" cy="5115027"/>
          </a:xfrm>
        </p:spPr>
        <p:txBody>
          <a:bodyPr>
            <a:noAutofit/>
          </a:bodyPr>
          <a:lstStyle/>
          <a:p>
            <a:pPr algn="just"/>
            <a:r>
              <a:rPr lang="en-US" sz="1800" b="0" i="0" u="none" strike="noStrike" baseline="0" dirty="0">
                <a:solidFill>
                  <a:schemeClr val="bg1"/>
                </a:solidFill>
                <a:latin typeface="Calibri" panose="020F0502020204030204" pitchFamily="34" charset="0"/>
              </a:rPr>
              <a:t>This Smart Elevator System tries to overcome the problem of getting late to an important meeting or an exam because the elevator was not available or else it kept on stopping at each floor. W</a:t>
            </a:r>
            <a:r>
              <a:rPr lang="en-US" sz="1800" dirty="0">
                <a:solidFill>
                  <a:schemeClr val="bg1"/>
                </a:solidFill>
                <a:latin typeface="Calibri" panose="020F0502020204030204" pitchFamily="34" charset="0"/>
              </a:rPr>
              <a:t>e </a:t>
            </a:r>
            <a:r>
              <a:rPr lang="en-US" sz="1800" b="0" i="0" u="none" strike="noStrike" baseline="0" dirty="0">
                <a:solidFill>
                  <a:schemeClr val="bg1"/>
                </a:solidFill>
                <a:latin typeface="Calibri" panose="020F0502020204030204" pitchFamily="34" charset="0"/>
              </a:rPr>
              <a:t>solve this exact problem with the help of a few IOT sensors. At the hardware level, this system will involve an ultrasonic sensor, motion detector, electric peak load cell sensor and it will use </a:t>
            </a:r>
            <a:r>
              <a:rPr lang="en-US" sz="1800" dirty="0">
                <a:solidFill>
                  <a:schemeClr val="bg1"/>
                </a:solidFill>
                <a:latin typeface="Calibri" panose="020F0502020204030204" pitchFamily="34" charset="0"/>
              </a:rPr>
              <a:t>A</a:t>
            </a:r>
            <a:r>
              <a:rPr lang="en-US" sz="1800" b="0" i="0" u="none" strike="noStrike" baseline="0" dirty="0">
                <a:solidFill>
                  <a:schemeClr val="bg1"/>
                </a:solidFill>
                <a:latin typeface="Calibri" panose="020F0502020204030204" pitchFamily="34" charset="0"/>
              </a:rPr>
              <a:t>rduino IDE as the software. Utilizing the data collected from these sensors will result in reduction in unwanted stoppage of elevators. Implementing this system in the elevators everywhere will not only save the users’ time but it will also cut down on the power usage of elevators. It will help in reducing the frequent maintenance charges of the elevators caused due to excessive load on a particular elevator as well. </a:t>
            </a:r>
            <a:endParaRPr lang="en-US" sz="1800"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340895"/>
            <a:ext cx="7781544" cy="859055"/>
          </a:xfrm>
        </p:spPr>
        <p:txBody>
          <a:bodyPr/>
          <a:lstStyle/>
          <a:p>
            <a:r>
              <a:rPr lang="en-US"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26104" y="1382512"/>
            <a:ext cx="6560178" cy="5115125"/>
          </a:xfrm>
        </p:spPr>
        <p:txBody>
          <a:bodyPr>
            <a:normAutofit/>
          </a:bodyPr>
          <a:lstStyle/>
          <a:p>
            <a:pPr algn="just"/>
            <a:r>
              <a:rPr lang="en-US" sz="1800" b="0" i="0" u="none" strike="noStrike" baseline="0" dirty="0">
                <a:solidFill>
                  <a:schemeClr val="bg1"/>
                </a:solidFill>
                <a:latin typeface="Calibri" panose="020F0502020204030204" pitchFamily="34" charset="0"/>
              </a:rPr>
              <a:t>Internet of Things (IoT) technological advancements over the past ten years have significantly altered the elevator sector. IoT can be used to enable proactive, condition-based analysis, and predictive maintenance in any form of elevator solution. Smart elevators enable remote control and monitoring of the elevator due to its ability to monitor performance, make maintenance decisions in real-time, provide updated status, and more. Different types of connectivity are used to control or monitor a smart elevator. </a:t>
            </a:r>
            <a:endParaRPr lang="en-US" sz="180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840230"/>
          </a:xfrm>
        </p:spPr>
        <p:txBody>
          <a:bodyPr/>
          <a:lstStyle/>
          <a:p>
            <a:r>
              <a:rPr lang="en-US" sz="5400" dirty="0"/>
              <a:t>Objective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2378"/>
            <a:ext cx="6772088" cy="5297822"/>
          </a:xfrm>
        </p:spPr>
        <p:txBody>
          <a:bodyPr/>
          <a:lstStyle/>
          <a:p>
            <a:pPr marL="0" indent="0" algn="just">
              <a:buNone/>
            </a:pPr>
            <a:r>
              <a:rPr lang="en-US" sz="1800" b="0" i="0" u="none" strike="noStrike" baseline="0" dirty="0">
                <a:latin typeface="Calibri" panose="020F0502020204030204" pitchFamily="34" charset="0"/>
              </a:rPr>
              <a:t>Elevator communicates with the elevator controller via the GPIO pin or UART and internally connects with the custom hardware via a Wi-Fi or LAN interface. When hardware changes the value of a GPIO pin or register, it notifies the IoT central and sends signals. The hardware will recognize whenever the elevator controller modifies the signal, at which point it will send the signal to the IoT central. In order to build a meaningful signal, predict faults, identify faults, and send that signal to the user interface using a WebSocket, IoT Central will export the data to the logic application layer and take it down to the primary logic. The next IoT Elevator is outperforming older models in terms of efficiency. We used to manually perform maintenance tests, monitor records and status, and inspect elevators. That required too much time and money.</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8100" y="688788"/>
            <a:ext cx="11214100" cy="590931"/>
          </a:xfrm>
        </p:spPr>
        <p:txBody>
          <a:bodyPr/>
          <a:lstStyle/>
          <a:p>
            <a:r>
              <a:rPr lang="en-US" sz="3600" b="1" i="0" u="none" strike="noStrike" baseline="0" dirty="0">
                <a:latin typeface="Calibri" panose="020F0502020204030204" pitchFamily="34" charset="0"/>
              </a:rPr>
              <a:t>PROPOSED ALTERNATIVE METHODOLOGY AND DESIGN</a:t>
            </a:r>
            <a:endParaRPr lang="en-US" sz="36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9" name="Content Placeholder 8">
            <a:extLst>
              <a:ext uri="{FF2B5EF4-FFF2-40B4-BE49-F238E27FC236}">
                <a16:creationId xmlns:a16="http://schemas.microsoft.com/office/drawing/2014/main" id="{7017F3DB-BFA4-5E70-515D-941E8D852931}"/>
              </a:ext>
            </a:extLst>
          </p:cNvPr>
          <p:cNvSpPr>
            <a:spLocks noGrp="1"/>
          </p:cNvSpPr>
          <p:nvPr>
            <p:ph sz="half" idx="2"/>
          </p:nvPr>
        </p:nvSpPr>
        <p:spPr>
          <a:xfrm>
            <a:off x="345353" y="1765927"/>
            <a:ext cx="6127165" cy="4284705"/>
          </a:xfrm>
        </p:spPr>
        <p:txBody>
          <a:bodyPr/>
          <a:lstStyle/>
          <a:p>
            <a:pPr marL="0" indent="0" algn="just">
              <a:buNone/>
            </a:pPr>
            <a:r>
              <a:rPr lang="en-US" sz="1800" b="0" i="0" u="none" strike="noStrike" baseline="0" dirty="0">
                <a:latin typeface="Calibri" panose="020F0502020204030204" pitchFamily="34" charset="0"/>
              </a:rPr>
              <a:t>At hardware level this system will involve an ultrasonic sensor, motion detector, Electro Peak loadcell sensor and it will use Arduino IDE as the software. We propose a smart elevator system that would save people a great deal of time by improving the efficiency of the system. The system involves a motion detector and an ultrasonic sensor which will detect whether someone is near the lift when the buttons are pressed. If no one is found then, the lift will not stop at that floor. In addition, a weight sensor is used to determine if the lift is overweight or not. Overloaded lifts will not move to the next floor until the extra load is removed.</a:t>
            </a:r>
            <a:endParaRPr lang="en-IN" dirty="0"/>
          </a:p>
        </p:txBody>
      </p:sp>
      <p:pic>
        <p:nvPicPr>
          <p:cNvPr id="17" name="Picture 16">
            <a:extLst>
              <a:ext uri="{FF2B5EF4-FFF2-40B4-BE49-F238E27FC236}">
                <a16:creationId xmlns:a16="http://schemas.microsoft.com/office/drawing/2014/main" id="{74000C18-DEB7-D719-C892-5F5098AA1456}"/>
              </a:ext>
            </a:extLst>
          </p:cNvPr>
          <p:cNvPicPr>
            <a:picLocks noChangeAspect="1"/>
          </p:cNvPicPr>
          <p:nvPr/>
        </p:nvPicPr>
        <p:blipFill>
          <a:blip r:embed="rId2"/>
          <a:stretch>
            <a:fillRect/>
          </a:stretch>
        </p:blipFill>
        <p:spPr>
          <a:xfrm>
            <a:off x="6862735" y="1840092"/>
            <a:ext cx="4983912" cy="317781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97224" y="726142"/>
            <a:ext cx="11214100" cy="535531"/>
          </a:xfrm>
        </p:spPr>
        <p:txBody>
          <a:bodyPr/>
          <a:lstStyle/>
          <a:p>
            <a:r>
              <a:rPr lang="en-US" b="1" i="0" u="none" strike="noStrike" baseline="0" dirty="0">
                <a:latin typeface="Calibri" panose="020F0502020204030204" pitchFamily="34" charset="0"/>
              </a:rPr>
              <a:t>REFERENCES (AS PER IEEE FORMAT)</a:t>
            </a:r>
            <a:endParaRPr lang="en-US" sz="4800" dirty="0"/>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197224" y="1470211"/>
            <a:ext cx="11461376" cy="4661647"/>
          </a:xfrm>
        </p:spPr>
        <p:txBody>
          <a:bodyPr>
            <a:normAutofit/>
          </a:bodyPr>
          <a:lstStyle/>
          <a:p>
            <a:pPr algn="l"/>
            <a:r>
              <a:rPr lang="en-US" sz="1800" b="0" i="0" u="none" strike="noStrike" baseline="0" dirty="0">
                <a:latin typeface="Calibri" panose="020F0502020204030204" pitchFamily="34" charset="0"/>
              </a:rPr>
              <a:t>1. L. -D. Van, Y. -B. Lin, T. -H. Wu and Y. -C. Lin, "An Intelligent Elevator Development and Management System," in IEEE Systems Journal, vol. 14, no. 2, pp. 3015-3026, June 2020. </a:t>
            </a:r>
          </a:p>
          <a:p>
            <a:pPr algn="l"/>
            <a:r>
              <a:rPr lang="en-IN" sz="1800" b="0" i="0" u="none" strike="noStrike" baseline="0" dirty="0">
                <a:latin typeface="Calibri" panose="020F0502020204030204" pitchFamily="34" charset="0"/>
              </a:rPr>
              <a:t>2. G. </a:t>
            </a:r>
            <a:r>
              <a:rPr lang="en-IN" sz="1800" b="0" i="0" u="none" strike="noStrike" baseline="0" dirty="0" err="1">
                <a:latin typeface="Calibri" panose="020F0502020204030204" pitchFamily="34" charset="0"/>
              </a:rPr>
              <a:t>Hangli</a:t>
            </a:r>
            <a:r>
              <a:rPr lang="en-IN" sz="1800" b="0" i="0" u="none" strike="noStrike" baseline="0" dirty="0">
                <a:latin typeface="Calibri" panose="020F0502020204030204" pitchFamily="34" charset="0"/>
              </a:rPr>
              <a:t>, T. Hamada, T. Sumitomo and N. </a:t>
            </a:r>
            <a:r>
              <a:rPr lang="en-IN" sz="1800" b="0" i="0" u="none" strike="noStrike" baseline="0" dirty="0" err="1">
                <a:latin typeface="Calibri" panose="020F0502020204030204" pitchFamily="34" charset="0"/>
              </a:rPr>
              <a:t>Koshizuka</a:t>
            </a:r>
            <a:r>
              <a:rPr lang="en-IN" sz="1800" b="0" i="0" u="none" strike="noStrike" baseline="0" dirty="0">
                <a:latin typeface="Calibri" panose="020F0502020204030204" pitchFamily="34" charset="0"/>
              </a:rPr>
              <a:t>, "</a:t>
            </a:r>
            <a:r>
              <a:rPr lang="en-IN" sz="1800" b="0" i="0" u="none" strike="noStrike" baseline="0" dirty="0" err="1">
                <a:latin typeface="Calibri" panose="020F0502020204030204" pitchFamily="34" charset="0"/>
              </a:rPr>
              <a:t>Intelevator</a:t>
            </a:r>
            <a:r>
              <a:rPr lang="en-IN" sz="1800" b="0" i="0" u="none" strike="noStrike" baseline="0" dirty="0">
                <a:latin typeface="Calibri" panose="020F0502020204030204" pitchFamily="34" charset="0"/>
              </a:rPr>
              <a:t>: An Intelligent Elevator System Proactive in Traffic Control for Time-Efficiency Improvement," in IEEE Access, vol. 8, pp. 35535-35545, 2020. </a:t>
            </a:r>
          </a:p>
          <a:p>
            <a:pPr algn="l"/>
            <a:r>
              <a:rPr lang="en-IN" sz="1800" b="0" i="0" u="none" strike="noStrike" baseline="0" dirty="0">
                <a:latin typeface="Calibri" panose="020F0502020204030204" pitchFamily="34" charset="0"/>
              </a:rPr>
              <a:t>3. H. I. Abbasi and A. J. Siddiqui, "Implementation of smart elevator system based on wireless multi-hop </a:t>
            </a:r>
            <a:r>
              <a:rPr lang="en-IN" sz="1800" b="0" i="0" u="none" strike="noStrike" baseline="0" dirty="0" err="1">
                <a:latin typeface="Calibri" panose="020F0502020204030204" pitchFamily="34" charset="0"/>
              </a:rPr>
              <a:t>AdHoc</a:t>
            </a:r>
            <a:r>
              <a:rPr lang="en-IN" sz="1800" b="0" i="0" u="none" strike="noStrike" baseline="0" dirty="0">
                <a:latin typeface="Calibri" panose="020F0502020204030204" pitchFamily="34" charset="0"/>
              </a:rPr>
              <a:t> sensor networks," 2011 IEEE 2nd International Conference on Networked Embedded Systems for Enterprise Applications, 2011, pp. 1-7. </a:t>
            </a:r>
          </a:p>
          <a:p>
            <a:pPr algn="l"/>
            <a:r>
              <a:rPr lang="en-US" sz="1800" b="0" i="0" u="none" strike="noStrike" baseline="0" dirty="0">
                <a:latin typeface="Calibri" panose="020F0502020204030204" pitchFamily="34" charset="0"/>
              </a:rPr>
              <a:t>4. Ahn, </a:t>
            </a:r>
            <a:r>
              <a:rPr lang="en-US" sz="1800" b="0" i="0" u="none" strike="noStrike" baseline="0" dirty="0" err="1">
                <a:latin typeface="Calibri" panose="020F0502020204030204" pitchFamily="34" charset="0"/>
              </a:rPr>
              <a:t>Sungyong</a:t>
            </a:r>
            <a:r>
              <a:rPr lang="en-US" sz="1800" b="0" i="0" u="none" strike="noStrike" baseline="0" dirty="0">
                <a:latin typeface="Calibri" panose="020F0502020204030204" pitchFamily="34" charset="0"/>
              </a:rPr>
              <a:t>, Lee, </a:t>
            </a:r>
            <a:r>
              <a:rPr lang="en-US" sz="1800" b="0" i="0" u="none" strike="noStrike" baseline="0" dirty="0" err="1">
                <a:latin typeface="Calibri" panose="020F0502020204030204" pitchFamily="34" charset="0"/>
              </a:rPr>
              <a:t>Soyoon</a:t>
            </a:r>
            <a:r>
              <a:rPr lang="en-US" sz="1800" b="0" i="0" u="none" strike="noStrike" baseline="0" dirty="0">
                <a:latin typeface="Calibri" panose="020F0502020204030204" pitchFamily="34" charset="0"/>
              </a:rPr>
              <a:t>, and Bahn, </a:t>
            </a:r>
            <a:r>
              <a:rPr lang="en-US" sz="1800" b="0" i="0" u="none" strike="noStrike" baseline="0" dirty="0" err="1">
                <a:latin typeface="Calibri" panose="020F0502020204030204" pitchFamily="34" charset="0"/>
              </a:rPr>
              <a:t>Hyokyung</a:t>
            </a:r>
            <a:r>
              <a:rPr lang="en-US" sz="1800" b="0" i="0" u="none" strike="noStrike" baseline="0" dirty="0">
                <a:latin typeface="Calibri" panose="020F0502020204030204" pitchFamily="34" charset="0"/>
              </a:rPr>
              <a:t>. ‘A Smart Elevator Scheduler That Considers Dynamic Changes of Energy Cost and User Traffic’. 1 Jan. 2017 : 187 – 202. </a:t>
            </a:r>
          </a:p>
          <a:p>
            <a:pPr algn="l"/>
            <a:r>
              <a:rPr lang="en-US" sz="1800" b="0" i="0" u="none" strike="noStrike" baseline="0" dirty="0">
                <a:latin typeface="Calibri" panose="020F0502020204030204" pitchFamily="34" charset="0"/>
              </a:rPr>
              <a:t>5. S. Yue and R. K. Smith, "Applying Context State Machines to Smart Elevators: Design, Implementation and Evaluation," 2021 IEEE Symposium Series on Computational Intelligence (SSCI), 2021, pp. 1-9. </a:t>
            </a:r>
          </a:p>
          <a:p>
            <a:pPr algn="l"/>
            <a:r>
              <a:rPr lang="en-IN" sz="1800" b="0" i="0" u="none" strike="noStrike" baseline="0" dirty="0">
                <a:latin typeface="Calibri" panose="020F0502020204030204" pitchFamily="34" charset="0"/>
              </a:rPr>
              <a:t>6. I. Skog, I. </a:t>
            </a:r>
            <a:r>
              <a:rPr lang="en-IN" sz="1800" b="0" i="0" u="none" strike="noStrike" baseline="0" dirty="0" err="1">
                <a:latin typeface="Calibri" panose="020F0502020204030204" pitchFamily="34" charset="0"/>
              </a:rPr>
              <a:t>Karagiannis</a:t>
            </a:r>
            <a:r>
              <a:rPr lang="en-IN" sz="1800" b="0" i="0" u="none" strike="noStrike" baseline="0" dirty="0">
                <a:latin typeface="Calibri" panose="020F0502020204030204" pitchFamily="34" charset="0"/>
              </a:rPr>
              <a:t>, A. B. Bergsten, J. </a:t>
            </a:r>
            <a:r>
              <a:rPr lang="en-IN" sz="1800" b="0" i="0" u="none" strike="noStrike" baseline="0" dirty="0" err="1">
                <a:latin typeface="Calibri" panose="020F0502020204030204" pitchFamily="34" charset="0"/>
              </a:rPr>
              <a:t>Härdén</a:t>
            </a:r>
            <a:r>
              <a:rPr lang="en-IN" sz="1800" b="0" i="0" u="none" strike="noStrike" baseline="0" dirty="0">
                <a:latin typeface="Calibri" panose="020F0502020204030204" pitchFamily="34" charset="0"/>
              </a:rPr>
              <a:t>, L. Gustafsson and P. </a:t>
            </a:r>
            <a:r>
              <a:rPr lang="en-IN" sz="1800" b="0" i="0" u="none" strike="noStrike" baseline="0" dirty="0" err="1">
                <a:latin typeface="Calibri" panose="020F0502020204030204" pitchFamily="34" charset="0"/>
              </a:rPr>
              <a:t>Händel</a:t>
            </a:r>
            <a:r>
              <a:rPr lang="en-IN" sz="1800" b="0" i="0" u="none" strike="noStrike" baseline="0" dirty="0">
                <a:latin typeface="Calibri" panose="020F0502020204030204" pitchFamily="34" charset="0"/>
              </a:rPr>
              <a:t>, "A Smart Sensor Node for the Internet-of-Elevators—Non-Invasive Condition and Fault Monitoring," in IEEE Sensors Journal, vol. 17, no. 16, pp. 5198-5208, 15 Aug.15, 2017.</a:t>
            </a:r>
            <a:endParaRPr lang="en-US" sz="1100" u="sng" dirty="0"/>
          </a:p>
        </p:txBody>
      </p:sp>
    </p:spTree>
    <p:extLst>
      <p:ext uri="{BB962C8B-B14F-4D97-AF65-F5344CB8AC3E}">
        <p14:creationId xmlns:p14="http://schemas.microsoft.com/office/powerpoint/2010/main" val="595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41300" y="726142"/>
            <a:ext cx="11214100" cy="535531"/>
          </a:xfrm>
        </p:spPr>
        <p:txBody>
          <a:bodyPr/>
          <a:lstStyle/>
          <a:p>
            <a:r>
              <a:rPr lang="en-US" b="1" i="0" u="none" strike="noStrike" baseline="0" dirty="0">
                <a:latin typeface="Calibri" panose="020F0502020204030204" pitchFamily="34" charset="0"/>
              </a:rPr>
              <a:t>REFERENCES (AS PER IEEE FORMAT)</a:t>
            </a:r>
            <a:endParaRPr lang="en-US" sz="4800" dirty="0"/>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197224" y="1470211"/>
            <a:ext cx="11461376" cy="4661647"/>
          </a:xfrm>
        </p:spPr>
        <p:txBody>
          <a:bodyPr>
            <a:normAutofit fontScale="92500" lnSpcReduction="10000"/>
          </a:bodyPr>
          <a:lstStyle/>
          <a:p>
            <a:pPr algn="l"/>
            <a:r>
              <a:rPr lang="en-US" sz="1800" b="0" i="0" u="none" strike="noStrike" baseline="0" dirty="0">
                <a:latin typeface="Calibri" panose="020F0502020204030204" pitchFamily="34" charset="0"/>
              </a:rPr>
              <a:t>7. S. Le et al., "Smart Elevator Control System Based on Human Hand Gesture Recognition," 2020 IEEE 6th International Conference on Computer and Communications (ICCC), 2020, pp. 1378-1385. </a:t>
            </a:r>
          </a:p>
          <a:p>
            <a:pPr algn="l"/>
            <a:r>
              <a:rPr lang="en-IN" sz="1800" b="0" i="0" u="none" strike="noStrike" baseline="0" dirty="0">
                <a:latin typeface="Calibri" panose="020F0502020204030204" pitchFamily="34" charset="0"/>
              </a:rPr>
              <a:t>8. H. I. Abbasi and A. J. Siddiqui, "Implementation of smart elevator system based on wireless multi-hop </a:t>
            </a:r>
            <a:r>
              <a:rPr lang="en-IN" sz="1800" b="0" i="0" u="none" strike="noStrike" baseline="0" dirty="0" err="1">
                <a:latin typeface="Calibri" panose="020F0502020204030204" pitchFamily="34" charset="0"/>
              </a:rPr>
              <a:t>AdHoc</a:t>
            </a:r>
            <a:r>
              <a:rPr lang="en-IN" sz="1800" b="0" i="0" u="none" strike="noStrike" baseline="0" dirty="0">
                <a:latin typeface="Calibri" panose="020F0502020204030204" pitchFamily="34" charset="0"/>
              </a:rPr>
              <a:t> sensor networks," 2011 IEEE 2nd International Conference on Networked Embedded Systems for Enterprise Applications, 2011, pp.1-7, </a:t>
            </a:r>
            <a:r>
              <a:rPr lang="en-IN" sz="1800" b="0" i="0" u="none" strike="noStrike" baseline="0" dirty="0" err="1">
                <a:latin typeface="Calibri" panose="020F0502020204030204" pitchFamily="34" charset="0"/>
              </a:rPr>
              <a:t>doi</a:t>
            </a:r>
            <a:r>
              <a:rPr lang="en-IN" sz="1800" b="0" i="0" u="none" strike="noStrike" baseline="0" dirty="0">
                <a:latin typeface="Calibri" panose="020F0502020204030204" pitchFamily="34" charset="0"/>
              </a:rPr>
              <a:t>: 10.1109/NESEA.2011.6144930. </a:t>
            </a:r>
          </a:p>
          <a:p>
            <a:pPr algn="l"/>
            <a:r>
              <a:rPr lang="en-IN" sz="1800" b="0" i="0" u="none" strike="noStrike" baseline="0" dirty="0">
                <a:latin typeface="Calibri" panose="020F0502020204030204" pitchFamily="34" charset="0"/>
              </a:rPr>
              <a:t>9. S. Khan and K. Ullah, "Smart elevator system for hazard notification," 2017 International Conference on Innovations in Electrical Engineering and Computational Technologies (ICIEECT), 2017, pp. 1-4, doi:10.1109/ICIEECT.2017.7916564. </a:t>
            </a:r>
          </a:p>
          <a:p>
            <a:pPr algn="l"/>
            <a:r>
              <a:rPr lang="en-IN" sz="1800" b="0" i="0" u="none" strike="noStrike" baseline="0" dirty="0">
                <a:latin typeface="Calibri" panose="020F0502020204030204" pitchFamily="34" charset="0"/>
              </a:rPr>
              <a:t>10. D. T. </a:t>
            </a:r>
            <a:r>
              <a:rPr lang="en-IN" sz="1800" b="0" i="0" u="none" strike="noStrike" baseline="0" dirty="0" err="1">
                <a:latin typeface="Calibri" panose="020F0502020204030204" pitchFamily="34" charset="0"/>
              </a:rPr>
              <a:t>Bamunuarachchi</a:t>
            </a:r>
            <a:r>
              <a:rPr lang="en-IN" sz="1800" b="0" i="0" u="none" strike="noStrike" baseline="0" dirty="0">
                <a:latin typeface="Calibri" panose="020F0502020204030204" pitchFamily="34" charset="0"/>
              </a:rPr>
              <a:t> and D. N. Ranasinghe, "Elevator group optimization in a smart building," 2015 IEEE 10th International Conference on Industrial and Information Systems (ICIIS), 2015, pp. 71-76, </a:t>
            </a:r>
            <a:r>
              <a:rPr lang="en-IN" sz="1800" b="0" i="0" u="none" strike="noStrike" baseline="0" dirty="0" err="1">
                <a:latin typeface="Calibri" panose="020F0502020204030204" pitchFamily="34" charset="0"/>
              </a:rPr>
              <a:t>doi</a:t>
            </a:r>
            <a:r>
              <a:rPr lang="en-IN" sz="1800" b="0" i="0" u="none" strike="noStrike" baseline="0" dirty="0">
                <a:latin typeface="Calibri" panose="020F0502020204030204" pitchFamily="34" charset="0"/>
              </a:rPr>
              <a:t>: 10.1109/ICIINFS.2015.7398988. </a:t>
            </a:r>
          </a:p>
          <a:p>
            <a:pPr algn="l"/>
            <a:r>
              <a:rPr lang="en-IN" sz="1800" b="0" i="0" u="none" strike="noStrike" baseline="0" dirty="0">
                <a:latin typeface="Calibri" panose="020F0502020204030204" pitchFamily="34" charset="0"/>
              </a:rPr>
              <a:t>11. Shafique Ahmed Soomro, Syed Abid Ali Shah Bukhari, Muhammad Faizan khan, Asad Ali, Muhammad Faisal Shaikh, Mohsin Ali </a:t>
            </a:r>
            <a:r>
              <a:rPr lang="en-IN" sz="1800" b="0" i="0" u="none" strike="noStrike" baseline="0" dirty="0" err="1">
                <a:latin typeface="Calibri" panose="020F0502020204030204" pitchFamily="34" charset="0"/>
              </a:rPr>
              <a:t>Koondhar</a:t>
            </a:r>
            <a:r>
              <a:rPr lang="en-IN" sz="1800" b="0" i="0" u="none" strike="noStrike" baseline="0" dirty="0">
                <a:latin typeface="Calibri" panose="020F0502020204030204" pitchFamily="34" charset="0"/>
              </a:rPr>
              <a:t>, Irfan Ali Channa, September 2020. </a:t>
            </a:r>
          </a:p>
          <a:p>
            <a:pPr algn="l"/>
            <a:r>
              <a:rPr lang="en-IN" sz="1800" b="0" i="0" u="none" strike="noStrike" baseline="0" dirty="0">
                <a:latin typeface="Calibri" panose="020F0502020204030204" pitchFamily="34" charset="0"/>
              </a:rPr>
              <a:t>12. Rajendra B. </a:t>
            </a:r>
            <a:r>
              <a:rPr lang="en-IN" sz="1800" b="0" i="0" u="none" strike="noStrike" baseline="0" dirty="0" err="1">
                <a:latin typeface="Calibri" panose="020F0502020204030204" pitchFamily="34" charset="0"/>
              </a:rPr>
              <a:t>Sadafale</a:t>
            </a:r>
            <a:r>
              <a:rPr lang="en-IN" sz="1800" b="0" i="0" u="none" strike="noStrike" baseline="0" dirty="0">
                <a:latin typeface="Calibri" panose="020F0502020204030204" pitchFamily="34" charset="0"/>
              </a:rPr>
              <a:t> Professor, Department of Electrical Engineering, Aniket S. </a:t>
            </a:r>
            <a:r>
              <a:rPr lang="en-IN" sz="1800" b="0" i="0" u="none" strike="noStrike" baseline="0" dirty="0" err="1">
                <a:latin typeface="Calibri" panose="020F0502020204030204" pitchFamily="34" charset="0"/>
              </a:rPr>
              <a:t>Hissal</a:t>
            </a:r>
            <a:r>
              <a:rPr lang="en-IN" sz="1800" b="0" i="0" u="none" strike="noStrike" baseline="0" dirty="0">
                <a:latin typeface="Calibri" panose="020F0502020204030204" pitchFamily="34" charset="0"/>
              </a:rPr>
              <a:t>, Rahul V. Joshi, Rohit M. </a:t>
            </a:r>
            <a:r>
              <a:rPr lang="en-IN" sz="1800" b="0" i="0" u="none" strike="noStrike" baseline="0" dirty="0" err="1">
                <a:latin typeface="Calibri" panose="020F0502020204030204" pitchFamily="34" charset="0"/>
              </a:rPr>
              <a:t>Bachchhe</a:t>
            </a:r>
            <a:r>
              <a:rPr lang="en-IN" sz="1800" b="0" i="0" u="none" strike="noStrike" baseline="0" dirty="0">
                <a:latin typeface="Calibri" panose="020F0502020204030204" pitchFamily="34" charset="0"/>
              </a:rPr>
              <a:t>. </a:t>
            </a:r>
          </a:p>
          <a:p>
            <a:pPr algn="l"/>
            <a:r>
              <a:rPr lang="en-US" sz="1800" b="0" i="0" u="none" strike="noStrike" baseline="0" dirty="0">
                <a:latin typeface="Calibri" panose="020F0502020204030204" pitchFamily="34" charset="0"/>
              </a:rPr>
              <a:t>13. The paper titled ‗A Survey Paper on Design &amp; Control of an Elevator for Smart City </a:t>
            </a:r>
            <a:r>
              <a:rPr lang="en-US" sz="1800" b="0" i="0" u="none" strike="noStrike" baseline="0" dirty="0" err="1">
                <a:latin typeface="Calibri" panose="020F0502020204030204" pitchFamily="34" charset="0"/>
              </a:rPr>
              <a:t>Application‘by</a:t>
            </a:r>
            <a:r>
              <a:rPr lang="en-US" sz="1800" b="0" i="0" u="none" strike="noStrike" baseline="0" dirty="0">
                <a:latin typeface="Calibri" panose="020F0502020204030204" pitchFamily="34" charset="0"/>
              </a:rPr>
              <a:t> Prof. Omkar M. </a:t>
            </a:r>
            <a:r>
              <a:rPr lang="en-US" sz="1800" b="0" i="0" u="none" strike="noStrike" baseline="0" dirty="0" err="1">
                <a:latin typeface="Calibri" panose="020F0502020204030204" pitchFamily="34" charset="0"/>
              </a:rPr>
              <a:t>Shete</a:t>
            </a:r>
            <a:r>
              <a:rPr lang="en-US" sz="1800" b="0" i="0" u="none" strike="noStrike" baseline="0" dirty="0">
                <a:latin typeface="Calibri" panose="020F0502020204030204" pitchFamily="34" charset="0"/>
              </a:rPr>
              <a:t>. </a:t>
            </a:r>
          </a:p>
          <a:p>
            <a:pPr algn="l"/>
            <a:r>
              <a:rPr lang="en-US" sz="1800" b="0" i="0" u="none" strike="noStrike" baseline="0" dirty="0">
                <a:latin typeface="Calibri" panose="020F0502020204030204" pitchFamily="34" charset="0"/>
              </a:rPr>
              <a:t>14. Paper titled A Survey of Elevator Group Control Systems for Vertical Transportation: A Look at Recent Literature‘ by Joaquin R. Fernandez, Pablo Cortés. </a:t>
            </a:r>
          </a:p>
          <a:p>
            <a:pPr algn="l"/>
            <a:r>
              <a:rPr lang="en-IN" sz="1800" b="0" i="0" u="none" strike="noStrike" baseline="0" dirty="0">
                <a:latin typeface="Calibri" panose="020F0502020204030204" pitchFamily="34" charset="0"/>
              </a:rPr>
              <a:t>15. Smart Elevator by Ms. Kavita Jadhav, Mr. Piyush </a:t>
            </a:r>
            <a:r>
              <a:rPr lang="en-IN" sz="1800" b="0" i="0" u="none" strike="noStrike" baseline="0" dirty="0" err="1">
                <a:latin typeface="Calibri" panose="020F0502020204030204" pitchFamily="34" charset="0"/>
              </a:rPr>
              <a:t>Dhamne</a:t>
            </a:r>
            <a:r>
              <a:rPr lang="en-IN" sz="1800" b="0" i="0" u="none" strike="noStrike" baseline="0" dirty="0">
                <a:latin typeface="Calibri" panose="020F0502020204030204" pitchFamily="34" charset="0"/>
              </a:rPr>
              <a:t>, Ms. Prachi </a:t>
            </a:r>
            <a:r>
              <a:rPr lang="en-IN" sz="1800" b="0" i="0" u="none" strike="noStrike" baseline="0" dirty="0" err="1">
                <a:latin typeface="Calibri" panose="020F0502020204030204" pitchFamily="34" charset="0"/>
              </a:rPr>
              <a:t>Matsagar</a:t>
            </a:r>
            <a:r>
              <a:rPr lang="en-IN" sz="1800" b="0" i="0" u="none" strike="noStrike" baseline="0" dirty="0">
                <a:latin typeface="Calibri" panose="020F0502020204030204" pitchFamily="34" charset="0"/>
              </a:rPr>
              <a:t>, Ms. Sujata </a:t>
            </a:r>
            <a:r>
              <a:rPr lang="en-IN" sz="1800" b="0" i="0" u="none" strike="noStrike" baseline="0" dirty="0" err="1">
                <a:latin typeface="Calibri" panose="020F0502020204030204" pitchFamily="34" charset="0"/>
              </a:rPr>
              <a:t>Suryavanshi</a:t>
            </a:r>
            <a:r>
              <a:rPr lang="en-IN" sz="1800" b="0" i="0" u="none" strike="noStrike" baseline="0" dirty="0">
                <a:latin typeface="Calibri" panose="020F0502020204030204" pitchFamily="34" charset="0"/>
              </a:rPr>
              <a:t>. </a:t>
            </a:r>
            <a:endParaRPr lang="en-US" sz="1100" u="sng" dirty="0"/>
          </a:p>
        </p:txBody>
      </p:sp>
    </p:spTree>
    <p:extLst>
      <p:ext uri="{BB962C8B-B14F-4D97-AF65-F5344CB8AC3E}">
        <p14:creationId xmlns:p14="http://schemas.microsoft.com/office/powerpoint/2010/main" val="21871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TotalTime>
  <Words>1197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Trade Gothic LT Pro</vt:lpstr>
      <vt:lpstr>Trebuchet MS</vt:lpstr>
      <vt:lpstr>Office Theme</vt:lpstr>
      <vt:lpstr> SMART ELEVATOR SYSTEM USING ARDUINO PROGRAMMING   Review-1 </vt:lpstr>
      <vt:lpstr>Abstract</vt:lpstr>
      <vt:lpstr>Problem Statement</vt:lpstr>
      <vt:lpstr>Objective</vt:lpstr>
      <vt:lpstr>PROPOSED ALTERNATIVE METHODOLOGY AND DESIGN</vt:lpstr>
      <vt:lpstr>REFERENCES (AS PER IEEE FORMAT)</vt:lpstr>
      <vt:lpstr>REFERENCES (AS PER IEEE FORMAT)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ELEVATOR SYSTEM USING ARDUINO PROGRAMMING   Review-1 </dc:title>
  <dc:creator>Vansh Shan</dc:creator>
  <cp:lastModifiedBy>Vansh Shan</cp:lastModifiedBy>
  <cp:revision>1</cp:revision>
  <dcterms:created xsi:type="dcterms:W3CDTF">2023-09-03T15:00:15Z</dcterms:created>
  <dcterms:modified xsi:type="dcterms:W3CDTF">2023-09-03T15:18:08Z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