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Bold" charset="1" panose="00000700000000000000"/>
      <p:regular r:id="rId17"/>
    </p:embeddedFont>
    <p:embeddedFont>
      <p:font typeface="HK Grotesk Medium Italics" charset="1" panose="00000600000000000000"/>
      <p:regular r:id="rId18"/>
    </p:embeddedFont>
    <p:embeddedFont>
      <p:font typeface="HK Grotesk Medium Bold Italics" charset="1" panose="00000700000000000000"/>
      <p:regular r:id="rId19"/>
    </p:embeddedFont>
    <p:embeddedFont>
      <p:font typeface="Open Sans Light" charset="1" panose="020B0306030504020204"/>
      <p:regular r:id="rId20"/>
    </p:embeddedFont>
    <p:embeddedFont>
      <p:font typeface="Open Sans Light Bold" charset="1" panose="020B08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Light Bold Italics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3299418">
            <a:off x="9887511" y="3605362"/>
            <a:ext cx="9208196" cy="9208196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031536" y="-857592"/>
            <a:ext cx="10920145" cy="10920101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1249" r="-31249" t="0" b="0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2831155">
            <a:off x="-1834133" y="-3217215"/>
            <a:ext cx="9208196" cy="920819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5400000">
            <a:off x="3347341" y="-1649591"/>
            <a:ext cx="3053108" cy="10533073"/>
            <a:chOff x="0" y="0"/>
            <a:chExt cx="660400" cy="227834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60400" cy="2278348"/>
            </a:xfrm>
            <a:custGeom>
              <a:avLst/>
              <a:gdLst/>
              <a:ahLst/>
              <a:cxnLst/>
              <a:rect r="r" b="b" t="t" l="l"/>
              <a:pathLst>
                <a:path h="2278348" w="660400">
                  <a:moveTo>
                    <a:pt x="220252" y="2259279"/>
                  </a:moveTo>
                  <a:cubicBezTo>
                    <a:pt x="254109" y="2270793"/>
                    <a:pt x="292600" y="2278348"/>
                    <a:pt x="330378" y="2278348"/>
                  </a:cubicBezTo>
                  <a:cubicBezTo>
                    <a:pt x="368157" y="2278348"/>
                    <a:pt x="404509" y="2271871"/>
                    <a:pt x="438009" y="2260357"/>
                  </a:cubicBezTo>
                  <a:cubicBezTo>
                    <a:pt x="438723" y="2259998"/>
                    <a:pt x="439435" y="2259998"/>
                    <a:pt x="440148" y="2259638"/>
                  </a:cubicBezTo>
                  <a:cubicBezTo>
                    <a:pt x="565955" y="2213583"/>
                    <a:pt x="658618" y="2091969"/>
                    <a:pt x="660400" y="1917292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915869"/>
                  </a:lnTo>
                  <a:cubicBezTo>
                    <a:pt x="1782" y="2092688"/>
                    <a:pt x="93019" y="2214303"/>
                    <a:pt x="220252" y="22592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anchor="ctr" rtlCol="false" tIns="57294" lIns="57294" bIns="57294" rIns="5729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3776" y="2721913"/>
            <a:ext cx="9372879" cy="1609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159"/>
              </a:lnSpc>
            </a:pPr>
            <a:r>
              <a:rPr lang="en-US" sz="9399">
                <a:solidFill>
                  <a:srgbClr val="0D0E10"/>
                </a:solidFill>
                <a:latin typeface="HK Grotesk Bold"/>
              </a:rPr>
              <a:t>Stock Analysis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3776" y="902695"/>
            <a:ext cx="468643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HK Grotesk Medium"/>
              </a:rPr>
              <a:t>RELIANCE LTD.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3776" y="8571073"/>
            <a:ext cx="8980237" cy="687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2"/>
              </a:lnSpc>
              <a:spcBef>
                <a:spcPct val="0"/>
              </a:spcBef>
            </a:pPr>
            <a:r>
              <a:rPr lang="en-US" sz="4023">
                <a:solidFill>
                  <a:srgbClr val="FFFFFF"/>
                </a:solidFill>
                <a:latin typeface="HK Grotesk Medium"/>
              </a:rPr>
              <a:t>By Vansh K Sharma &amp; Tushar Parashar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1878387" y="1280878"/>
            <a:ext cx="2237486" cy="10987403"/>
            <a:chOff x="0" y="0"/>
            <a:chExt cx="463965" cy="227834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463965" cy="2278348"/>
            </a:xfrm>
            <a:custGeom>
              <a:avLst/>
              <a:gdLst/>
              <a:ahLst/>
              <a:cxnLst/>
              <a:rect r="r" b="b" t="t" l="l"/>
              <a:pathLst>
                <a:path h="2278348" w="463965">
                  <a:moveTo>
                    <a:pt x="154739" y="2259279"/>
                  </a:moveTo>
                  <a:cubicBezTo>
                    <a:pt x="178525" y="2270793"/>
                    <a:pt x="205567" y="2278348"/>
                    <a:pt x="232107" y="2278348"/>
                  </a:cubicBezTo>
                  <a:cubicBezTo>
                    <a:pt x="258649" y="2278348"/>
                    <a:pt x="284188" y="2271871"/>
                    <a:pt x="307724" y="2260357"/>
                  </a:cubicBezTo>
                  <a:cubicBezTo>
                    <a:pt x="308225" y="2259998"/>
                    <a:pt x="308726" y="2259998"/>
                    <a:pt x="309226" y="2259638"/>
                  </a:cubicBezTo>
                  <a:cubicBezTo>
                    <a:pt x="397613" y="2213583"/>
                    <a:pt x="462713" y="2091969"/>
                    <a:pt x="463965" y="1917292"/>
                  </a:cubicBezTo>
                  <a:lnTo>
                    <a:pt x="463965" y="0"/>
                  </a:lnTo>
                  <a:lnTo>
                    <a:pt x="0" y="0"/>
                  </a:lnTo>
                  <a:lnTo>
                    <a:pt x="0" y="1915869"/>
                  </a:lnTo>
                  <a:cubicBezTo>
                    <a:pt x="1252" y="2092688"/>
                    <a:pt x="65351" y="2214303"/>
                    <a:pt x="154739" y="22592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anchor="ctr" rtlCol="false" tIns="57294" lIns="57294" bIns="57294" rIns="5729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69362" y="5905583"/>
            <a:ext cx="7330637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D0E10"/>
                </a:solidFill>
                <a:latin typeface="HK Grotesk Medium"/>
              </a:rPr>
              <a:t>Using Python Libraries such as Numpy,  Pandas, Matlplotlib, Tensorflow, and Keras using LSTM Model.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3818585">
            <a:off x="1560360" y="4564867"/>
            <a:ext cx="6808866" cy="68088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3798" r="0" b="37443"/>
          <a:stretch>
            <a:fillRect/>
          </a:stretch>
        </p:blipFill>
        <p:spPr>
          <a:xfrm flipH="false" flipV="false" rot="0">
            <a:off x="0" y="0"/>
            <a:ext cx="18288000" cy="603707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5400000">
            <a:off x="9852409" y="822709"/>
            <a:ext cx="4345687" cy="12525495"/>
            <a:chOff x="0" y="0"/>
            <a:chExt cx="660400" cy="1903459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60400" cy="1903459"/>
            </a:xfrm>
            <a:custGeom>
              <a:avLst/>
              <a:gdLst/>
              <a:ahLst/>
              <a:cxnLst/>
              <a:rect r="r" b="b" t="t" l="l"/>
              <a:pathLst>
                <a:path h="1903459" w="660400">
                  <a:moveTo>
                    <a:pt x="220252" y="1884390"/>
                  </a:moveTo>
                  <a:cubicBezTo>
                    <a:pt x="254109" y="1895904"/>
                    <a:pt x="292600" y="1903459"/>
                    <a:pt x="330378" y="1903459"/>
                  </a:cubicBezTo>
                  <a:cubicBezTo>
                    <a:pt x="368157" y="1903459"/>
                    <a:pt x="404509" y="1896982"/>
                    <a:pt x="438009" y="1885468"/>
                  </a:cubicBezTo>
                  <a:cubicBezTo>
                    <a:pt x="438723" y="1885109"/>
                    <a:pt x="439435" y="1885109"/>
                    <a:pt x="440148" y="1884749"/>
                  </a:cubicBezTo>
                  <a:cubicBezTo>
                    <a:pt x="565955" y="1838694"/>
                    <a:pt x="658618" y="1717080"/>
                    <a:pt x="660400" y="1550730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549580"/>
                  </a:lnTo>
                  <a:cubicBezTo>
                    <a:pt x="1782" y="1717799"/>
                    <a:pt x="93019" y="1839414"/>
                    <a:pt x="220252" y="18843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80355" y="5743323"/>
            <a:ext cx="3251121" cy="689047"/>
            <a:chOff x="0" y="0"/>
            <a:chExt cx="4334828" cy="91872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4334828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0D0E10"/>
                  </a:solidFill>
                  <a:latin typeface="HK Grotesk Bold Bold"/>
                </a:rPr>
                <a:t>Company Name: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66516"/>
              <a:ext cx="4334828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40454F"/>
                  </a:solidFill>
                  <a:latin typeface="HK Grotesk Light"/>
                </a:rPr>
                <a:t>Reliance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719449" y="5743323"/>
            <a:ext cx="3075939" cy="689047"/>
            <a:chOff x="0" y="0"/>
            <a:chExt cx="4101252" cy="91872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4101252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0D0E10"/>
                  </a:solidFill>
                  <a:latin typeface="HK Grotesk Bold Bold"/>
                </a:rPr>
                <a:t>Date of Incorporation: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66516"/>
              <a:ext cx="4101252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40454F"/>
                  </a:solidFill>
                  <a:latin typeface="HK Grotesk Light"/>
                </a:rPr>
                <a:t>08 May 1973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183361" y="5743323"/>
            <a:ext cx="3075939" cy="1241497"/>
            <a:chOff x="0" y="0"/>
            <a:chExt cx="4101252" cy="165532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4101252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0D0E10"/>
                  </a:solidFill>
                  <a:latin typeface="HK Grotesk Bold Bold"/>
                </a:rPr>
                <a:t>Business: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66516"/>
              <a:ext cx="4101252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40454F"/>
                  </a:solidFill>
                  <a:latin typeface="HK Grotesk Light"/>
                </a:rPr>
                <a:t>Energy, petrochemicals, natural gas, retail, telecommunications, mass media, and textiles.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80355" y="7186093"/>
            <a:ext cx="3251121" cy="1241497"/>
            <a:chOff x="0" y="0"/>
            <a:chExt cx="4334828" cy="165532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4334828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D0E10"/>
                  </a:solidFill>
                  <a:latin typeface="HK Grotesk Bold Bold"/>
                </a:rPr>
                <a:t>Authorized Capital: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66516"/>
              <a:ext cx="4334828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40454F"/>
                  </a:solidFill>
                  <a:latin typeface="HK Grotesk Light"/>
                </a:rPr>
                <a:t>It's a company limited by shares having an authorized capital of Rs 15,000.00 cr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719449" y="7186093"/>
            <a:ext cx="3075939" cy="1241497"/>
            <a:chOff x="0" y="0"/>
            <a:chExt cx="4101252" cy="165532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4101252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D0E10"/>
                  </a:solidFill>
                  <a:latin typeface="HK Grotesk Bold Bold"/>
                </a:rPr>
                <a:t>Share Listing: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566516"/>
              <a:ext cx="4101252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40454F"/>
                  </a:solidFill>
                  <a:latin typeface="HK Grotesk Light"/>
                </a:rPr>
                <a:t>The Company’s stock has been</a:t>
              </a:r>
            </a:p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40454F"/>
                  </a:solidFill>
                  <a:latin typeface="HK Grotesk Light"/>
                </a:rPr>
                <a:t>listed on the Stock Exchange</a:t>
              </a:r>
            </a:p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40454F"/>
                  </a:solidFill>
                  <a:latin typeface="HK Grotesk Light"/>
                </a:rPr>
                <a:t>since November,1977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183361" y="7186093"/>
            <a:ext cx="3075939" cy="965272"/>
            <a:chOff x="0" y="0"/>
            <a:chExt cx="4101252" cy="128702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4101252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D0E10"/>
                  </a:solidFill>
                  <a:latin typeface="HK Grotesk Bold Bold"/>
                </a:rPr>
                <a:t>Paid-Up Capital: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66516"/>
              <a:ext cx="4101252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40454F"/>
                  </a:solidFill>
                  <a:latin typeface="HK Grotesk Light"/>
                </a:rPr>
                <a:t>Paid-up capital of Rs 6,765.35 cr as per MCA.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6684132"/>
            <a:ext cx="4305857" cy="227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72"/>
              </a:lnSpc>
            </a:pPr>
            <a:r>
              <a:rPr lang="en-US" sz="7200">
                <a:solidFill>
                  <a:srgbClr val="FFFFFF"/>
                </a:solidFill>
                <a:latin typeface="HK Grotesk Bold"/>
              </a:rPr>
              <a:t>Company Details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100527">
            <a:off x="148838" y="-4604098"/>
            <a:ext cx="9208196" cy="920819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2536244" y="249171"/>
            <a:ext cx="9788657" cy="978865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FFFFFF"/>
              </a:solidFill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1756731" y="1028700"/>
            <a:ext cx="8229633" cy="8229600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r="-49952" t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6939" y="944015"/>
            <a:ext cx="427611" cy="42761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25471" y="9136100"/>
            <a:ext cx="677952" cy="67795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5309497">
            <a:off x="11017269" y="2838922"/>
            <a:ext cx="9208196" cy="920819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8936113" y="3167403"/>
            <a:ext cx="8323187" cy="1135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72"/>
              </a:lnSpc>
            </a:pPr>
            <a:r>
              <a:rPr lang="en-US" sz="7200">
                <a:solidFill>
                  <a:srgbClr val="FFFFFF"/>
                </a:solidFill>
                <a:latin typeface="HK Grotesk Bold"/>
              </a:rPr>
              <a:t>Overview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936113" y="4987210"/>
            <a:ext cx="7899648" cy="3715092"/>
            <a:chOff x="0" y="0"/>
            <a:chExt cx="10532864" cy="495345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10532864" cy="587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27"/>
                </a:lnSpc>
              </a:pPr>
              <a:r>
                <a:rPr lang="en-US" sz="2799">
                  <a:solidFill>
                    <a:srgbClr val="FFFFFF"/>
                  </a:solidFill>
                  <a:latin typeface="HK Grotesk Bold"/>
                </a:rPr>
                <a:t>A Brief About the Problem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14433"/>
              <a:ext cx="10532864" cy="4039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HK Grotesk Medium"/>
                </a:rPr>
                <a:t>A dataset containing prices of Reliance stock from 1996 to 2020. 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HK Grotesk Medium"/>
                </a:rPr>
                <a:t>Contains volume, turnover, open, high, low, close prices of the stock. </a:t>
              </a:r>
            </a:p>
            <a:p>
              <a:pPr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HK Grotesk Medium"/>
                </a:rPr>
                <a:t>This dataset is meant to be used for predicting the stock prices in future.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2528654">
            <a:off x="7523172" y="-2439314"/>
            <a:ext cx="9208196" cy="92081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27270" y="4816425"/>
            <a:ext cx="8883750" cy="88837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532136" y="1520098"/>
            <a:ext cx="10727164" cy="7738202"/>
            <a:chOff x="0" y="0"/>
            <a:chExt cx="2723965" cy="196497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23965" cy="1964973"/>
            </a:xfrm>
            <a:custGeom>
              <a:avLst/>
              <a:gdLst/>
              <a:ahLst/>
              <a:cxnLst/>
              <a:rect r="r" b="b" t="t" l="l"/>
              <a:pathLst>
                <a:path h="1964973" w="2723965">
                  <a:moveTo>
                    <a:pt x="33199" y="0"/>
                  </a:moveTo>
                  <a:lnTo>
                    <a:pt x="2690766" y="0"/>
                  </a:lnTo>
                  <a:cubicBezTo>
                    <a:pt x="2709101" y="0"/>
                    <a:pt x="2723965" y="14864"/>
                    <a:pt x="2723965" y="33199"/>
                  </a:cubicBezTo>
                  <a:lnTo>
                    <a:pt x="2723965" y="1931774"/>
                  </a:lnTo>
                  <a:cubicBezTo>
                    <a:pt x="2723965" y="1950109"/>
                    <a:pt x="2709101" y="1964973"/>
                    <a:pt x="2690766" y="1964973"/>
                  </a:cubicBezTo>
                  <a:lnTo>
                    <a:pt x="33199" y="1964973"/>
                  </a:lnTo>
                  <a:cubicBezTo>
                    <a:pt x="14864" y="1964973"/>
                    <a:pt x="0" y="1950109"/>
                    <a:pt x="0" y="1931774"/>
                  </a:cubicBezTo>
                  <a:lnTo>
                    <a:pt x="0" y="33199"/>
                  </a:lnTo>
                  <a:cubicBezTo>
                    <a:pt x="0" y="14864"/>
                    <a:pt x="14864" y="0"/>
                    <a:pt x="331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7713455"/>
            <a:ext cx="2306100" cy="1544845"/>
            <a:chOff x="0" y="0"/>
            <a:chExt cx="685180" cy="45899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85180" cy="458999"/>
            </a:xfrm>
            <a:custGeom>
              <a:avLst/>
              <a:gdLst/>
              <a:ahLst/>
              <a:cxnLst/>
              <a:rect r="r" b="b" t="t" l="l"/>
              <a:pathLst>
                <a:path h="458999" w="685180">
                  <a:moveTo>
                    <a:pt x="80572" y="0"/>
                  </a:moveTo>
                  <a:lnTo>
                    <a:pt x="604608" y="0"/>
                  </a:lnTo>
                  <a:cubicBezTo>
                    <a:pt x="649107" y="0"/>
                    <a:pt x="685180" y="36073"/>
                    <a:pt x="685180" y="80572"/>
                  </a:cubicBezTo>
                  <a:lnTo>
                    <a:pt x="685180" y="378427"/>
                  </a:lnTo>
                  <a:cubicBezTo>
                    <a:pt x="685180" y="399796"/>
                    <a:pt x="676691" y="420290"/>
                    <a:pt x="661581" y="435400"/>
                  </a:cubicBezTo>
                  <a:cubicBezTo>
                    <a:pt x="646471" y="450510"/>
                    <a:pt x="625977" y="458999"/>
                    <a:pt x="604608" y="458999"/>
                  </a:cubicBezTo>
                  <a:lnTo>
                    <a:pt x="80572" y="458999"/>
                  </a:lnTo>
                  <a:cubicBezTo>
                    <a:pt x="59203" y="458999"/>
                    <a:pt x="38709" y="450510"/>
                    <a:pt x="23599" y="435400"/>
                  </a:cubicBezTo>
                  <a:cubicBezTo>
                    <a:pt x="8489" y="420290"/>
                    <a:pt x="0" y="399796"/>
                    <a:pt x="0" y="378427"/>
                  </a:cubicBezTo>
                  <a:lnTo>
                    <a:pt x="0" y="80572"/>
                  </a:lnTo>
                  <a:cubicBezTo>
                    <a:pt x="0" y="59203"/>
                    <a:pt x="8489" y="38709"/>
                    <a:pt x="23599" y="23599"/>
                  </a:cubicBezTo>
                  <a:cubicBezTo>
                    <a:pt x="38709" y="8489"/>
                    <a:pt x="59203" y="0"/>
                    <a:pt x="805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30711" y="7713455"/>
            <a:ext cx="2306100" cy="1544845"/>
            <a:chOff x="0" y="0"/>
            <a:chExt cx="685180" cy="45899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85180" cy="458999"/>
            </a:xfrm>
            <a:custGeom>
              <a:avLst/>
              <a:gdLst/>
              <a:ahLst/>
              <a:cxnLst/>
              <a:rect r="r" b="b" t="t" l="l"/>
              <a:pathLst>
                <a:path h="458999" w="685180">
                  <a:moveTo>
                    <a:pt x="80572" y="0"/>
                  </a:moveTo>
                  <a:lnTo>
                    <a:pt x="604608" y="0"/>
                  </a:lnTo>
                  <a:cubicBezTo>
                    <a:pt x="649107" y="0"/>
                    <a:pt x="685180" y="36073"/>
                    <a:pt x="685180" y="80572"/>
                  </a:cubicBezTo>
                  <a:lnTo>
                    <a:pt x="685180" y="378427"/>
                  </a:lnTo>
                  <a:cubicBezTo>
                    <a:pt x="685180" y="399796"/>
                    <a:pt x="676691" y="420290"/>
                    <a:pt x="661581" y="435400"/>
                  </a:cubicBezTo>
                  <a:cubicBezTo>
                    <a:pt x="646471" y="450510"/>
                    <a:pt x="625977" y="458999"/>
                    <a:pt x="604608" y="458999"/>
                  </a:cubicBezTo>
                  <a:lnTo>
                    <a:pt x="80572" y="458999"/>
                  </a:lnTo>
                  <a:cubicBezTo>
                    <a:pt x="59203" y="458999"/>
                    <a:pt x="38709" y="450510"/>
                    <a:pt x="23599" y="435400"/>
                  </a:cubicBezTo>
                  <a:cubicBezTo>
                    <a:pt x="8489" y="420290"/>
                    <a:pt x="0" y="399796"/>
                    <a:pt x="0" y="378427"/>
                  </a:cubicBezTo>
                  <a:lnTo>
                    <a:pt x="0" y="80572"/>
                  </a:lnTo>
                  <a:cubicBezTo>
                    <a:pt x="0" y="59203"/>
                    <a:pt x="8489" y="38709"/>
                    <a:pt x="23599" y="23599"/>
                  </a:cubicBezTo>
                  <a:cubicBezTo>
                    <a:pt x="38709" y="8489"/>
                    <a:pt x="59203" y="0"/>
                    <a:pt x="805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6574" y="7935763"/>
            <a:ext cx="1810351" cy="475765"/>
            <a:chOff x="0" y="0"/>
            <a:chExt cx="2413802" cy="63435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309352" y="-19050"/>
              <a:ext cx="2104449" cy="33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15"/>
                </a:lnSpc>
              </a:pPr>
              <a:r>
                <a:rPr lang="en-US" sz="1599">
                  <a:solidFill>
                    <a:srgbClr val="0D0E10"/>
                  </a:solidFill>
                  <a:latin typeface="HK Grotesk Medium"/>
                </a:rPr>
                <a:t>Steep rise</a:t>
              </a:r>
            </a:p>
          </p:txBody>
        </p:sp>
        <p:sp>
          <p:nvSpPr>
            <p:cNvPr name="AutoShape 15" id="15"/>
            <p:cNvSpPr/>
            <p:nvPr/>
          </p:nvSpPr>
          <p:spPr>
            <a:xfrm rot="5400000">
              <a:off x="-236082" y="245872"/>
              <a:ext cx="624564" cy="0"/>
            </a:xfrm>
            <a:prstGeom prst="line">
              <a:avLst/>
            </a:prstGeom>
            <a:ln cap="rnd" w="152400">
              <a:solidFill>
                <a:srgbClr val="0F1F3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3782847" y="7935763"/>
            <a:ext cx="1810351" cy="475765"/>
            <a:chOff x="0" y="0"/>
            <a:chExt cx="2413802" cy="63435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309352" y="-19050"/>
              <a:ext cx="2104449" cy="33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15"/>
                </a:lnSpc>
              </a:pPr>
              <a:r>
                <a:rPr lang="en-US" sz="1599">
                  <a:solidFill>
                    <a:srgbClr val="0D0E10"/>
                  </a:solidFill>
                  <a:latin typeface="HK Grotesk Medium"/>
                </a:rPr>
                <a:t>Steep Fall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5400000">
              <a:off x="-236082" y="245872"/>
              <a:ext cx="624564" cy="0"/>
            </a:xfrm>
            <a:prstGeom prst="line">
              <a:avLst/>
            </a:prstGeom>
            <a:ln cap="rnd" w="152400">
              <a:solidFill>
                <a:srgbClr val="145AFF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051473" y="3113957"/>
            <a:ext cx="9688490" cy="5708866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1028700" y="2415454"/>
            <a:ext cx="4808111" cy="2876255"/>
            <a:chOff x="0" y="0"/>
            <a:chExt cx="6410814" cy="383500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6410814" cy="302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072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FFFFFF"/>
                  </a:solidFill>
                  <a:latin typeface="HK Grotesk Bold"/>
                </a:rPr>
                <a:t>Trend Function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438767"/>
              <a:ext cx="6410814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168917" y="2136209"/>
            <a:ext cx="5916705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999">
                <a:solidFill>
                  <a:srgbClr val="0D0E10"/>
                </a:solidFill>
                <a:latin typeface="HK Grotesk Bold"/>
              </a:rPr>
              <a:t>Trend from Jan 1996 till Nov 2020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76574" y="8590603"/>
            <a:ext cx="1810351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7"/>
              </a:lnSpc>
            </a:pPr>
            <a:r>
              <a:rPr lang="en-US" sz="2799">
                <a:solidFill>
                  <a:srgbClr val="0D0E10"/>
                </a:solidFill>
                <a:latin typeface="HK Grotesk Bold"/>
              </a:rPr>
              <a:t>3000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82847" y="8590603"/>
            <a:ext cx="1810351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7"/>
              </a:lnSpc>
            </a:pPr>
            <a:r>
              <a:rPr lang="en-US" sz="2799">
                <a:solidFill>
                  <a:srgbClr val="0D0E10"/>
                </a:solidFill>
                <a:latin typeface="HK Grotesk Bold"/>
              </a:rPr>
              <a:t>6000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2528654">
            <a:off x="7523172" y="-2439314"/>
            <a:ext cx="9208196" cy="92081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27270" y="4816425"/>
            <a:ext cx="8883750" cy="88837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5193989" y="1520098"/>
            <a:ext cx="12065311" cy="7738202"/>
            <a:chOff x="0" y="0"/>
            <a:chExt cx="3063762" cy="196497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063762" cy="1964973"/>
            </a:xfrm>
            <a:custGeom>
              <a:avLst/>
              <a:gdLst/>
              <a:ahLst/>
              <a:cxnLst/>
              <a:rect r="r" b="b" t="t" l="l"/>
              <a:pathLst>
                <a:path h="1964973" w="3063762">
                  <a:moveTo>
                    <a:pt x="29517" y="0"/>
                  </a:moveTo>
                  <a:lnTo>
                    <a:pt x="3034245" y="0"/>
                  </a:lnTo>
                  <a:cubicBezTo>
                    <a:pt x="3042074" y="0"/>
                    <a:pt x="3049581" y="3110"/>
                    <a:pt x="3055117" y="8645"/>
                  </a:cubicBezTo>
                  <a:cubicBezTo>
                    <a:pt x="3060652" y="14181"/>
                    <a:pt x="3063762" y="21688"/>
                    <a:pt x="3063762" y="29517"/>
                  </a:cubicBezTo>
                  <a:lnTo>
                    <a:pt x="3063762" y="1935456"/>
                  </a:lnTo>
                  <a:cubicBezTo>
                    <a:pt x="3063762" y="1943284"/>
                    <a:pt x="3060652" y="1950792"/>
                    <a:pt x="3055117" y="1956328"/>
                  </a:cubicBezTo>
                  <a:cubicBezTo>
                    <a:pt x="3049581" y="1961863"/>
                    <a:pt x="3042074" y="1964973"/>
                    <a:pt x="3034245" y="1964973"/>
                  </a:cubicBezTo>
                  <a:lnTo>
                    <a:pt x="29517" y="1964973"/>
                  </a:lnTo>
                  <a:cubicBezTo>
                    <a:pt x="21688" y="1964973"/>
                    <a:pt x="14181" y="1961863"/>
                    <a:pt x="8645" y="1956328"/>
                  </a:cubicBezTo>
                  <a:cubicBezTo>
                    <a:pt x="3110" y="1950792"/>
                    <a:pt x="0" y="1943284"/>
                    <a:pt x="0" y="1935456"/>
                  </a:cubicBezTo>
                  <a:lnTo>
                    <a:pt x="0" y="29517"/>
                  </a:lnTo>
                  <a:cubicBezTo>
                    <a:pt x="0" y="21688"/>
                    <a:pt x="3110" y="14181"/>
                    <a:pt x="8645" y="8645"/>
                  </a:cubicBezTo>
                  <a:cubicBezTo>
                    <a:pt x="14181" y="3110"/>
                    <a:pt x="21688" y="0"/>
                    <a:pt x="2951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532524" y="3692612"/>
            <a:ext cx="11388242" cy="513021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18524" y="2126684"/>
            <a:ext cx="4012506" cy="85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04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HK Grotesk Bold"/>
              </a:rPr>
              <a:t>      Buy?!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29200" y="2386879"/>
            <a:ext cx="6994888" cy="95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999">
                <a:solidFill>
                  <a:srgbClr val="0D0E10"/>
                </a:solidFill>
                <a:latin typeface="HK Grotesk Bold"/>
              </a:rPr>
              <a:t>Simple Trend vs 100 days Moving Avg vs 200 Days Moving Avg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4375" y="6682935"/>
            <a:ext cx="4012506" cy="85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04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HK Grotesk Bold"/>
              </a:rPr>
              <a:t>       Sell?!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7469" y="4534997"/>
            <a:ext cx="4012506" cy="85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04"/>
              </a:lnSpc>
              <a:spcBef>
                <a:spcPct val="0"/>
              </a:spcBef>
            </a:pPr>
            <a:r>
              <a:rPr lang="en-US" sz="5400">
                <a:solidFill>
                  <a:srgbClr val="FFFFFF"/>
                </a:solidFill>
                <a:latin typeface="HK Grotesk Bold"/>
              </a:rPr>
              <a:t>        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2528654">
            <a:off x="7523172" y="-2439314"/>
            <a:ext cx="9208196" cy="92081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27270" y="4816425"/>
            <a:ext cx="8883750" cy="88837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532136" y="1520098"/>
            <a:ext cx="10727164" cy="7738202"/>
            <a:chOff x="0" y="0"/>
            <a:chExt cx="2723965" cy="196497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23965" cy="1964973"/>
            </a:xfrm>
            <a:custGeom>
              <a:avLst/>
              <a:gdLst/>
              <a:ahLst/>
              <a:cxnLst/>
              <a:rect r="r" b="b" t="t" l="l"/>
              <a:pathLst>
                <a:path h="1964973" w="2723965">
                  <a:moveTo>
                    <a:pt x="33199" y="0"/>
                  </a:moveTo>
                  <a:lnTo>
                    <a:pt x="2690766" y="0"/>
                  </a:lnTo>
                  <a:cubicBezTo>
                    <a:pt x="2709101" y="0"/>
                    <a:pt x="2723965" y="14864"/>
                    <a:pt x="2723965" y="33199"/>
                  </a:cubicBezTo>
                  <a:lnTo>
                    <a:pt x="2723965" y="1931774"/>
                  </a:lnTo>
                  <a:cubicBezTo>
                    <a:pt x="2723965" y="1950109"/>
                    <a:pt x="2709101" y="1964973"/>
                    <a:pt x="2690766" y="1964973"/>
                  </a:cubicBezTo>
                  <a:lnTo>
                    <a:pt x="33199" y="1964973"/>
                  </a:lnTo>
                  <a:cubicBezTo>
                    <a:pt x="14864" y="1964973"/>
                    <a:pt x="0" y="1950109"/>
                    <a:pt x="0" y="1931774"/>
                  </a:cubicBezTo>
                  <a:lnTo>
                    <a:pt x="0" y="33199"/>
                  </a:lnTo>
                  <a:cubicBezTo>
                    <a:pt x="0" y="14864"/>
                    <a:pt x="14864" y="0"/>
                    <a:pt x="331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7713455"/>
            <a:ext cx="2306100" cy="1544845"/>
            <a:chOff x="0" y="0"/>
            <a:chExt cx="685180" cy="45899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85180" cy="458999"/>
            </a:xfrm>
            <a:custGeom>
              <a:avLst/>
              <a:gdLst/>
              <a:ahLst/>
              <a:cxnLst/>
              <a:rect r="r" b="b" t="t" l="l"/>
              <a:pathLst>
                <a:path h="458999" w="685180">
                  <a:moveTo>
                    <a:pt x="80572" y="0"/>
                  </a:moveTo>
                  <a:lnTo>
                    <a:pt x="604608" y="0"/>
                  </a:lnTo>
                  <a:cubicBezTo>
                    <a:pt x="649107" y="0"/>
                    <a:pt x="685180" y="36073"/>
                    <a:pt x="685180" y="80572"/>
                  </a:cubicBezTo>
                  <a:lnTo>
                    <a:pt x="685180" y="378427"/>
                  </a:lnTo>
                  <a:cubicBezTo>
                    <a:pt x="685180" y="399796"/>
                    <a:pt x="676691" y="420290"/>
                    <a:pt x="661581" y="435400"/>
                  </a:cubicBezTo>
                  <a:cubicBezTo>
                    <a:pt x="646471" y="450510"/>
                    <a:pt x="625977" y="458999"/>
                    <a:pt x="604608" y="458999"/>
                  </a:cubicBezTo>
                  <a:lnTo>
                    <a:pt x="80572" y="458999"/>
                  </a:lnTo>
                  <a:cubicBezTo>
                    <a:pt x="59203" y="458999"/>
                    <a:pt x="38709" y="450510"/>
                    <a:pt x="23599" y="435400"/>
                  </a:cubicBezTo>
                  <a:cubicBezTo>
                    <a:pt x="8489" y="420290"/>
                    <a:pt x="0" y="399796"/>
                    <a:pt x="0" y="378427"/>
                  </a:cubicBezTo>
                  <a:lnTo>
                    <a:pt x="0" y="80572"/>
                  </a:lnTo>
                  <a:cubicBezTo>
                    <a:pt x="0" y="59203"/>
                    <a:pt x="8489" y="38709"/>
                    <a:pt x="23599" y="23599"/>
                  </a:cubicBezTo>
                  <a:cubicBezTo>
                    <a:pt x="38709" y="8489"/>
                    <a:pt x="59203" y="0"/>
                    <a:pt x="805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6574" y="7935763"/>
            <a:ext cx="1810351" cy="483108"/>
            <a:chOff x="0" y="0"/>
            <a:chExt cx="2413802" cy="64414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309352" y="-19050"/>
              <a:ext cx="2104449" cy="663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15"/>
                </a:lnSpc>
              </a:pPr>
              <a:r>
                <a:rPr lang="en-US" sz="1599">
                  <a:solidFill>
                    <a:srgbClr val="0D0E10"/>
                  </a:solidFill>
                  <a:latin typeface="HK Grotesk Medium"/>
                </a:rPr>
                <a:t>Forecasting Model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5400000">
              <a:off x="-236082" y="245872"/>
              <a:ext cx="624564" cy="0"/>
            </a:xfrm>
            <a:prstGeom prst="line">
              <a:avLst/>
            </a:prstGeom>
            <a:ln cap="rnd" w="152400">
              <a:solidFill>
                <a:srgbClr val="0F1F3D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992252" y="3113957"/>
            <a:ext cx="9806931" cy="5708866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28700" y="2415454"/>
            <a:ext cx="4808111" cy="2876255"/>
            <a:chOff x="0" y="0"/>
            <a:chExt cx="6410814" cy="383500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6410814" cy="302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072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FFFFFF"/>
                  </a:solidFill>
                  <a:latin typeface="HK Grotesk Bold"/>
                </a:rPr>
                <a:t>Forecasting Model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438767"/>
              <a:ext cx="6410814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398274" y="1922059"/>
            <a:ext cx="6994888" cy="95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999">
                <a:solidFill>
                  <a:srgbClr val="0D0E10"/>
                </a:solidFill>
                <a:latin typeface="HK Grotesk Bold"/>
              </a:rPr>
              <a:t>Forecasting Model Overlapping Real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6574" y="8590603"/>
            <a:ext cx="1810351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7"/>
              </a:lnSpc>
            </a:pPr>
            <a:r>
              <a:rPr lang="en-US" sz="2799">
                <a:solidFill>
                  <a:srgbClr val="0D0E10"/>
                </a:solidFill>
                <a:latin typeface="HK Grotesk Bold"/>
              </a:rPr>
              <a:t>Overlap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2528654">
            <a:off x="7523172" y="-2439314"/>
            <a:ext cx="9208196" cy="92081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27270" y="4816425"/>
            <a:ext cx="8883750" cy="88837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532136" y="1520098"/>
            <a:ext cx="10727164" cy="7738202"/>
            <a:chOff x="0" y="0"/>
            <a:chExt cx="2723965" cy="196497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23965" cy="1964973"/>
            </a:xfrm>
            <a:custGeom>
              <a:avLst/>
              <a:gdLst/>
              <a:ahLst/>
              <a:cxnLst/>
              <a:rect r="r" b="b" t="t" l="l"/>
              <a:pathLst>
                <a:path h="1964973" w="2723965">
                  <a:moveTo>
                    <a:pt x="33199" y="0"/>
                  </a:moveTo>
                  <a:lnTo>
                    <a:pt x="2690766" y="0"/>
                  </a:lnTo>
                  <a:cubicBezTo>
                    <a:pt x="2709101" y="0"/>
                    <a:pt x="2723965" y="14864"/>
                    <a:pt x="2723965" y="33199"/>
                  </a:cubicBezTo>
                  <a:lnTo>
                    <a:pt x="2723965" y="1931774"/>
                  </a:lnTo>
                  <a:cubicBezTo>
                    <a:pt x="2723965" y="1950109"/>
                    <a:pt x="2709101" y="1964973"/>
                    <a:pt x="2690766" y="1964973"/>
                  </a:cubicBezTo>
                  <a:lnTo>
                    <a:pt x="33199" y="1964973"/>
                  </a:lnTo>
                  <a:cubicBezTo>
                    <a:pt x="14864" y="1964973"/>
                    <a:pt x="0" y="1950109"/>
                    <a:pt x="0" y="1931774"/>
                  </a:cubicBezTo>
                  <a:lnTo>
                    <a:pt x="0" y="33199"/>
                  </a:lnTo>
                  <a:cubicBezTo>
                    <a:pt x="0" y="14864"/>
                    <a:pt x="14864" y="0"/>
                    <a:pt x="331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992252" y="3113957"/>
            <a:ext cx="9806931" cy="570886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2415454"/>
            <a:ext cx="4808111" cy="2876255"/>
            <a:chOff x="0" y="0"/>
            <a:chExt cx="6410814" cy="383500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6410814" cy="302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072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FFFFFF"/>
                  </a:solidFill>
                  <a:latin typeface="HK Grotesk Bold"/>
                </a:rPr>
                <a:t>Prediction Model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38767"/>
              <a:ext cx="6410814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882294" y="2386879"/>
            <a:ext cx="44899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999">
                <a:solidFill>
                  <a:srgbClr val="0D0E10"/>
                </a:solidFill>
                <a:latin typeface="HK Grotesk Bold"/>
              </a:rPr>
              <a:t>30 Days Prediction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2528654">
            <a:off x="7523172" y="-2439314"/>
            <a:ext cx="9208196" cy="920819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27270" y="4816425"/>
            <a:ext cx="8883750" cy="888375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532136" y="1520098"/>
            <a:ext cx="10727164" cy="7738202"/>
            <a:chOff x="0" y="0"/>
            <a:chExt cx="2723965" cy="196497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23965" cy="1964973"/>
            </a:xfrm>
            <a:custGeom>
              <a:avLst/>
              <a:gdLst/>
              <a:ahLst/>
              <a:cxnLst/>
              <a:rect r="r" b="b" t="t" l="l"/>
              <a:pathLst>
                <a:path h="1964973" w="2723965">
                  <a:moveTo>
                    <a:pt x="33199" y="0"/>
                  </a:moveTo>
                  <a:lnTo>
                    <a:pt x="2690766" y="0"/>
                  </a:lnTo>
                  <a:cubicBezTo>
                    <a:pt x="2709101" y="0"/>
                    <a:pt x="2723965" y="14864"/>
                    <a:pt x="2723965" y="33199"/>
                  </a:cubicBezTo>
                  <a:lnTo>
                    <a:pt x="2723965" y="1931774"/>
                  </a:lnTo>
                  <a:cubicBezTo>
                    <a:pt x="2723965" y="1950109"/>
                    <a:pt x="2709101" y="1964973"/>
                    <a:pt x="2690766" y="1964973"/>
                  </a:cubicBezTo>
                  <a:lnTo>
                    <a:pt x="33199" y="1964973"/>
                  </a:lnTo>
                  <a:cubicBezTo>
                    <a:pt x="14864" y="1964973"/>
                    <a:pt x="0" y="1950109"/>
                    <a:pt x="0" y="1931774"/>
                  </a:cubicBezTo>
                  <a:lnTo>
                    <a:pt x="0" y="33199"/>
                  </a:lnTo>
                  <a:cubicBezTo>
                    <a:pt x="0" y="14864"/>
                    <a:pt x="14864" y="0"/>
                    <a:pt x="331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7713455"/>
            <a:ext cx="2306100" cy="1544845"/>
            <a:chOff x="0" y="0"/>
            <a:chExt cx="685180" cy="45899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85180" cy="458999"/>
            </a:xfrm>
            <a:custGeom>
              <a:avLst/>
              <a:gdLst/>
              <a:ahLst/>
              <a:cxnLst/>
              <a:rect r="r" b="b" t="t" l="l"/>
              <a:pathLst>
                <a:path h="458999" w="685180">
                  <a:moveTo>
                    <a:pt x="80572" y="0"/>
                  </a:moveTo>
                  <a:lnTo>
                    <a:pt x="604608" y="0"/>
                  </a:lnTo>
                  <a:cubicBezTo>
                    <a:pt x="649107" y="0"/>
                    <a:pt x="685180" y="36073"/>
                    <a:pt x="685180" y="80572"/>
                  </a:cubicBezTo>
                  <a:lnTo>
                    <a:pt x="685180" y="378427"/>
                  </a:lnTo>
                  <a:cubicBezTo>
                    <a:pt x="685180" y="399796"/>
                    <a:pt x="676691" y="420290"/>
                    <a:pt x="661581" y="435400"/>
                  </a:cubicBezTo>
                  <a:cubicBezTo>
                    <a:pt x="646471" y="450510"/>
                    <a:pt x="625977" y="458999"/>
                    <a:pt x="604608" y="458999"/>
                  </a:cubicBezTo>
                  <a:lnTo>
                    <a:pt x="80572" y="458999"/>
                  </a:lnTo>
                  <a:cubicBezTo>
                    <a:pt x="59203" y="458999"/>
                    <a:pt x="38709" y="450510"/>
                    <a:pt x="23599" y="435400"/>
                  </a:cubicBezTo>
                  <a:cubicBezTo>
                    <a:pt x="8489" y="420290"/>
                    <a:pt x="0" y="399796"/>
                    <a:pt x="0" y="378427"/>
                  </a:cubicBezTo>
                  <a:lnTo>
                    <a:pt x="0" y="80572"/>
                  </a:lnTo>
                  <a:cubicBezTo>
                    <a:pt x="0" y="59203"/>
                    <a:pt x="8489" y="38709"/>
                    <a:pt x="23599" y="23599"/>
                  </a:cubicBezTo>
                  <a:cubicBezTo>
                    <a:pt x="38709" y="8489"/>
                    <a:pt x="59203" y="0"/>
                    <a:pt x="805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6574" y="7935763"/>
            <a:ext cx="1810351" cy="475765"/>
            <a:chOff x="0" y="0"/>
            <a:chExt cx="2413802" cy="63435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309352" y="-19050"/>
              <a:ext cx="2104449" cy="33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15"/>
                </a:lnSpc>
              </a:pPr>
              <a:r>
                <a:rPr lang="en-US" sz="1599">
                  <a:solidFill>
                    <a:srgbClr val="0D0E10"/>
                  </a:solidFill>
                  <a:latin typeface="HK Grotesk Medium"/>
                </a:rPr>
                <a:t>Conclusion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5400000">
              <a:off x="-236082" y="245872"/>
              <a:ext cx="624564" cy="0"/>
            </a:xfrm>
            <a:prstGeom prst="line">
              <a:avLst/>
            </a:prstGeom>
            <a:ln cap="rnd" w="152400">
              <a:solidFill>
                <a:srgbClr val="0F1F3D"/>
              </a:solidFill>
              <a:prstDash val="solid"/>
              <a:headEnd type="none" len="sm" w="sm"/>
              <a:tailEnd type="none" len="sm" w="sm"/>
            </a:ln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992252" y="3113957"/>
            <a:ext cx="9806931" cy="5708866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28700" y="2415454"/>
            <a:ext cx="4808111" cy="2876255"/>
            <a:chOff x="0" y="0"/>
            <a:chExt cx="6410814" cy="383500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6410814" cy="302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072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FFFFFF"/>
                  </a:solidFill>
                  <a:latin typeface="HK Grotesk Bold"/>
                </a:rPr>
                <a:t>Predicted Data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438767"/>
              <a:ext cx="6410814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12262" y="2386879"/>
            <a:ext cx="3830015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999">
                <a:solidFill>
                  <a:srgbClr val="0D0E10"/>
                </a:solidFill>
                <a:latin typeface="HK Grotesk Bold"/>
              </a:rPr>
              <a:t>Real + Predicted Data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6574" y="8590603"/>
            <a:ext cx="1810351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7"/>
              </a:lnSpc>
            </a:pPr>
            <a:r>
              <a:rPr lang="en-US" sz="2799">
                <a:solidFill>
                  <a:srgbClr val="0D0E10"/>
                </a:solidFill>
                <a:latin typeface="HK Grotesk Bold"/>
              </a:rPr>
              <a:t>Decrease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3713161">
            <a:off x="-3921753" y="2713442"/>
            <a:ext cx="9538823" cy="95388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7783897">
            <a:off x="12870991" y="-2628179"/>
            <a:ext cx="9538823" cy="953882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5493738" y="4276872"/>
            <a:ext cx="7300524" cy="1921850"/>
            <a:chOff x="0" y="0"/>
            <a:chExt cx="9734032" cy="256246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9734032" cy="1498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072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FFFFFF"/>
                  </a:solidFill>
                  <a:latin typeface="HK Grotesk Bold"/>
                </a:rPr>
                <a:t>Thank You!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95717"/>
              <a:ext cx="973403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Medium"/>
                </a:rPr>
                <a:t>for listening us patiently.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DAFXvDXNbeU</dc:identifier>
  <dcterms:modified xsi:type="dcterms:W3CDTF">2011-08-01T06:04:30Z</dcterms:modified>
  <cp:revision>1</cp:revision>
  <dc:title>Reliance Analysis Presentation</dc:title>
</cp:coreProperties>
</file>