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jpg" ContentType="image/jpeg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782733947b84d7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/>
  <p:notesSz cx="6858000" cy="9144000"/>
  <p:defaultTextStyle>
    <a:lvl1pPr marL="0" lvl="0" indent="0" algn="l" defTabSz="91440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sz="1800" b="0" i="0" u="none" baseline="0">
        <a:solidFill>
          <a:schemeClr val="tx1"/>
        </a:solidFill>
        <a:latin typeface="Arial"/>
        <a:ea typeface="宋体"/>
      </a:defRPr>
    </a:lvl1pPr>
    <a:lvl2pPr marL="457200" lvl="1" indent="0" algn="l" defTabSz="91440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sz="1800" b="0" i="0" u="none" baseline="0">
        <a:solidFill>
          <a:schemeClr val="tx1"/>
        </a:solidFill>
        <a:latin typeface="Arial"/>
        <a:ea typeface="宋体"/>
      </a:defRPr>
    </a:lvl2pPr>
    <a:lvl3pPr marL="914400" lvl="2" indent="0" algn="l" defTabSz="91440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sz="1800" b="0" i="0" u="none" baseline="0">
        <a:solidFill>
          <a:schemeClr val="tx1"/>
        </a:solidFill>
        <a:latin typeface="Arial"/>
        <a:ea typeface="宋体"/>
      </a:defRPr>
    </a:lvl3pPr>
    <a:lvl4pPr marL="1371600" lvl="3" indent="0" algn="l" defTabSz="91440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sz="1800" b="0" i="0" u="none" baseline="0">
        <a:solidFill>
          <a:schemeClr val="tx1"/>
        </a:solidFill>
        <a:latin typeface="Arial"/>
        <a:ea typeface="宋体"/>
      </a:defRPr>
    </a:lvl4pPr>
    <a:lvl5pPr marL="1828800" lvl="4" indent="0" algn="l" defTabSz="91440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sz="1800" b="0" i="0" u="none" baseline="0">
        <a:solidFill>
          <a:schemeClr val="tx1"/>
        </a:solidFill>
        <a:latin typeface="Arial"/>
        <a:ea typeface="宋体"/>
      </a:defRPr>
    </a:lvl5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slide" Target="/ppt/slides/slide16.xml" Id="rId18" /><Relationship Type="http://schemas.openxmlformats.org/officeDocument/2006/relationships/slide" Target="/ppt/slides/slide17.xml" Id="rId19" /><Relationship Type="http://schemas.openxmlformats.org/officeDocument/2006/relationships/slide" Target="/ppt/slides/slide18.xml" Id="rId20" /><Relationship Type="http://schemas.openxmlformats.org/officeDocument/2006/relationships/slide" Target="/ppt/slides/slide19.xml" Id="rId21" /><Relationship Type="http://schemas.openxmlformats.org/officeDocument/2006/relationships/slide" Target="/ppt/slides/slide20.xml" Id="rId22" /><Relationship Type="http://schemas.openxmlformats.org/officeDocument/2006/relationships/slide" Target="/ppt/slides/slide21.xml" Id="rId23" /><Relationship Type="http://schemas.openxmlformats.org/officeDocument/2006/relationships/tableStyles" Target="/ppt/tableStyles.xml" Id="rId2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25EC3675-D790-4BF9-8AE0-E54A05FCBA19}" type="datetime1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fld id="{EE43ADA2-29C6-470A-A906-E7D056FE9AA9}" type="slidenum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0B1BBFC1-79CE-40CC-A402-C62D1CE410E8}" type="datetime1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fld id="{1814A836-C667-49F8-AD8C-3AC8CA516FA9}" type="slidenum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61AF7EC0-B838-4F22-B9C1-AD47E8D64F8B}" type="datetime1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fld id="{2F9948CE-324E-466D-AED6-CCA697030322}" type="slidenum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B0E8E3C2-D8CB-4079-A230-93D35F4C910F}" type="datetime1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fld id="{55A7A751-7898-4D17-AC19-EF88FAD7235B}" type="slidenum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/>
            </a:lvl1pPr>
            <a:lvl2pPr marL="457200" lvl="1" indent="0">
              <a:buNone/>
              <a:defRPr sz="2000"/>
            </a:lvl2pPr>
            <a:lvl3pPr marL="914400" lvl="2" indent="0">
              <a:buNone/>
              <a:defRPr sz="1800"/>
            </a:lvl3pPr>
            <a:lvl4pPr marL="1371600" lvl="3" indent="0">
              <a:buNone/>
              <a:defRPr sz="1600"/>
            </a:lvl4pPr>
            <a:lvl5pPr marL="1828800" lvl="4" indent="0">
              <a:buNone/>
              <a:defRPr sz="1600"/>
            </a:lvl5pPr>
            <a:lvl6pPr marL="2286000" lvl="5" indent="0">
              <a:buNone/>
              <a:defRPr sz="1600"/>
            </a:lvl6pPr>
            <a:lvl7pPr marL="2743200" lvl="6" indent="0">
              <a:buNone/>
              <a:defRPr sz="1600"/>
            </a:lvl7pPr>
            <a:lvl8pPr marL="3200400" lvl="7" indent="0">
              <a:buNone/>
              <a:defRPr sz="1600"/>
            </a:lvl8pPr>
            <a:lvl9pPr marL="3657600" lvl="8" indent="0">
              <a:buNone/>
              <a:defRPr sz="1600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1FD1D2C6-0FF0-4AC4-8F17-3C03727A1DF5}" type="datetime1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fld id="{AC7B80A5-B07C-4269-9492-987890590F91}" type="slidenum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7B0666B2-AE15-408C-8712-E8FF75B3515D}" type="datetime1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fld id="{43962380-F06F-4A01-91AD-D71A2B3ADAD8}" type="slidenum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7AE8A236-8FC6-4C37-8426-9AB683745018}" type="datetime1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fld id="{10D3BD98-B520-4D7E-A6E2-0FC9036DA05B}" type="slidenum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95B8B951-0ADE-497A-8BD1-89C0C00F57A8}" type="datetime1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fld id="{7E6D4D68-BAB6-4CAE-BA77-1D0ED6625EF2}" type="slidenum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97367B97-A9C0-4E2F-B0F4-F6ED13F9959F}" type="datetime1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fld id="{1442D80B-AC02-483D-ACDE-81BC72C976AB}" type="slidenum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62D175BE-3D74-4DEF-8B31-BC2E626531C8}" type="datetime1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fld id="{99978D1B-D51A-442E-9EC7-0018512EBB97}" type="slidenum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3200" b="0" i="0" u="none" strike="noStrike" kern="1200" spc="0" baseline="0">
              <a:ln>
                <a:noFill/>
              </a:ln>
              <a:solidFill>
                <a:schemeClr val="tx1"/>
              </a:solidFill>
              <a:latin typeface="Calibri"/>
              <a:ea typeface="宋体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7FC6D002-94AE-4E22-8A5E-3D1DEDCDA67A}" type="datetime1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fld id="{29918197-DD26-4793-910B-5C641870AA79}" type="slidenum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slideMasters/theme/theme1.xml" Id="rId12" /><Relationship Type="http://schemas.openxmlformats.org/officeDocument/2006/relationships/image" Target="/ppt/media/image.jpg" Id="rId13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文本占位符 2"/>
          <p:cNvSpPr>
            <a:spLocks noGrp="1"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>
              <a:defRPr>
                <a:solidFill>
                  <a:schemeClr val="tx1"/>
                </a:solidFill>
                <a:latin typeface="Arial"/>
                <a:ea typeface="宋体"/>
              </a:defRPr>
            </a:lvl1pPr>
            <a:lvl2pPr lvl="1">
              <a:defRPr>
                <a:solidFill>
                  <a:schemeClr val="tx1"/>
                </a:solidFill>
                <a:latin typeface="Arial"/>
                <a:ea typeface="宋体"/>
              </a:defRPr>
            </a:lvl2pPr>
            <a:lvl3pPr lvl="2">
              <a:defRPr>
                <a:solidFill>
                  <a:schemeClr val="tx1"/>
                </a:solidFill>
                <a:latin typeface="Arial"/>
                <a:ea typeface="宋体"/>
              </a:defRPr>
            </a:lvl3pPr>
            <a:lvl4pPr lvl="3">
              <a:defRPr>
                <a:solidFill>
                  <a:schemeClr val="tx1"/>
                </a:solidFill>
                <a:latin typeface="Arial"/>
                <a:ea typeface="宋体"/>
              </a:defRPr>
            </a:lvl4pPr>
            <a:lvl5pPr lvl="4">
              <a:defRPr>
                <a:solidFill>
                  <a:schemeClr val="tx1"/>
                </a:solidFill>
                <a:latin typeface="Arial"/>
                <a:ea typeface="宋体"/>
              </a:defRPr>
            </a:lvl5pPr>
            <a:lvl6pPr marL="457200" lvl="5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</a:defRPr>
            </a:lvl6pPr>
            <a:lvl7pPr marL="914400" lvl="6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</a:defRPr>
            </a:lvl7pPr>
            <a:lvl8pPr marL="1371600" lvl="7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</a:defRPr>
            </a:lvl8pPr>
            <a:lvl9pPr marL="1828800" lvl="8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4400" b="0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Calibri"/>
                <a:ea typeface="宋体"/>
              </a:rPr>
              <a:t>            </a:t>
            </a:r>
          </a:p>
          <a:p>
            <a:pPr marL="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4400" b="0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Calibri"/>
                <a:ea typeface="宋体"/>
              </a:rPr>
              <a:t>   </a:t>
            </a:r>
          </a:p>
          <a:p>
            <a:pPr marL="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4400" b="0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Calibri"/>
                <a:ea typeface="宋体"/>
              </a:rPr>
              <a:t>   </a:t>
            </a:r>
          </a:p>
          <a:p>
            <a:pPr marL="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4400" b="0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Calibri"/>
                <a:ea typeface="宋体"/>
              </a:rPr>
              <a:t>   </a:t>
            </a:r>
          </a:p>
          <a:p>
            <a:pPr marL="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4400" b="0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Calibri"/>
                <a:ea typeface="宋体"/>
              </a:rPr>
              <a:t>   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marL="0" lvl="0" indent="0" algn="ctr"/>
            <a:r>
              <a:rPr lang="zh-CN" sz="4400">
                <a:latin typeface="Calibri"/>
              </a:rPr>
              <a:t>单击此处编辑母版文本样式</a:t>
            </a:r>
            <a:br>
              <a:rPr lang="zh-CN" sz="4400">
                <a:latin typeface="Calibri"/>
              </a:rPr>
            </a:br>
            <a:r>
              <a:rPr lang="zh-CN" sz="4400">
                <a:latin typeface="Calibri"/>
              </a:rPr>
              <a:t>第二级</a:t>
            </a:r>
            <a:br>
              <a:rPr lang="zh-CN" sz="4400">
                <a:latin typeface="Calibri"/>
              </a:rPr>
            </a:br>
            <a:r>
              <a:rPr lang="zh-CN" sz="4400">
                <a:latin typeface="Calibri"/>
              </a:rPr>
              <a:t>第三级</a:t>
            </a:r>
            <a:br>
              <a:rPr lang="zh-CN" sz="4400">
                <a:latin typeface="Calibri"/>
              </a:rPr>
            </a:br>
            <a:r>
              <a:rPr lang="zh-CN" sz="4400">
                <a:latin typeface="Calibri"/>
              </a:rPr>
              <a:t>第四级</a:t>
            </a:r>
            <a:br>
              <a:rPr lang="zh-CN" sz="4400">
                <a:latin typeface="Calibri"/>
              </a:rPr>
            </a:br>
            <a:r>
              <a:rPr lang="zh-CN" sz="4400">
                <a:latin typeface="Calibri"/>
              </a:rPr>
              <a:t>第五级</a:t>
            </a:r>
            <a:endParaRPr lang="zh-CN" sz="4400">
              <a:latin typeface="Calibri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E183028A-3647-44C0-9605-68A0C88681FC}" type="datetime1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numCol="1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fld id="{B066B67A-AA3C-4BE1-B0BD-EA9917CD7BE2}" type="slidenum">
              <a:rPr lang="zh-CN" sz="1200">
                <a:solidFill>
                  <a:srgbClr val="898989"/>
                </a:solidFill>
                <a:latin typeface="Calibri"/>
              </a:rPr>
              <a:t>*</a:t>
            </a:fld>
            <a:endParaRPr lang="zh-CN" sz="1200">
              <a:solidFill>
                <a:srgbClr val="898989"/>
              </a:solidFill>
              <a:latin typeface="Calibri"/>
            </a:endParaRPr>
          </a:p>
        </p:txBody>
      </p:sp>
      <p:pic>
        <p:nvPicPr>
          <p:cNvPr id="1031" name="图片 8"/>
          <p:cNvPicPr>
            <a:picLocks noChangeAspect="1"/>
          </p:cNvPicPr>
          <p:nvPr/>
        </p:nvPicPr>
        <p:blipFill>
          <a:blip r:embed="rId13"/>
          <a:srcRect t="12988"/>
          <a:stretch/>
        </p:blipFill>
        <p:spPr>
          <a:xfrm>
            <a:off x="0" y="890588"/>
            <a:ext cx="9144000" cy="5967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任意多边形 12"/>
          <p:cNvSpPr>
            <a:spLocks noChangeArrowheads="1"/>
          </p:cNvSpPr>
          <p:nvPr/>
        </p:nvSpPr>
        <p:spPr>
          <a:xfrm>
            <a:off x="0" y="-179387"/>
            <a:ext cx="9144000" cy="962025"/>
          </a:xfrm>
          <a:custGeom>
            <a:rect l="l" t="t" r="r" b="b"/>
            <a:pathLst>
              <a:path w="9144000" h="962025">
                <a:moveTo>
                  <a:pt x="0" y="520786"/>
                </a:moveTo>
                <a:cubicBezTo>
                  <a:pt x="3687973" y="0"/>
                  <a:pt x="5961894" y="276953"/>
                  <a:pt x="9144000" y="743820"/>
                </a:cubicBezTo>
                <a:lnTo>
                  <a:pt x="9144000" y="962025"/>
                </a:lnTo>
                <a:cubicBezTo>
                  <a:pt x="5530958" y="270552"/>
                  <a:pt x="2442302" y="185057"/>
                  <a:pt x="0" y="682466"/>
                </a:cubicBezTo>
                <a:lnTo>
                  <a:pt x="0" y="52078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/>
                <a:ea typeface="宋体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/>
                <a:ea typeface="宋体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/>
                <a:ea typeface="宋体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/>
                <a:ea typeface="宋体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1033" name="任意多边形 13"/>
          <p:cNvSpPr/>
          <p:nvPr/>
        </p:nvSpPr>
        <p:spPr>
          <a:xfrm flipH="1" flipV="1">
            <a:off x="0" y="-187325"/>
            <a:ext cx="9144000" cy="714375"/>
          </a:xfrm>
          <a:custGeom>
            <a:rect l="l" t="t" r="r" b="b"/>
            <a:pathLst>
              <a:path w="9144000" h="714375">
                <a:moveTo>
                  <a:pt x="0" y="0"/>
                </a:moveTo>
                <a:cubicBezTo>
                  <a:pt x="5090251" y="714375"/>
                  <a:pt x="6327576" y="520936"/>
                  <a:pt x="9144000" y="215209"/>
                </a:cubicBezTo>
                <a:lnTo>
                  <a:pt x="9144000" y="322813"/>
                </a:lnTo>
                <a:lnTo>
                  <a:pt x="9144000" y="543934"/>
                </a:lnTo>
                <a:lnTo>
                  <a:pt x="0" y="543934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5F5F5F"/>
              </a:gs>
              <a:gs pos="50000">
                <a:srgbClr val="8B8B8B"/>
              </a:gs>
              <a:gs pos="100000">
                <a:srgbClr val="A6A6A6"/>
              </a:gs>
            </a:gsLst>
            <a:lin ang="5400000" scaled="1"/>
          </a:gradFill>
          <a:ln>
            <a:noFill/>
          </a:ln>
          <a:effectLst>
            <a:outerShdw dist="25400" dir="5400000" algn="ctr">
              <a:schemeClr val="bg1"/>
            </a:outerShdw>
          </a:effectLst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lvl="0" indent="0" algn="ctr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kern="1200" baseline="0">
          <a:solidFill>
            <a:schemeClr val="tx1"/>
          </a:solidFill>
          <a:latin typeface="Calibri"/>
          <a:ea typeface="宋体"/>
        </a:defRPr>
      </a:lvl1pPr>
      <a:lvl2pPr lvl="1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2pPr>
      <a:lvl3pPr lvl="2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3pPr>
      <a:lvl4pPr lvl="3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4pPr>
      <a:lvl5pPr lvl="4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5pPr>
      <a:lvl6pPr marL="457200" lvl="5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6pPr>
      <a:lvl7pPr marL="914400" lvl="6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7pPr>
      <a:lvl8pPr marL="1371600" lvl="7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8pPr>
      <a:lvl9pPr marL="1828800" lvl="8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9pPr>
    </p:titleStyle>
    <p:bodyStyle>
      <a:lvl1pPr marL="342900" lvl="0" indent="-342900" algn="l" defTabSz="91440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sz="3200" b="0" i="0" u="none" kern="1200" baseline="0">
          <a:solidFill>
            <a:schemeClr val="tx1"/>
          </a:solidFill>
          <a:latin typeface="Calibri"/>
          <a:ea typeface="宋体"/>
        </a:defRPr>
      </a:lvl1pPr>
      <a:lvl2pPr marL="742950" lvl="1" indent="-285750" algn="l" defTabSz="91440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sz="2800" b="0" i="0" u="none" kern="1200" baseline="0">
          <a:solidFill>
            <a:schemeClr val="tx1"/>
          </a:solidFill>
          <a:latin typeface="Calibri"/>
          <a:ea typeface="宋体"/>
        </a:defRPr>
      </a:lvl2pPr>
      <a:lvl3pPr marL="1143000" lvl="2" indent="-228600" algn="l" defTabSz="91440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sz="2400" b="0" i="0" u="none" kern="1200" baseline="0">
          <a:solidFill>
            <a:schemeClr val="tx1"/>
          </a:solidFill>
          <a:latin typeface="Calibri"/>
          <a:ea typeface="宋体"/>
        </a:defRPr>
      </a:lvl3pPr>
      <a:lvl4pPr marL="1600200" lvl="3" indent="-228600" algn="l" defTabSz="91440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sz="2000" b="0" i="0" u="none" kern="1200" baseline="0">
          <a:solidFill>
            <a:schemeClr val="tx1"/>
          </a:solidFill>
          <a:latin typeface="Calibri"/>
          <a:ea typeface="宋体"/>
        </a:defRPr>
      </a:lvl4pPr>
      <a:lvl5pPr marL="2057400" lvl="4" indent="-228600" algn="l" defTabSz="91440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sz="2000" b="0" i="0" u="none" kern="1200" baseline="0">
          <a:solidFill>
            <a:schemeClr val="tx1"/>
          </a:solidFill>
          <a:latin typeface="Calibri"/>
          <a:ea typeface="宋体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Calibri"/>
          <a:ea typeface="宋体"/>
        </a:defRPr>
      </a:lvl1pPr>
      <a:lvl2pPr marL="457200" lvl="1" indent="0" algn="l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Calibri"/>
          <a:ea typeface="宋体"/>
        </a:defRPr>
      </a:lvl2pPr>
      <a:lvl3pPr marL="914400" lvl="2" indent="0" algn="l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Calibri"/>
          <a:ea typeface="宋体"/>
        </a:defRPr>
      </a:lvl3pPr>
      <a:lvl4pPr marL="1371600" lvl="3" indent="0" algn="l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Calibri"/>
          <a:ea typeface="宋体"/>
        </a:defRPr>
      </a:lvl4pPr>
      <a:lvl5pPr marL="1828800" lvl="4" indent="0" algn="l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Calibri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3.png" Id="rId2" /><Relationship Type="http://schemas.openxmlformats.org/officeDocument/2006/relationships/image" Target="/ppt/media/image4.png" Id="rId3" /><Relationship Type="http://schemas.openxmlformats.org/officeDocument/2006/relationships/image" Target="/ppt/media/image5.png" Id="rId4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2.png" Id="rId2" /><Relationship Type="http://schemas.openxmlformats.org/officeDocument/2006/relationships/slide" Target="/ppt/slides/slide7.xml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.png" Id="rId2" /><Relationship Type="http://schemas.openxmlformats.org/officeDocument/2006/relationships/image" Target="/ppt/media/image2.png" Id="rId3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2.png" Id="rId2" /><Relationship Type="http://schemas.openxmlformats.org/officeDocument/2006/relationships/slide" Target="/ppt/slides/slide7.xml" Id="rId3" /><Relationship Type="http://schemas.openxmlformats.org/officeDocument/2006/relationships/slide" Target="/ppt/slides/slide8.xml" Id="rId4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hyperlink" Target="mailto:wang0108153077@163.com" TargetMode="Externa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4" name="Rectangle 32"/>
          <p:cNvSpPr/>
          <p:nvPr/>
        </p:nvSpPr>
        <p:spPr>
          <a:xfrm>
            <a:off x="1466850" y="2505075"/>
            <a:ext cx="6086475" cy="222250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>
              <a:solidFill>
                <a:srgbClr val="000000"/>
              </a:solidFill>
              <a:latin typeface="Calibri"/>
              <a:ea typeface="华文细黑"/>
            </a:endParaRPr>
          </a:p>
        </p:txBody>
      </p:sp>
      <p:sp>
        <p:nvSpPr>
          <p:cNvPr id="3075" name="AutoShape 19"/>
          <p:cNvSpPr/>
          <p:nvPr/>
        </p:nvSpPr>
        <p:spPr>
          <a:xfrm>
            <a:off x="4313238" y="2171700"/>
            <a:ext cx="431800" cy="258763"/>
          </a:xfrm>
          <a:prstGeom prst="leftArrow">
            <a:avLst>
              <a:gd name="adj1" fmla="val 50278"/>
              <a:gd name="adj2" fmla="val 72728"/>
            </a:avLst>
          </a:prstGeom>
          <a:solidFill>
            <a:srgbClr val="FFFFFF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>
              <a:solidFill>
                <a:srgbClr val="000000"/>
              </a:solidFill>
              <a:latin typeface="Calibri"/>
              <a:ea typeface="华文细黑"/>
            </a:endParaRPr>
          </a:p>
        </p:txBody>
      </p:sp>
      <p:sp>
        <p:nvSpPr>
          <p:cNvPr id="3076" name="WordArt 21"/>
          <p:cNvSpPr>
            <a:spLocks noTextEdit="1"/>
          </p:cNvSpPr>
          <p:nvPr/>
        </p:nvSpPr>
        <p:spPr>
          <a:xfrm>
            <a:off x="1754188" y="2138363"/>
            <a:ext cx="184150" cy="339725"/>
          </a:xfrm>
          <a:solidFill>
            <a:srgbClr val="FFFFFF"/>
          </a:solidFill>
          <a:ln w="3175">
            <a:solidFill>
              <a:srgbClr val="FFFFFF"/>
            </a:solidFill>
            <a:miter/>
          </a:ln>
        </p:spPr>
        <p:txBody>
          <a:bodyPr wrap="none"/>
          <a:lstStyle/>
          <a:p>
            <a:pPr algn="ctr"/>
            <a:r>
              <a:rPr sz="3600" kern="10">
                <a:ln w="3175">
                  <a:solidFill>
                    <a:srgbClr val="FFFFFF"/>
                  </a:solidFill>
                </a:ln>
                <a:solidFill>
                  <a:srgbClr val="FFFFFF"/>
                </a:solidFill>
                <a:latin typeface="黑体"/>
              </a:rPr>
              <a:t>2</a:t>
            </a:r>
          </a:p>
        </p:txBody>
      </p:sp>
      <p:sp>
        <p:nvSpPr>
          <p:cNvPr id="3077" name="AutoShape 26"/>
          <p:cNvSpPr/>
          <p:nvPr/>
        </p:nvSpPr>
        <p:spPr>
          <a:xfrm>
            <a:off x="2051050" y="2000250"/>
            <a:ext cx="4930775" cy="63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none" lIns="144000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1" indent="0"/>
            <a:r>
              <a:rPr lang="zh-CN">
                <a:solidFill>
                  <a:srgbClr val="FFFFFF"/>
                </a:solidFill>
                <a:latin typeface="微软雅黑"/>
              </a:rPr>
              <a:t>加密算法的总体架构</a:t>
            </a:r>
            <a:endParaRPr lang="en-US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078" name="AutoShape 6"/>
          <p:cNvSpPr/>
          <p:nvPr/>
        </p:nvSpPr>
        <p:spPr>
          <a:xfrm>
            <a:off x="1500188" y="2012950"/>
            <a:ext cx="6048375" cy="6397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>
            <a:solidFill>
              <a:srgbClr val="B2B2B2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457200" lvl="1" indent="0"/>
            <a:r>
              <a:rPr lang="zh-CN" sz="2000" b="1">
                <a:solidFill>
                  <a:srgbClr val="595959"/>
                </a:solidFill>
                <a:latin typeface="微软雅黑"/>
              </a:rPr>
              <a:t>            词法分析扫描器的设计与实现</a:t>
            </a:r>
            <a:endParaRPr lang="en-US" sz="2000" b="1">
              <a:solidFill>
                <a:srgbClr val="595959"/>
              </a:solidFill>
              <a:latin typeface="微软雅黑"/>
            </a:endParaRPr>
          </a:p>
        </p:txBody>
      </p:sp>
      <p:sp>
        <p:nvSpPr>
          <p:cNvPr id="3079" name="矩形 46"/>
          <p:cNvSpPr/>
          <p:nvPr/>
        </p:nvSpPr>
        <p:spPr>
          <a:xfrm>
            <a:off x="357188" y="714375"/>
            <a:ext cx="2198687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3200" b="1">
                <a:solidFill>
                  <a:srgbClr val="0070C0"/>
                </a:solidFill>
                <a:latin typeface="华文细黑"/>
              </a:rPr>
              <a:t>实验题目：</a:t>
            </a:r>
            <a:endParaRPr lang="en-US" sz="2800" b="1">
              <a:latin typeface="华文细黑"/>
            </a:endParaRPr>
          </a:p>
        </p:txBody>
      </p:sp>
      <p:grpSp>
        <p:nvGrpSpPr>
          <p:cNvPr id="3080" name="Group 16"/>
          <p:cNvGrpSpPr/>
          <p:nvPr/>
        </p:nvGrpSpPr>
        <p:grpSpPr>
          <a:xfrm>
            <a:off x="0" y="6286500"/>
            <a:ext cx="9144000" cy="95250"/>
            <a:chOff x="0" y="714380"/>
            <a:chExt cx="7643866" cy="73026"/>
          </a:xfrm>
        </p:grpSpPr>
        <p:cxnSp>
          <p:nvCxnSpPr>
            <p:cNvPr id="3095" name="直接连接符 20"/>
            <p:cNvCxnSpPr/>
            <p:nvPr/>
          </p:nvCxnSpPr>
          <p:spPr>
            <a:xfrm>
              <a:off x="0" y="785819"/>
              <a:ext cx="7643865" cy="1587"/>
            </a:xfrm>
            <a:prstGeom prst="line">
              <a:avLst/>
            </a:prstGeom>
            <a:noFill/>
            <a:ln w="63500">
              <a:solidFill>
                <a:srgbClr val="4A7EBB"/>
              </a:solidFill>
              <a:miter/>
            </a:ln>
          </p:spPr>
        </p:cxnSp>
        <p:cxnSp>
          <p:nvCxnSpPr>
            <p:cNvPr id="3096" name="直接连接符 17"/>
            <p:cNvCxnSpPr/>
            <p:nvPr/>
          </p:nvCxnSpPr>
          <p:spPr>
            <a:xfrm>
              <a:off x="0" y="714380"/>
              <a:ext cx="7643866" cy="1588"/>
            </a:xfrm>
            <a:prstGeom prst="line">
              <a:avLst/>
            </a:prstGeom>
            <a:noFill/>
            <a:ln w="25400">
              <a:solidFill>
                <a:srgbClr val="4A7EBB"/>
              </a:solidFill>
              <a:miter/>
            </a:ln>
          </p:spPr>
        </p:cxnSp>
      </p:grpSp>
      <p:sp>
        <p:nvSpPr>
          <p:cNvPr id="3081" name="Rectangle 31"/>
          <p:cNvSpPr/>
          <p:nvPr/>
        </p:nvSpPr>
        <p:spPr>
          <a:xfrm>
            <a:off x="1504950" y="4024313"/>
            <a:ext cx="6086475" cy="222250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>
              <a:solidFill>
                <a:srgbClr val="000000"/>
              </a:solidFill>
              <a:latin typeface="Calibri"/>
              <a:ea typeface="华文细黑"/>
            </a:endParaRPr>
          </a:p>
        </p:txBody>
      </p:sp>
      <p:grpSp>
        <p:nvGrpSpPr>
          <p:cNvPr id="3082" name="Group 9"/>
          <p:cNvGrpSpPr/>
          <p:nvPr/>
        </p:nvGrpSpPr>
        <p:grpSpPr>
          <a:xfrm>
            <a:off x="1466850" y="4032250"/>
            <a:ext cx="6273800" cy="642938"/>
            <a:chExt cx="6286710" cy="643266"/>
          </a:xfrm>
        </p:grpSpPr>
        <p:sp>
          <p:nvSpPr>
            <p:cNvPr id="3091" name="Rectangle 32"/>
            <p:cNvSpPr/>
            <p:nvPr/>
          </p:nvSpPr>
          <p:spPr>
            <a:xfrm>
              <a:off x="0" y="293837"/>
              <a:ext cx="6086678" cy="223953"/>
            </a:xfrm>
            <a:prstGeom prst="rect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>
                <a:solidFill>
                  <a:srgbClr val="000000"/>
                </a:solidFill>
                <a:latin typeface="Calibri"/>
                <a:ea typeface="华文细黑"/>
              </a:endParaRPr>
            </a:p>
          </p:txBody>
        </p:sp>
        <p:sp>
          <p:nvSpPr>
            <p:cNvPr id="3092" name="AutoShape 9"/>
            <p:cNvSpPr/>
            <p:nvPr/>
          </p:nvSpPr>
          <p:spPr>
            <a:xfrm>
              <a:off x="57152" y="3177"/>
              <a:ext cx="6048577" cy="64008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5400000" scaled="1"/>
            </a:gradFill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>
                <a:solidFill>
                  <a:srgbClr val="000000"/>
                </a:solidFill>
                <a:latin typeface="Calibri"/>
                <a:ea typeface="华文细黑"/>
              </a:endParaRPr>
            </a:p>
          </p:txBody>
        </p:sp>
        <p:sp>
          <p:nvSpPr>
            <p:cNvPr id="3093" name="AutoShape 19"/>
            <p:cNvSpPr/>
            <p:nvPr/>
          </p:nvSpPr>
          <p:spPr>
            <a:xfrm>
              <a:off x="5569136" y="233481"/>
              <a:ext cx="431814" cy="258895"/>
            </a:xfrm>
            <a:prstGeom prst="leftArrow">
              <a:avLst>
                <a:gd name="adj1" fmla="val 50278"/>
                <a:gd name="adj2" fmla="val 72732"/>
              </a:avLst>
            </a:prstGeom>
            <a:solidFill>
              <a:srgbClr val="FFFFFF"/>
            </a:solidFill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>
                <a:solidFill>
                  <a:srgbClr val="000000"/>
                </a:solidFill>
                <a:latin typeface="Calibri"/>
                <a:ea typeface="华文细黑"/>
              </a:endParaRPr>
            </a:p>
          </p:txBody>
        </p:sp>
        <p:sp>
          <p:nvSpPr>
            <p:cNvPr id="3094" name="AutoShape 26"/>
            <p:cNvSpPr/>
            <p:nvPr/>
          </p:nvSpPr>
          <p:spPr>
            <a:xfrm>
              <a:off x="1357358" y="0"/>
              <a:ext cx="4929352" cy="64008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wrap="none" lIns="144000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1" indent="0"/>
              <a:r>
                <a:rPr lang="zh-CN" sz="2400" b="1">
                  <a:solidFill>
                    <a:srgbClr val="FFFFFF"/>
                  </a:solidFill>
                  <a:latin typeface="微软雅黑"/>
                </a:rPr>
                <a:t>表达式语义分析器的设计实现</a:t>
              </a:r>
              <a:endParaRPr lang="en-US" sz="2400" b="1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3083" name="Rectangle 32"/>
          <p:cNvSpPr/>
          <p:nvPr/>
        </p:nvSpPr>
        <p:spPr>
          <a:xfrm>
            <a:off x="1466850" y="3508375"/>
            <a:ext cx="6086475" cy="222250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>
              <a:solidFill>
                <a:srgbClr val="000000"/>
              </a:solidFill>
              <a:latin typeface="Calibri"/>
              <a:ea typeface="华文细黑"/>
            </a:endParaRPr>
          </a:p>
        </p:txBody>
      </p:sp>
      <p:sp>
        <p:nvSpPr>
          <p:cNvPr id="3084" name="AutoShape 19"/>
          <p:cNvSpPr/>
          <p:nvPr/>
        </p:nvSpPr>
        <p:spPr>
          <a:xfrm>
            <a:off x="4313238" y="3175000"/>
            <a:ext cx="431800" cy="258763"/>
          </a:xfrm>
          <a:prstGeom prst="leftArrow">
            <a:avLst>
              <a:gd name="adj1" fmla="val 50278"/>
              <a:gd name="adj2" fmla="val 72728"/>
            </a:avLst>
          </a:prstGeom>
          <a:solidFill>
            <a:srgbClr val="FFFFFF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>
              <a:solidFill>
                <a:srgbClr val="000000"/>
              </a:solidFill>
              <a:latin typeface="Calibri"/>
              <a:ea typeface="华文细黑"/>
            </a:endParaRPr>
          </a:p>
        </p:txBody>
      </p:sp>
      <p:sp>
        <p:nvSpPr>
          <p:cNvPr id="3085" name="WordArt 21"/>
          <p:cNvSpPr>
            <a:spLocks noTextEdit="1"/>
          </p:cNvSpPr>
          <p:nvPr/>
        </p:nvSpPr>
        <p:spPr>
          <a:xfrm>
            <a:off x="1754188" y="3141663"/>
            <a:ext cx="184150" cy="339725"/>
          </a:xfrm>
          <a:solidFill>
            <a:srgbClr val="FFFFFF"/>
          </a:solidFill>
          <a:ln w="3175">
            <a:solidFill>
              <a:srgbClr val="FFFFFF"/>
            </a:solidFill>
            <a:miter/>
          </a:ln>
        </p:spPr>
        <p:txBody>
          <a:bodyPr wrap="none"/>
          <a:lstStyle/>
          <a:p>
            <a:pPr algn="ctr"/>
            <a:r>
              <a:rPr sz="3600" kern="10">
                <a:ln w="3175">
                  <a:solidFill>
                    <a:srgbClr val="FFFFFF"/>
                  </a:solidFill>
                </a:ln>
                <a:solidFill>
                  <a:srgbClr val="FFFFFF"/>
                </a:solidFill>
                <a:latin typeface="黑体"/>
              </a:rPr>
              <a:t>2</a:t>
            </a:r>
          </a:p>
        </p:txBody>
      </p:sp>
      <p:sp>
        <p:nvSpPr>
          <p:cNvPr id="3086" name="AutoShape 26"/>
          <p:cNvSpPr/>
          <p:nvPr/>
        </p:nvSpPr>
        <p:spPr>
          <a:xfrm>
            <a:off x="2051050" y="3003550"/>
            <a:ext cx="4930775" cy="63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none" lIns="144000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1" indent="0"/>
            <a:r>
              <a:rPr lang="zh-CN">
                <a:solidFill>
                  <a:srgbClr val="FFFFFF"/>
                </a:solidFill>
                <a:latin typeface="微软雅黑"/>
              </a:rPr>
              <a:t>加密算法的总体架构</a:t>
            </a:r>
            <a:endParaRPr lang="en-US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087" name="AutoShape 6"/>
          <p:cNvSpPr/>
          <p:nvPr/>
        </p:nvSpPr>
        <p:spPr>
          <a:xfrm>
            <a:off x="1500188" y="3016250"/>
            <a:ext cx="6048375" cy="6397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>
            <a:solidFill>
              <a:srgbClr val="B2B2B2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457200" lvl="1" indent="0"/>
            <a:r>
              <a:rPr lang="zh-CN" sz="2000" b="1">
                <a:solidFill>
                  <a:srgbClr val="595959"/>
                </a:solidFill>
                <a:latin typeface="微软雅黑"/>
              </a:rPr>
              <a:t>           表达式语法分析器的设计与实现</a:t>
            </a:r>
            <a:endParaRPr lang="en-US" sz="2000" b="1">
              <a:solidFill>
                <a:srgbClr val="595959"/>
              </a:solidFill>
              <a:latin typeface="微软雅黑"/>
            </a:endParaRPr>
          </a:p>
        </p:txBody>
      </p:sp>
      <p:sp>
        <p:nvSpPr>
          <p:cNvPr id="3088" name="文本框 1"/>
          <p:cNvSpPr/>
          <p:nvPr/>
        </p:nvSpPr>
        <p:spPr>
          <a:xfrm>
            <a:off x="1619250" y="3067050"/>
            <a:ext cx="1165225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2800" b="1">
                <a:solidFill>
                  <a:srgbClr val="0062B2"/>
                </a:solidFill>
              </a:rPr>
              <a:t>实验</a:t>
            </a:r>
            <a:r>
              <a:rPr lang="en-US" sz="2800" b="1">
                <a:solidFill>
                  <a:srgbClr val="0062B2"/>
                </a:solidFill>
              </a:rPr>
              <a:t>2</a:t>
            </a:r>
            <a:endParaRPr lang="zh-CN" sz="2800" b="1">
              <a:solidFill>
                <a:srgbClr val="0062B2"/>
              </a:solidFill>
            </a:endParaRPr>
          </a:p>
        </p:txBody>
      </p:sp>
      <p:sp>
        <p:nvSpPr>
          <p:cNvPr id="3089" name="文本框 37"/>
          <p:cNvSpPr/>
          <p:nvPr/>
        </p:nvSpPr>
        <p:spPr>
          <a:xfrm>
            <a:off x="1590675" y="2060575"/>
            <a:ext cx="1165225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2800" b="1">
                <a:solidFill>
                  <a:srgbClr val="0062B2"/>
                </a:solidFill>
              </a:rPr>
              <a:t>实验</a:t>
            </a:r>
            <a:r>
              <a:rPr lang="en-US" sz="2800" b="1">
                <a:solidFill>
                  <a:srgbClr val="0062B2"/>
                </a:solidFill>
              </a:rPr>
              <a:t>1</a:t>
            </a:r>
            <a:endParaRPr lang="zh-CN" sz="2800" b="1">
              <a:solidFill>
                <a:srgbClr val="0062B2"/>
              </a:solidFill>
            </a:endParaRPr>
          </a:p>
        </p:txBody>
      </p:sp>
      <p:sp>
        <p:nvSpPr>
          <p:cNvPr id="3090" name="文本框 38"/>
          <p:cNvSpPr/>
          <p:nvPr/>
        </p:nvSpPr>
        <p:spPr>
          <a:xfrm>
            <a:off x="1628775" y="4089400"/>
            <a:ext cx="1165225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2800" b="1">
                <a:solidFill>
                  <a:schemeClr val="bg1"/>
                </a:solidFill>
              </a:rPr>
              <a:t>实验</a:t>
            </a:r>
            <a:r>
              <a:rPr lang="en-US" sz="2800" b="1">
                <a:solidFill>
                  <a:schemeClr val="bg1"/>
                </a:solidFill>
              </a:rPr>
              <a:t>3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90" name="Rectangle 243"/>
          <p:cNvSpPr/>
          <p:nvPr/>
        </p:nvSpPr>
        <p:spPr>
          <a:xfrm>
            <a:off x="5029200" y="4094163"/>
            <a:ext cx="3429000" cy="24384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2291" name="AutoShape 242"/>
          <p:cNvSpPr/>
          <p:nvPr/>
        </p:nvSpPr>
        <p:spPr>
          <a:xfrm>
            <a:off x="990600" y="2951163"/>
            <a:ext cx="3733800" cy="365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sq">
            <a:solidFill>
              <a:srgbClr val="0000CC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2292" name="AutoShape 234"/>
          <p:cNvSpPr/>
          <p:nvPr/>
        </p:nvSpPr>
        <p:spPr>
          <a:xfrm>
            <a:off x="5410200" y="4551363"/>
            <a:ext cx="1676400" cy="3810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2293" name="Rectangle 2"/>
          <p:cNvSpPr/>
          <p:nvPr/>
        </p:nvSpPr>
        <p:spPr>
          <a:xfrm>
            <a:off x="250825" y="360363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3200" b="1">
                <a:solidFill>
                  <a:srgbClr val="CC3300"/>
                </a:solidFill>
                <a:latin typeface="黑体"/>
                <a:ea typeface="黑体"/>
              </a:rPr>
              <a:t>※ </a:t>
            </a:r>
            <a:r>
              <a:rPr lang="zh-CN" sz="3200" b="1">
                <a:solidFill>
                  <a:srgbClr val="CC3300"/>
                </a:solidFill>
                <a:latin typeface="黑体"/>
                <a:ea typeface="黑体"/>
              </a:rPr>
              <a:t>条件语句</a:t>
            </a:r>
            <a:r>
              <a:rPr lang="zh-CN" sz="3200" b="1">
                <a:solidFill>
                  <a:srgbClr val="0000CC"/>
                </a:solidFill>
                <a:latin typeface="黑体"/>
                <a:ea typeface="黑体"/>
              </a:rPr>
              <a:t>四元式</a:t>
            </a:r>
            <a:r>
              <a:rPr lang="zh-CN" sz="3200" b="1">
                <a:solidFill>
                  <a:srgbClr val="CC3300"/>
                </a:solidFill>
                <a:latin typeface="黑体"/>
                <a:ea typeface="黑体"/>
              </a:rPr>
              <a:t>翻译示例：</a:t>
            </a:r>
            <a:endParaRPr lang="zh-CN" sz="32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sp>
        <p:nvSpPr>
          <p:cNvPr id="12294" name="Text Box 40"/>
          <p:cNvSpPr/>
          <p:nvPr/>
        </p:nvSpPr>
        <p:spPr>
          <a:xfrm>
            <a:off x="900113" y="1125538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【</a:t>
            </a:r>
            <a:r>
              <a:rPr lang="zh-CN" sz="2400" b="1">
                <a:latin typeface="黑体"/>
                <a:ea typeface="黑体"/>
              </a:rPr>
              <a:t>例</a:t>
            </a:r>
            <a:r>
              <a:rPr lang="en-US" sz="2400" b="1">
                <a:latin typeface="黑体"/>
                <a:ea typeface="黑体"/>
              </a:rPr>
              <a:t>7.5】 if(a&lt;b)x=a+b;       </a:t>
            </a:r>
            <a:endParaRPr lang="en-US" sz="2400" b="1">
              <a:latin typeface="黑体"/>
              <a:ea typeface="黑体"/>
            </a:endParaRPr>
          </a:p>
        </p:txBody>
      </p:sp>
      <p:grpSp>
        <p:nvGrpSpPr>
          <p:cNvPr id="12295" name="Group 186"/>
          <p:cNvGrpSpPr/>
          <p:nvPr/>
        </p:nvGrpSpPr>
        <p:grpSpPr>
          <a:xfrm>
            <a:off x="5257800" y="1427163"/>
            <a:ext cx="2971800" cy="2438400"/>
            <a:chOff x="3552" y="2016"/>
            <a:chExt cx="1872" cy="1536"/>
          </a:xfrm>
        </p:grpSpPr>
        <p:sp>
          <p:nvSpPr>
            <p:cNvPr id="12331" name="Rectangle 187"/>
            <p:cNvSpPr/>
            <p:nvPr/>
          </p:nvSpPr>
          <p:spPr>
            <a:xfrm>
              <a:off x="3552" y="2016"/>
              <a:ext cx="1872" cy="15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12332" name="Text Box 188"/>
            <p:cNvSpPr/>
            <p:nvPr/>
          </p:nvSpPr>
          <p:spPr>
            <a:xfrm>
              <a:off x="3744" y="2016"/>
              <a:ext cx="76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quat(E)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2333" name="Text Box 189"/>
            <p:cNvSpPr/>
            <p:nvPr/>
          </p:nvSpPr>
          <p:spPr>
            <a:xfrm>
              <a:off x="3600" y="2242"/>
              <a:ext cx="168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</a:t>
              </a:r>
              <a:r>
                <a:rPr lang="en-US" sz="2400" b="1" baseline="-25000">
                  <a:latin typeface="黑体"/>
                  <a:ea typeface="黑体"/>
                </a:rPr>
                <a:t>1</a:t>
              </a:r>
              <a:r>
                <a:rPr lang="en-US" sz="2400" b="1">
                  <a:latin typeface="黑体"/>
                  <a:ea typeface="黑体"/>
                </a:rPr>
                <a:t>(if res(E)_ _ 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2334" name="Text Box 190"/>
            <p:cNvSpPr/>
            <p:nvPr/>
          </p:nvSpPr>
          <p:spPr>
            <a:xfrm>
              <a:off x="3792" y="2468"/>
              <a:ext cx="110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quat(S1)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2335" name="Text Box 191"/>
            <p:cNvSpPr/>
            <p:nvPr/>
          </p:nvSpPr>
          <p:spPr>
            <a:xfrm>
              <a:off x="3648" y="2739"/>
              <a:ext cx="144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endParaRPr lang="zh-CN" sz="2400" b="1">
                <a:latin typeface="黑体"/>
                <a:ea typeface="黑体"/>
              </a:endParaRPr>
            </a:p>
          </p:txBody>
        </p:sp>
        <p:sp>
          <p:nvSpPr>
            <p:cNvPr id="12336" name="Text Box 192"/>
            <p:cNvSpPr/>
            <p:nvPr/>
          </p:nvSpPr>
          <p:spPr>
            <a:xfrm>
              <a:off x="3600" y="2694"/>
              <a:ext cx="168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</a:t>
              </a:r>
              <a:r>
                <a:rPr lang="en-US" sz="2400" b="1" baseline="-25000">
                  <a:latin typeface="黑体"/>
                  <a:ea typeface="黑体"/>
                </a:rPr>
                <a:t>2</a:t>
              </a:r>
              <a:r>
                <a:rPr lang="en-US" sz="2400" b="1">
                  <a:latin typeface="黑体"/>
                  <a:ea typeface="黑体"/>
                </a:rPr>
                <a:t>(el  _  _  _  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2337" name="Text Box 193"/>
            <p:cNvSpPr/>
            <p:nvPr/>
          </p:nvSpPr>
          <p:spPr>
            <a:xfrm>
              <a:off x="3792" y="2965"/>
              <a:ext cx="110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quat(S2)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2338" name="Text Box 194"/>
            <p:cNvSpPr/>
            <p:nvPr/>
          </p:nvSpPr>
          <p:spPr>
            <a:xfrm>
              <a:off x="3600" y="3191"/>
              <a:ext cx="172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</a:t>
              </a:r>
              <a:r>
                <a:rPr lang="en-US" sz="2400" b="1" baseline="-25000">
                  <a:latin typeface="黑体"/>
                  <a:ea typeface="黑体"/>
                </a:rPr>
                <a:t>3</a:t>
              </a:r>
              <a:r>
                <a:rPr lang="en-US" sz="2400" b="1">
                  <a:latin typeface="黑体"/>
                  <a:ea typeface="黑体"/>
                </a:rPr>
                <a:t>(ie  _  _  _  )</a:t>
              </a:r>
              <a:endParaRPr lang="en-US" sz="2400" b="1">
                <a:latin typeface="黑体"/>
                <a:ea typeface="黑体"/>
              </a:endParaRPr>
            </a:p>
          </p:txBody>
        </p:sp>
        <p:cxnSp>
          <p:nvCxnSpPr>
            <p:cNvPr id="12339" name="Line 195"/>
            <p:cNvCxnSpPr/>
            <p:nvPr/>
          </p:nvCxnSpPr>
          <p:spPr>
            <a:xfrm>
              <a:off x="4944" y="2400"/>
              <a:ext cx="288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miter/>
            </a:ln>
          </p:spPr>
        </p:cxnSp>
        <p:cxnSp>
          <p:nvCxnSpPr>
            <p:cNvPr id="12340" name="Line 196"/>
            <p:cNvCxnSpPr/>
            <p:nvPr/>
          </p:nvCxnSpPr>
          <p:spPr>
            <a:xfrm flipH="1">
              <a:off x="5232" y="2400"/>
              <a:ext cx="0" cy="72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miter/>
            </a:ln>
          </p:spPr>
        </p:cxnSp>
        <p:cxnSp>
          <p:nvCxnSpPr>
            <p:cNvPr id="12341" name="Line 197"/>
            <p:cNvCxnSpPr/>
            <p:nvPr/>
          </p:nvCxnSpPr>
          <p:spPr>
            <a:xfrm flipH="1">
              <a:off x="4752" y="3120"/>
              <a:ext cx="480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miter/>
              <a:tailEnd type="triangle"/>
            </a:ln>
          </p:spPr>
        </p:cxnSp>
        <p:cxnSp>
          <p:nvCxnSpPr>
            <p:cNvPr id="12342" name="Line 198"/>
            <p:cNvCxnSpPr/>
            <p:nvPr/>
          </p:nvCxnSpPr>
          <p:spPr>
            <a:xfrm>
              <a:off x="4848" y="2832"/>
              <a:ext cx="480" cy="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/>
            </a:ln>
          </p:spPr>
        </p:cxnSp>
        <p:cxnSp>
          <p:nvCxnSpPr>
            <p:cNvPr id="12343" name="Line 199"/>
            <p:cNvCxnSpPr/>
            <p:nvPr/>
          </p:nvCxnSpPr>
          <p:spPr>
            <a:xfrm flipH="1">
              <a:off x="5328" y="2832"/>
              <a:ext cx="0" cy="528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/>
            </a:ln>
          </p:spPr>
        </p:cxnSp>
        <p:cxnSp>
          <p:nvCxnSpPr>
            <p:cNvPr id="12344" name="Line 200"/>
            <p:cNvCxnSpPr/>
            <p:nvPr/>
          </p:nvCxnSpPr>
          <p:spPr>
            <a:xfrm flipH="1">
              <a:off x="5184" y="3360"/>
              <a:ext cx="144" cy="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/>
              <a:tailEnd type="triangle"/>
            </a:ln>
          </p:spPr>
        </p:cxnSp>
      </p:grpSp>
      <p:sp>
        <p:nvSpPr>
          <p:cNvPr id="12296" name="Text Box 201"/>
          <p:cNvSpPr/>
          <p:nvPr/>
        </p:nvSpPr>
        <p:spPr>
          <a:xfrm>
            <a:off x="2843213" y="1557338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else y=a-b;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2297" name="Text Box 202"/>
          <p:cNvSpPr/>
          <p:nvPr/>
        </p:nvSpPr>
        <p:spPr>
          <a:xfrm>
            <a:off x="1219200" y="2341563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※ </a:t>
            </a:r>
            <a:r>
              <a:rPr lang="zh-CN" sz="2400" b="1">
                <a:latin typeface="黑体"/>
                <a:ea typeface="黑体"/>
              </a:rPr>
              <a:t>四元式序列：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12298" name="Text Box 203"/>
          <p:cNvSpPr/>
          <p:nvPr/>
        </p:nvSpPr>
        <p:spPr>
          <a:xfrm>
            <a:off x="1219200" y="3103563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⑴ ( &lt;  a  b  t1 )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2299" name="Text Box 204"/>
          <p:cNvSpPr/>
          <p:nvPr/>
        </p:nvSpPr>
        <p:spPr>
          <a:xfrm>
            <a:off x="1219200" y="3560763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⑵ (if  t1 _  _ 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2300" name="Text Box 205"/>
          <p:cNvSpPr/>
          <p:nvPr/>
        </p:nvSpPr>
        <p:spPr>
          <a:xfrm>
            <a:off x="1219200" y="4017963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⑶ ( +  a  b  t2 )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2301" name="Text Box 206"/>
          <p:cNvSpPr/>
          <p:nvPr/>
        </p:nvSpPr>
        <p:spPr>
          <a:xfrm>
            <a:off x="1219200" y="4398963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⑷ ( =  t2 _  x 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2302" name="Text Box 207"/>
          <p:cNvSpPr/>
          <p:nvPr/>
        </p:nvSpPr>
        <p:spPr>
          <a:xfrm>
            <a:off x="1219200" y="4856163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⑸ (el  _  _  _ 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2303" name="Text Box 210"/>
          <p:cNvSpPr/>
          <p:nvPr/>
        </p:nvSpPr>
        <p:spPr>
          <a:xfrm>
            <a:off x="1219200" y="5237163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⑹ ( -  a  b  t3 )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2304" name="Text Box 211"/>
          <p:cNvSpPr/>
          <p:nvPr/>
        </p:nvSpPr>
        <p:spPr>
          <a:xfrm>
            <a:off x="1219200" y="5618163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⑺ ( =  t3 _  y 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2305" name="Text Box 212"/>
          <p:cNvSpPr/>
          <p:nvPr/>
        </p:nvSpPr>
        <p:spPr>
          <a:xfrm>
            <a:off x="1219200" y="5999163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⑻ (ie  _  _  _  )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12306" name="Line 213"/>
          <p:cNvCxnSpPr/>
          <p:nvPr/>
        </p:nvCxnSpPr>
        <p:spPr>
          <a:xfrm>
            <a:off x="3505200" y="3789363"/>
            <a:ext cx="6858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/>
          </a:ln>
        </p:spPr>
      </p:cxnSp>
      <p:cxnSp>
        <p:nvCxnSpPr>
          <p:cNvPr id="12307" name="Line 214"/>
          <p:cNvCxnSpPr/>
          <p:nvPr/>
        </p:nvCxnSpPr>
        <p:spPr>
          <a:xfrm flipH="1">
            <a:off x="4191000" y="3789363"/>
            <a:ext cx="0" cy="1676400"/>
          </a:xfrm>
          <a:prstGeom prst="line">
            <a:avLst/>
          </a:prstGeom>
          <a:noFill/>
          <a:ln w="28575" cap="sq">
            <a:solidFill>
              <a:srgbClr val="0000CC"/>
            </a:solidFill>
            <a:miter/>
          </a:ln>
        </p:spPr>
      </p:cxnSp>
      <p:cxnSp>
        <p:nvCxnSpPr>
          <p:cNvPr id="12308" name="Line 215"/>
          <p:cNvCxnSpPr/>
          <p:nvPr/>
        </p:nvCxnSpPr>
        <p:spPr>
          <a:xfrm flipH="1">
            <a:off x="3962400" y="5465763"/>
            <a:ext cx="2286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/>
            <a:tailEnd type="triangle"/>
          </a:ln>
        </p:spPr>
      </p:cxnSp>
      <p:cxnSp>
        <p:nvCxnSpPr>
          <p:cNvPr id="12309" name="Line 216"/>
          <p:cNvCxnSpPr/>
          <p:nvPr/>
        </p:nvCxnSpPr>
        <p:spPr>
          <a:xfrm>
            <a:off x="3505200" y="5084763"/>
            <a:ext cx="838200" cy="0"/>
          </a:xfrm>
          <a:prstGeom prst="line">
            <a:avLst/>
          </a:prstGeom>
          <a:noFill/>
          <a:ln w="28575" cap="sq">
            <a:solidFill>
              <a:srgbClr val="CC3300"/>
            </a:solidFill>
            <a:miter/>
          </a:ln>
        </p:spPr>
      </p:cxnSp>
      <p:cxnSp>
        <p:nvCxnSpPr>
          <p:cNvPr id="12310" name="Line 217"/>
          <p:cNvCxnSpPr/>
          <p:nvPr/>
        </p:nvCxnSpPr>
        <p:spPr>
          <a:xfrm flipH="1">
            <a:off x="4343400" y="5084763"/>
            <a:ext cx="0" cy="1219200"/>
          </a:xfrm>
          <a:prstGeom prst="line">
            <a:avLst/>
          </a:prstGeom>
          <a:noFill/>
          <a:ln w="28575" cap="sq">
            <a:solidFill>
              <a:srgbClr val="CC3300"/>
            </a:solidFill>
            <a:miter/>
          </a:ln>
        </p:spPr>
      </p:cxnSp>
      <p:cxnSp>
        <p:nvCxnSpPr>
          <p:cNvPr id="12311" name="Line 218"/>
          <p:cNvCxnSpPr/>
          <p:nvPr/>
        </p:nvCxnSpPr>
        <p:spPr>
          <a:xfrm flipH="1">
            <a:off x="4038600" y="6303963"/>
            <a:ext cx="304800" cy="0"/>
          </a:xfrm>
          <a:prstGeom prst="line">
            <a:avLst/>
          </a:prstGeom>
          <a:noFill/>
          <a:ln w="28575" cap="sq">
            <a:solidFill>
              <a:srgbClr val="CC3300"/>
            </a:solidFill>
            <a:miter/>
            <a:tailEnd type="triangle"/>
          </a:ln>
        </p:spPr>
      </p:cxnSp>
      <p:sp>
        <p:nvSpPr>
          <p:cNvPr id="12312" name="Rectangle 219"/>
          <p:cNvSpPr/>
          <p:nvPr/>
        </p:nvSpPr>
        <p:spPr>
          <a:xfrm>
            <a:off x="1219200" y="3103563"/>
            <a:ext cx="3124200" cy="457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2313" name="Rectangle 220"/>
          <p:cNvSpPr/>
          <p:nvPr/>
        </p:nvSpPr>
        <p:spPr>
          <a:xfrm>
            <a:off x="5334000" y="1503363"/>
            <a:ext cx="1752600" cy="381000"/>
          </a:xfrm>
          <a:prstGeom prst="rect">
            <a:avLst/>
          </a:prstGeom>
          <a:noFill/>
          <a:ln w="12700">
            <a:solidFill>
              <a:srgbClr val="CC3300"/>
            </a:solidFill>
            <a:prstDash val="sysDot"/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cxnSp>
        <p:nvCxnSpPr>
          <p:cNvPr id="12314" name="Line 221"/>
          <p:cNvCxnSpPr/>
          <p:nvPr/>
        </p:nvCxnSpPr>
        <p:spPr>
          <a:xfrm flipH="1">
            <a:off x="4343400" y="1884363"/>
            <a:ext cx="99060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  <a:tailEnd type="triangle"/>
          </a:ln>
        </p:spPr>
      </p:cxnSp>
      <p:sp>
        <p:nvSpPr>
          <p:cNvPr id="12315" name="Rectangle 222"/>
          <p:cNvSpPr/>
          <p:nvPr/>
        </p:nvSpPr>
        <p:spPr>
          <a:xfrm>
            <a:off x="5410200" y="2265363"/>
            <a:ext cx="1676400" cy="304800"/>
          </a:xfrm>
          <a:prstGeom prst="rect">
            <a:avLst/>
          </a:prstGeom>
          <a:noFill/>
          <a:ln w="12700">
            <a:solidFill>
              <a:srgbClr val="CC3300"/>
            </a:solidFill>
            <a:prstDash val="sysDot"/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2316" name="Rectangle 223"/>
          <p:cNvSpPr/>
          <p:nvPr/>
        </p:nvSpPr>
        <p:spPr>
          <a:xfrm>
            <a:off x="1143000" y="4017963"/>
            <a:ext cx="3200400" cy="8382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cxnSp>
        <p:nvCxnSpPr>
          <p:cNvPr id="12317" name="Line 224"/>
          <p:cNvCxnSpPr/>
          <p:nvPr/>
        </p:nvCxnSpPr>
        <p:spPr>
          <a:xfrm flipH="1">
            <a:off x="4343400" y="2570163"/>
            <a:ext cx="106680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  <a:tailEnd type="triangle"/>
          </a:ln>
        </p:spPr>
      </p:cxnSp>
      <p:sp>
        <p:nvSpPr>
          <p:cNvPr id="12318" name="Rectangle 225"/>
          <p:cNvSpPr/>
          <p:nvPr/>
        </p:nvSpPr>
        <p:spPr>
          <a:xfrm>
            <a:off x="5334000" y="3027363"/>
            <a:ext cx="1752600" cy="381000"/>
          </a:xfrm>
          <a:prstGeom prst="rect">
            <a:avLst/>
          </a:prstGeom>
          <a:noFill/>
          <a:ln w="12700">
            <a:solidFill>
              <a:srgbClr val="CC3300"/>
            </a:solidFill>
            <a:prstDash val="sysDot"/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2319" name="Rectangle 226"/>
          <p:cNvSpPr/>
          <p:nvPr/>
        </p:nvSpPr>
        <p:spPr>
          <a:xfrm>
            <a:off x="1219200" y="5313363"/>
            <a:ext cx="2971800" cy="762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cxnSp>
        <p:nvCxnSpPr>
          <p:cNvPr id="12320" name="Line 227"/>
          <p:cNvCxnSpPr/>
          <p:nvPr/>
        </p:nvCxnSpPr>
        <p:spPr>
          <a:xfrm flipH="1">
            <a:off x="4267200" y="3332163"/>
            <a:ext cx="1066800" cy="21336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  <a:tailEnd type="triangle"/>
          </a:ln>
        </p:spPr>
      </p:cxnSp>
      <p:sp>
        <p:nvSpPr>
          <p:cNvPr id="12321" name="AutoShape 228"/>
          <p:cNvSpPr/>
          <p:nvPr/>
        </p:nvSpPr>
        <p:spPr>
          <a:xfrm>
            <a:off x="5334000" y="2646363"/>
            <a:ext cx="2819400" cy="762000"/>
          </a:xfrm>
          <a:prstGeom prst="flowChartAlternateProcess">
            <a:avLst/>
          </a:prstGeom>
          <a:solidFill>
            <a:srgbClr val="FFCCFF">
              <a:alpha val="50195"/>
            </a:srgbClr>
          </a:solidFill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2322" name="AutoShape 229"/>
          <p:cNvSpPr/>
          <p:nvPr/>
        </p:nvSpPr>
        <p:spPr>
          <a:xfrm>
            <a:off x="2843213" y="1628775"/>
            <a:ext cx="1828800" cy="381000"/>
          </a:xfrm>
          <a:prstGeom prst="roundRect">
            <a:avLst>
              <a:gd name="adj" fmla="val 16667"/>
            </a:avLst>
          </a:prstGeom>
          <a:solidFill>
            <a:srgbClr val="FFCCFF">
              <a:alpha val="50195"/>
            </a:srgbClr>
          </a:solidFill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2323" name="AutoShape 230"/>
          <p:cNvSpPr/>
          <p:nvPr/>
        </p:nvSpPr>
        <p:spPr>
          <a:xfrm>
            <a:off x="1219200" y="4932363"/>
            <a:ext cx="2971800" cy="1066800"/>
          </a:xfrm>
          <a:prstGeom prst="roundRect">
            <a:avLst>
              <a:gd name="adj" fmla="val 16667"/>
            </a:avLst>
          </a:prstGeom>
          <a:solidFill>
            <a:srgbClr val="FFCCFF">
              <a:alpha val="50195"/>
            </a:srgbClr>
          </a:solidFill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2324" name="Text Box 231"/>
          <p:cNvSpPr/>
          <p:nvPr/>
        </p:nvSpPr>
        <p:spPr>
          <a:xfrm>
            <a:off x="5105400" y="4094163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【</a:t>
            </a:r>
            <a:r>
              <a:rPr lang="zh-CN" sz="2400" b="1">
                <a:latin typeface="黑体"/>
                <a:ea typeface="黑体"/>
              </a:rPr>
              <a:t>注</a:t>
            </a:r>
            <a:r>
              <a:rPr lang="en-US" sz="2400" b="1">
                <a:latin typeface="黑体"/>
                <a:ea typeface="黑体"/>
              </a:rPr>
              <a:t>】</a:t>
            </a:r>
            <a:r>
              <a:rPr lang="zh-CN" sz="2400" b="1">
                <a:latin typeface="黑体"/>
                <a:ea typeface="黑体"/>
              </a:rPr>
              <a:t>如果语句中没有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12325" name="Text Box 232"/>
          <p:cNvSpPr/>
          <p:nvPr/>
        </p:nvSpPr>
        <p:spPr>
          <a:xfrm>
            <a:off x="5410200" y="4475163"/>
            <a:ext cx="3352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else y=a-b </a:t>
            </a:r>
            <a:r>
              <a:rPr lang="zh-CN" sz="2400" b="1">
                <a:latin typeface="黑体"/>
                <a:ea typeface="黑体"/>
              </a:rPr>
              <a:t>部分，则 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12326" name="Text Box 235"/>
          <p:cNvSpPr/>
          <p:nvPr/>
        </p:nvSpPr>
        <p:spPr>
          <a:xfrm>
            <a:off x="4953000" y="5008563"/>
            <a:ext cx="3581400" cy="15525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 b="1">
                <a:latin typeface="黑体"/>
                <a:ea typeface="黑体"/>
              </a:rPr>
              <a:t>四元式结构中和四元式序</a:t>
            </a:r>
            <a:endParaRPr lang="zh-CN" sz="2400" b="1">
              <a:latin typeface="黑体"/>
              <a:ea typeface="黑体"/>
            </a:endParaRPr>
          </a:p>
          <a:p>
            <a:pPr marL="0" lvl="0" indent="0">
              <a:spcBef>
                <a:spcPct val="50000"/>
              </a:spcBef>
            </a:pPr>
            <a:r>
              <a:rPr lang="zh-CN" sz="2400" b="1">
                <a:latin typeface="黑体"/>
                <a:ea typeface="黑体"/>
              </a:rPr>
              <a:t>列中的相应部分也不存在</a:t>
            </a:r>
            <a:endParaRPr lang="zh-CN" sz="2400" b="1">
              <a:latin typeface="黑体"/>
              <a:ea typeface="黑体"/>
            </a:endParaRPr>
          </a:p>
          <a:p>
            <a:pPr marL="0" lvl="0" indent="0">
              <a:spcBef>
                <a:spcPct val="50000"/>
              </a:spcBef>
            </a:pPr>
            <a:r>
              <a:rPr lang="zh-CN" sz="2400" b="1">
                <a:latin typeface="黑体"/>
                <a:ea typeface="黑体"/>
              </a:rPr>
              <a:t>了！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12327" name="AutoShape 238"/>
          <p:cNvSpPr/>
          <p:nvPr/>
        </p:nvSpPr>
        <p:spPr>
          <a:xfrm>
            <a:off x="6781800" y="6227763"/>
            <a:ext cx="1143000" cy="533400"/>
          </a:xfrm>
          <a:prstGeom prst="wedgeRoundRectCallout">
            <a:avLst>
              <a:gd name="adj1" fmla="val -62222"/>
              <a:gd name="adj2" fmla="val -38986"/>
              <a:gd name="adj3" fmla="val 16667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400" b="1">
                <a:latin typeface="黑体"/>
                <a:ea typeface="黑体"/>
              </a:rPr>
              <a:t>请看</a:t>
            </a:r>
            <a:endParaRPr lang="zh-CN" sz="2400" b="1">
              <a:latin typeface="黑体"/>
              <a:ea typeface="黑体"/>
            </a:endParaRPr>
          </a:p>
        </p:txBody>
      </p:sp>
      <p:cxnSp>
        <p:nvCxnSpPr>
          <p:cNvPr id="12328" name="Line 239"/>
          <p:cNvCxnSpPr/>
          <p:nvPr/>
        </p:nvCxnSpPr>
        <p:spPr>
          <a:xfrm flipH="1" flipV="1">
            <a:off x="4356100" y="2133600"/>
            <a:ext cx="2273300" cy="4170363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  <a:tailEnd type="triangle"/>
          </a:ln>
        </p:spPr>
      </p:cxnSp>
      <p:cxnSp>
        <p:nvCxnSpPr>
          <p:cNvPr id="12329" name="Line 240"/>
          <p:cNvCxnSpPr/>
          <p:nvPr/>
        </p:nvCxnSpPr>
        <p:spPr>
          <a:xfrm flipV="1">
            <a:off x="6629400" y="3408363"/>
            <a:ext cx="990600" cy="2895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  <a:tailEnd type="triangle"/>
          </a:ln>
        </p:spPr>
      </p:cxnSp>
      <p:cxnSp>
        <p:nvCxnSpPr>
          <p:cNvPr id="12330" name="Line 241"/>
          <p:cNvCxnSpPr/>
          <p:nvPr/>
        </p:nvCxnSpPr>
        <p:spPr>
          <a:xfrm flipH="1" flipV="1">
            <a:off x="4191000" y="5541963"/>
            <a:ext cx="2438400" cy="7620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  <a:tailEnd type="triangle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  <p:cond evt="onBegin" delay="0">
                          <p:tn val="49"/>
                        </p:cond>
                      </p:stCondLst>
                      <p:childTnLst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  <p:cond evt="onBegin" delay="0">
                          <p:tn val="75"/>
                        </p:cond>
                      </p:stCondLst>
                      <p:childTnLst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  <p:cond evt="onBegin" delay="0">
                          <p:tn val="80"/>
                        </p:cond>
                      </p:stCondLst>
                      <p:childTnLst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  <p:cond evt="onBegin" delay="0">
                          <p:tn val="101"/>
                        </p:cond>
                      </p:stCondLst>
                      <p:childTnLst>
                        <p:par>
                          <p:cTn id="10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  <p:cond evt="onBegin" delay="0">
                          <p:tn val="106"/>
                        </p:cond>
                      </p:stCondLst>
                      <p:childTnLst>
                        <p:par>
                          <p:cTn id="1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  <p:cond evt="onBegin" delay="0">
                          <p:tn val="131"/>
                        </p:cond>
                      </p:stCondLst>
                      <p:childTnLst>
                        <p:par>
                          <p:cTn id="1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  <p:cond evt="onBegin" delay="0">
                          <p:tn val="140"/>
                        </p:cond>
                      </p:stCondLst>
                      <p:childTnLst>
                        <p:par>
                          <p:cTn id="1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  <p:cond evt="onBegin" delay="0">
                          <p:tn val="149"/>
                        </p:cond>
                      </p:stCondLst>
                      <p:childTnLst>
                        <p:par>
                          <p:cTn id="1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  <p:cond evt="onBegin" delay="0">
                          <p:tn val="164"/>
                        </p:cond>
                      </p:stCondLst>
                      <p:childTnLst>
                        <p:par>
                          <p:cTn id="1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  <p:cond evt="onBegin" delay="0">
                          <p:tn val="177"/>
                        </p:cond>
                      </p:stCondLst>
                      <p:childTnLst>
                        <p:par>
                          <p:cTn id="1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  <p:cond evt="onBegin" delay="0">
                          <p:tn val="186"/>
                        </p:cond>
                      </p:stCondLst>
                      <p:childTnLst>
                        <p:par>
                          <p:cTn id="1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3314" name="AutoShape 223"/>
          <p:cNvSpPr/>
          <p:nvPr/>
        </p:nvSpPr>
        <p:spPr>
          <a:xfrm>
            <a:off x="539750" y="5229225"/>
            <a:ext cx="8135938" cy="1439863"/>
          </a:xfrm>
          <a:prstGeom prst="flowChartAlternateProcess">
            <a:avLst/>
          </a:prstGeom>
          <a:solidFill>
            <a:srgbClr val="CCFFFF"/>
          </a:solidFill>
          <a:ln w="12700" cap="sq">
            <a:solidFill>
              <a:schemeClr val="hlink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3315" name="Text Box 163"/>
          <p:cNvSpPr/>
          <p:nvPr/>
        </p:nvSpPr>
        <p:spPr>
          <a:xfrm>
            <a:off x="323850" y="549275"/>
            <a:ext cx="482441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800" b="1">
                <a:latin typeface="黑体"/>
                <a:ea typeface="黑体"/>
              </a:rPr>
              <a:t>Ⅴ. </a:t>
            </a:r>
            <a:r>
              <a:rPr lang="zh-CN" sz="2800" b="1">
                <a:solidFill>
                  <a:srgbClr val="0000CC"/>
                </a:solidFill>
                <a:latin typeface="黑体"/>
                <a:ea typeface="黑体"/>
              </a:rPr>
              <a:t>循环语句</a:t>
            </a:r>
            <a:r>
              <a:rPr lang="zh-CN" sz="2800" b="1">
                <a:latin typeface="黑体"/>
                <a:ea typeface="黑体"/>
              </a:rPr>
              <a:t>的</a:t>
            </a:r>
            <a:r>
              <a:rPr lang="zh-CN" sz="2800" b="1">
                <a:solidFill>
                  <a:srgbClr val="CC3300"/>
                </a:solidFill>
                <a:latin typeface="黑体"/>
                <a:ea typeface="黑体"/>
              </a:rPr>
              <a:t>四元式</a:t>
            </a:r>
            <a:r>
              <a:rPr lang="zh-CN" sz="2800" b="1">
                <a:latin typeface="黑体"/>
                <a:ea typeface="黑体"/>
              </a:rPr>
              <a:t>设计</a:t>
            </a:r>
            <a:r>
              <a:rPr lang="en-US" sz="2800" b="1">
                <a:latin typeface="黑体"/>
                <a:ea typeface="黑体"/>
              </a:rPr>
              <a:t>:</a:t>
            </a:r>
            <a:endParaRPr lang="en-US" sz="2800" b="1">
              <a:latin typeface="黑体"/>
              <a:ea typeface="黑体"/>
            </a:endParaRPr>
          </a:p>
        </p:txBody>
      </p:sp>
      <p:sp>
        <p:nvSpPr>
          <p:cNvPr id="13316" name="Text Box 164"/>
          <p:cNvSpPr/>
          <p:nvPr/>
        </p:nvSpPr>
        <p:spPr>
          <a:xfrm>
            <a:off x="755650" y="1196975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⑴</a:t>
            </a:r>
            <a:r>
              <a:rPr lang="en-US" sz="2400" b="1">
                <a:latin typeface="黑体"/>
                <a:ea typeface="黑体"/>
              </a:rPr>
              <a:t> 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文法：</a:t>
            </a:r>
            <a:r>
              <a:rPr lang="en-US" sz="2400" b="1">
                <a:solidFill>
                  <a:srgbClr val="000000"/>
                </a:solidFill>
                <a:latin typeface="黑体"/>
                <a:ea typeface="黑体"/>
              </a:rPr>
              <a:t>S -&gt;</a:t>
            </a: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 while</a:t>
            </a:r>
            <a:r>
              <a:rPr lang="zh-CN" sz="2400" b="1">
                <a:solidFill>
                  <a:schemeClr val="tx2"/>
                </a:solidFill>
                <a:latin typeface="黑体"/>
                <a:ea typeface="黑体"/>
              </a:rPr>
              <a:t>（</a:t>
            </a: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E</a:t>
            </a:r>
            <a:r>
              <a:rPr lang="zh-CN" sz="2400" b="1">
                <a:solidFill>
                  <a:schemeClr val="tx2"/>
                </a:solidFill>
                <a:latin typeface="黑体"/>
                <a:ea typeface="黑体"/>
              </a:rPr>
              <a:t>）</a:t>
            </a: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S</a:t>
            </a:r>
            <a:endParaRPr lang="en-US" sz="2400" b="1">
              <a:solidFill>
                <a:schemeClr val="tx2"/>
              </a:solidFill>
              <a:latin typeface="黑体"/>
              <a:ea typeface="黑体"/>
            </a:endParaRPr>
          </a:p>
        </p:txBody>
      </p:sp>
      <p:sp>
        <p:nvSpPr>
          <p:cNvPr id="13317" name="Text Box 165"/>
          <p:cNvSpPr/>
          <p:nvPr/>
        </p:nvSpPr>
        <p:spPr>
          <a:xfrm>
            <a:off x="1116013" y="1916113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⑵ 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语义结构：</a:t>
            </a:r>
            <a:endParaRPr lang="zh-CN" sz="2400" b="1">
              <a:solidFill>
                <a:schemeClr val="tx2"/>
              </a:solidFill>
              <a:latin typeface="黑体"/>
              <a:ea typeface="黑体"/>
            </a:endParaRPr>
          </a:p>
        </p:txBody>
      </p:sp>
      <p:sp>
        <p:nvSpPr>
          <p:cNvPr id="13318" name="Text Box 168"/>
          <p:cNvSpPr/>
          <p:nvPr/>
        </p:nvSpPr>
        <p:spPr>
          <a:xfrm>
            <a:off x="4733925" y="1903413"/>
            <a:ext cx="28797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⑶ 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四元式结构：</a:t>
            </a:r>
            <a:endParaRPr lang="zh-CN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grpSp>
        <p:nvGrpSpPr>
          <p:cNvPr id="13319" name="Group 194"/>
          <p:cNvGrpSpPr/>
          <p:nvPr/>
        </p:nvGrpSpPr>
        <p:grpSpPr>
          <a:xfrm>
            <a:off x="1187450" y="2492375"/>
            <a:ext cx="2895600" cy="2438400"/>
            <a:chOff x="1488" y="1968"/>
            <a:chExt cx="1824" cy="1536"/>
          </a:xfrm>
        </p:grpSpPr>
        <p:sp>
          <p:nvSpPr>
            <p:cNvPr id="13338" name="Rectangle 170"/>
            <p:cNvSpPr/>
            <p:nvPr/>
          </p:nvSpPr>
          <p:spPr>
            <a:xfrm>
              <a:off x="1488" y="1968"/>
              <a:ext cx="1824" cy="15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cxnSp>
          <p:nvCxnSpPr>
            <p:cNvPr id="13339" name="Line 172"/>
            <p:cNvCxnSpPr/>
            <p:nvPr/>
          </p:nvCxnSpPr>
          <p:spPr>
            <a:xfrm flipH="1">
              <a:off x="2160" y="2064"/>
              <a:ext cx="0" cy="3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  <a:tailEnd type="triangle"/>
            </a:ln>
          </p:spPr>
        </p:cxnSp>
        <p:grpSp>
          <p:nvGrpSpPr>
            <p:cNvPr id="13340" name="Group 173"/>
            <p:cNvGrpSpPr/>
            <p:nvPr/>
          </p:nvGrpSpPr>
          <p:grpSpPr>
            <a:xfrm>
              <a:off x="1872" y="2365"/>
              <a:ext cx="624" cy="288"/>
              <a:chOff x="2736" y="2112"/>
              <a:chExt cx="624" cy="313"/>
            </a:xfrm>
          </p:grpSpPr>
          <p:sp>
            <p:nvSpPr>
              <p:cNvPr id="13353" name="AutoShape 174"/>
              <p:cNvSpPr/>
              <p:nvPr/>
            </p:nvSpPr>
            <p:spPr>
              <a:xfrm>
                <a:off x="2736" y="2160"/>
                <a:ext cx="624" cy="240"/>
              </a:xfrm>
              <a:prstGeom prst="flowChartDecision">
                <a:avLst/>
              </a:prstGeom>
              <a:noFill/>
              <a:ln w="12700" cap="sq">
                <a:solidFill>
                  <a:schemeClr val="tx1"/>
                </a:solidFill>
                <a:miter/>
              </a:ln>
            </p:spPr>
            <p:txBody>
              <a:bodyPr wrap="none"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/>
                <a:endParaRPr lang="zh-CN"/>
              </a:p>
            </p:txBody>
          </p:sp>
          <p:sp>
            <p:nvSpPr>
              <p:cNvPr id="13354" name="Text Box 175"/>
              <p:cNvSpPr/>
              <p:nvPr/>
            </p:nvSpPr>
            <p:spPr>
              <a:xfrm>
                <a:off x="2736" y="2112"/>
                <a:ext cx="624" cy="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</a:pPr>
                <a:r>
                  <a:rPr lang="en-US" sz="2400" b="1">
                    <a:latin typeface="黑体"/>
                    <a:ea typeface="黑体"/>
                  </a:rPr>
                  <a:t>  E</a:t>
                </a:r>
                <a:endParaRPr lang="en-US" sz="2400" b="1">
                  <a:latin typeface="黑体"/>
                  <a:ea typeface="黑体"/>
                </a:endParaRPr>
              </a:p>
            </p:txBody>
          </p:sp>
        </p:grpSp>
        <p:cxnSp>
          <p:nvCxnSpPr>
            <p:cNvPr id="13341" name="Line 176"/>
            <p:cNvCxnSpPr/>
            <p:nvPr/>
          </p:nvCxnSpPr>
          <p:spPr>
            <a:xfrm flipH="1">
              <a:off x="2160" y="2630"/>
              <a:ext cx="0" cy="1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3342" name="Text Box 177"/>
            <p:cNvSpPr/>
            <p:nvPr/>
          </p:nvSpPr>
          <p:spPr>
            <a:xfrm>
              <a:off x="1824" y="2806"/>
              <a:ext cx="720" cy="296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zh-CN" sz="2400" b="1">
                  <a:latin typeface="黑体"/>
                  <a:ea typeface="黑体"/>
                </a:rPr>
                <a:t>执行 </a:t>
              </a:r>
              <a:r>
                <a:rPr lang="en-US" sz="2400" b="1">
                  <a:latin typeface="黑体"/>
                  <a:ea typeface="黑体"/>
                </a:rPr>
                <a:t>S</a:t>
              </a:r>
              <a:endParaRPr lang="en-US" sz="2400" b="1">
                <a:latin typeface="黑体"/>
                <a:ea typeface="黑体"/>
              </a:endParaRPr>
            </a:p>
          </p:txBody>
        </p:sp>
        <p:cxnSp>
          <p:nvCxnSpPr>
            <p:cNvPr id="13343" name="Line 178"/>
            <p:cNvCxnSpPr/>
            <p:nvPr/>
          </p:nvCxnSpPr>
          <p:spPr>
            <a:xfrm flipH="1">
              <a:off x="2160" y="3120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13344" name="Line 179"/>
            <p:cNvCxnSpPr/>
            <p:nvPr/>
          </p:nvCxnSpPr>
          <p:spPr>
            <a:xfrm>
              <a:off x="2496" y="2544"/>
              <a:ext cx="48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miter/>
            </a:ln>
          </p:spPr>
        </p:cxnSp>
        <p:cxnSp>
          <p:nvCxnSpPr>
            <p:cNvPr id="13345" name="Line 180"/>
            <p:cNvCxnSpPr/>
            <p:nvPr/>
          </p:nvCxnSpPr>
          <p:spPr>
            <a:xfrm flipH="1">
              <a:off x="2976" y="2544"/>
              <a:ext cx="0" cy="4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3346" name="Text Box 186"/>
            <p:cNvSpPr/>
            <p:nvPr/>
          </p:nvSpPr>
          <p:spPr>
            <a:xfrm>
              <a:off x="2400" y="2256"/>
              <a:ext cx="67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false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3347" name="Text Box 187"/>
            <p:cNvSpPr/>
            <p:nvPr/>
          </p:nvSpPr>
          <p:spPr>
            <a:xfrm>
              <a:off x="2160" y="2541"/>
              <a:ext cx="67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true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3348" name="Text Box 188"/>
            <p:cNvSpPr/>
            <p:nvPr/>
          </p:nvSpPr>
          <p:spPr>
            <a:xfrm>
              <a:off x="2208" y="2016"/>
              <a:ext cx="57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zh-CN" sz="2400" b="1">
                  <a:latin typeface="黑体"/>
                  <a:ea typeface="黑体"/>
                </a:rPr>
                <a:t>入口</a:t>
              </a:r>
              <a:endParaRPr lang="zh-CN" sz="2400" b="1">
                <a:latin typeface="黑体"/>
                <a:ea typeface="黑体"/>
              </a:endParaRPr>
            </a:p>
          </p:txBody>
        </p:sp>
        <p:sp>
          <p:nvSpPr>
            <p:cNvPr id="13349" name="Text Box 189"/>
            <p:cNvSpPr/>
            <p:nvPr/>
          </p:nvSpPr>
          <p:spPr>
            <a:xfrm>
              <a:off x="2688" y="3024"/>
              <a:ext cx="57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zh-CN" sz="2400" b="1">
                  <a:latin typeface="黑体"/>
                  <a:ea typeface="黑体"/>
                </a:rPr>
                <a:t>出口</a:t>
              </a:r>
              <a:endParaRPr lang="zh-CN" sz="2400" b="1">
                <a:latin typeface="黑体"/>
                <a:ea typeface="黑体"/>
              </a:endParaRPr>
            </a:p>
          </p:txBody>
        </p:sp>
        <p:cxnSp>
          <p:nvCxnSpPr>
            <p:cNvPr id="13350" name="Line 190"/>
            <p:cNvCxnSpPr/>
            <p:nvPr/>
          </p:nvCxnSpPr>
          <p:spPr>
            <a:xfrm>
              <a:off x="1680" y="3312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13351" name="Line 191"/>
            <p:cNvCxnSpPr/>
            <p:nvPr/>
          </p:nvCxnSpPr>
          <p:spPr>
            <a:xfrm flipH="1" flipV="1">
              <a:off x="1680" y="2256"/>
              <a:ext cx="0" cy="10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13352" name="Line 192"/>
            <p:cNvCxnSpPr/>
            <p:nvPr/>
          </p:nvCxnSpPr>
          <p:spPr>
            <a:xfrm>
              <a:off x="1680" y="2256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  <a:tailEnd type="triangle"/>
            </a:ln>
          </p:spPr>
        </p:cxnSp>
      </p:grpSp>
      <p:grpSp>
        <p:nvGrpSpPr>
          <p:cNvPr id="13320" name="Group 216"/>
          <p:cNvGrpSpPr/>
          <p:nvPr/>
        </p:nvGrpSpPr>
        <p:grpSpPr>
          <a:xfrm>
            <a:off x="4710113" y="2479675"/>
            <a:ext cx="3352800" cy="2438400"/>
            <a:chOff x="3024" y="1824"/>
            <a:chExt cx="2112" cy="1536"/>
          </a:xfrm>
        </p:grpSpPr>
        <p:sp>
          <p:nvSpPr>
            <p:cNvPr id="13325" name="Rectangle 196"/>
            <p:cNvSpPr/>
            <p:nvPr/>
          </p:nvSpPr>
          <p:spPr>
            <a:xfrm>
              <a:off x="3024" y="1824"/>
              <a:ext cx="2112" cy="15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13326" name="Text Box 200"/>
            <p:cNvSpPr/>
            <p:nvPr/>
          </p:nvSpPr>
          <p:spPr>
            <a:xfrm>
              <a:off x="3360" y="2547"/>
              <a:ext cx="144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endParaRPr lang="zh-CN" sz="2400" b="1">
                <a:latin typeface="黑体"/>
                <a:ea typeface="黑体"/>
              </a:endParaRPr>
            </a:p>
          </p:txBody>
        </p:sp>
        <p:sp>
          <p:nvSpPr>
            <p:cNvPr id="13327" name="Text Box 201"/>
            <p:cNvSpPr/>
            <p:nvPr/>
          </p:nvSpPr>
          <p:spPr>
            <a:xfrm>
              <a:off x="3312" y="2304"/>
              <a:ext cx="168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</a:t>
              </a:r>
              <a:r>
                <a:rPr lang="en-US" sz="2400" b="1" baseline="-25000">
                  <a:latin typeface="黑体"/>
                  <a:ea typeface="黑体"/>
                </a:rPr>
                <a:t>2</a:t>
              </a:r>
              <a:r>
                <a:rPr lang="en-US" sz="2400" b="1">
                  <a:latin typeface="黑体"/>
                  <a:ea typeface="黑体"/>
                </a:rPr>
                <a:t>(do res(E)_ _ 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3328" name="Text Box 202"/>
            <p:cNvSpPr/>
            <p:nvPr/>
          </p:nvSpPr>
          <p:spPr>
            <a:xfrm>
              <a:off x="3456" y="2544"/>
              <a:ext cx="110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quat(S)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3329" name="Text Box 203"/>
            <p:cNvSpPr/>
            <p:nvPr/>
          </p:nvSpPr>
          <p:spPr>
            <a:xfrm>
              <a:off x="3312" y="2832"/>
              <a:ext cx="172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</a:t>
              </a:r>
              <a:r>
                <a:rPr lang="en-US" sz="2400" b="1" baseline="-25000">
                  <a:latin typeface="黑体"/>
                  <a:ea typeface="黑体"/>
                </a:rPr>
                <a:t>3</a:t>
              </a:r>
              <a:r>
                <a:rPr lang="en-US" sz="2400" b="1">
                  <a:latin typeface="黑体"/>
                  <a:ea typeface="黑体"/>
                </a:rPr>
                <a:t>(we  _  _  _  )</a:t>
              </a:r>
              <a:endParaRPr lang="en-US" sz="2400" b="1">
                <a:latin typeface="黑体"/>
                <a:ea typeface="黑体"/>
              </a:endParaRPr>
            </a:p>
          </p:txBody>
        </p:sp>
        <p:cxnSp>
          <p:nvCxnSpPr>
            <p:cNvPr id="13330" name="Line 207"/>
            <p:cNvCxnSpPr/>
            <p:nvPr/>
          </p:nvCxnSpPr>
          <p:spPr>
            <a:xfrm>
              <a:off x="4608" y="2448"/>
              <a:ext cx="384" cy="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/>
            </a:ln>
          </p:spPr>
        </p:cxnSp>
        <p:cxnSp>
          <p:nvCxnSpPr>
            <p:cNvPr id="13331" name="Line 208"/>
            <p:cNvCxnSpPr/>
            <p:nvPr/>
          </p:nvCxnSpPr>
          <p:spPr>
            <a:xfrm flipH="1">
              <a:off x="4992" y="2448"/>
              <a:ext cx="0" cy="816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/>
            </a:ln>
          </p:spPr>
        </p:cxnSp>
        <p:cxnSp>
          <p:nvCxnSpPr>
            <p:cNvPr id="13332" name="Line 209"/>
            <p:cNvCxnSpPr/>
            <p:nvPr/>
          </p:nvCxnSpPr>
          <p:spPr>
            <a:xfrm flipH="1">
              <a:off x="4800" y="3264"/>
              <a:ext cx="192" cy="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/>
              <a:tailEnd type="triangle"/>
            </a:ln>
          </p:spPr>
        </p:cxnSp>
        <p:sp>
          <p:nvSpPr>
            <p:cNvPr id="13333" name="Text Box 210"/>
            <p:cNvSpPr/>
            <p:nvPr/>
          </p:nvSpPr>
          <p:spPr>
            <a:xfrm>
              <a:off x="3312" y="1824"/>
              <a:ext cx="168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</a:t>
              </a:r>
              <a:r>
                <a:rPr lang="en-US" sz="2400" b="1" baseline="-25000">
                  <a:latin typeface="黑体"/>
                  <a:ea typeface="黑体"/>
                </a:rPr>
                <a:t>1</a:t>
              </a:r>
              <a:r>
                <a:rPr lang="en-US" sz="2400" b="1">
                  <a:latin typeface="黑体"/>
                  <a:ea typeface="黑体"/>
                </a:rPr>
                <a:t>(wh  _  _  _  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3334" name="Text Box 211"/>
            <p:cNvSpPr/>
            <p:nvPr/>
          </p:nvSpPr>
          <p:spPr>
            <a:xfrm>
              <a:off x="3504" y="2064"/>
              <a:ext cx="110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quat(E)</a:t>
              </a:r>
              <a:endParaRPr lang="en-US" sz="2400" b="1">
                <a:latin typeface="黑体"/>
                <a:ea typeface="黑体"/>
              </a:endParaRPr>
            </a:p>
          </p:txBody>
        </p:sp>
        <p:cxnSp>
          <p:nvCxnSpPr>
            <p:cNvPr id="13335" name="Line 212"/>
            <p:cNvCxnSpPr/>
            <p:nvPr/>
          </p:nvCxnSpPr>
          <p:spPr>
            <a:xfrm flipH="1">
              <a:off x="3168" y="3024"/>
              <a:ext cx="144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miter/>
            </a:ln>
          </p:spPr>
        </p:cxnSp>
        <p:cxnSp>
          <p:nvCxnSpPr>
            <p:cNvPr id="13336" name="Line 213"/>
            <p:cNvCxnSpPr/>
            <p:nvPr/>
          </p:nvCxnSpPr>
          <p:spPr>
            <a:xfrm flipH="1" flipV="1">
              <a:off x="3168" y="2208"/>
              <a:ext cx="0" cy="816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miter/>
            </a:ln>
          </p:spPr>
        </p:cxnSp>
        <p:cxnSp>
          <p:nvCxnSpPr>
            <p:cNvPr id="13337" name="Line 214"/>
            <p:cNvCxnSpPr/>
            <p:nvPr/>
          </p:nvCxnSpPr>
          <p:spPr>
            <a:xfrm>
              <a:off x="3168" y="220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miter/>
              <a:tailEnd type="triangle"/>
            </a:ln>
          </p:spPr>
        </p:cxnSp>
      </p:grpSp>
      <p:sp>
        <p:nvSpPr>
          <p:cNvPr id="13321" name="Text Box 217"/>
          <p:cNvSpPr/>
          <p:nvPr/>
        </p:nvSpPr>
        <p:spPr>
          <a:xfrm>
            <a:off x="539750" y="5300663"/>
            <a:ext cx="813117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【</a:t>
            </a:r>
            <a:r>
              <a:rPr lang="zh-CN" sz="2400" b="1">
                <a:latin typeface="黑体"/>
                <a:ea typeface="黑体"/>
              </a:rPr>
              <a:t>注</a:t>
            </a:r>
            <a:r>
              <a:rPr lang="en-US" sz="2400" b="1">
                <a:latin typeface="黑体"/>
                <a:ea typeface="黑体"/>
              </a:rPr>
              <a:t>】 q</a:t>
            </a:r>
            <a:r>
              <a:rPr lang="en-US" sz="2400" b="1" baseline="-25000">
                <a:latin typeface="黑体"/>
                <a:ea typeface="黑体"/>
              </a:rPr>
              <a:t>1</a:t>
            </a:r>
            <a:r>
              <a:rPr lang="zh-CN" sz="2400" b="1">
                <a:latin typeface="黑体"/>
                <a:ea typeface="黑体"/>
              </a:rPr>
              <a:t>：</a:t>
            </a:r>
            <a:r>
              <a:rPr lang="en-US" sz="2400" b="1">
                <a:latin typeface="黑体"/>
                <a:ea typeface="黑体"/>
              </a:rPr>
              <a:t>while </a:t>
            </a:r>
            <a:r>
              <a:rPr lang="zh-CN" sz="2400" b="1">
                <a:latin typeface="黑体"/>
                <a:ea typeface="黑体"/>
              </a:rPr>
              <a:t>语句的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入口</a:t>
            </a:r>
            <a:r>
              <a:rPr lang="zh-CN" sz="2400" b="1">
                <a:solidFill>
                  <a:srgbClr val="CC3300"/>
                </a:solidFill>
                <a:latin typeface="黑体"/>
                <a:ea typeface="黑体"/>
              </a:rPr>
              <a:t>四元式</a:t>
            </a:r>
            <a:r>
              <a:rPr lang="zh-CN" sz="2400" b="1">
                <a:solidFill>
                  <a:srgbClr val="000000"/>
                </a:solidFill>
                <a:latin typeface="黑体"/>
                <a:ea typeface="黑体"/>
              </a:rPr>
              <a:t>（提供转向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zh-CN" sz="2400" b="1">
                <a:solidFill>
                  <a:srgbClr val="000000"/>
                </a:solidFill>
                <a:latin typeface="黑体"/>
                <a:ea typeface="黑体"/>
              </a:rPr>
              <a:t>参照）</a:t>
            </a:r>
            <a:r>
              <a:rPr lang="zh-CN" sz="2400" b="1">
                <a:latin typeface="黑体"/>
                <a:ea typeface="黑体"/>
              </a:rPr>
              <a:t>；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13322" name="Text Box 218"/>
          <p:cNvSpPr/>
          <p:nvPr/>
        </p:nvSpPr>
        <p:spPr>
          <a:xfrm>
            <a:off x="1606550" y="5710238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q</a:t>
            </a:r>
            <a:r>
              <a:rPr lang="en-US" sz="2400" b="1" baseline="-25000">
                <a:latin typeface="黑体"/>
                <a:ea typeface="黑体"/>
              </a:rPr>
              <a:t>2</a:t>
            </a:r>
            <a:r>
              <a:rPr lang="zh-CN" sz="2400" b="1">
                <a:latin typeface="黑体"/>
                <a:ea typeface="黑体"/>
              </a:rPr>
              <a:t>：当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res(E)=folse </a:t>
            </a:r>
            <a:r>
              <a:rPr lang="zh-CN" sz="2400" b="1">
                <a:solidFill>
                  <a:srgbClr val="CC3300"/>
                </a:solidFill>
                <a:latin typeface="黑体"/>
                <a:ea typeface="黑体"/>
              </a:rPr>
              <a:t>转向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出口</a:t>
            </a:r>
            <a:r>
              <a:rPr lang="zh-CN" sz="2400" b="1">
                <a:solidFill>
                  <a:srgbClr val="CC3300"/>
                </a:solidFill>
                <a:latin typeface="黑体"/>
                <a:ea typeface="黑体"/>
              </a:rPr>
              <a:t>四元式</a:t>
            </a:r>
            <a:r>
              <a:rPr lang="zh-CN" sz="2400" b="1">
                <a:latin typeface="黑体"/>
                <a:ea typeface="黑体"/>
              </a:rPr>
              <a:t>；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13323" name="Text Box 219"/>
          <p:cNvSpPr/>
          <p:nvPr/>
        </p:nvSpPr>
        <p:spPr>
          <a:xfrm>
            <a:off x="1606550" y="6091238"/>
            <a:ext cx="6858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q</a:t>
            </a:r>
            <a:r>
              <a:rPr lang="en-US" sz="2400" b="1" baseline="-25000">
                <a:latin typeface="黑体"/>
                <a:ea typeface="黑体"/>
              </a:rPr>
              <a:t>3</a:t>
            </a:r>
            <a:r>
              <a:rPr lang="zh-CN" sz="2400" b="1">
                <a:latin typeface="黑体"/>
                <a:ea typeface="黑体"/>
              </a:rPr>
              <a:t>：</a:t>
            </a:r>
            <a:r>
              <a:rPr lang="en-US" sz="2400" b="1">
                <a:solidFill>
                  <a:srgbClr val="000000"/>
                </a:solidFill>
                <a:latin typeface="黑体"/>
                <a:ea typeface="黑体"/>
              </a:rPr>
              <a:t>while</a:t>
            </a:r>
            <a:r>
              <a:rPr lang="zh-CN" sz="2400" b="1">
                <a:solidFill>
                  <a:srgbClr val="000000"/>
                </a:solidFill>
                <a:latin typeface="黑体"/>
                <a:ea typeface="黑体"/>
              </a:rPr>
              <a:t>尾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（兼循环转向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 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）</a:t>
            </a:r>
            <a:r>
              <a:rPr lang="zh-CN" sz="2400" b="1">
                <a:solidFill>
                  <a:srgbClr val="CC3300"/>
                </a:solidFill>
                <a:latin typeface="黑体"/>
                <a:ea typeface="黑体"/>
              </a:rPr>
              <a:t>四元式。</a:t>
            </a:r>
            <a:endParaRPr lang="zh-CN" sz="24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sp>
        <p:nvSpPr>
          <p:cNvPr id="13324" name="AutoShape 220"/>
          <p:cNvSpPr/>
          <p:nvPr/>
        </p:nvSpPr>
        <p:spPr>
          <a:xfrm>
            <a:off x="5508625" y="981075"/>
            <a:ext cx="2971800" cy="914400"/>
          </a:xfrm>
          <a:prstGeom prst="wedgeRoundRectCallout">
            <a:avLst>
              <a:gd name="adj1" fmla="val -51495"/>
              <a:gd name="adj2" fmla="val 185764"/>
              <a:gd name="adj3" fmla="val 16667"/>
            </a:avLst>
          </a:prstGeom>
          <a:solidFill>
            <a:srgbClr val="FFFFFF">
              <a:alpha val="50195"/>
            </a:srgbClr>
          </a:solidFill>
          <a:ln cap="sq">
            <a:solidFill>
              <a:srgbClr val="CC3300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400" b="1">
                <a:latin typeface="黑体"/>
                <a:ea typeface="黑体"/>
              </a:rPr>
              <a:t>q1</a:t>
            </a:r>
            <a:r>
              <a:rPr lang="zh-CN" sz="2400" b="1">
                <a:latin typeface="黑体"/>
                <a:ea typeface="黑体"/>
              </a:rPr>
              <a:t>四元式用作标识</a:t>
            </a:r>
            <a:r>
              <a:rPr lang="en-US" sz="2400" b="1">
                <a:latin typeface="黑体"/>
                <a:ea typeface="黑体"/>
              </a:rPr>
              <a:t>quat(E)</a:t>
            </a:r>
            <a:r>
              <a:rPr lang="zh-CN" sz="2400" b="1">
                <a:latin typeface="黑体"/>
                <a:ea typeface="黑体"/>
              </a:rPr>
              <a:t>的入口！</a:t>
            </a:r>
            <a:endParaRPr lang="zh-CN" sz="2400" b="1"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4338" name="Rectangle 74"/>
          <p:cNvSpPr/>
          <p:nvPr/>
        </p:nvSpPr>
        <p:spPr>
          <a:xfrm>
            <a:off x="990600" y="2895600"/>
            <a:ext cx="3810000" cy="3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4339" name="Rectangle 76"/>
          <p:cNvSpPr/>
          <p:nvPr/>
        </p:nvSpPr>
        <p:spPr>
          <a:xfrm>
            <a:off x="4724400" y="3962400"/>
            <a:ext cx="3657600" cy="22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4340" name="Text Box 5"/>
          <p:cNvSpPr/>
          <p:nvPr/>
        </p:nvSpPr>
        <p:spPr>
          <a:xfrm>
            <a:off x="914400" y="908050"/>
            <a:ext cx="214471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【</a:t>
            </a:r>
            <a:r>
              <a:rPr lang="zh-CN" sz="2400" b="1">
                <a:latin typeface="黑体"/>
                <a:ea typeface="黑体"/>
              </a:rPr>
              <a:t>例</a:t>
            </a:r>
            <a:r>
              <a:rPr lang="en-US" sz="2400" b="1">
                <a:latin typeface="黑体"/>
                <a:ea typeface="黑体"/>
              </a:rPr>
              <a:t>7.6】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4341" name="Text Box 22"/>
          <p:cNvSpPr/>
          <p:nvPr/>
        </p:nvSpPr>
        <p:spPr>
          <a:xfrm>
            <a:off x="1219200" y="236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※ </a:t>
            </a:r>
            <a:r>
              <a:rPr lang="zh-CN" sz="2400" b="1">
                <a:latin typeface="黑体"/>
                <a:ea typeface="黑体"/>
              </a:rPr>
              <a:t>四元式序列：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14342" name="Text Box 23"/>
          <p:cNvSpPr/>
          <p:nvPr/>
        </p:nvSpPr>
        <p:spPr>
          <a:xfrm>
            <a:off x="1447800" y="2895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⑴ (wh  _  _  _ 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4343" name="Text Box 24"/>
          <p:cNvSpPr/>
          <p:nvPr/>
        </p:nvSpPr>
        <p:spPr>
          <a:xfrm>
            <a:off x="1447800" y="3352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⑵ ( &lt;  a  b  t1 )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4344" name="Text Box 25"/>
          <p:cNvSpPr/>
          <p:nvPr/>
        </p:nvSpPr>
        <p:spPr>
          <a:xfrm>
            <a:off x="1447800" y="3733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⑶ ( &gt;  a  c  t2 )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4345" name="Text Box 26"/>
          <p:cNvSpPr/>
          <p:nvPr/>
        </p:nvSpPr>
        <p:spPr>
          <a:xfrm>
            <a:off x="1447800" y="4114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⑷ (∧  t1 t2 t3 )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4346" name="Text Box 27"/>
          <p:cNvSpPr/>
          <p:nvPr/>
        </p:nvSpPr>
        <p:spPr>
          <a:xfrm>
            <a:off x="1447800" y="4572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⑸ (do res(E)_  _ 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4347" name="Text Box 28"/>
          <p:cNvSpPr/>
          <p:nvPr/>
        </p:nvSpPr>
        <p:spPr>
          <a:xfrm>
            <a:off x="5181600" y="4114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⑹ ( +  b  c  t4 )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4348" name="Text Box 29"/>
          <p:cNvSpPr/>
          <p:nvPr/>
        </p:nvSpPr>
        <p:spPr>
          <a:xfrm>
            <a:off x="5181600" y="4495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⑺ ( /  t4 2  t5 )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4349" name="Text Box 30"/>
          <p:cNvSpPr/>
          <p:nvPr/>
        </p:nvSpPr>
        <p:spPr>
          <a:xfrm>
            <a:off x="1447800" y="5791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⑾ (we  _  _  _  )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14350" name="Line 34"/>
          <p:cNvCxnSpPr/>
          <p:nvPr/>
        </p:nvCxnSpPr>
        <p:spPr>
          <a:xfrm>
            <a:off x="3733800" y="4876800"/>
            <a:ext cx="838200" cy="0"/>
          </a:xfrm>
          <a:prstGeom prst="line">
            <a:avLst/>
          </a:prstGeom>
          <a:noFill/>
          <a:ln w="28575" cap="sq">
            <a:solidFill>
              <a:srgbClr val="CC3300"/>
            </a:solidFill>
            <a:miter/>
          </a:ln>
        </p:spPr>
      </p:cxnSp>
      <p:cxnSp>
        <p:nvCxnSpPr>
          <p:cNvPr id="14351" name="Line 35"/>
          <p:cNvCxnSpPr/>
          <p:nvPr/>
        </p:nvCxnSpPr>
        <p:spPr>
          <a:xfrm flipH="1">
            <a:off x="4572000" y="4876800"/>
            <a:ext cx="0" cy="1524000"/>
          </a:xfrm>
          <a:prstGeom prst="line">
            <a:avLst/>
          </a:prstGeom>
          <a:noFill/>
          <a:ln w="28575" cap="sq">
            <a:solidFill>
              <a:srgbClr val="CC3300"/>
            </a:solidFill>
            <a:miter/>
          </a:ln>
        </p:spPr>
      </p:cxnSp>
      <p:cxnSp>
        <p:nvCxnSpPr>
          <p:cNvPr id="14352" name="Line 36"/>
          <p:cNvCxnSpPr/>
          <p:nvPr/>
        </p:nvCxnSpPr>
        <p:spPr>
          <a:xfrm flipH="1">
            <a:off x="4267200" y="6400800"/>
            <a:ext cx="304800" cy="0"/>
          </a:xfrm>
          <a:prstGeom prst="line">
            <a:avLst/>
          </a:prstGeom>
          <a:noFill/>
          <a:ln w="28575" cap="sq">
            <a:solidFill>
              <a:srgbClr val="CC3300"/>
            </a:solidFill>
            <a:miter/>
            <a:tailEnd type="triangle"/>
          </a:ln>
        </p:spPr>
      </p:cxnSp>
      <p:sp>
        <p:nvSpPr>
          <p:cNvPr id="14353" name="Rectangle 41"/>
          <p:cNvSpPr/>
          <p:nvPr/>
        </p:nvSpPr>
        <p:spPr>
          <a:xfrm>
            <a:off x="1371600" y="3429000"/>
            <a:ext cx="3124200" cy="1143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4354" name="Rectangle 44"/>
          <p:cNvSpPr/>
          <p:nvPr/>
        </p:nvSpPr>
        <p:spPr>
          <a:xfrm>
            <a:off x="5105400" y="4114800"/>
            <a:ext cx="3048000" cy="20574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grpSp>
        <p:nvGrpSpPr>
          <p:cNvPr id="14355" name="Group 72"/>
          <p:cNvGrpSpPr/>
          <p:nvPr/>
        </p:nvGrpSpPr>
        <p:grpSpPr>
          <a:xfrm>
            <a:off x="1066800" y="1447800"/>
            <a:ext cx="4038600" cy="838200"/>
            <a:chOff x="672" y="912"/>
            <a:chExt cx="2544" cy="528"/>
          </a:xfrm>
        </p:grpSpPr>
        <p:sp>
          <p:nvSpPr>
            <p:cNvPr id="14382" name="Rectangle 71"/>
            <p:cNvSpPr/>
            <p:nvPr/>
          </p:nvSpPr>
          <p:spPr>
            <a:xfrm>
              <a:off x="672" y="960"/>
              <a:ext cx="2256" cy="48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14383" name="Text Box 56"/>
            <p:cNvSpPr/>
            <p:nvPr/>
          </p:nvSpPr>
          <p:spPr>
            <a:xfrm>
              <a:off x="720" y="912"/>
              <a:ext cx="249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while (a&lt;b∧a&gt;c)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4384" name="Text Box 57"/>
            <p:cNvSpPr/>
            <p:nvPr/>
          </p:nvSpPr>
          <p:spPr>
            <a:xfrm>
              <a:off x="768" y="1152"/>
              <a:ext cx="220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{ x=(b+c)/2; a=a-1; } </a:t>
              </a:r>
              <a:endParaRPr lang="en-US" sz="2400" b="1">
                <a:latin typeface="黑体"/>
                <a:ea typeface="黑体"/>
              </a:endParaRPr>
            </a:p>
          </p:txBody>
        </p:sp>
      </p:grpSp>
      <p:grpSp>
        <p:nvGrpSpPr>
          <p:cNvPr id="14356" name="Group 70"/>
          <p:cNvGrpSpPr/>
          <p:nvPr/>
        </p:nvGrpSpPr>
        <p:grpSpPr>
          <a:xfrm>
            <a:off x="5105400" y="1219200"/>
            <a:ext cx="3200400" cy="2438400"/>
            <a:chOff x="3216" y="768"/>
            <a:chExt cx="2016" cy="1536"/>
          </a:xfrm>
        </p:grpSpPr>
        <p:sp>
          <p:nvSpPr>
            <p:cNvPr id="14370" name="Rectangle 7"/>
            <p:cNvSpPr/>
            <p:nvPr/>
          </p:nvSpPr>
          <p:spPr>
            <a:xfrm>
              <a:off x="3216" y="768"/>
              <a:ext cx="2016" cy="15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14371" name="Text Box 8"/>
            <p:cNvSpPr/>
            <p:nvPr/>
          </p:nvSpPr>
          <p:spPr>
            <a:xfrm>
              <a:off x="3744" y="1056"/>
              <a:ext cx="76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quat(E)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4372" name="Text Box 9"/>
            <p:cNvSpPr/>
            <p:nvPr/>
          </p:nvSpPr>
          <p:spPr>
            <a:xfrm>
              <a:off x="3504" y="816"/>
              <a:ext cx="168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</a:t>
              </a:r>
              <a:r>
                <a:rPr lang="en-US" sz="2400" b="1" baseline="-25000">
                  <a:latin typeface="黑体"/>
                  <a:ea typeface="黑体"/>
                </a:rPr>
                <a:t>1</a:t>
              </a:r>
              <a:r>
                <a:rPr lang="en-US" sz="2400" b="1">
                  <a:latin typeface="黑体"/>
                  <a:ea typeface="黑体"/>
                </a:rPr>
                <a:t>(wh _  _  _ 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4373" name="Text Box 10"/>
            <p:cNvSpPr/>
            <p:nvPr/>
          </p:nvSpPr>
          <p:spPr>
            <a:xfrm>
              <a:off x="3744" y="1536"/>
              <a:ext cx="110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quat(S)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4374" name="Text Box 12"/>
            <p:cNvSpPr/>
            <p:nvPr/>
          </p:nvSpPr>
          <p:spPr>
            <a:xfrm>
              <a:off x="3504" y="1296"/>
              <a:ext cx="168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</a:t>
              </a:r>
              <a:r>
                <a:rPr lang="en-US" sz="2400" b="1" baseline="-25000">
                  <a:latin typeface="黑体"/>
                  <a:ea typeface="黑体"/>
                </a:rPr>
                <a:t>2</a:t>
              </a:r>
              <a:r>
                <a:rPr lang="en-US" sz="2400" b="1">
                  <a:latin typeface="黑体"/>
                  <a:ea typeface="黑体"/>
                </a:rPr>
                <a:t>(do res(E)_ _ 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4375" name="Text Box 14"/>
            <p:cNvSpPr/>
            <p:nvPr/>
          </p:nvSpPr>
          <p:spPr>
            <a:xfrm>
              <a:off x="3504" y="1824"/>
              <a:ext cx="163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</a:t>
              </a:r>
              <a:r>
                <a:rPr lang="en-US" sz="2400" b="1" baseline="-25000">
                  <a:latin typeface="黑体"/>
                  <a:ea typeface="黑体"/>
                </a:rPr>
                <a:t>3</a:t>
              </a:r>
              <a:r>
                <a:rPr lang="en-US" sz="2400" b="1">
                  <a:latin typeface="黑体"/>
                  <a:ea typeface="黑体"/>
                </a:rPr>
                <a:t>(we _  _  _ )</a:t>
              </a:r>
              <a:endParaRPr lang="en-US" sz="2400" b="1">
                <a:latin typeface="黑体"/>
                <a:ea typeface="黑体"/>
              </a:endParaRPr>
            </a:p>
          </p:txBody>
        </p:sp>
        <p:cxnSp>
          <p:nvCxnSpPr>
            <p:cNvPr id="14376" name="Line 18"/>
            <p:cNvCxnSpPr/>
            <p:nvPr/>
          </p:nvCxnSpPr>
          <p:spPr>
            <a:xfrm>
              <a:off x="4656" y="1488"/>
              <a:ext cx="384" cy="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/>
            </a:ln>
          </p:spPr>
        </p:cxnSp>
        <p:cxnSp>
          <p:nvCxnSpPr>
            <p:cNvPr id="14377" name="Line 19"/>
            <p:cNvCxnSpPr/>
            <p:nvPr/>
          </p:nvCxnSpPr>
          <p:spPr>
            <a:xfrm flipH="1">
              <a:off x="5040" y="1488"/>
              <a:ext cx="0" cy="72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/>
            </a:ln>
          </p:spPr>
        </p:cxnSp>
        <p:cxnSp>
          <p:nvCxnSpPr>
            <p:cNvPr id="14378" name="Line 20"/>
            <p:cNvCxnSpPr/>
            <p:nvPr/>
          </p:nvCxnSpPr>
          <p:spPr>
            <a:xfrm flipH="1">
              <a:off x="4896" y="2208"/>
              <a:ext cx="144" cy="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/>
              <a:tailEnd type="triangle"/>
            </a:ln>
          </p:spPr>
        </p:cxnSp>
        <p:cxnSp>
          <p:nvCxnSpPr>
            <p:cNvPr id="14379" name="Line 59"/>
            <p:cNvCxnSpPr/>
            <p:nvPr/>
          </p:nvCxnSpPr>
          <p:spPr>
            <a:xfrm flipH="1">
              <a:off x="3360" y="201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miter/>
            </a:ln>
          </p:spPr>
        </p:cxnSp>
        <p:cxnSp>
          <p:nvCxnSpPr>
            <p:cNvPr id="14380" name="Line 60"/>
            <p:cNvCxnSpPr/>
            <p:nvPr/>
          </p:nvCxnSpPr>
          <p:spPr>
            <a:xfrm flipH="1" flipV="1">
              <a:off x="3360" y="1200"/>
              <a:ext cx="0" cy="816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miter/>
            </a:ln>
          </p:spPr>
        </p:cxnSp>
        <p:cxnSp>
          <p:nvCxnSpPr>
            <p:cNvPr id="14381" name="Line 61"/>
            <p:cNvCxnSpPr/>
            <p:nvPr/>
          </p:nvCxnSpPr>
          <p:spPr>
            <a:xfrm>
              <a:off x="3360" y="1200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  <a:tailEnd type="triangle"/>
            </a:ln>
          </p:spPr>
        </p:cxnSp>
      </p:grpSp>
      <p:sp>
        <p:nvSpPr>
          <p:cNvPr id="14357" name="Text Box 62"/>
          <p:cNvSpPr/>
          <p:nvPr/>
        </p:nvSpPr>
        <p:spPr>
          <a:xfrm>
            <a:off x="5181600" y="4876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⑻ ( =  t5 _  x 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4358" name="Text Box 63"/>
          <p:cNvSpPr/>
          <p:nvPr/>
        </p:nvSpPr>
        <p:spPr>
          <a:xfrm>
            <a:off x="5181600" y="5257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⑼ ( -  a  1  t6 )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4359" name="Text Box 64"/>
          <p:cNvSpPr/>
          <p:nvPr/>
        </p:nvSpPr>
        <p:spPr>
          <a:xfrm>
            <a:off x="5181600" y="5638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⑽ ( =  t6 _  a  )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14360" name="Line 65"/>
          <p:cNvCxnSpPr/>
          <p:nvPr/>
        </p:nvCxnSpPr>
        <p:spPr>
          <a:xfrm>
            <a:off x="1143000" y="6019800"/>
            <a:ext cx="3048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/>
          </a:ln>
        </p:spPr>
      </p:cxnSp>
      <p:cxnSp>
        <p:nvCxnSpPr>
          <p:cNvPr id="14361" name="Line 66"/>
          <p:cNvCxnSpPr/>
          <p:nvPr/>
        </p:nvCxnSpPr>
        <p:spPr>
          <a:xfrm flipH="1" flipV="1">
            <a:off x="1143000" y="3581400"/>
            <a:ext cx="0" cy="2438400"/>
          </a:xfrm>
          <a:prstGeom prst="line">
            <a:avLst/>
          </a:prstGeom>
          <a:noFill/>
          <a:ln w="28575" cap="sq">
            <a:solidFill>
              <a:srgbClr val="0000CC"/>
            </a:solidFill>
            <a:miter/>
          </a:ln>
        </p:spPr>
      </p:cxnSp>
      <p:cxnSp>
        <p:nvCxnSpPr>
          <p:cNvPr id="14362" name="Line 67"/>
          <p:cNvCxnSpPr/>
          <p:nvPr/>
        </p:nvCxnSpPr>
        <p:spPr>
          <a:xfrm>
            <a:off x="1143000" y="3581400"/>
            <a:ext cx="2286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/>
            <a:tailEnd type="triangle"/>
          </a:ln>
        </p:spPr>
      </p:cxnSp>
      <p:cxnSp>
        <p:nvCxnSpPr>
          <p:cNvPr id="14363" name="Line 68"/>
          <p:cNvCxnSpPr/>
          <p:nvPr/>
        </p:nvCxnSpPr>
        <p:spPr>
          <a:xfrm flipV="1">
            <a:off x="3733800" y="3886200"/>
            <a:ext cx="152400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/>
          </a:ln>
        </p:spPr>
      </p:cxnSp>
      <p:cxnSp>
        <p:nvCxnSpPr>
          <p:cNvPr id="14364" name="Line 69"/>
          <p:cNvCxnSpPr/>
          <p:nvPr/>
        </p:nvCxnSpPr>
        <p:spPr>
          <a:xfrm>
            <a:off x="3733800" y="541020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/>
          </a:ln>
        </p:spPr>
      </p:cxnSp>
      <p:sp>
        <p:nvSpPr>
          <p:cNvPr id="14365" name="Rectangle 38"/>
          <p:cNvSpPr/>
          <p:nvPr/>
        </p:nvSpPr>
        <p:spPr>
          <a:xfrm>
            <a:off x="5715000" y="1752600"/>
            <a:ext cx="1752600" cy="381000"/>
          </a:xfrm>
          <a:prstGeom prst="rect">
            <a:avLst/>
          </a:prstGeom>
          <a:noFill/>
          <a:ln w="12700">
            <a:solidFill>
              <a:srgbClr val="CC3300"/>
            </a:solidFill>
            <a:prstDash val="sysDot"/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4366" name="Rectangle 40"/>
          <p:cNvSpPr/>
          <p:nvPr/>
        </p:nvSpPr>
        <p:spPr>
          <a:xfrm>
            <a:off x="5715000" y="2514600"/>
            <a:ext cx="1676400" cy="381000"/>
          </a:xfrm>
          <a:prstGeom prst="rect">
            <a:avLst/>
          </a:prstGeom>
          <a:noFill/>
          <a:ln w="12700">
            <a:solidFill>
              <a:srgbClr val="CC3300"/>
            </a:solidFill>
            <a:prstDash val="sysDot"/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cxnSp>
        <p:nvCxnSpPr>
          <p:cNvPr id="14367" name="Line 42"/>
          <p:cNvCxnSpPr/>
          <p:nvPr/>
        </p:nvCxnSpPr>
        <p:spPr>
          <a:xfrm flipH="1">
            <a:off x="4495800" y="2133600"/>
            <a:ext cx="121920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  <a:tailEnd type="triangle"/>
          </a:ln>
        </p:spPr>
      </p:cxnSp>
      <p:cxnSp>
        <p:nvCxnSpPr>
          <p:cNvPr id="14368" name="Line 45"/>
          <p:cNvCxnSpPr/>
          <p:nvPr/>
        </p:nvCxnSpPr>
        <p:spPr>
          <a:xfrm flipH="1">
            <a:off x="6324600" y="2895600"/>
            <a:ext cx="45720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  <a:tailEnd type="triangle"/>
          </a:ln>
        </p:spPr>
      </p:cxnSp>
      <p:sp>
        <p:nvSpPr>
          <p:cNvPr id="14369" name="Rectangle 4"/>
          <p:cNvSpPr/>
          <p:nvPr/>
        </p:nvSpPr>
        <p:spPr>
          <a:xfrm>
            <a:off x="161925" y="347663"/>
            <a:ext cx="7874000" cy="6619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3200" b="1">
                <a:solidFill>
                  <a:srgbClr val="CC0000"/>
                </a:solidFill>
                <a:latin typeface="黑体"/>
                <a:ea typeface="黑体"/>
              </a:rPr>
              <a:t>※ </a:t>
            </a:r>
            <a:r>
              <a:rPr lang="zh-CN" sz="3200" b="1">
                <a:solidFill>
                  <a:srgbClr val="CC0000"/>
                </a:solidFill>
                <a:latin typeface="黑体"/>
                <a:ea typeface="黑体"/>
              </a:rPr>
              <a:t>循环语句</a:t>
            </a:r>
            <a:r>
              <a:rPr lang="zh-CN" sz="3200" b="1">
                <a:solidFill>
                  <a:srgbClr val="0000CC"/>
                </a:solidFill>
                <a:latin typeface="黑体"/>
                <a:ea typeface="黑体"/>
              </a:rPr>
              <a:t>四元式</a:t>
            </a:r>
            <a:r>
              <a:rPr lang="zh-CN" sz="3200" b="1">
                <a:solidFill>
                  <a:srgbClr val="CC0000"/>
                </a:solidFill>
                <a:latin typeface="黑体"/>
                <a:ea typeface="黑体"/>
              </a:rPr>
              <a:t>翻译示例</a:t>
            </a:r>
            <a:r>
              <a:rPr lang="en-US" sz="3200" b="1">
                <a:solidFill>
                  <a:srgbClr val="CC3300"/>
                </a:solidFill>
                <a:latin typeface="黑体"/>
                <a:ea typeface="黑体"/>
              </a:rPr>
              <a:t>:</a:t>
            </a:r>
            <a:endParaRPr lang="en-US" sz="3200" b="1">
              <a:solidFill>
                <a:srgbClr val="CC3300"/>
              </a:solidFill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5362" name="AutoShape 6"/>
          <p:cNvSpPr/>
          <p:nvPr/>
        </p:nvSpPr>
        <p:spPr>
          <a:xfrm>
            <a:off x="5029200" y="4114800"/>
            <a:ext cx="838200" cy="533400"/>
          </a:xfrm>
          <a:prstGeom prst="rightArrow">
            <a:avLst>
              <a:gd name="adj1" fmla="val 50000"/>
              <a:gd name="adj2" fmla="val 39286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5363" name="Rectangle 7"/>
          <p:cNvSpPr/>
          <p:nvPr/>
        </p:nvSpPr>
        <p:spPr>
          <a:xfrm>
            <a:off x="5943600" y="3657600"/>
            <a:ext cx="2590800" cy="1981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5364" name="Text Box 8"/>
          <p:cNvSpPr/>
          <p:nvPr/>
        </p:nvSpPr>
        <p:spPr>
          <a:xfrm>
            <a:off x="6019800" y="36576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⑴ t1 = c / d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5365" name="Text Box 9"/>
          <p:cNvSpPr/>
          <p:nvPr/>
        </p:nvSpPr>
        <p:spPr>
          <a:xfrm>
            <a:off x="6019800" y="41148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⑵ t2 = t1 - e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5366" name="Text Box 10"/>
          <p:cNvSpPr/>
          <p:nvPr/>
        </p:nvSpPr>
        <p:spPr>
          <a:xfrm>
            <a:off x="6019800" y="45720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⑶ t3 = b * t2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5367" name="Text Box 11"/>
          <p:cNvSpPr/>
          <p:nvPr/>
        </p:nvSpPr>
        <p:spPr>
          <a:xfrm>
            <a:off x="6019800" y="5105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⑷ t4 = a + t3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5368" name="Rectangle 12"/>
          <p:cNvSpPr/>
          <p:nvPr/>
        </p:nvSpPr>
        <p:spPr>
          <a:xfrm>
            <a:off x="1066800" y="2590800"/>
            <a:ext cx="3810000" cy="3048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5369" name="Text Box 16"/>
          <p:cNvSpPr/>
          <p:nvPr/>
        </p:nvSpPr>
        <p:spPr>
          <a:xfrm>
            <a:off x="2895600" y="44196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t3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5370" name="Text Box 23"/>
          <p:cNvSpPr/>
          <p:nvPr/>
        </p:nvSpPr>
        <p:spPr>
          <a:xfrm>
            <a:off x="3352800" y="47244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⑷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5371" name="Text Box 33"/>
          <p:cNvSpPr/>
          <p:nvPr/>
        </p:nvSpPr>
        <p:spPr>
          <a:xfrm>
            <a:off x="1219200" y="2590800"/>
            <a:ext cx="3429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a b c d</a:t>
            </a:r>
            <a:r>
              <a:rPr lang="en-US" sz="2800" b="1">
                <a:latin typeface="黑体"/>
                <a:ea typeface="黑体"/>
              </a:rPr>
              <a:t> / 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800" b="1">
                <a:latin typeface="黑体"/>
                <a:ea typeface="黑体"/>
              </a:rPr>
              <a:t> - * + </a:t>
            </a:r>
            <a:endParaRPr lang="en-US" sz="2800" b="1">
              <a:latin typeface="黑体"/>
              <a:ea typeface="黑体"/>
            </a:endParaRPr>
          </a:p>
        </p:txBody>
      </p:sp>
      <p:sp>
        <p:nvSpPr>
          <p:cNvPr id="15372" name="Text Box 40"/>
          <p:cNvSpPr/>
          <p:nvPr/>
        </p:nvSpPr>
        <p:spPr>
          <a:xfrm>
            <a:off x="23622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⑴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5373" name="Text Box 41"/>
          <p:cNvSpPr/>
          <p:nvPr/>
        </p:nvSpPr>
        <p:spPr>
          <a:xfrm>
            <a:off x="2362200" y="32766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t1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5374" name="Text Box 42"/>
          <p:cNvSpPr/>
          <p:nvPr/>
        </p:nvSpPr>
        <p:spPr>
          <a:xfrm>
            <a:off x="3124200" y="35814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⑵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5375" name="Text Box 43"/>
          <p:cNvSpPr/>
          <p:nvPr/>
        </p:nvSpPr>
        <p:spPr>
          <a:xfrm>
            <a:off x="3352800" y="41148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⑶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5376" name="Text Box 44"/>
          <p:cNvSpPr/>
          <p:nvPr/>
        </p:nvSpPr>
        <p:spPr>
          <a:xfrm>
            <a:off x="3124200" y="3810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t2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cxnSp>
        <p:nvCxnSpPr>
          <p:cNvPr id="15377" name="Line 45"/>
          <p:cNvCxnSpPr/>
          <p:nvPr/>
        </p:nvCxnSpPr>
        <p:spPr>
          <a:xfrm flipH="1">
            <a:off x="2895600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  <a:tailEnd type="triangle" w="sm" len="sm"/>
          </a:ln>
        </p:spPr>
      </p:cxnSp>
      <p:sp>
        <p:nvSpPr>
          <p:cNvPr id="15378" name="Text Box 46"/>
          <p:cNvSpPr/>
          <p:nvPr/>
        </p:nvSpPr>
        <p:spPr>
          <a:xfrm>
            <a:off x="2971800" y="5105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t4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5379" name="Text Box 47"/>
          <p:cNvSpPr/>
          <p:nvPr/>
        </p:nvSpPr>
        <p:spPr>
          <a:xfrm>
            <a:off x="3352800" y="51054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(</a:t>
            </a:r>
            <a:r>
              <a:rPr lang="zh-CN" sz="2400" b="1">
                <a:latin typeface="黑体"/>
                <a:ea typeface="黑体"/>
              </a:rPr>
              <a:t>结果</a:t>
            </a:r>
            <a:r>
              <a:rPr lang="en-US" sz="2400" b="1">
                <a:latin typeface="黑体"/>
                <a:ea typeface="黑体"/>
              </a:rPr>
              <a:t>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5380" name="Text Box 48"/>
          <p:cNvSpPr/>
          <p:nvPr/>
        </p:nvSpPr>
        <p:spPr>
          <a:xfrm>
            <a:off x="990600" y="5715000"/>
            <a:ext cx="7848600" cy="82232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【</a:t>
            </a:r>
            <a:r>
              <a:rPr lang="zh-CN" sz="2400" b="1">
                <a:latin typeface="黑体"/>
                <a:ea typeface="黑体"/>
              </a:rPr>
              <a:t>注</a:t>
            </a:r>
            <a:r>
              <a:rPr lang="en-US" sz="2400" b="1">
                <a:latin typeface="黑体"/>
                <a:ea typeface="黑体"/>
              </a:rPr>
              <a:t>】</a:t>
            </a:r>
            <a:r>
              <a:rPr lang="zh-CN" sz="2400" b="1">
                <a:latin typeface="黑体"/>
                <a:ea typeface="黑体"/>
              </a:rPr>
              <a:t>令人感兴趣的是表达式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逆波兰式</a:t>
            </a:r>
            <a:r>
              <a:rPr lang="zh-CN" sz="2400" b="1">
                <a:latin typeface="黑体"/>
                <a:ea typeface="黑体"/>
              </a:rPr>
              <a:t>的计算过程也就是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四元式</a:t>
            </a:r>
            <a:r>
              <a:rPr lang="zh-CN" sz="2400" b="1">
                <a:latin typeface="黑体"/>
                <a:ea typeface="黑体"/>
              </a:rPr>
              <a:t>的计算过程；二者在翻译算法也会是一致的。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15381" name="AutoShape 49"/>
          <p:cNvSpPr/>
          <p:nvPr/>
        </p:nvSpPr>
        <p:spPr>
          <a:xfrm>
            <a:off x="5105400" y="2590800"/>
            <a:ext cx="2057400" cy="914400"/>
          </a:xfrm>
          <a:prstGeom prst="wedgeRoundRectCallout">
            <a:avLst>
              <a:gd name="adj1" fmla="val -71912"/>
              <a:gd name="adj2" fmla="val -17532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a+b*(c/d-e)</a:t>
            </a:r>
            <a:r>
              <a:rPr lang="zh-CN" sz="2400" b="1">
                <a:latin typeface="黑体"/>
                <a:ea typeface="黑体"/>
              </a:rPr>
              <a:t>的逆波兰式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15382" name="Oval 50"/>
          <p:cNvSpPr/>
          <p:nvPr/>
        </p:nvSpPr>
        <p:spPr>
          <a:xfrm>
            <a:off x="2667000" y="2667000"/>
            <a:ext cx="381000" cy="381000"/>
          </a:xfrm>
          <a:prstGeom prst="ellipse">
            <a:avLst/>
          </a:prstGeom>
          <a:noFill/>
          <a:ln w="12700" cap="sq">
            <a:solidFill>
              <a:srgbClr val="FF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5383" name="Oval 51"/>
          <p:cNvSpPr/>
          <p:nvPr/>
        </p:nvSpPr>
        <p:spPr>
          <a:xfrm>
            <a:off x="3352800" y="2667000"/>
            <a:ext cx="381000" cy="381000"/>
          </a:xfrm>
          <a:prstGeom prst="ellipse">
            <a:avLst/>
          </a:prstGeom>
          <a:noFill/>
          <a:ln w="12700" cap="sq">
            <a:solidFill>
              <a:srgbClr val="FF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5384" name="Oval 52"/>
          <p:cNvSpPr/>
          <p:nvPr/>
        </p:nvSpPr>
        <p:spPr>
          <a:xfrm>
            <a:off x="3733800" y="2667000"/>
            <a:ext cx="304800" cy="381000"/>
          </a:xfrm>
          <a:prstGeom prst="ellipse">
            <a:avLst/>
          </a:prstGeom>
          <a:noFill/>
          <a:ln w="12700" cap="sq">
            <a:solidFill>
              <a:srgbClr val="FF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5385" name="Oval 53"/>
          <p:cNvSpPr/>
          <p:nvPr/>
        </p:nvSpPr>
        <p:spPr>
          <a:xfrm>
            <a:off x="4114800" y="2667000"/>
            <a:ext cx="304800" cy="381000"/>
          </a:xfrm>
          <a:prstGeom prst="ellipse">
            <a:avLst/>
          </a:prstGeom>
          <a:noFill/>
          <a:ln w="12700" cap="sq">
            <a:solidFill>
              <a:srgbClr val="FF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5386" name="AutoShape 54"/>
          <p:cNvSpPr/>
          <p:nvPr/>
        </p:nvSpPr>
        <p:spPr>
          <a:xfrm>
            <a:off x="7467600" y="2743200"/>
            <a:ext cx="1219200" cy="533400"/>
          </a:xfrm>
          <a:prstGeom prst="wedgeRoundRectCallout">
            <a:avLst>
              <a:gd name="adj1" fmla="val -72528"/>
              <a:gd name="adj2" fmla="val 116069"/>
              <a:gd name="adj3" fmla="val 16667"/>
            </a:avLst>
          </a:prstGeom>
          <a:solidFill>
            <a:srgbClr val="66FFFF"/>
          </a:solidFill>
          <a:ln w="12700" cap="sq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400" b="1">
                <a:latin typeface="黑体"/>
                <a:ea typeface="黑体"/>
              </a:rPr>
              <a:t>四元式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15387" name="Text Box 55"/>
          <p:cNvSpPr/>
          <p:nvPr/>
        </p:nvSpPr>
        <p:spPr>
          <a:xfrm>
            <a:off x="1143000" y="1371600"/>
            <a:ext cx="7467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endParaRPr lang="zh-CN" sz="2400" b="1">
              <a:latin typeface="黑体"/>
              <a:ea typeface="黑体"/>
            </a:endParaRPr>
          </a:p>
        </p:txBody>
      </p:sp>
      <p:grpSp>
        <p:nvGrpSpPr>
          <p:cNvPr id="15388" name="Group 56"/>
          <p:cNvGrpSpPr/>
          <p:nvPr/>
        </p:nvGrpSpPr>
        <p:grpSpPr>
          <a:xfrm>
            <a:off x="539750" y="1125538"/>
            <a:ext cx="8223250" cy="1389062"/>
            <a:chOff x="576" y="672"/>
            <a:chExt cx="4944" cy="912"/>
          </a:xfrm>
        </p:grpSpPr>
        <p:sp>
          <p:nvSpPr>
            <p:cNvPr id="15416" name="Rectangle 57"/>
            <p:cNvSpPr/>
            <p:nvPr/>
          </p:nvSpPr>
          <p:spPr>
            <a:xfrm>
              <a:off x="624" y="960"/>
              <a:ext cx="4896" cy="624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15417" name="Text Box 58"/>
            <p:cNvSpPr/>
            <p:nvPr/>
          </p:nvSpPr>
          <p:spPr>
            <a:xfrm>
              <a:off x="576" y="672"/>
              <a:ext cx="4656" cy="3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solidFill>
                    <a:srgbClr val="0000CC"/>
                  </a:solidFill>
                  <a:latin typeface="黑体"/>
                  <a:ea typeface="黑体"/>
                </a:rPr>
                <a:t>【</a:t>
              </a:r>
              <a:r>
                <a:rPr lang="zh-CN" sz="2400" b="1">
                  <a:solidFill>
                    <a:srgbClr val="0000CC"/>
                  </a:solidFill>
                  <a:latin typeface="黑体"/>
                  <a:ea typeface="黑体"/>
                </a:rPr>
                <a:t>算法</a:t>
              </a:r>
              <a:r>
                <a:rPr lang="en-US" sz="2400" b="1">
                  <a:solidFill>
                    <a:srgbClr val="0000CC"/>
                  </a:solidFill>
                  <a:latin typeface="黑体"/>
                  <a:ea typeface="黑体"/>
                </a:rPr>
                <a:t>】</a:t>
              </a:r>
              <a:r>
                <a:rPr lang="en-US" sz="2400" b="1">
                  <a:latin typeface="黑体"/>
                  <a:ea typeface="黑体"/>
                </a:rPr>
                <a:t> </a:t>
              </a:r>
              <a:r>
                <a:rPr lang="zh-CN" sz="2400" b="1">
                  <a:latin typeface="黑体"/>
                  <a:ea typeface="黑体"/>
                </a:rPr>
                <a:t>设置一个</a:t>
              </a:r>
              <a:r>
                <a:rPr lang="zh-CN" sz="2400" b="1">
                  <a:latin typeface="Times New Roman"/>
                  <a:ea typeface="黑体"/>
                </a:rPr>
                <a:t>“</a:t>
              </a:r>
              <a:r>
                <a:rPr lang="zh-CN" sz="2400" b="1">
                  <a:solidFill>
                    <a:srgbClr val="0000CC"/>
                  </a:solidFill>
                  <a:latin typeface="黑体"/>
                  <a:ea typeface="黑体"/>
                </a:rPr>
                <a:t>栈</a:t>
              </a:r>
              <a:r>
                <a:rPr lang="zh-CN" sz="2400" b="1">
                  <a:latin typeface="Times New Roman"/>
                  <a:ea typeface="黑体"/>
                </a:rPr>
                <a:t>”</a:t>
              </a:r>
              <a:r>
                <a:rPr lang="en-US" sz="2400" b="1">
                  <a:latin typeface="黑体"/>
                  <a:ea typeface="黑体"/>
                </a:rPr>
                <a:t>,</a:t>
              </a:r>
              <a:r>
                <a:rPr lang="zh-CN" sz="2400" b="1">
                  <a:latin typeface="黑体"/>
                  <a:ea typeface="黑体"/>
                </a:rPr>
                <a:t>每当 </a:t>
              </a:r>
              <a:r>
                <a:rPr lang="en-US" sz="2400" b="1">
                  <a:solidFill>
                    <a:srgbClr val="0000CC"/>
                  </a:solidFill>
                  <a:latin typeface="黑体"/>
                  <a:ea typeface="黑体"/>
                </a:rPr>
                <a:t>NEXT(w)</a:t>
              </a:r>
              <a:r>
                <a:rPr lang="en-US" sz="2400" b="1">
                  <a:latin typeface="黑体"/>
                  <a:ea typeface="黑体"/>
                </a:rPr>
                <a:t>,</a:t>
              </a:r>
              <a:r>
                <a:rPr lang="zh-CN" sz="2400" b="1">
                  <a:latin typeface="黑体"/>
                  <a:ea typeface="黑体"/>
                </a:rPr>
                <a:t>重复执行：</a:t>
              </a:r>
              <a:endParaRPr lang="zh-CN" sz="2400" b="1">
                <a:latin typeface="黑体"/>
                <a:ea typeface="黑体"/>
              </a:endParaRPr>
            </a:p>
          </p:txBody>
        </p:sp>
        <p:sp>
          <p:nvSpPr>
            <p:cNvPr id="15418" name="Text Box 59"/>
            <p:cNvSpPr/>
            <p:nvPr/>
          </p:nvSpPr>
          <p:spPr>
            <a:xfrm>
              <a:off x="624" y="960"/>
              <a:ext cx="4368" cy="3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⑴ </a:t>
              </a:r>
              <a:r>
                <a:rPr lang="zh-CN" sz="2400" b="1">
                  <a:latin typeface="黑体"/>
                  <a:ea typeface="黑体"/>
                </a:rPr>
                <a:t>若 </a:t>
              </a:r>
              <a:r>
                <a:rPr lang="en-US" sz="2400" b="1">
                  <a:latin typeface="黑体"/>
                  <a:ea typeface="黑体"/>
                </a:rPr>
                <a:t>w=</a:t>
              </a:r>
              <a:r>
                <a:rPr lang="zh-CN" sz="2400" b="1">
                  <a:latin typeface="黑体"/>
                  <a:ea typeface="黑体"/>
                </a:rPr>
                <a:t>运算对象，则 压入栈中暂存：</a:t>
              </a:r>
              <a:r>
                <a:rPr lang="en-US" sz="2400" b="1">
                  <a:latin typeface="黑体"/>
                  <a:ea typeface="黑体"/>
                </a:rPr>
                <a:t>PUSH(w); 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5419" name="Text Box 60"/>
            <p:cNvSpPr/>
            <p:nvPr/>
          </p:nvSpPr>
          <p:spPr>
            <a:xfrm>
              <a:off x="624" y="1248"/>
              <a:ext cx="4896" cy="30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⑵ </a:t>
              </a:r>
              <a:r>
                <a:rPr lang="zh-CN" sz="2400" b="1">
                  <a:latin typeface="黑体"/>
                  <a:ea typeface="黑体"/>
                </a:rPr>
                <a:t>若 </a:t>
              </a:r>
              <a:r>
                <a:rPr lang="en-US" sz="2400" b="1">
                  <a:solidFill>
                    <a:srgbClr val="CC3300"/>
                  </a:solidFill>
                  <a:latin typeface="黑体"/>
                  <a:ea typeface="黑体"/>
                </a:rPr>
                <a:t>w=</a:t>
              </a:r>
              <a:r>
                <a:rPr lang="zh-CN" sz="2400" b="1">
                  <a:solidFill>
                    <a:srgbClr val="CC3300"/>
                  </a:solidFill>
                  <a:latin typeface="黑体"/>
                  <a:ea typeface="黑体"/>
                </a:rPr>
                <a:t>运算符</a:t>
              </a:r>
              <a:r>
                <a:rPr lang="en-US" sz="2400" b="1">
                  <a:latin typeface="黑体"/>
                  <a:ea typeface="黑体"/>
                </a:rPr>
                <a:t>,</a:t>
              </a:r>
              <a:r>
                <a:rPr lang="zh-CN" sz="2400" b="1">
                  <a:latin typeface="黑体"/>
                  <a:ea typeface="黑体"/>
                </a:rPr>
                <a:t>则弹出栈顶对象</a:t>
              </a:r>
              <a:r>
                <a:rPr lang="zh-CN" sz="2400" b="1">
                  <a:solidFill>
                    <a:srgbClr val="CC3300"/>
                  </a:solidFill>
                  <a:latin typeface="黑体"/>
                  <a:ea typeface="黑体"/>
                </a:rPr>
                <a:t>计算之</a:t>
              </a:r>
              <a:r>
                <a:rPr lang="en-US" sz="2400" b="1">
                  <a:latin typeface="黑体"/>
                  <a:ea typeface="黑体"/>
                </a:rPr>
                <a:t>,</a:t>
              </a:r>
              <a:r>
                <a:rPr lang="zh-CN" sz="2400" b="1">
                  <a:latin typeface="黑体"/>
                  <a:ea typeface="黑体"/>
                </a:rPr>
                <a:t>并把结果压栈。 </a:t>
              </a:r>
              <a:endParaRPr lang="zh-CN" sz="2400" b="1">
                <a:latin typeface="黑体"/>
                <a:ea typeface="黑体"/>
              </a:endParaRPr>
            </a:p>
          </p:txBody>
        </p:sp>
      </p:grpSp>
      <p:cxnSp>
        <p:nvCxnSpPr>
          <p:cNvPr id="15389" name="Line 61"/>
          <p:cNvCxnSpPr/>
          <p:nvPr/>
        </p:nvCxnSpPr>
        <p:spPr>
          <a:xfrm>
            <a:off x="1295400" y="3048000"/>
            <a:ext cx="121920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miter/>
            <a:tailEnd type="triangle" w="sm" len="sm"/>
          </a:ln>
        </p:spPr>
      </p:cxnSp>
      <p:cxnSp>
        <p:nvCxnSpPr>
          <p:cNvPr id="15390" name="Line 72"/>
          <p:cNvCxnSpPr/>
          <p:nvPr/>
        </p:nvCxnSpPr>
        <p:spPr>
          <a:xfrm flipH="1">
            <a:off x="2819400" y="3048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391" name="Line 73"/>
          <p:cNvCxnSpPr/>
          <p:nvPr/>
        </p:nvCxnSpPr>
        <p:spPr>
          <a:xfrm flipH="1">
            <a:off x="2286000" y="34290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392" name="Line 74"/>
          <p:cNvCxnSpPr/>
          <p:nvPr/>
        </p:nvCxnSpPr>
        <p:spPr>
          <a:xfrm flipH="1" flipV="1">
            <a:off x="22860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  <a:tailEnd type="arrow"/>
          </a:ln>
        </p:spPr>
      </p:cxnSp>
      <p:cxnSp>
        <p:nvCxnSpPr>
          <p:cNvPr id="15393" name="Line 75"/>
          <p:cNvCxnSpPr/>
          <p:nvPr/>
        </p:nvCxnSpPr>
        <p:spPr>
          <a:xfrm flipH="1">
            <a:off x="3581400" y="30480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394" name="Line 76"/>
          <p:cNvCxnSpPr/>
          <p:nvPr/>
        </p:nvCxnSpPr>
        <p:spPr>
          <a:xfrm flipH="1">
            <a:off x="3048000" y="39624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395" name="Line 77"/>
          <p:cNvCxnSpPr/>
          <p:nvPr/>
        </p:nvCxnSpPr>
        <p:spPr>
          <a:xfrm flipH="1" flipV="1">
            <a:off x="3048000" y="3810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  <a:tailEnd type="arrow"/>
          </a:ln>
        </p:spPr>
      </p:cxnSp>
      <p:cxnSp>
        <p:nvCxnSpPr>
          <p:cNvPr id="15396" name="Line 81"/>
          <p:cNvCxnSpPr/>
          <p:nvPr/>
        </p:nvCxnSpPr>
        <p:spPr>
          <a:xfrm flipH="1">
            <a:off x="2590800" y="36576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397" name="Line 82"/>
          <p:cNvCxnSpPr/>
          <p:nvPr/>
        </p:nvCxnSpPr>
        <p:spPr>
          <a:xfrm flipH="1">
            <a:off x="2590800" y="381000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398" name="Line 83"/>
          <p:cNvCxnSpPr/>
          <p:nvPr/>
        </p:nvCxnSpPr>
        <p:spPr>
          <a:xfrm flipH="1">
            <a:off x="3200400" y="3048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399" name="Line 84"/>
          <p:cNvCxnSpPr/>
          <p:nvPr/>
        </p:nvCxnSpPr>
        <p:spPr>
          <a:xfrm flipH="1">
            <a:off x="3886200" y="304800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400" name="Line 85"/>
          <p:cNvCxnSpPr/>
          <p:nvPr/>
        </p:nvCxnSpPr>
        <p:spPr>
          <a:xfrm flipH="1">
            <a:off x="2286000" y="4495800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401" name="Line 86"/>
          <p:cNvCxnSpPr/>
          <p:nvPr/>
        </p:nvCxnSpPr>
        <p:spPr>
          <a:xfrm flipH="1" flipV="1">
            <a:off x="2286000" y="43434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  <a:tailEnd type="arrow"/>
          </a:ln>
        </p:spPr>
      </p:cxnSp>
      <p:cxnSp>
        <p:nvCxnSpPr>
          <p:cNvPr id="15402" name="Line 87"/>
          <p:cNvCxnSpPr/>
          <p:nvPr/>
        </p:nvCxnSpPr>
        <p:spPr>
          <a:xfrm flipH="1">
            <a:off x="1752600" y="3048000"/>
            <a:ext cx="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403" name="Line 88"/>
          <p:cNvCxnSpPr/>
          <p:nvPr/>
        </p:nvCxnSpPr>
        <p:spPr>
          <a:xfrm flipH="1">
            <a:off x="1752600" y="4343400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404" name="Line 89"/>
          <p:cNvCxnSpPr/>
          <p:nvPr/>
        </p:nvCxnSpPr>
        <p:spPr>
          <a:xfrm flipH="1">
            <a:off x="3352800" y="4191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405" name="Line 90"/>
          <p:cNvCxnSpPr/>
          <p:nvPr/>
        </p:nvCxnSpPr>
        <p:spPr>
          <a:xfrm flipH="1">
            <a:off x="4267200" y="3048000"/>
            <a:ext cx="0" cy="20574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406" name="Line 91"/>
          <p:cNvCxnSpPr/>
          <p:nvPr/>
        </p:nvCxnSpPr>
        <p:spPr>
          <a:xfrm flipH="1">
            <a:off x="2057400" y="5105400"/>
            <a:ext cx="2209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407" name="Line 92"/>
          <p:cNvCxnSpPr/>
          <p:nvPr/>
        </p:nvCxnSpPr>
        <p:spPr>
          <a:xfrm flipH="1" flipV="1">
            <a:off x="2057400" y="4953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  <a:tailEnd type="arrow"/>
          </a:ln>
        </p:spPr>
      </p:cxnSp>
      <p:cxnSp>
        <p:nvCxnSpPr>
          <p:cNvPr id="15408" name="Line 93"/>
          <p:cNvCxnSpPr/>
          <p:nvPr/>
        </p:nvCxnSpPr>
        <p:spPr>
          <a:xfrm flipH="1">
            <a:off x="1371600" y="3124200"/>
            <a:ext cx="0" cy="18288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409" name="Line 94"/>
          <p:cNvCxnSpPr/>
          <p:nvPr/>
        </p:nvCxnSpPr>
        <p:spPr>
          <a:xfrm flipH="1">
            <a:off x="1371600" y="4953000"/>
            <a:ext cx="1676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410" name="Line 95"/>
          <p:cNvCxnSpPr/>
          <p:nvPr/>
        </p:nvCxnSpPr>
        <p:spPr>
          <a:xfrm flipH="1">
            <a:off x="3048000" y="48006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411" name="Line 96"/>
          <p:cNvCxnSpPr/>
          <p:nvPr/>
        </p:nvCxnSpPr>
        <p:spPr>
          <a:xfrm>
            <a:off x="1295400" y="3733800"/>
            <a:ext cx="190500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miter/>
            <a:tailEnd type="triangle" w="sm" len="sm"/>
          </a:ln>
        </p:spPr>
      </p:cxnSp>
      <p:sp>
        <p:nvSpPr>
          <p:cNvPr id="15412" name="Rectangle 97"/>
          <p:cNvSpPr/>
          <p:nvPr/>
        </p:nvSpPr>
        <p:spPr>
          <a:xfrm>
            <a:off x="914400" y="30480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3200" b="1">
                <a:solidFill>
                  <a:srgbClr val="CC0000"/>
                </a:solidFill>
                <a:latin typeface="黑体"/>
                <a:ea typeface="黑体"/>
              </a:rPr>
              <a:t>※ </a:t>
            </a:r>
            <a:r>
              <a:rPr lang="zh-CN" sz="3200" b="1">
                <a:solidFill>
                  <a:srgbClr val="0000CC"/>
                </a:solidFill>
                <a:latin typeface="黑体"/>
                <a:ea typeface="黑体"/>
              </a:rPr>
              <a:t>逆波兰式</a:t>
            </a:r>
            <a:r>
              <a:rPr lang="en-US" sz="3200" b="1">
                <a:solidFill>
                  <a:srgbClr val="0000CC"/>
                </a:solidFill>
                <a:latin typeface="黑体"/>
                <a:ea typeface="黑体"/>
              </a:rPr>
              <a:t>(</a:t>
            </a:r>
            <a:r>
              <a:rPr lang="zh-CN" sz="3200" b="1">
                <a:solidFill>
                  <a:srgbClr val="0066FF"/>
                </a:solidFill>
                <a:latin typeface="黑体"/>
                <a:ea typeface="黑体"/>
              </a:rPr>
              <a:t>四元式</a:t>
            </a:r>
            <a:r>
              <a:rPr lang="en-US" sz="3200" b="1">
                <a:solidFill>
                  <a:srgbClr val="0000CC"/>
                </a:solidFill>
                <a:latin typeface="黑体"/>
                <a:ea typeface="黑体"/>
              </a:rPr>
              <a:t>)</a:t>
            </a:r>
            <a:r>
              <a:rPr lang="zh-CN" sz="3200" b="1">
                <a:solidFill>
                  <a:srgbClr val="CC0000"/>
                </a:solidFill>
                <a:latin typeface="黑体"/>
                <a:ea typeface="黑体"/>
              </a:rPr>
              <a:t>计算过程示例</a:t>
            </a:r>
            <a:r>
              <a:rPr lang="en-US" sz="3200" b="1">
                <a:solidFill>
                  <a:srgbClr val="CC0000"/>
                </a:solidFill>
                <a:latin typeface="黑体"/>
                <a:ea typeface="黑体"/>
              </a:rPr>
              <a:t>:</a:t>
            </a:r>
            <a:endParaRPr lang="en-US" sz="3200" b="1">
              <a:solidFill>
                <a:srgbClr val="CC0000"/>
              </a:solidFill>
              <a:latin typeface="黑体"/>
              <a:ea typeface="黑体"/>
            </a:endParaRPr>
          </a:p>
        </p:txBody>
      </p:sp>
      <p:cxnSp>
        <p:nvCxnSpPr>
          <p:cNvPr id="15413" name="Line 98"/>
          <p:cNvCxnSpPr/>
          <p:nvPr/>
        </p:nvCxnSpPr>
        <p:spPr>
          <a:xfrm flipH="1">
            <a:off x="2133600" y="3048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414" name="Line 99"/>
          <p:cNvCxnSpPr/>
          <p:nvPr/>
        </p:nvCxnSpPr>
        <p:spPr>
          <a:xfrm flipH="1">
            <a:off x="2133600" y="3200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cxnSp>
        <p:nvCxnSpPr>
          <p:cNvPr id="15415" name="Line 100"/>
          <p:cNvCxnSpPr/>
          <p:nvPr/>
        </p:nvCxnSpPr>
        <p:spPr>
          <a:xfrm flipH="1">
            <a:off x="2438400" y="3048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  <p:cond evt="onBegin" delay="0">
                          <p:tn val="21"/>
                        </p:cond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  <p:cond evt="onBegin" delay="0">
                          <p:tn val="36"/>
                        </p:cond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  <p:cond evt="onBegin" delay="0">
                          <p:tn val="79"/>
                        </p:cond>
                      </p:stCondLst>
                      <p:childTnLst>
                        <p:par>
                          <p:cTn id="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  <p:cond evt="onBegin" delay="0">
                          <p:tn val="84"/>
                        </p:cond>
                      </p:stCondLst>
                      <p:childTnLst>
                        <p:par>
                          <p:cTn id="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  <p:cond evt="onBegin" delay="0">
                          <p:tn val="89"/>
                        </p:cond>
                      </p:stCondLst>
                      <p:childTnLst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  <p:cond evt="onBegin" delay="0">
                          <p:tn val="94"/>
                        </p:cond>
                      </p:stCondLst>
                      <p:childTnLst>
                        <p:par>
                          <p:cTn id="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  <p:cond evt="onBegin" delay="0">
                          <p:tn val="107"/>
                        </p:cond>
                      </p:stCondLst>
                      <p:childTnLst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  <p:cond evt="onBegin" delay="0">
                          <p:tn val="112"/>
                        </p:cond>
                      </p:stCondLst>
                      <p:childTnLst>
                        <p:par>
                          <p:cTn id="1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  <p:cond evt="onBegin" delay="0">
                          <p:tn val="117"/>
                        </p:cond>
                      </p:stCondLst>
                      <p:childTnLst>
                        <p:par>
                          <p:cTn id="1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4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5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  <p:cond evt="onBegin" delay="0">
                          <p:tn val="160"/>
                        </p:cond>
                      </p:stCondLst>
                      <p:childTnLst>
                        <p:par>
                          <p:cTn id="1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  <p:cond evt="onBegin" delay="0">
                          <p:tn val="165"/>
                        </p:cond>
                      </p:stCondLst>
                      <p:childTnLst>
                        <p:par>
                          <p:cTn id="1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  <p:cond evt="onBegin" delay="0">
                          <p:tn val="170"/>
                        </p:cond>
                      </p:stCondLst>
                      <p:childTnLst>
                        <p:par>
                          <p:cTn id="1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  <p:cond evt="onBegin" delay="0">
                          <p:tn val="175"/>
                        </p:cond>
                      </p:stCondLst>
                      <p:childTnLst>
                        <p:par>
                          <p:cTn id="1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  <p:cond evt="onBegin" delay="0">
                          <p:tn val="180"/>
                        </p:cond>
                      </p:stCondLst>
                      <p:childTnLst>
                        <p:par>
                          <p:cTn id="1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5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5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5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5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  <p:cond evt="onBegin" delay="0">
                          <p:tn val="223"/>
                        </p:cond>
                      </p:stCondLst>
                      <p:childTnLst>
                        <p:par>
                          <p:cTn id="2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  <p:cond evt="onBegin" delay="0">
                          <p:tn val="228"/>
                        </p:cond>
                      </p:stCondLst>
                      <p:childTnLst>
                        <p:par>
                          <p:cTn id="2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  <p:cond evt="onBegin" delay="0">
                          <p:tn val="233"/>
                        </p:cond>
                      </p:stCondLst>
                      <p:childTnLst>
                        <p:par>
                          <p:cTn id="2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  <p:cond evt="onBegin" delay="0">
                          <p:tn val="238"/>
                        </p:cond>
                      </p:stCondLst>
                      <p:childTnLst>
                        <p:par>
                          <p:cTn id="2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  <p:cond evt="onBegin" delay="0">
                          <p:tn val="243"/>
                        </p:cond>
                      </p:stCondLst>
                      <p:childTnLst>
                        <p:par>
                          <p:cTn id="2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5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5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5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5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5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5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8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  <p:cond evt="onBegin" delay="0">
                          <p:tn val="286"/>
                        </p:cond>
                      </p:stCondLst>
                      <p:childTnLst>
                        <p:par>
                          <p:cTn id="2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  <p:cond evt="onBegin" delay="0">
                          <p:tn val="291"/>
                        </p:cond>
                      </p:stCondLst>
                      <p:childTnLst>
                        <p:par>
                          <p:cTn id="2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  <p:cond evt="onBegin" delay="0">
                          <p:tn val="304"/>
                        </p:cond>
                      </p:stCondLst>
                      <p:childTnLst>
                        <p:par>
                          <p:cTn id="3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  <p:cond evt="onBegin" delay="0">
                          <p:tn val="309"/>
                        </p:cond>
                      </p:stCondLst>
                      <p:childTnLst>
                        <p:par>
                          <p:cTn id="3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  <p:cond evt="onBegin" delay="0">
                          <p:tn val="314"/>
                        </p:cond>
                      </p:stCondLst>
                      <p:childTnLst>
                        <p:par>
                          <p:cTn id="3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386" name="AutoShape 41"/>
          <p:cNvSpPr/>
          <p:nvPr/>
        </p:nvSpPr>
        <p:spPr>
          <a:xfrm>
            <a:off x="1930400" y="5564188"/>
            <a:ext cx="5715000" cy="12192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12700" cap="sq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6387" name="AutoShape 31"/>
          <p:cNvSpPr/>
          <p:nvPr/>
        </p:nvSpPr>
        <p:spPr>
          <a:xfrm>
            <a:off x="2387600" y="1830388"/>
            <a:ext cx="6172200" cy="16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6388" name="Rectangle 2"/>
          <p:cNvSpPr/>
          <p:nvPr/>
        </p:nvSpPr>
        <p:spPr>
          <a:xfrm>
            <a:off x="468313" y="333375"/>
            <a:ext cx="6577012" cy="6619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3200" b="1">
                <a:solidFill>
                  <a:srgbClr val="CC3300"/>
                </a:solidFill>
                <a:latin typeface="黑体"/>
                <a:ea typeface="黑体"/>
              </a:rPr>
              <a:t>方法</a:t>
            </a:r>
            <a:r>
              <a:rPr lang="en-US" sz="3200" b="1">
                <a:solidFill>
                  <a:srgbClr val="CC3300"/>
                </a:solidFill>
                <a:latin typeface="黑体"/>
                <a:ea typeface="黑体"/>
              </a:rPr>
              <a:t>1  </a:t>
            </a:r>
            <a:r>
              <a:rPr lang="zh-CN" sz="3200" b="1">
                <a:solidFill>
                  <a:srgbClr val="CC3300"/>
                </a:solidFill>
                <a:latin typeface="黑体"/>
                <a:ea typeface="黑体"/>
              </a:rPr>
              <a:t>递归子程序翻译法</a:t>
            </a:r>
            <a:endParaRPr lang="zh-CN" sz="32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sp>
        <p:nvSpPr>
          <p:cNvPr id="16389" name="Text Box 15"/>
          <p:cNvSpPr/>
          <p:nvPr/>
        </p:nvSpPr>
        <p:spPr>
          <a:xfrm>
            <a:off x="1168400" y="1754188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  <a:buFont typeface="Wingdings" charset="2"/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⒈ 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设置</a:t>
            </a:r>
            <a:endParaRPr lang="zh-CN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6390" name="Text Box 16"/>
          <p:cNvSpPr/>
          <p:nvPr/>
        </p:nvSpPr>
        <p:spPr>
          <a:xfrm>
            <a:off x="2692400" y="1830388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 b="1">
                <a:latin typeface="黑体"/>
                <a:ea typeface="黑体"/>
              </a:rPr>
              <a:t>语义栈：</a:t>
            </a:r>
            <a:r>
              <a:rPr lang="en-US" sz="2400" b="1">
                <a:latin typeface="黑体"/>
                <a:ea typeface="黑体"/>
              </a:rPr>
              <a:t>SEM[m]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6391" name="Text Box 17"/>
          <p:cNvSpPr/>
          <p:nvPr/>
        </p:nvSpPr>
        <p:spPr>
          <a:xfrm>
            <a:off x="2692400" y="2516188"/>
            <a:ext cx="2590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 b="1">
                <a:latin typeface="黑体"/>
                <a:ea typeface="黑体"/>
              </a:rPr>
              <a:t>四元式区：</a:t>
            </a:r>
            <a:r>
              <a:rPr lang="en-US" sz="2400" b="1">
                <a:latin typeface="黑体"/>
                <a:ea typeface="黑体"/>
              </a:rPr>
              <a:t>QT[q]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6392" name="Text Box 18"/>
          <p:cNvSpPr/>
          <p:nvPr/>
        </p:nvSpPr>
        <p:spPr>
          <a:xfrm>
            <a:off x="1244600" y="3354388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⒉ 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翻译文法设计</a:t>
            </a:r>
            <a:endParaRPr lang="zh-CN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6393" name="Text Box 25"/>
          <p:cNvSpPr/>
          <p:nvPr/>
        </p:nvSpPr>
        <p:spPr>
          <a:xfrm>
            <a:off x="1244600" y="5106988"/>
            <a:ext cx="4876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⒊ 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递归子程序的扩展</a:t>
            </a:r>
            <a:endParaRPr lang="zh-CN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grpSp>
        <p:nvGrpSpPr>
          <p:cNvPr id="16394" name="Group 37"/>
          <p:cNvGrpSpPr/>
          <p:nvPr/>
        </p:nvGrpSpPr>
        <p:grpSpPr>
          <a:xfrm>
            <a:off x="2159000" y="5530850"/>
            <a:ext cx="5462588" cy="1239838"/>
            <a:chOff x="1344" y="3360"/>
            <a:chExt cx="3216" cy="760"/>
          </a:xfrm>
        </p:grpSpPr>
        <p:sp>
          <p:nvSpPr>
            <p:cNvPr id="16405" name="Text Box 26"/>
            <p:cNvSpPr/>
            <p:nvPr/>
          </p:nvSpPr>
          <p:spPr>
            <a:xfrm>
              <a:off x="1344" y="3360"/>
              <a:ext cx="3216" cy="28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① </a:t>
              </a:r>
              <a:r>
                <a:rPr lang="zh-CN" sz="2400" b="1">
                  <a:latin typeface="黑体"/>
                  <a:ea typeface="黑体"/>
                </a:rPr>
                <a:t>动作符号在哪，就在哪执行之；</a:t>
              </a:r>
              <a:endParaRPr lang="zh-CN" sz="2400" b="1">
                <a:latin typeface="黑体"/>
                <a:ea typeface="黑体"/>
              </a:endParaRPr>
            </a:p>
          </p:txBody>
        </p:sp>
        <p:sp>
          <p:nvSpPr>
            <p:cNvPr id="16406" name="Text Box 27"/>
            <p:cNvSpPr/>
            <p:nvPr/>
          </p:nvSpPr>
          <p:spPr>
            <a:xfrm>
              <a:off x="1344" y="3600"/>
              <a:ext cx="2592" cy="28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② </a:t>
              </a:r>
              <a:r>
                <a:rPr lang="zh-CN" sz="2400" b="1">
                  <a:latin typeface="黑体"/>
                  <a:ea typeface="黑体"/>
                </a:rPr>
                <a:t>主控程序</a:t>
              </a:r>
              <a:r>
                <a:rPr lang="en-US" sz="2400" b="1">
                  <a:latin typeface="黑体"/>
                  <a:ea typeface="黑体"/>
                </a:rPr>
                <a:t>(Z -&gt; E )</a:t>
              </a:r>
              <a:r>
                <a:rPr lang="zh-CN" sz="2400" b="1">
                  <a:latin typeface="黑体"/>
                  <a:ea typeface="黑体"/>
                </a:rPr>
                <a:t>功能：</a:t>
              </a:r>
              <a:endParaRPr lang="zh-CN" sz="2400" b="1">
                <a:latin typeface="黑体"/>
                <a:ea typeface="黑体"/>
              </a:endParaRPr>
            </a:p>
          </p:txBody>
        </p:sp>
        <p:sp>
          <p:nvSpPr>
            <p:cNvPr id="16407" name="Text Box 28"/>
            <p:cNvSpPr/>
            <p:nvPr/>
          </p:nvSpPr>
          <p:spPr>
            <a:xfrm>
              <a:off x="2064" y="3840"/>
              <a:ext cx="2160" cy="28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※</a:t>
              </a:r>
              <a:r>
                <a:rPr lang="zh-CN" sz="2400" b="1">
                  <a:latin typeface="黑体"/>
                  <a:ea typeface="黑体"/>
                </a:rPr>
                <a:t>初始化； 结果输出。</a:t>
              </a:r>
              <a:endParaRPr lang="zh-CN" sz="2400" b="1">
                <a:latin typeface="黑体"/>
                <a:ea typeface="黑体"/>
              </a:endParaRPr>
            </a:p>
          </p:txBody>
        </p:sp>
      </p:grpSp>
      <p:grpSp>
        <p:nvGrpSpPr>
          <p:cNvPr id="16395" name="Group 36"/>
          <p:cNvGrpSpPr/>
          <p:nvPr/>
        </p:nvGrpSpPr>
        <p:grpSpPr>
          <a:xfrm>
            <a:off x="1701800" y="3887788"/>
            <a:ext cx="6705600" cy="1219200"/>
            <a:chOff x="1152" y="2352"/>
            <a:chExt cx="4224" cy="768"/>
          </a:xfrm>
        </p:grpSpPr>
        <p:grpSp>
          <p:nvGrpSpPr>
            <p:cNvPr id="16399" name="Group 23"/>
            <p:cNvGrpSpPr/>
            <p:nvPr/>
          </p:nvGrpSpPr>
          <p:grpSpPr>
            <a:xfrm>
              <a:off x="1872" y="2352"/>
              <a:ext cx="3504" cy="768"/>
              <a:chOff x="1200" y="1824"/>
              <a:chExt cx="3504" cy="768"/>
            </a:xfrm>
          </p:grpSpPr>
          <p:sp>
            <p:nvSpPr>
              <p:cNvPr id="16401" name="AutoShape 22"/>
              <p:cNvSpPr/>
              <p:nvPr/>
            </p:nvSpPr>
            <p:spPr>
              <a:xfrm>
                <a:off x="1200" y="1824"/>
                <a:ext cx="3504" cy="768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12700" cap="sq">
                <a:solidFill>
                  <a:schemeClr val="tx1"/>
                </a:solidFill>
                <a:miter/>
              </a:ln>
            </p:spPr>
            <p:txBody>
              <a:bodyPr wrap="none"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/>
                <a:endParaRPr lang="zh-CN"/>
              </a:p>
            </p:txBody>
          </p:sp>
          <p:sp>
            <p:nvSpPr>
              <p:cNvPr id="16402" name="Text Box 19"/>
              <p:cNvSpPr/>
              <p:nvPr/>
            </p:nvSpPr>
            <p:spPr>
              <a:xfrm>
                <a:off x="1248" y="1824"/>
                <a:ext cx="340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</a:pPr>
                <a:r>
                  <a:rPr lang="en-US" sz="2400" b="1">
                    <a:latin typeface="黑体"/>
                    <a:ea typeface="黑体"/>
                  </a:rPr>
                  <a:t>E -&gt; T { + T</a:t>
                </a:r>
                <a:r>
                  <a:rPr lang="en-US" sz="2400" b="1">
                    <a:solidFill>
                      <a:srgbClr val="0000CC"/>
                    </a:solidFill>
                    <a:latin typeface="黑体"/>
                    <a:ea typeface="黑体"/>
                  </a:rPr>
                  <a:t>{</a:t>
                </a:r>
                <a:r>
                  <a:rPr lang="en-US" sz="2400" b="1">
                    <a:solidFill>
                      <a:schemeClr val="tx2"/>
                    </a:solidFill>
                    <a:latin typeface="黑体"/>
                    <a:ea typeface="黑体"/>
                  </a:rPr>
                  <a:t>GEQ(+)</a:t>
                </a:r>
                <a:r>
                  <a:rPr lang="en-US" sz="2400" b="1">
                    <a:solidFill>
                      <a:srgbClr val="0000CC"/>
                    </a:solidFill>
                    <a:latin typeface="黑体"/>
                    <a:ea typeface="黑体"/>
                  </a:rPr>
                  <a:t>}</a:t>
                </a:r>
                <a:r>
                  <a:rPr lang="en-US" sz="2400" b="1">
                    <a:solidFill>
                      <a:schemeClr val="tx2"/>
                    </a:solidFill>
                    <a:latin typeface="黑体"/>
                    <a:ea typeface="黑体"/>
                  </a:rPr>
                  <a:t>|- T</a:t>
                </a:r>
                <a:r>
                  <a:rPr lang="en-US" sz="2400" b="1">
                    <a:solidFill>
                      <a:srgbClr val="0000CC"/>
                    </a:solidFill>
                    <a:latin typeface="黑体"/>
                    <a:ea typeface="黑体"/>
                  </a:rPr>
                  <a:t>{</a:t>
                </a:r>
                <a:r>
                  <a:rPr lang="en-US" sz="2400" b="1">
                    <a:solidFill>
                      <a:schemeClr val="tx2"/>
                    </a:solidFill>
                    <a:latin typeface="黑体"/>
                    <a:ea typeface="黑体"/>
                  </a:rPr>
                  <a:t>GEQ(-)</a:t>
                </a:r>
                <a:r>
                  <a:rPr lang="en-US" sz="2400" b="1">
                    <a:solidFill>
                      <a:srgbClr val="0000CC"/>
                    </a:solidFill>
                    <a:latin typeface="黑体"/>
                    <a:ea typeface="黑体"/>
                  </a:rPr>
                  <a:t>} </a:t>
                </a:r>
                <a:r>
                  <a:rPr lang="en-US" sz="2400" b="1">
                    <a:solidFill>
                      <a:schemeClr val="tx2"/>
                    </a:solidFill>
                    <a:latin typeface="黑体"/>
                    <a:ea typeface="黑体"/>
                  </a:rPr>
                  <a:t>}</a:t>
                </a:r>
                <a:endParaRPr lang="en-US" sz="2400" b="1">
                  <a:solidFill>
                    <a:schemeClr val="tx2"/>
                  </a:solidFill>
                  <a:latin typeface="黑体"/>
                  <a:ea typeface="黑体"/>
                </a:endParaRPr>
              </a:p>
            </p:txBody>
          </p:sp>
          <p:sp>
            <p:nvSpPr>
              <p:cNvPr id="16403" name="Text Box 20"/>
              <p:cNvSpPr/>
              <p:nvPr/>
            </p:nvSpPr>
            <p:spPr>
              <a:xfrm>
                <a:off x="1248" y="2064"/>
                <a:ext cx="340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</a:pPr>
                <a:r>
                  <a:rPr lang="en-US" sz="2400" b="1">
                    <a:latin typeface="黑体"/>
                    <a:ea typeface="黑体"/>
                  </a:rPr>
                  <a:t>T -&gt; F { * F</a:t>
                </a:r>
                <a:r>
                  <a:rPr lang="en-US" sz="2400" b="1">
                    <a:solidFill>
                      <a:srgbClr val="0000CC"/>
                    </a:solidFill>
                    <a:latin typeface="黑体"/>
                    <a:ea typeface="黑体"/>
                  </a:rPr>
                  <a:t>{</a:t>
                </a:r>
                <a:r>
                  <a:rPr lang="en-US" sz="2400" b="1">
                    <a:solidFill>
                      <a:schemeClr val="tx2"/>
                    </a:solidFill>
                    <a:latin typeface="黑体"/>
                    <a:ea typeface="黑体"/>
                  </a:rPr>
                  <a:t>GEQ(*)</a:t>
                </a:r>
                <a:r>
                  <a:rPr lang="en-US" sz="2400" b="1">
                    <a:solidFill>
                      <a:srgbClr val="0000CC"/>
                    </a:solidFill>
                    <a:latin typeface="黑体"/>
                    <a:ea typeface="黑体"/>
                  </a:rPr>
                  <a:t>}</a:t>
                </a:r>
                <a:r>
                  <a:rPr lang="en-US" sz="2400" b="1">
                    <a:solidFill>
                      <a:schemeClr val="tx2"/>
                    </a:solidFill>
                    <a:latin typeface="黑体"/>
                    <a:ea typeface="黑体"/>
                  </a:rPr>
                  <a:t>|/ T</a:t>
                </a:r>
                <a:r>
                  <a:rPr lang="en-US" sz="2400" b="1">
                    <a:solidFill>
                      <a:srgbClr val="0000CC"/>
                    </a:solidFill>
                    <a:latin typeface="黑体"/>
                    <a:ea typeface="黑体"/>
                  </a:rPr>
                  <a:t>{</a:t>
                </a:r>
                <a:r>
                  <a:rPr lang="en-US" sz="2400" b="1">
                    <a:solidFill>
                      <a:schemeClr val="tx2"/>
                    </a:solidFill>
                    <a:latin typeface="黑体"/>
                    <a:ea typeface="黑体"/>
                  </a:rPr>
                  <a:t>GEQ(/)</a:t>
                </a:r>
                <a:r>
                  <a:rPr lang="en-US" sz="2400" b="1">
                    <a:solidFill>
                      <a:srgbClr val="0000CC"/>
                    </a:solidFill>
                    <a:latin typeface="黑体"/>
                    <a:ea typeface="黑体"/>
                  </a:rPr>
                  <a:t>} </a:t>
                </a:r>
                <a:r>
                  <a:rPr lang="en-US" sz="2400" b="1">
                    <a:solidFill>
                      <a:schemeClr val="tx2"/>
                    </a:solidFill>
                    <a:latin typeface="黑体"/>
                    <a:ea typeface="黑体"/>
                  </a:rPr>
                  <a:t>}</a:t>
                </a:r>
                <a:endParaRPr lang="en-US" sz="2400" b="1">
                  <a:solidFill>
                    <a:schemeClr val="tx2"/>
                  </a:solidFill>
                  <a:latin typeface="黑体"/>
                  <a:ea typeface="黑体"/>
                </a:endParaRPr>
              </a:p>
            </p:txBody>
          </p:sp>
          <p:sp>
            <p:nvSpPr>
              <p:cNvPr id="16404" name="Text Box 21"/>
              <p:cNvSpPr/>
              <p:nvPr/>
            </p:nvSpPr>
            <p:spPr>
              <a:xfrm>
                <a:off x="1248" y="2304"/>
                <a:ext cx="235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</a:pPr>
                <a:r>
                  <a:rPr lang="en-US" sz="2400" b="1">
                    <a:latin typeface="黑体"/>
                    <a:ea typeface="黑体"/>
                  </a:rPr>
                  <a:t>F -&gt; i</a:t>
                </a:r>
                <a:r>
                  <a:rPr lang="en-US" sz="2400" b="1">
                    <a:solidFill>
                      <a:srgbClr val="0000CC"/>
                    </a:solidFill>
                    <a:latin typeface="黑体"/>
                    <a:ea typeface="黑体"/>
                  </a:rPr>
                  <a:t>{</a:t>
                </a:r>
                <a:r>
                  <a:rPr lang="en-US" sz="2400" b="1">
                    <a:solidFill>
                      <a:schemeClr val="tx2"/>
                    </a:solidFill>
                    <a:latin typeface="黑体"/>
                    <a:ea typeface="黑体"/>
                  </a:rPr>
                  <a:t>PUSH(i)</a:t>
                </a:r>
                <a:r>
                  <a:rPr lang="en-US" sz="2400" b="1">
                    <a:solidFill>
                      <a:srgbClr val="0000CC"/>
                    </a:solidFill>
                    <a:latin typeface="黑体"/>
                    <a:ea typeface="黑体"/>
                  </a:rPr>
                  <a:t>}</a:t>
                </a:r>
                <a:r>
                  <a:rPr lang="en-US" sz="2400" b="1">
                    <a:solidFill>
                      <a:schemeClr val="tx2"/>
                    </a:solidFill>
                    <a:latin typeface="黑体"/>
                    <a:ea typeface="黑体"/>
                  </a:rPr>
                  <a:t>| ( E )</a:t>
                </a:r>
                <a:endParaRPr lang="en-US" sz="2400" b="1">
                  <a:solidFill>
                    <a:schemeClr val="tx2"/>
                  </a:solidFill>
                  <a:latin typeface="黑体"/>
                  <a:ea typeface="黑体"/>
                </a:endParaRPr>
              </a:p>
            </p:txBody>
          </p:sp>
        </p:grpSp>
        <p:sp>
          <p:nvSpPr>
            <p:cNvPr id="16400" name="Text Box 29"/>
            <p:cNvSpPr/>
            <p:nvPr/>
          </p:nvSpPr>
          <p:spPr>
            <a:xfrm>
              <a:off x="1152" y="2352"/>
              <a:ext cx="62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G1(E):</a:t>
              </a:r>
              <a:endParaRPr lang="en-US" sz="2400" b="1">
                <a:latin typeface="黑体"/>
                <a:ea typeface="黑体"/>
              </a:endParaRPr>
            </a:p>
          </p:txBody>
        </p:sp>
      </p:grpSp>
      <p:sp>
        <p:nvSpPr>
          <p:cNvPr id="16396" name="Text Box 30"/>
          <p:cNvSpPr/>
          <p:nvPr/>
        </p:nvSpPr>
        <p:spPr>
          <a:xfrm>
            <a:off x="565150" y="1066800"/>
            <a:ext cx="78486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  <a:buFont typeface="Wingdings" charset="2"/>
            </a:pPr>
            <a:r>
              <a:rPr lang="en-US" sz="2800" b="1">
                <a:latin typeface="黑体"/>
                <a:ea typeface="黑体"/>
              </a:rPr>
              <a:t>【</a:t>
            </a:r>
            <a:r>
              <a:rPr lang="zh-CN" sz="2800" b="1">
                <a:latin typeface="黑体"/>
                <a:ea typeface="黑体"/>
              </a:rPr>
              <a:t>例</a:t>
            </a:r>
            <a:r>
              <a:rPr lang="en-US" sz="2800" b="1">
                <a:latin typeface="黑体"/>
                <a:ea typeface="黑体"/>
              </a:rPr>
              <a:t>7.10】</a:t>
            </a:r>
            <a:r>
              <a:rPr lang="zh-CN" sz="2800" b="1">
                <a:solidFill>
                  <a:srgbClr val="0000CC"/>
                </a:solidFill>
                <a:latin typeface="黑体"/>
                <a:ea typeface="黑体"/>
              </a:rPr>
              <a:t>算术表达式四元式</a:t>
            </a:r>
            <a:r>
              <a:rPr lang="zh-CN" sz="2800" b="1">
                <a:solidFill>
                  <a:srgbClr val="CC3300"/>
                </a:solidFill>
                <a:latin typeface="黑体"/>
                <a:ea typeface="黑体"/>
              </a:rPr>
              <a:t>翻译器的设计</a:t>
            </a:r>
            <a:r>
              <a:rPr lang="en-US" sz="2400" b="1">
                <a:solidFill>
                  <a:srgbClr val="CC3300"/>
                </a:solidFill>
                <a:latin typeface="黑体"/>
                <a:ea typeface="黑体"/>
              </a:rPr>
              <a:t>1</a:t>
            </a:r>
            <a:r>
              <a:rPr lang="zh-CN" sz="2800" b="1">
                <a:solidFill>
                  <a:srgbClr val="CC3300"/>
                </a:solidFill>
                <a:latin typeface="黑体"/>
                <a:ea typeface="黑体"/>
              </a:rPr>
              <a:t>：</a:t>
            </a:r>
            <a:endParaRPr lang="zh-CN" sz="2800" b="1">
              <a:latin typeface="黑体"/>
              <a:ea typeface="黑体"/>
            </a:endParaRPr>
          </a:p>
        </p:txBody>
      </p:sp>
      <p:sp>
        <p:nvSpPr>
          <p:cNvPr id="16397" name="Text Box 39"/>
          <p:cNvSpPr/>
          <p:nvPr/>
        </p:nvSpPr>
        <p:spPr>
          <a:xfrm>
            <a:off x="3987800" y="21351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---</a:t>
            </a:r>
            <a:r>
              <a:rPr lang="zh-CN" sz="2400" b="1">
                <a:latin typeface="黑体"/>
                <a:ea typeface="黑体"/>
              </a:rPr>
              <a:t>暂存运算对象的属性值。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16398" name="Text Box 40"/>
          <p:cNvSpPr/>
          <p:nvPr/>
        </p:nvSpPr>
        <p:spPr>
          <a:xfrm>
            <a:off x="3987800" y="2938463"/>
            <a:ext cx="442595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---</a:t>
            </a:r>
            <a:r>
              <a:rPr lang="zh-CN" sz="2400" b="1">
                <a:latin typeface="黑体"/>
                <a:ea typeface="黑体"/>
              </a:rPr>
              <a:t>四元式生成结果的存储区。</a:t>
            </a:r>
            <a:endParaRPr lang="zh-CN" sz="2400" b="1"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  <p:cond evt="onBegin" delay="0">
                          <p:tn val="35"/>
                        </p:cond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  <p:cond evt="onBegin" delay="0">
                          <p:tn val="40"/>
                        </p:cond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  <p:cond evt="onBegin" delay="0">
                          <p:tn val="45"/>
                        </p:cond>
                      </p:stCondLst>
                      <p:childTnLst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  <p:cond evt="onBegin" delay="0">
                          <p:tn val="55"/>
                        </p:cond>
                      </p:stCondLst>
                      <p:childTnLst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410" name="Rectangle 2"/>
          <p:cNvSpPr/>
          <p:nvPr/>
        </p:nvSpPr>
        <p:spPr>
          <a:xfrm>
            <a:off x="468313" y="549275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3200" b="1">
                <a:solidFill>
                  <a:srgbClr val="CC3300"/>
                </a:solidFill>
                <a:latin typeface="黑体"/>
                <a:ea typeface="黑体"/>
              </a:rPr>
              <a:t>※ </a:t>
            </a:r>
            <a:r>
              <a:rPr lang="zh-CN" sz="3200" b="1">
                <a:solidFill>
                  <a:srgbClr val="0000CC"/>
                </a:solidFill>
                <a:latin typeface="黑体"/>
                <a:ea typeface="黑体"/>
              </a:rPr>
              <a:t>算术表达式</a:t>
            </a:r>
            <a:r>
              <a:rPr lang="zh-CN" sz="3200" b="1">
                <a:solidFill>
                  <a:srgbClr val="CC3300"/>
                </a:solidFill>
                <a:latin typeface="黑体"/>
                <a:ea typeface="黑体"/>
              </a:rPr>
              <a:t>翻译文法</a:t>
            </a:r>
            <a:r>
              <a:rPr lang="zh-CN" sz="3200" b="1">
                <a:solidFill>
                  <a:srgbClr val="0000CC"/>
                </a:solidFill>
                <a:latin typeface="黑体"/>
                <a:ea typeface="黑体"/>
              </a:rPr>
              <a:t>的递归子程序：</a:t>
            </a:r>
            <a:endParaRPr lang="zh-CN" sz="32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grpSp>
        <p:nvGrpSpPr>
          <p:cNvPr id="17411" name="Group 282"/>
          <p:cNvGrpSpPr/>
          <p:nvPr/>
        </p:nvGrpSpPr>
        <p:grpSpPr>
          <a:xfrm>
            <a:off x="4581525" y="1355725"/>
            <a:ext cx="3810000" cy="5264150"/>
            <a:chOff x="2976" y="672"/>
            <a:chExt cx="2400" cy="3316"/>
          </a:xfrm>
        </p:grpSpPr>
        <p:sp>
          <p:nvSpPr>
            <p:cNvPr id="17443" name="Rectangle 241"/>
            <p:cNvSpPr/>
            <p:nvPr/>
          </p:nvSpPr>
          <p:spPr>
            <a:xfrm>
              <a:off x="2976" y="672"/>
              <a:ext cx="2400" cy="331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2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7444" name="Text Box 215"/>
            <p:cNvSpPr/>
            <p:nvPr/>
          </p:nvSpPr>
          <p:spPr>
            <a:xfrm>
              <a:off x="3456" y="2784"/>
              <a:ext cx="288" cy="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  <a:buChar char="•"/>
              </a:pPr>
              <a:r>
                <a:rPr lang="en-US" sz="2800" b="1">
                  <a:latin typeface="黑体"/>
                  <a:ea typeface="黑体"/>
                </a:rPr>
                <a:t>  </a:t>
              </a:r>
              <a:endParaRPr lang="en-US" sz="2800" b="1">
                <a:latin typeface="黑体"/>
                <a:ea typeface="黑体"/>
              </a:endParaRPr>
            </a:p>
          </p:txBody>
        </p:sp>
        <p:sp>
          <p:nvSpPr>
            <p:cNvPr id="17445" name="Text Box 216"/>
            <p:cNvSpPr/>
            <p:nvPr/>
          </p:nvSpPr>
          <p:spPr>
            <a:xfrm>
              <a:off x="3552" y="2784"/>
              <a:ext cx="33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solidFill>
                    <a:srgbClr val="0000CC"/>
                  </a:solidFill>
                  <a:latin typeface="黑体"/>
                  <a:ea typeface="黑体"/>
                </a:rPr>
                <a:t>R</a:t>
              </a:r>
              <a:r>
                <a:rPr lang="en-US" b="1">
                  <a:solidFill>
                    <a:srgbClr val="0000CC"/>
                  </a:solidFill>
                  <a:latin typeface="黑体"/>
                  <a:ea typeface="黑体"/>
                </a:rPr>
                <a:t>2</a:t>
              </a:r>
              <a:endParaRPr lang="en-US" b="1">
                <a:solidFill>
                  <a:srgbClr val="0000CC"/>
                </a:solidFill>
                <a:latin typeface="黑体"/>
                <a:ea typeface="黑体"/>
              </a:endParaRPr>
            </a:p>
          </p:txBody>
        </p:sp>
        <p:sp>
          <p:nvSpPr>
            <p:cNvPr id="17446" name="AutoShape 219"/>
            <p:cNvSpPr/>
            <p:nvPr/>
          </p:nvSpPr>
          <p:spPr>
            <a:xfrm>
              <a:off x="3271" y="720"/>
              <a:ext cx="610" cy="2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7447" name="Text Box 220"/>
            <p:cNvSpPr/>
            <p:nvPr/>
          </p:nvSpPr>
          <p:spPr>
            <a:xfrm>
              <a:off x="3216" y="720"/>
              <a:ext cx="720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  </a:t>
              </a:r>
              <a:r>
                <a:rPr lang="zh-CN" sz="2000" b="1">
                  <a:latin typeface="Arial Narrow"/>
                  <a:ea typeface="黑体"/>
                </a:rPr>
                <a:t>入口</a:t>
              </a:r>
              <a:endParaRPr lang="zh-CN" sz="2000" b="1">
                <a:latin typeface="Arial Narrow"/>
                <a:ea typeface="黑体"/>
              </a:endParaRPr>
            </a:p>
          </p:txBody>
        </p:sp>
        <p:sp>
          <p:nvSpPr>
            <p:cNvPr id="17448" name="AutoShape 222"/>
            <p:cNvSpPr/>
            <p:nvPr/>
          </p:nvSpPr>
          <p:spPr>
            <a:xfrm>
              <a:off x="4752" y="3600"/>
              <a:ext cx="523" cy="288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7449" name="Text Box 223"/>
            <p:cNvSpPr/>
            <p:nvPr/>
          </p:nvSpPr>
          <p:spPr>
            <a:xfrm>
              <a:off x="4704" y="3600"/>
              <a:ext cx="619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zh-CN" sz="2000" b="1">
                  <a:latin typeface="Arial Narrow"/>
                  <a:ea typeface="黑体"/>
                </a:rPr>
                <a:t>出口</a:t>
              </a:r>
              <a:endParaRPr lang="zh-CN" sz="2000" b="1">
                <a:latin typeface="Arial Narrow"/>
                <a:ea typeface="黑体"/>
              </a:endParaRPr>
            </a:p>
          </p:txBody>
        </p:sp>
        <p:cxnSp>
          <p:nvCxnSpPr>
            <p:cNvPr id="17450" name="Line 224"/>
            <p:cNvCxnSpPr/>
            <p:nvPr/>
          </p:nvCxnSpPr>
          <p:spPr>
            <a:xfrm flipH="1">
              <a:off x="3600" y="100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cxnSp>
          <p:nvCxnSpPr>
            <p:cNvPr id="17451" name="Line 225"/>
            <p:cNvCxnSpPr/>
            <p:nvPr/>
          </p:nvCxnSpPr>
          <p:spPr>
            <a:xfrm flipV="1">
              <a:off x="3840" y="19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cxnSp>
          <p:nvCxnSpPr>
            <p:cNvPr id="17452" name="Line 226"/>
            <p:cNvCxnSpPr/>
            <p:nvPr/>
          </p:nvCxnSpPr>
          <p:spPr>
            <a:xfrm flipH="1">
              <a:off x="3552" y="139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7453" name="Text Box 227"/>
            <p:cNvSpPr/>
            <p:nvPr/>
          </p:nvSpPr>
          <p:spPr>
            <a:xfrm>
              <a:off x="3168" y="2256"/>
              <a:ext cx="768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NEXT(w)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7454" name="Line 228"/>
            <p:cNvCxnSpPr/>
            <p:nvPr/>
          </p:nvCxnSpPr>
          <p:spPr>
            <a:xfrm flipH="1">
              <a:off x="3552" y="2064"/>
              <a:ext cx="0" cy="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7455" name="Rectangle 230"/>
            <p:cNvSpPr/>
            <p:nvPr/>
          </p:nvSpPr>
          <p:spPr>
            <a:xfrm>
              <a:off x="3312" y="1152"/>
              <a:ext cx="528" cy="234"/>
            </a:xfrm>
            <a:prstGeom prst="rect">
              <a:avLst/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7456" name="Text Box 231"/>
            <p:cNvSpPr/>
            <p:nvPr/>
          </p:nvSpPr>
          <p:spPr>
            <a:xfrm>
              <a:off x="3518" y="1152"/>
              <a:ext cx="241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T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7457" name="Line 232"/>
            <p:cNvCxnSpPr/>
            <p:nvPr/>
          </p:nvCxnSpPr>
          <p:spPr>
            <a:xfrm flipH="1">
              <a:off x="3393" y="1152"/>
              <a:ext cx="0" cy="23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17458" name="Line 233"/>
            <p:cNvCxnSpPr/>
            <p:nvPr/>
          </p:nvCxnSpPr>
          <p:spPr>
            <a:xfrm flipH="1">
              <a:off x="3552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7459" name="Text Box 235"/>
            <p:cNvSpPr/>
            <p:nvPr/>
          </p:nvSpPr>
          <p:spPr>
            <a:xfrm>
              <a:off x="3303" y="1776"/>
              <a:ext cx="499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   </a:t>
              </a:r>
              <a:r>
                <a:rPr lang="en-US" sz="2000" b="1">
                  <a:latin typeface="黑体"/>
                  <a:ea typeface="黑体"/>
                </a:rPr>
                <a:t>+</a:t>
              </a:r>
              <a:endParaRPr lang="en-US" sz="2000" b="1" baseline="-25000">
                <a:latin typeface="黑体"/>
                <a:ea typeface="黑体"/>
              </a:endParaRPr>
            </a:p>
          </p:txBody>
        </p:sp>
        <p:sp>
          <p:nvSpPr>
            <p:cNvPr id="17460" name="AutoShape 236"/>
            <p:cNvSpPr/>
            <p:nvPr/>
          </p:nvSpPr>
          <p:spPr>
            <a:xfrm>
              <a:off x="3264" y="1776"/>
              <a:ext cx="576" cy="28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cxnSp>
          <p:nvCxnSpPr>
            <p:cNvPr id="17461" name="Line 237"/>
            <p:cNvCxnSpPr/>
            <p:nvPr/>
          </p:nvCxnSpPr>
          <p:spPr>
            <a:xfrm>
              <a:off x="3120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cxnSp>
          <p:nvCxnSpPr>
            <p:cNvPr id="17462" name="Line 238"/>
            <p:cNvCxnSpPr/>
            <p:nvPr/>
          </p:nvCxnSpPr>
          <p:spPr>
            <a:xfrm flipH="1">
              <a:off x="3552" y="33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</a:ln>
          </p:spPr>
        </p:cxnSp>
        <p:cxnSp>
          <p:nvCxnSpPr>
            <p:cNvPr id="17463" name="Line 239"/>
            <p:cNvCxnSpPr/>
            <p:nvPr/>
          </p:nvCxnSpPr>
          <p:spPr>
            <a:xfrm flipV="1">
              <a:off x="3120" y="3696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</a:ln>
          </p:spPr>
        </p:cxnSp>
        <p:cxnSp>
          <p:nvCxnSpPr>
            <p:cNvPr id="17464" name="Line 240"/>
            <p:cNvCxnSpPr/>
            <p:nvPr/>
          </p:nvCxnSpPr>
          <p:spPr>
            <a:xfrm flipH="1" flipV="1">
              <a:off x="3120" y="1632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</a:ln>
          </p:spPr>
        </p:cxnSp>
        <p:sp>
          <p:nvSpPr>
            <p:cNvPr id="17465" name="Rectangle 243"/>
            <p:cNvSpPr/>
            <p:nvPr/>
          </p:nvSpPr>
          <p:spPr>
            <a:xfrm>
              <a:off x="3312" y="2640"/>
              <a:ext cx="528" cy="240"/>
            </a:xfrm>
            <a:prstGeom prst="rect">
              <a:avLst/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7466" name="Text Box 244"/>
            <p:cNvSpPr/>
            <p:nvPr/>
          </p:nvSpPr>
          <p:spPr>
            <a:xfrm>
              <a:off x="3513" y="2640"/>
              <a:ext cx="247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T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7467" name="Line 245"/>
            <p:cNvCxnSpPr/>
            <p:nvPr/>
          </p:nvCxnSpPr>
          <p:spPr>
            <a:xfrm flipH="1">
              <a:off x="3393" y="2640"/>
              <a:ext cx="0" cy="24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sp>
          <p:nvSpPr>
            <p:cNvPr id="17468" name="Text Box 246"/>
            <p:cNvSpPr/>
            <p:nvPr/>
          </p:nvSpPr>
          <p:spPr>
            <a:xfrm>
              <a:off x="3552" y="1968"/>
              <a:ext cx="227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y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7469" name="Text Box 247"/>
            <p:cNvSpPr/>
            <p:nvPr/>
          </p:nvSpPr>
          <p:spPr>
            <a:xfrm>
              <a:off x="3888" y="1536"/>
              <a:ext cx="227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n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7470" name="Text Box 249"/>
            <p:cNvSpPr/>
            <p:nvPr/>
          </p:nvSpPr>
          <p:spPr>
            <a:xfrm>
              <a:off x="4217" y="1776"/>
              <a:ext cx="519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   </a:t>
              </a:r>
              <a:r>
                <a:rPr lang="en-US" sz="2000" b="1">
                  <a:latin typeface="黑体"/>
                  <a:ea typeface="黑体"/>
                </a:rPr>
                <a:t>-</a:t>
              </a:r>
              <a:endParaRPr lang="en-US" sz="2000" b="1" baseline="-25000">
                <a:latin typeface="黑体"/>
                <a:ea typeface="黑体"/>
              </a:endParaRPr>
            </a:p>
          </p:txBody>
        </p:sp>
        <p:sp>
          <p:nvSpPr>
            <p:cNvPr id="17471" name="AutoShape 250"/>
            <p:cNvSpPr/>
            <p:nvPr/>
          </p:nvSpPr>
          <p:spPr>
            <a:xfrm>
              <a:off x="4176" y="1776"/>
              <a:ext cx="600" cy="23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cxnSp>
          <p:nvCxnSpPr>
            <p:cNvPr id="17472" name="Line 251"/>
            <p:cNvCxnSpPr/>
            <p:nvPr/>
          </p:nvCxnSpPr>
          <p:spPr>
            <a:xfrm flipV="1">
              <a:off x="4752" y="192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</a:ln>
          </p:spPr>
        </p:cxnSp>
        <p:sp>
          <p:nvSpPr>
            <p:cNvPr id="17473" name="Text Box 252"/>
            <p:cNvSpPr/>
            <p:nvPr/>
          </p:nvSpPr>
          <p:spPr>
            <a:xfrm>
              <a:off x="4752" y="1632"/>
              <a:ext cx="227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n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7474" name="Text Box 253"/>
            <p:cNvSpPr/>
            <p:nvPr/>
          </p:nvSpPr>
          <p:spPr>
            <a:xfrm>
              <a:off x="4128" y="2256"/>
              <a:ext cx="782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NEXT(w)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7475" name="Line 254"/>
            <p:cNvCxnSpPr/>
            <p:nvPr/>
          </p:nvCxnSpPr>
          <p:spPr>
            <a:xfrm>
              <a:off x="4464" y="2064"/>
              <a:ext cx="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cxnSp>
          <p:nvCxnSpPr>
            <p:cNvPr id="17476" name="Line 255"/>
            <p:cNvCxnSpPr/>
            <p:nvPr/>
          </p:nvCxnSpPr>
          <p:spPr>
            <a:xfrm flipH="1">
              <a:off x="4464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7477" name="Rectangle 257"/>
            <p:cNvSpPr/>
            <p:nvPr/>
          </p:nvSpPr>
          <p:spPr>
            <a:xfrm>
              <a:off x="4224" y="2640"/>
              <a:ext cx="528" cy="238"/>
            </a:xfrm>
            <a:prstGeom prst="rect">
              <a:avLst/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7478" name="Text Box 258"/>
            <p:cNvSpPr/>
            <p:nvPr/>
          </p:nvSpPr>
          <p:spPr>
            <a:xfrm>
              <a:off x="4425" y="2640"/>
              <a:ext cx="24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T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7479" name="Line 259"/>
            <p:cNvCxnSpPr/>
            <p:nvPr/>
          </p:nvCxnSpPr>
          <p:spPr>
            <a:xfrm flipH="1">
              <a:off x="4305" y="2640"/>
              <a:ext cx="0" cy="238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sp>
          <p:nvSpPr>
            <p:cNvPr id="17480" name="Text Box 260"/>
            <p:cNvSpPr/>
            <p:nvPr/>
          </p:nvSpPr>
          <p:spPr>
            <a:xfrm>
              <a:off x="4512" y="2016"/>
              <a:ext cx="231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y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7481" name="Line 261"/>
            <p:cNvCxnSpPr/>
            <p:nvPr/>
          </p:nvCxnSpPr>
          <p:spPr>
            <a:xfrm flipH="1">
              <a:off x="4464" y="33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</a:ln>
          </p:spPr>
        </p:cxnSp>
        <p:sp>
          <p:nvSpPr>
            <p:cNvPr id="17482" name="Text Box 262"/>
            <p:cNvSpPr/>
            <p:nvPr/>
          </p:nvSpPr>
          <p:spPr>
            <a:xfrm>
              <a:off x="3216" y="3216"/>
              <a:ext cx="672" cy="252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黑体"/>
                  <a:ea typeface="黑体"/>
                </a:rPr>
                <a:t>GEQ(+)</a:t>
              </a:r>
              <a:endParaRPr lang="en-US" sz="2000" b="1">
                <a:latin typeface="黑体"/>
                <a:ea typeface="黑体"/>
              </a:endParaRPr>
            </a:p>
          </p:txBody>
        </p:sp>
        <p:sp>
          <p:nvSpPr>
            <p:cNvPr id="17483" name="Text Box 263"/>
            <p:cNvSpPr/>
            <p:nvPr/>
          </p:nvSpPr>
          <p:spPr>
            <a:xfrm>
              <a:off x="4128" y="3216"/>
              <a:ext cx="720" cy="252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黑体"/>
                  <a:ea typeface="黑体"/>
                </a:rPr>
                <a:t>GEQ(-)</a:t>
              </a:r>
              <a:endParaRPr lang="en-US" sz="2000" b="1">
                <a:latin typeface="黑体"/>
                <a:ea typeface="黑体"/>
              </a:endParaRPr>
            </a:p>
          </p:txBody>
        </p:sp>
        <p:cxnSp>
          <p:nvCxnSpPr>
            <p:cNvPr id="17484" name="Line 264"/>
            <p:cNvCxnSpPr/>
            <p:nvPr/>
          </p:nvCxnSpPr>
          <p:spPr>
            <a:xfrm flipH="1">
              <a:off x="4992" y="1920"/>
              <a:ext cx="0" cy="16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7485" name="AutoShape 265"/>
            <p:cNvSpPr/>
            <p:nvPr/>
          </p:nvSpPr>
          <p:spPr>
            <a:xfrm>
              <a:off x="4176" y="768"/>
              <a:ext cx="960" cy="288"/>
            </a:xfrm>
            <a:prstGeom prst="wedgeRoundRectCallout">
              <a:avLst>
                <a:gd name="adj1" fmla="val -36250"/>
                <a:gd name="adj2" fmla="val 53472"/>
                <a:gd name="adj3" fmla="val 16667"/>
              </a:avLst>
            </a:prstGeom>
            <a:noFill/>
            <a:ln>
              <a:solidFill>
                <a:schemeClr val="tx1"/>
              </a:solidFill>
              <a:miter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zh-CN" sz="2000" b="1">
                  <a:latin typeface="Arial Narrow"/>
                  <a:ea typeface="黑体"/>
                </a:rPr>
                <a:t>子程序 </a:t>
              </a:r>
              <a:r>
                <a:rPr lang="en-US" sz="2000" b="1">
                  <a:latin typeface="Arial Narrow"/>
                  <a:ea typeface="黑体"/>
                </a:rPr>
                <a:t>E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7486" name="Text Box 267"/>
            <p:cNvSpPr/>
            <p:nvPr/>
          </p:nvSpPr>
          <p:spPr>
            <a:xfrm>
              <a:off x="4368" y="2784"/>
              <a:ext cx="288" cy="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  <a:buChar char="•"/>
              </a:pPr>
              <a:r>
                <a:rPr lang="en-US" sz="2800" b="1">
                  <a:latin typeface="黑体"/>
                  <a:ea typeface="黑体"/>
                </a:rPr>
                <a:t>  </a:t>
              </a:r>
              <a:endParaRPr lang="en-US" sz="2800" b="1">
                <a:latin typeface="黑体"/>
                <a:ea typeface="黑体"/>
              </a:endParaRPr>
            </a:p>
          </p:txBody>
        </p:sp>
        <p:sp>
          <p:nvSpPr>
            <p:cNvPr id="17487" name="Text Box 268"/>
            <p:cNvSpPr/>
            <p:nvPr/>
          </p:nvSpPr>
          <p:spPr>
            <a:xfrm>
              <a:off x="4464" y="2784"/>
              <a:ext cx="33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solidFill>
                    <a:srgbClr val="0000CC"/>
                  </a:solidFill>
                  <a:latin typeface="黑体"/>
                  <a:ea typeface="黑体"/>
                </a:rPr>
                <a:t>R</a:t>
              </a:r>
              <a:r>
                <a:rPr lang="en-US" b="1">
                  <a:solidFill>
                    <a:srgbClr val="0000CC"/>
                  </a:solidFill>
                  <a:latin typeface="黑体"/>
                  <a:ea typeface="黑体"/>
                </a:rPr>
                <a:t>3</a:t>
              </a:r>
              <a:endParaRPr lang="en-US" b="1">
                <a:solidFill>
                  <a:srgbClr val="0000CC"/>
                </a:solidFill>
                <a:latin typeface="黑体"/>
                <a:ea typeface="黑体"/>
              </a:endParaRPr>
            </a:p>
          </p:txBody>
        </p:sp>
        <p:cxnSp>
          <p:nvCxnSpPr>
            <p:cNvPr id="17488" name="Line 269"/>
            <p:cNvCxnSpPr/>
            <p:nvPr/>
          </p:nvCxnSpPr>
          <p:spPr>
            <a:xfrm>
              <a:off x="3552" y="2880"/>
              <a:ext cx="1" cy="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cxnSp>
          <p:nvCxnSpPr>
            <p:cNvPr id="17489" name="Line 270"/>
            <p:cNvCxnSpPr/>
            <p:nvPr/>
          </p:nvCxnSpPr>
          <p:spPr>
            <a:xfrm>
              <a:off x="4464" y="2880"/>
              <a:ext cx="1" cy="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7490" name="Text Box 272"/>
            <p:cNvSpPr/>
            <p:nvPr/>
          </p:nvSpPr>
          <p:spPr>
            <a:xfrm>
              <a:off x="3456" y="1296"/>
              <a:ext cx="288" cy="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  <a:buChar char="•"/>
              </a:pPr>
              <a:r>
                <a:rPr lang="en-US" sz="2800" b="1">
                  <a:latin typeface="黑体"/>
                  <a:ea typeface="黑体"/>
                </a:rPr>
                <a:t>  </a:t>
              </a:r>
              <a:endParaRPr lang="en-US" sz="2800" b="1">
                <a:latin typeface="黑体"/>
                <a:ea typeface="黑体"/>
              </a:endParaRPr>
            </a:p>
          </p:txBody>
        </p:sp>
        <p:sp>
          <p:nvSpPr>
            <p:cNvPr id="17491" name="Text Box 273"/>
            <p:cNvSpPr/>
            <p:nvPr/>
          </p:nvSpPr>
          <p:spPr>
            <a:xfrm>
              <a:off x="3552" y="1296"/>
              <a:ext cx="33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solidFill>
                    <a:srgbClr val="0000CC"/>
                  </a:solidFill>
                  <a:latin typeface="黑体"/>
                  <a:ea typeface="黑体"/>
                </a:rPr>
                <a:t>R</a:t>
              </a:r>
              <a:r>
                <a:rPr lang="en-US" b="1">
                  <a:solidFill>
                    <a:srgbClr val="0000CC"/>
                  </a:solidFill>
                  <a:latin typeface="黑体"/>
                  <a:ea typeface="黑体"/>
                </a:rPr>
                <a:t>1</a:t>
              </a:r>
              <a:endParaRPr lang="en-US" b="1">
                <a:solidFill>
                  <a:srgbClr val="0000CC"/>
                </a:solidFill>
                <a:latin typeface="黑体"/>
                <a:ea typeface="黑体"/>
              </a:endParaRPr>
            </a:p>
          </p:txBody>
        </p:sp>
      </p:grpSp>
      <p:grpSp>
        <p:nvGrpSpPr>
          <p:cNvPr id="17412" name="Group 281"/>
          <p:cNvGrpSpPr/>
          <p:nvPr/>
        </p:nvGrpSpPr>
        <p:grpSpPr>
          <a:xfrm>
            <a:off x="1152525" y="1355725"/>
            <a:ext cx="3200400" cy="5257800"/>
            <a:chOff x="816" y="672"/>
            <a:chExt cx="2016" cy="3312"/>
          </a:xfrm>
        </p:grpSpPr>
        <p:sp>
          <p:nvSpPr>
            <p:cNvPr id="17416" name="Rectangle 34"/>
            <p:cNvSpPr/>
            <p:nvPr/>
          </p:nvSpPr>
          <p:spPr>
            <a:xfrm>
              <a:off x="816" y="672"/>
              <a:ext cx="2016" cy="331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CC3300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7417" name="AutoShape 3"/>
            <p:cNvSpPr/>
            <p:nvPr/>
          </p:nvSpPr>
          <p:spPr>
            <a:xfrm>
              <a:off x="960" y="768"/>
              <a:ext cx="336" cy="1008"/>
            </a:xfrm>
            <a:prstGeom prst="wedgeRoundRectCallout">
              <a:avLst>
                <a:gd name="adj1" fmla="val 58931"/>
                <a:gd name="adj2" fmla="val -23116"/>
                <a:gd name="adj3" fmla="val 16667"/>
              </a:avLst>
            </a:prstGeom>
            <a:noFill/>
            <a:ln>
              <a:solidFill>
                <a:schemeClr val="tx1"/>
              </a:solidFill>
              <a:miter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zh-CN" sz="2000" b="1">
                  <a:latin typeface="Arial Narrow"/>
                  <a:ea typeface="黑体"/>
                </a:rPr>
                <a:t>主程序   </a:t>
              </a:r>
              <a:r>
                <a:rPr lang="en-US" sz="2000" b="1">
                  <a:latin typeface="Arial Narrow"/>
                  <a:ea typeface="黑体"/>
                </a:rPr>
                <a:t>Z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7418" name="AutoShape 14"/>
            <p:cNvSpPr/>
            <p:nvPr/>
          </p:nvSpPr>
          <p:spPr>
            <a:xfrm>
              <a:off x="1735" y="721"/>
              <a:ext cx="610" cy="277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7419" name="Text Box 15"/>
            <p:cNvSpPr/>
            <p:nvPr/>
          </p:nvSpPr>
          <p:spPr>
            <a:xfrm>
              <a:off x="1680" y="721"/>
              <a:ext cx="720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  </a:t>
              </a:r>
              <a:r>
                <a:rPr lang="zh-CN" sz="2000" b="1">
                  <a:latin typeface="Arial Narrow"/>
                  <a:ea typeface="黑体"/>
                </a:rPr>
                <a:t>开始</a:t>
              </a:r>
              <a:endParaRPr lang="zh-CN" sz="2000" b="1">
                <a:latin typeface="Arial Narrow"/>
                <a:ea typeface="黑体"/>
              </a:endParaRPr>
            </a:p>
          </p:txBody>
        </p:sp>
        <p:sp>
          <p:nvSpPr>
            <p:cNvPr id="17420" name="AutoShape 17"/>
            <p:cNvSpPr/>
            <p:nvPr/>
          </p:nvSpPr>
          <p:spPr>
            <a:xfrm>
              <a:off x="1687" y="3546"/>
              <a:ext cx="610" cy="28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7421" name="Text Box 18"/>
            <p:cNvSpPr/>
            <p:nvPr/>
          </p:nvSpPr>
          <p:spPr>
            <a:xfrm>
              <a:off x="1632" y="3546"/>
              <a:ext cx="720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   </a:t>
              </a:r>
              <a:r>
                <a:rPr lang="zh-CN" sz="2000" b="1">
                  <a:latin typeface="Arial Narrow"/>
                  <a:ea typeface="黑体"/>
                </a:rPr>
                <a:t>结束</a:t>
              </a:r>
              <a:endParaRPr lang="zh-CN" sz="2000" b="1">
                <a:latin typeface="Arial Narrow"/>
                <a:ea typeface="黑体"/>
              </a:endParaRPr>
            </a:p>
          </p:txBody>
        </p:sp>
        <p:cxnSp>
          <p:nvCxnSpPr>
            <p:cNvPr id="17422" name="Line 27"/>
            <p:cNvCxnSpPr/>
            <p:nvPr/>
          </p:nvCxnSpPr>
          <p:spPr>
            <a:xfrm flipH="1">
              <a:off x="2016" y="1013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cxnSp>
          <p:nvCxnSpPr>
            <p:cNvPr id="17423" name="Line 30"/>
            <p:cNvCxnSpPr/>
            <p:nvPr/>
          </p:nvCxnSpPr>
          <p:spPr>
            <a:xfrm flipH="1">
              <a:off x="2016" y="3351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7424" name="Text Box 202"/>
            <p:cNvSpPr/>
            <p:nvPr/>
          </p:nvSpPr>
          <p:spPr>
            <a:xfrm>
              <a:off x="1584" y="3059"/>
              <a:ext cx="912" cy="252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zh-CN" sz="2000" b="1">
                  <a:latin typeface="黑体"/>
                  <a:ea typeface="黑体"/>
                </a:rPr>
                <a:t>结果输出</a:t>
              </a:r>
              <a:endParaRPr lang="zh-CN" sz="2000" b="1">
                <a:latin typeface="黑体"/>
                <a:ea typeface="黑体"/>
              </a:endParaRPr>
            </a:p>
          </p:txBody>
        </p:sp>
        <p:sp>
          <p:nvSpPr>
            <p:cNvPr id="17425" name="Text Box 204"/>
            <p:cNvSpPr/>
            <p:nvPr/>
          </p:nvSpPr>
          <p:spPr>
            <a:xfrm>
              <a:off x="1632" y="1159"/>
              <a:ext cx="864" cy="252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黑体"/>
                  <a:ea typeface="黑体"/>
                </a:rPr>
                <a:t> </a:t>
              </a:r>
              <a:r>
                <a:rPr lang="zh-CN" sz="2000" b="1">
                  <a:latin typeface="黑体"/>
                  <a:ea typeface="黑体"/>
                </a:rPr>
                <a:t>初始化</a:t>
              </a:r>
              <a:endParaRPr lang="zh-CN" sz="2000" b="1">
                <a:latin typeface="黑体"/>
                <a:ea typeface="黑体"/>
              </a:endParaRPr>
            </a:p>
          </p:txBody>
        </p:sp>
        <p:cxnSp>
          <p:nvCxnSpPr>
            <p:cNvPr id="17426" name="Line 205"/>
            <p:cNvCxnSpPr/>
            <p:nvPr/>
          </p:nvCxnSpPr>
          <p:spPr>
            <a:xfrm flipH="1">
              <a:off x="2016" y="1451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7427" name="Text Box 20"/>
            <p:cNvSpPr/>
            <p:nvPr/>
          </p:nvSpPr>
          <p:spPr>
            <a:xfrm>
              <a:off x="1685" y="2572"/>
              <a:ext cx="66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     #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7428" name="AutoShape 21"/>
            <p:cNvSpPr/>
            <p:nvPr/>
          </p:nvSpPr>
          <p:spPr>
            <a:xfrm>
              <a:off x="1632" y="2572"/>
              <a:ext cx="774" cy="277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7429" name="Rectangle 23"/>
            <p:cNvSpPr/>
            <p:nvPr/>
          </p:nvSpPr>
          <p:spPr>
            <a:xfrm>
              <a:off x="1680" y="2036"/>
              <a:ext cx="670" cy="238"/>
            </a:xfrm>
            <a:prstGeom prst="rect">
              <a:avLst/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cxnSp>
          <p:nvCxnSpPr>
            <p:cNvPr id="17430" name="Line 25"/>
            <p:cNvCxnSpPr/>
            <p:nvPr/>
          </p:nvCxnSpPr>
          <p:spPr>
            <a:xfrm flipH="1">
              <a:off x="1783" y="2036"/>
              <a:ext cx="0" cy="238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sp>
          <p:nvSpPr>
            <p:cNvPr id="17431" name="Text Box 26"/>
            <p:cNvSpPr/>
            <p:nvPr/>
          </p:nvSpPr>
          <p:spPr>
            <a:xfrm>
              <a:off x="1680" y="1597"/>
              <a:ext cx="877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NEXT(w)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7432" name="Line 28"/>
            <p:cNvCxnSpPr/>
            <p:nvPr/>
          </p:nvCxnSpPr>
          <p:spPr>
            <a:xfrm flipH="1">
              <a:off x="2016" y="1841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cxnSp>
          <p:nvCxnSpPr>
            <p:cNvPr id="17433" name="Line 31"/>
            <p:cNvCxnSpPr/>
            <p:nvPr/>
          </p:nvCxnSpPr>
          <p:spPr>
            <a:xfrm>
              <a:off x="1104" y="271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</a:ln>
          </p:spPr>
        </p:cxnSp>
        <p:cxnSp>
          <p:nvCxnSpPr>
            <p:cNvPr id="17434" name="Line 32"/>
            <p:cNvCxnSpPr/>
            <p:nvPr/>
          </p:nvCxnSpPr>
          <p:spPr>
            <a:xfrm flipH="1">
              <a:off x="1104" y="2718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7435" name="Text Box 33"/>
            <p:cNvSpPr/>
            <p:nvPr/>
          </p:nvSpPr>
          <p:spPr>
            <a:xfrm>
              <a:off x="912" y="2864"/>
              <a:ext cx="515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err0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7436" name="Text Box 35"/>
            <p:cNvSpPr/>
            <p:nvPr/>
          </p:nvSpPr>
          <p:spPr>
            <a:xfrm>
              <a:off x="2064" y="2766"/>
              <a:ext cx="267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y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7437" name="Text Box 36"/>
            <p:cNvSpPr/>
            <p:nvPr/>
          </p:nvSpPr>
          <p:spPr>
            <a:xfrm>
              <a:off x="1180" y="2425"/>
              <a:ext cx="267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n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7438" name="Line 203"/>
            <p:cNvCxnSpPr/>
            <p:nvPr/>
          </p:nvCxnSpPr>
          <p:spPr>
            <a:xfrm flipH="1">
              <a:off x="2016" y="286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cxnSp>
          <p:nvCxnSpPr>
            <p:cNvPr id="17439" name="Line 29"/>
            <p:cNvCxnSpPr/>
            <p:nvPr/>
          </p:nvCxnSpPr>
          <p:spPr>
            <a:xfrm flipH="1">
              <a:off x="2016" y="2257"/>
              <a:ext cx="0" cy="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7440" name="Text Box 210"/>
            <p:cNvSpPr/>
            <p:nvPr/>
          </p:nvSpPr>
          <p:spPr>
            <a:xfrm>
              <a:off x="2064" y="2208"/>
              <a:ext cx="33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solidFill>
                    <a:srgbClr val="0000CC"/>
                  </a:solidFill>
                  <a:latin typeface="黑体"/>
                  <a:ea typeface="黑体"/>
                </a:rPr>
                <a:t>R</a:t>
              </a:r>
              <a:r>
                <a:rPr lang="en-US" b="1">
                  <a:solidFill>
                    <a:srgbClr val="0000CC"/>
                  </a:solidFill>
                  <a:latin typeface="黑体"/>
                  <a:ea typeface="黑体"/>
                </a:rPr>
                <a:t>0</a:t>
              </a:r>
              <a:endParaRPr lang="en-US" b="1">
                <a:solidFill>
                  <a:srgbClr val="0000CC"/>
                </a:solidFill>
                <a:latin typeface="黑体"/>
                <a:ea typeface="黑体"/>
              </a:endParaRPr>
            </a:p>
          </p:txBody>
        </p:sp>
        <p:sp>
          <p:nvSpPr>
            <p:cNvPr id="17441" name="Text Box 24"/>
            <p:cNvSpPr/>
            <p:nvPr/>
          </p:nvSpPr>
          <p:spPr>
            <a:xfrm>
              <a:off x="1940" y="2036"/>
              <a:ext cx="30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E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7442" name="Text Box 206"/>
            <p:cNvSpPr/>
            <p:nvPr/>
          </p:nvSpPr>
          <p:spPr>
            <a:xfrm>
              <a:off x="1920" y="2160"/>
              <a:ext cx="288" cy="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  <a:buChar char="•"/>
              </a:pPr>
              <a:r>
                <a:rPr lang="en-US" sz="2800" b="1">
                  <a:latin typeface="黑体"/>
                  <a:ea typeface="黑体"/>
                </a:rPr>
                <a:t>  </a:t>
              </a:r>
              <a:endParaRPr lang="en-US" sz="2800" b="1">
                <a:latin typeface="黑体"/>
                <a:ea typeface="黑体"/>
              </a:endParaRPr>
            </a:p>
          </p:txBody>
        </p:sp>
      </p:grpSp>
      <p:grpSp>
        <p:nvGrpSpPr>
          <p:cNvPr id="17413" name="Group 277"/>
          <p:cNvGrpSpPr/>
          <p:nvPr/>
        </p:nvGrpSpPr>
        <p:grpSpPr>
          <a:xfrm>
            <a:off x="3819525" y="6232525"/>
            <a:ext cx="2057400" cy="457200"/>
            <a:chOff x="3648" y="3696"/>
            <a:chExt cx="1296" cy="288"/>
          </a:xfrm>
        </p:grpSpPr>
        <p:sp>
          <p:nvSpPr>
            <p:cNvPr id="17414" name="AutoShape 278"/>
            <p:cNvSpPr/>
            <p:nvPr/>
          </p:nvSpPr>
          <p:spPr>
            <a:xfrm>
              <a:off x="3648" y="3696"/>
              <a:ext cx="1296" cy="288"/>
            </a:xfrm>
            <a:prstGeom prst="flowChartAlternateProcess">
              <a:avLst/>
            </a:prstGeom>
            <a:solidFill>
              <a:srgbClr val="FFFFCC"/>
            </a:solidFill>
            <a:ln w="12700" cap="sq">
              <a:solidFill>
                <a:srgbClr val="CC3300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7415" name="Text Box 279"/>
            <p:cNvSpPr/>
            <p:nvPr/>
          </p:nvSpPr>
          <p:spPr>
            <a:xfrm>
              <a:off x="3648" y="3696"/>
              <a:ext cx="1296" cy="252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rgbClr val="CC3300"/>
              </a:solidFill>
              <a:miter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solidFill>
                    <a:srgbClr val="0000CC"/>
                  </a:solidFill>
                  <a:latin typeface="黑体"/>
                  <a:ea typeface="黑体"/>
                </a:rPr>
                <a:t>Ri</a:t>
              </a:r>
              <a:r>
                <a:rPr lang="en-US" sz="2000" b="1">
                  <a:latin typeface="黑体"/>
                  <a:ea typeface="黑体"/>
                </a:rPr>
                <a:t> </a:t>
              </a:r>
              <a:r>
                <a:rPr lang="zh-CN" sz="2000" b="1">
                  <a:latin typeface="黑体"/>
                  <a:ea typeface="黑体"/>
                </a:rPr>
                <a:t>返回地址</a:t>
              </a:r>
              <a:endParaRPr lang="zh-CN" sz="2000" b="1">
                <a:latin typeface="黑体"/>
                <a:ea typeface="黑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8434" name="Rectangle 2"/>
          <p:cNvSpPr/>
          <p:nvPr/>
        </p:nvSpPr>
        <p:spPr>
          <a:xfrm>
            <a:off x="258763" y="366713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3200" b="1">
                <a:solidFill>
                  <a:srgbClr val="CC3300"/>
                </a:solidFill>
                <a:latin typeface="黑体"/>
                <a:ea typeface="黑体"/>
              </a:rPr>
              <a:t>(</a:t>
            </a:r>
            <a:r>
              <a:rPr lang="zh-CN" sz="3200" b="1">
                <a:solidFill>
                  <a:srgbClr val="CC3300"/>
                </a:solidFill>
                <a:latin typeface="黑体"/>
                <a:ea typeface="黑体"/>
              </a:rPr>
              <a:t>接上页</a:t>
            </a:r>
            <a:r>
              <a:rPr lang="en-US" sz="3200" b="1">
                <a:solidFill>
                  <a:srgbClr val="CC3300"/>
                </a:solidFill>
                <a:latin typeface="黑体"/>
                <a:ea typeface="黑体"/>
              </a:rPr>
              <a:t>)</a:t>
            </a:r>
            <a:endParaRPr lang="en-US" sz="32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grpSp>
        <p:nvGrpSpPr>
          <p:cNvPr id="18435" name="Group 258"/>
          <p:cNvGrpSpPr/>
          <p:nvPr/>
        </p:nvGrpSpPr>
        <p:grpSpPr>
          <a:xfrm>
            <a:off x="762000" y="1196975"/>
            <a:ext cx="3810000" cy="5264150"/>
            <a:chOff x="672" y="624"/>
            <a:chExt cx="2400" cy="3316"/>
          </a:xfrm>
        </p:grpSpPr>
        <p:sp>
          <p:nvSpPr>
            <p:cNvPr id="18481" name="Rectangle 154"/>
            <p:cNvSpPr/>
            <p:nvPr/>
          </p:nvSpPr>
          <p:spPr>
            <a:xfrm>
              <a:off x="672" y="624"/>
              <a:ext cx="2400" cy="331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2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8482" name="Text Box 129"/>
            <p:cNvSpPr/>
            <p:nvPr/>
          </p:nvSpPr>
          <p:spPr>
            <a:xfrm>
              <a:off x="1152" y="2736"/>
              <a:ext cx="288" cy="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  <a:buChar char="•"/>
              </a:pPr>
              <a:r>
                <a:rPr lang="en-US" sz="2800" b="1">
                  <a:latin typeface="黑体"/>
                  <a:ea typeface="黑体"/>
                </a:rPr>
                <a:t>  </a:t>
              </a:r>
              <a:endParaRPr lang="en-US" sz="2800" b="1">
                <a:latin typeface="黑体"/>
                <a:ea typeface="黑体"/>
              </a:endParaRPr>
            </a:p>
          </p:txBody>
        </p:sp>
        <p:sp>
          <p:nvSpPr>
            <p:cNvPr id="18483" name="Text Box 130"/>
            <p:cNvSpPr/>
            <p:nvPr/>
          </p:nvSpPr>
          <p:spPr>
            <a:xfrm>
              <a:off x="1248" y="2736"/>
              <a:ext cx="33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solidFill>
                    <a:srgbClr val="0000CC"/>
                  </a:solidFill>
                  <a:latin typeface="黑体"/>
                  <a:ea typeface="黑体"/>
                </a:rPr>
                <a:t>R</a:t>
              </a:r>
              <a:r>
                <a:rPr lang="en-US" b="1">
                  <a:solidFill>
                    <a:srgbClr val="0000CC"/>
                  </a:solidFill>
                  <a:latin typeface="黑体"/>
                  <a:ea typeface="黑体"/>
                </a:rPr>
                <a:t>5</a:t>
              </a:r>
              <a:endParaRPr lang="en-US" b="1">
                <a:solidFill>
                  <a:srgbClr val="0000CC"/>
                </a:solidFill>
                <a:latin typeface="黑体"/>
                <a:ea typeface="黑体"/>
              </a:endParaRPr>
            </a:p>
          </p:txBody>
        </p:sp>
        <p:sp>
          <p:nvSpPr>
            <p:cNvPr id="18484" name="AutoShape 132"/>
            <p:cNvSpPr/>
            <p:nvPr/>
          </p:nvSpPr>
          <p:spPr>
            <a:xfrm>
              <a:off x="967" y="672"/>
              <a:ext cx="610" cy="2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8485" name="Text Box 133"/>
            <p:cNvSpPr/>
            <p:nvPr/>
          </p:nvSpPr>
          <p:spPr>
            <a:xfrm>
              <a:off x="912" y="672"/>
              <a:ext cx="720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  </a:t>
              </a:r>
              <a:r>
                <a:rPr lang="zh-CN" sz="2000" b="1">
                  <a:latin typeface="Arial Narrow"/>
                  <a:ea typeface="黑体"/>
                </a:rPr>
                <a:t>入口</a:t>
              </a:r>
              <a:endParaRPr lang="zh-CN" sz="2000" b="1">
                <a:latin typeface="Arial Narrow"/>
                <a:ea typeface="黑体"/>
              </a:endParaRPr>
            </a:p>
          </p:txBody>
        </p:sp>
        <p:sp>
          <p:nvSpPr>
            <p:cNvPr id="18486" name="AutoShape 135"/>
            <p:cNvSpPr/>
            <p:nvPr/>
          </p:nvSpPr>
          <p:spPr>
            <a:xfrm>
              <a:off x="2448" y="3552"/>
              <a:ext cx="523" cy="288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8487" name="Text Box 136"/>
            <p:cNvSpPr/>
            <p:nvPr/>
          </p:nvSpPr>
          <p:spPr>
            <a:xfrm>
              <a:off x="2400" y="3552"/>
              <a:ext cx="619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zh-CN" sz="2000" b="1">
                  <a:latin typeface="Arial Narrow"/>
                  <a:ea typeface="黑体"/>
                </a:rPr>
                <a:t>出口</a:t>
              </a:r>
              <a:endParaRPr lang="zh-CN" sz="2000" b="1">
                <a:latin typeface="Arial Narrow"/>
                <a:ea typeface="黑体"/>
              </a:endParaRPr>
            </a:p>
          </p:txBody>
        </p:sp>
        <p:cxnSp>
          <p:nvCxnSpPr>
            <p:cNvPr id="18488" name="Line 137"/>
            <p:cNvCxnSpPr/>
            <p:nvPr/>
          </p:nvCxnSpPr>
          <p:spPr>
            <a:xfrm flipH="1">
              <a:off x="1296" y="9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cxnSp>
          <p:nvCxnSpPr>
            <p:cNvPr id="18489" name="Line 138"/>
            <p:cNvCxnSpPr/>
            <p:nvPr/>
          </p:nvCxnSpPr>
          <p:spPr>
            <a:xfrm flipV="1">
              <a:off x="1536" y="18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cxnSp>
          <p:nvCxnSpPr>
            <p:cNvPr id="18490" name="Line 139"/>
            <p:cNvCxnSpPr/>
            <p:nvPr/>
          </p:nvCxnSpPr>
          <p:spPr>
            <a:xfrm flipH="1">
              <a:off x="1248" y="134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8491" name="Text Box 140"/>
            <p:cNvSpPr/>
            <p:nvPr/>
          </p:nvSpPr>
          <p:spPr>
            <a:xfrm>
              <a:off x="864" y="2208"/>
              <a:ext cx="768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NEXT(w)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8492" name="Line 141"/>
            <p:cNvCxnSpPr/>
            <p:nvPr/>
          </p:nvCxnSpPr>
          <p:spPr>
            <a:xfrm flipH="1">
              <a:off x="1248" y="2016"/>
              <a:ext cx="0" cy="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8493" name="Rectangle 143"/>
            <p:cNvSpPr/>
            <p:nvPr/>
          </p:nvSpPr>
          <p:spPr>
            <a:xfrm>
              <a:off x="1008" y="1104"/>
              <a:ext cx="528" cy="234"/>
            </a:xfrm>
            <a:prstGeom prst="rect">
              <a:avLst/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8494" name="Text Box 144"/>
            <p:cNvSpPr/>
            <p:nvPr/>
          </p:nvSpPr>
          <p:spPr>
            <a:xfrm>
              <a:off x="1214" y="1104"/>
              <a:ext cx="241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F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8495" name="Line 145"/>
            <p:cNvCxnSpPr/>
            <p:nvPr/>
          </p:nvCxnSpPr>
          <p:spPr>
            <a:xfrm flipH="1">
              <a:off x="1089" y="1104"/>
              <a:ext cx="0" cy="23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18496" name="Line 146"/>
            <p:cNvCxnSpPr/>
            <p:nvPr/>
          </p:nvCxnSpPr>
          <p:spPr>
            <a:xfrm flipH="1">
              <a:off x="1248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8497" name="Text Box 148"/>
            <p:cNvSpPr/>
            <p:nvPr/>
          </p:nvSpPr>
          <p:spPr>
            <a:xfrm>
              <a:off x="999" y="1728"/>
              <a:ext cx="499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   </a:t>
              </a:r>
              <a:r>
                <a:rPr lang="en-US" sz="2000" b="1">
                  <a:latin typeface="黑体"/>
                  <a:ea typeface="黑体"/>
                </a:rPr>
                <a:t>*</a:t>
              </a:r>
              <a:endParaRPr lang="en-US" sz="2000" b="1" baseline="-25000">
                <a:latin typeface="黑体"/>
                <a:ea typeface="黑体"/>
              </a:endParaRPr>
            </a:p>
          </p:txBody>
        </p:sp>
        <p:sp>
          <p:nvSpPr>
            <p:cNvPr id="18498" name="AutoShape 149"/>
            <p:cNvSpPr/>
            <p:nvPr/>
          </p:nvSpPr>
          <p:spPr>
            <a:xfrm>
              <a:off x="960" y="1728"/>
              <a:ext cx="576" cy="28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cxnSp>
          <p:nvCxnSpPr>
            <p:cNvPr id="18499" name="Line 150"/>
            <p:cNvCxnSpPr/>
            <p:nvPr/>
          </p:nvCxnSpPr>
          <p:spPr>
            <a:xfrm>
              <a:off x="816" y="158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cxnSp>
          <p:nvCxnSpPr>
            <p:cNvPr id="18500" name="Line 151"/>
            <p:cNvCxnSpPr/>
            <p:nvPr/>
          </p:nvCxnSpPr>
          <p:spPr>
            <a:xfrm flipH="1">
              <a:off x="1248" y="331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</a:ln>
          </p:spPr>
        </p:cxnSp>
        <p:cxnSp>
          <p:nvCxnSpPr>
            <p:cNvPr id="18501" name="Line 152"/>
            <p:cNvCxnSpPr/>
            <p:nvPr/>
          </p:nvCxnSpPr>
          <p:spPr>
            <a:xfrm flipV="1">
              <a:off x="816" y="3648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</a:ln>
          </p:spPr>
        </p:cxnSp>
        <p:cxnSp>
          <p:nvCxnSpPr>
            <p:cNvPr id="18502" name="Line 153"/>
            <p:cNvCxnSpPr/>
            <p:nvPr/>
          </p:nvCxnSpPr>
          <p:spPr>
            <a:xfrm flipH="1" flipV="1">
              <a:off x="816" y="1584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</a:ln>
          </p:spPr>
        </p:cxnSp>
        <p:sp>
          <p:nvSpPr>
            <p:cNvPr id="18503" name="Rectangle 156"/>
            <p:cNvSpPr/>
            <p:nvPr/>
          </p:nvSpPr>
          <p:spPr>
            <a:xfrm>
              <a:off x="1008" y="2592"/>
              <a:ext cx="528" cy="240"/>
            </a:xfrm>
            <a:prstGeom prst="rect">
              <a:avLst/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8504" name="Text Box 157"/>
            <p:cNvSpPr/>
            <p:nvPr/>
          </p:nvSpPr>
          <p:spPr>
            <a:xfrm>
              <a:off x="1209" y="2592"/>
              <a:ext cx="247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F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8505" name="Line 158"/>
            <p:cNvCxnSpPr/>
            <p:nvPr/>
          </p:nvCxnSpPr>
          <p:spPr>
            <a:xfrm flipH="1">
              <a:off x="1089" y="2592"/>
              <a:ext cx="0" cy="24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sp>
          <p:nvSpPr>
            <p:cNvPr id="18506" name="Text Box 159"/>
            <p:cNvSpPr/>
            <p:nvPr/>
          </p:nvSpPr>
          <p:spPr>
            <a:xfrm>
              <a:off x="1248" y="1920"/>
              <a:ext cx="227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y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8507" name="Text Box 160"/>
            <p:cNvSpPr/>
            <p:nvPr/>
          </p:nvSpPr>
          <p:spPr>
            <a:xfrm>
              <a:off x="1584" y="1488"/>
              <a:ext cx="227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n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8508" name="Text Box 162"/>
            <p:cNvSpPr/>
            <p:nvPr/>
          </p:nvSpPr>
          <p:spPr>
            <a:xfrm>
              <a:off x="1913" y="1728"/>
              <a:ext cx="519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   </a:t>
              </a:r>
              <a:r>
                <a:rPr lang="en-US" sz="2000" b="1">
                  <a:latin typeface="黑体"/>
                  <a:ea typeface="黑体"/>
                </a:rPr>
                <a:t>/</a:t>
              </a:r>
              <a:endParaRPr lang="en-US" sz="2000" b="1" baseline="-25000">
                <a:latin typeface="黑体"/>
                <a:ea typeface="黑体"/>
              </a:endParaRPr>
            </a:p>
          </p:txBody>
        </p:sp>
        <p:sp>
          <p:nvSpPr>
            <p:cNvPr id="18509" name="AutoShape 163"/>
            <p:cNvSpPr/>
            <p:nvPr/>
          </p:nvSpPr>
          <p:spPr>
            <a:xfrm>
              <a:off x="1872" y="1728"/>
              <a:ext cx="600" cy="23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cxnSp>
          <p:nvCxnSpPr>
            <p:cNvPr id="18510" name="Line 164"/>
            <p:cNvCxnSpPr/>
            <p:nvPr/>
          </p:nvCxnSpPr>
          <p:spPr>
            <a:xfrm flipV="1">
              <a:off x="2448" y="18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</a:ln>
          </p:spPr>
        </p:cxnSp>
        <p:sp>
          <p:nvSpPr>
            <p:cNvPr id="18511" name="Text Box 165"/>
            <p:cNvSpPr/>
            <p:nvPr/>
          </p:nvSpPr>
          <p:spPr>
            <a:xfrm>
              <a:off x="2448" y="1584"/>
              <a:ext cx="227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n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8512" name="Text Box 166"/>
            <p:cNvSpPr/>
            <p:nvPr/>
          </p:nvSpPr>
          <p:spPr>
            <a:xfrm>
              <a:off x="1824" y="2208"/>
              <a:ext cx="782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NEXT(w)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8513" name="Line 167"/>
            <p:cNvCxnSpPr/>
            <p:nvPr/>
          </p:nvCxnSpPr>
          <p:spPr>
            <a:xfrm>
              <a:off x="2160" y="2016"/>
              <a:ext cx="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cxnSp>
          <p:nvCxnSpPr>
            <p:cNvPr id="18514" name="Line 168"/>
            <p:cNvCxnSpPr/>
            <p:nvPr/>
          </p:nvCxnSpPr>
          <p:spPr>
            <a:xfrm flipH="1">
              <a:off x="2160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8515" name="Rectangle 170"/>
            <p:cNvSpPr/>
            <p:nvPr/>
          </p:nvSpPr>
          <p:spPr>
            <a:xfrm>
              <a:off x="1920" y="2592"/>
              <a:ext cx="528" cy="238"/>
            </a:xfrm>
            <a:prstGeom prst="rect">
              <a:avLst/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8516" name="Text Box 171"/>
            <p:cNvSpPr/>
            <p:nvPr/>
          </p:nvSpPr>
          <p:spPr>
            <a:xfrm>
              <a:off x="2121" y="2592"/>
              <a:ext cx="24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F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8517" name="Line 172"/>
            <p:cNvCxnSpPr/>
            <p:nvPr/>
          </p:nvCxnSpPr>
          <p:spPr>
            <a:xfrm flipH="1">
              <a:off x="2001" y="2592"/>
              <a:ext cx="0" cy="238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sp>
          <p:nvSpPr>
            <p:cNvPr id="18518" name="Text Box 173"/>
            <p:cNvSpPr/>
            <p:nvPr/>
          </p:nvSpPr>
          <p:spPr>
            <a:xfrm>
              <a:off x="2208" y="1968"/>
              <a:ext cx="231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y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8519" name="Line 174"/>
            <p:cNvCxnSpPr/>
            <p:nvPr/>
          </p:nvCxnSpPr>
          <p:spPr>
            <a:xfrm flipH="1">
              <a:off x="2160" y="331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</a:ln>
          </p:spPr>
        </p:cxnSp>
        <p:sp>
          <p:nvSpPr>
            <p:cNvPr id="18520" name="Text Box 175"/>
            <p:cNvSpPr/>
            <p:nvPr/>
          </p:nvSpPr>
          <p:spPr>
            <a:xfrm>
              <a:off x="912" y="3168"/>
              <a:ext cx="672" cy="252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黑体"/>
                  <a:ea typeface="黑体"/>
                </a:rPr>
                <a:t>GEQ(*)</a:t>
              </a:r>
              <a:endParaRPr lang="en-US" sz="2000" b="1">
                <a:latin typeface="黑体"/>
                <a:ea typeface="黑体"/>
              </a:endParaRPr>
            </a:p>
          </p:txBody>
        </p:sp>
        <p:sp>
          <p:nvSpPr>
            <p:cNvPr id="18521" name="Text Box 176"/>
            <p:cNvSpPr/>
            <p:nvPr/>
          </p:nvSpPr>
          <p:spPr>
            <a:xfrm>
              <a:off x="1824" y="3168"/>
              <a:ext cx="720" cy="252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黑体"/>
                  <a:ea typeface="黑体"/>
                </a:rPr>
                <a:t>GEQ(/)</a:t>
              </a:r>
              <a:endParaRPr lang="en-US" sz="2000" b="1">
                <a:latin typeface="黑体"/>
                <a:ea typeface="黑体"/>
              </a:endParaRPr>
            </a:p>
          </p:txBody>
        </p:sp>
        <p:cxnSp>
          <p:nvCxnSpPr>
            <p:cNvPr id="18522" name="Line 177"/>
            <p:cNvCxnSpPr/>
            <p:nvPr/>
          </p:nvCxnSpPr>
          <p:spPr>
            <a:xfrm flipH="1">
              <a:off x="2688" y="1872"/>
              <a:ext cx="0" cy="16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8523" name="AutoShape 178"/>
            <p:cNvSpPr/>
            <p:nvPr/>
          </p:nvSpPr>
          <p:spPr>
            <a:xfrm>
              <a:off x="1872" y="720"/>
              <a:ext cx="960" cy="288"/>
            </a:xfrm>
            <a:prstGeom prst="wedgeRoundRectCallout">
              <a:avLst>
                <a:gd name="adj1" fmla="val -36250"/>
                <a:gd name="adj2" fmla="val 53472"/>
                <a:gd name="adj3" fmla="val 16667"/>
              </a:avLst>
            </a:prstGeom>
            <a:noFill/>
            <a:ln>
              <a:solidFill>
                <a:schemeClr val="tx1"/>
              </a:solidFill>
              <a:miter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zh-CN" sz="2000" b="1">
                  <a:latin typeface="Arial Narrow"/>
                  <a:ea typeface="黑体"/>
                </a:rPr>
                <a:t>子程序 </a:t>
              </a:r>
              <a:r>
                <a:rPr lang="en-US" sz="2000" b="1">
                  <a:latin typeface="Arial Narrow"/>
                  <a:ea typeface="黑体"/>
                </a:rPr>
                <a:t>T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8524" name="Text Box 180"/>
            <p:cNvSpPr/>
            <p:nvPr/>
          </p:nvSpPr>
          <p:spPr>
            <a:xfrm>
              <a:off x="2064" y="2736"/>
              <a:ext cx="288" cy="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  <a:buChar char="•"/>
              </a:pPr>
              <a:r>
                <a:rPr lang="en-US" sz="2800" b="1">
                  <a:latin typeface="黑体"/>
                  <a:ea typeface="黑体"/>
                </a:rPr>
                <a:t>  </a:t>
              </a:r>
              <a:endParaRPr lang="en-US" sz="2800" b="1">
                <a:latin typeface="黑体"/>
                <a:ea typeface="黑体"/>
              </a:endParaRPr>
            </a:p>
          </p:txBody>
        </p:sp>
        <p:sp>
          <p:nvSpPr>
            <p:cNvPr id="18525" name="Text Box 181"/>
            <p:cNvSpPr/>
            <p:nvPr/>
          </p:nvSpPr>
          <p:spPr>
            <a:xfrm>
              <a:off x="2160" y="2736"/>
              <a:ext cx="33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solidFill>
                    <a:srgbClr val="0000CC"/>
                  </a:solidFill>
                  <a:latin typeface="黑体"/>
                  <a:ea typeface="黑体"/>
                </a:rPr>
                <a:t>R</a:t>
              </a:r>
              <a:r>
                <a:rPr lang="en-US" b="1">
                  <a:solidFill>
                    <a:srgbClr val="0000CC"/>
                  </a:solidFill>
                  <a:latin typeface="黑体"/>
                  <a:ea typeface="黑体"/>
                </a:rPr>
                <a:t>6</a:t>
              </a:r>
              <a:endParaRPr lang="en-US" b="1">
                <a:solidFill>
                  <a:srgbClr val="0000CC"/>
                </a:solidFill>
                <a:latin typeface="黑体"/>
                <a:ea typeface="黑体"/>
              </a:endParaRPr>
            </a:p>
          </p:txBody>
        </p:sp>
        <p:cxnSp>
          <p:nvCxnSpPr>
            <p:cNvPr id="18526" name="Line 182"/>
            <p:cNvCxnSpPr/>
            <p:nvPr/>
          </p:nvCxnSpPr>
          <p:spPr>
            <a:xfrm>
              <a:off x="1248" y="2832"/>
              <a:ext cx="1" cy="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cxnSp>
          <p:nvCxnSpPr>
            <p:cNvPr id="18527" name="Line 183"/>
            <p:cNvCxnSpPr/>
            <p:nvPr/>
          </p:nvCxnSpPr>
          <p:spPr>
            <a:xfrm>
              <a:off x="2160" y="2832"/>
              <a:ext cx="1" cy="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8528" name="Text Box 185"/>
            <p:cNvSpPr/>
            <p:nvPr/>
          </p:nvSpPr>
          <p:spPr>
            <a:xfrm>
              <a:off x="1152" y="1248"/>
              <a:ext cx="288" cy="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  <a:buChar char="•"/>
              </a:pPr>
              <a:r>
                <a:rPr lang="en-US" sz="2800" b="1">
                  <a:latin typeface="黑体"/>
                  <a:ea typeface="黑体"/>
                </a:rPr>
                <a:t>  </a:t>
              </a:r>
              <a:endParaRPr lang="en-US" sz="2800" b="1">
                <a:latin typeface="黑体"/>
                <a:ea typeface="黑体"/>
              </a:endParaRPr>
            </a:p>
          </p:txBody>
        </p:sp>
        <p:sp>
          <p:nvSpPr>
            <p:cNvPr id="18529" name="Text Box 186"/>
            <p:cNvSpPr/>
            <p:nvPr/>
          </p:nvSpPr>
          <p:spPr>
            <a:xfrm>
              <a:off x="1248" y="1248"/>
              <a:ext cx="33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solidFill>
                    <a:srgbClr val="0000CC"/>
                  </a:solidFill>
                  <a:latin typeface="黑体"/>
                  <a:ea typeface="黑体"/>
                </a:rPr>
                <a:t>R</a:t>
              </a:r>
              <a:r>
                <a:rPr lang="en-US" b="1">
                  <a:solidFill>
                    <a:srgbClr val="0000CC"/>
                  </a:solidFill>
                  <a:latin typeface="黑体"/>
                  <a:ea typeface="黑体"/>
                </a:rPr>
                <a:t>4</a:t>
              </a:r>
              <a:endParaRPr lang="en-US" b="1">
                <a:solidFill>
                  <a:srgbClr val="0000CC"/>
                </a:solidFill>
                <a:latin typeface="黑体"/>
                <a:ea typeface="黑体"/>
              </a:endParaRPr>
            </a:p>
          </p:txBody>
        </p:sp>
      </p:grpSp>
      <p:grpSp>
        <p:nvGrpSpPr>
          <p:cNvPr id="18436" name="Group 260"/>
          <p:cNvGrpSpPr/>
          <p:nvPr/>
        </p:nvGrpSpPr>
        <p:grpSpPr>
          <a:xfrm>
            <a:off x="4964113" y="1206500"/>
            <a:ext cx="3675062" cy="5257800"/>
            <a:chOff x="3168" y="624"/>
            <a:chExt cx="2315" cy="3312"/>
          </a:xfrm>
        </p:grpSpPr>
        <p:sp>
          <p:nvSpPr>
            <p:cNvPr id="18440" name="Rectangle 39"/>
            <p:cNvSpPr/>
            <p:nvPr/>
          </p:nvSpPr>
          <p:spPr>
            <a:xfrm>
              <a:off x="3168" y="624"/>
              <a:ext cx="2304" cy="331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CC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8441" name="AutoShape 11"/>
            <p:cNvSpPr/>
            <p:nvPr/>
          </p:nvSpPr>
          <p:spPr>
            <a:xfrm>
              <a:off x="3652" y="869"/>
              <a:ext cx="450" cy="314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8442" name="Text Box 12"/>
            <p:cNvSpPr/>
            <p:nvPr/>
          </p:nvSpPr>
          <p:spPr>
            <a:xfrm>
              <a:off x="3611" y="869"/>
              <a:ext cx="532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zh-CN" sz="2000" b="1">
                  <a:latin typeface="Arial Narrow"/>
                  <a:ea typeface="黑体"/>
                </a:rPr>
                <a:t>入口</a:t>
              </a:r>
              <a:endParaRPr lang="zh-CN" sz="2000" b="1">
                <a:latin typeface="Arial Narrow"/>
                <a:ea typeface="黑体"/>
              </a:endParaRPr>
            </a:p>
          </p:txBody>
        </p:sp>
        <p:sp>
          <p:nvSpPr>
            <p:cNvPr id="18443" name="AutoShape 14"/>
            <p:cNvSpPr/>
            <p:nvPr/>
          </p:nvSpPr>
          <p:spPr>
            <a:xfrm>
              <a:off x="3601" y="3300"/>
              <a:ext cx="449" cy="324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8444" name="Text Box 15"/>
            <p:cNvSpPr/>
            <p:nvPr/>
          </p:nvSpPr>
          <p:spPr>
            <a:xfrm>
              <a:off x="3560" y="3300"/>
              <a:ext cx="531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zh-CN" sz="2000" b="1">
                  <a:latin typeface="Arial Narrow"/>
                  <a:ea typeface="黑体"/>
                </a:rPr>
                <a:t>出口</a:t>
              </a:r>
              <a:endParaRPr lang="zh-CN" sz="2000" b="1">
                <a:latin typeface="Arial Narrow"/>
                <a:ea typeface="黑体"/>
              </a:endParaRPr>
            </a:p>
          </p:txBody>
        </p:sp>
        <p:sp>
          <p:nvSpPr>
            <p:cNvPr id="18445" name="Text Box 17"/>
            <p:cNvSpPr/>
            <p:nvPr/>
          </p:nvSpPr>
          <p:spPr>
            <a:xfrm>
              <a:off x="3610" y="1355"/>
              <a:ext cx="578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     i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8446" name="AutoShape 18"/>
            <p:cNvSpPr/>
            <p:nvPr/>
          </p:nvSpPr>
          <p:spPr>
            <a:xfrm>
              <a:off x="3567" y="1355"/>
              <a:ext cx="665" cy="31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cxnSp>
          <p:nvCxnSpPr>
            <p:cNvPr id="18447" name="Line 19"/>
            <p:cNvCxnSpPr/>
            <p:nvPr/>
          </p:nvCxnSpPr>
          <p:spPr>
            <a:xfrm flipH="1">
              <a:off x="3877" y="1193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cxnSp>
          <p:nvCxnSpPr>
            <p:cNvPr id="18448" name="Line 20"/>
            <p:cNvCxnSpPr/>
            <p:nvPr/>
          </p:nvCxnSpPr>
          <p:spPr>
            <a:xfrm>
              <a:off x="4187" y="1518"/>
              <a:ext cx="2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8449" name="Text Box 22"/>
            <p:cNvSpPr/>
            <p:nvPr/>
          </p:nvSpPr>
          <p:spPr>
            <a:xfrm>
              <a:off x="4408" y="1355"/>
              <a:ext cx="577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     (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8450" name="AutoShape 23"/>
            <p:cNvSpPr/>
            <p:nvPr/>
          </p:nvSpPr>
          <p:spPr>
            <a:xfrm>
              <a:off x="4364" y="1355"/>
              <a:ext cx="665" cy="31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cxnSp>
          <p:nvCxnSpPr>
            <p:cNvPr id="18451" name="Line 24"/>
            <p:cNvCxnSpPr/>
            <p:nvPr/>
          </p:nvCxnSpPr>
          <p:spPr>
            <a:xfrm>
              <a:off x="4984" y="1518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8452" name="Text Box 25"/>
            <p:cNvSpPr/>
            <p:nvPr/>
          </p:nvSpPr>
          <p:spPr>
            <a:xfrm>
              <a:off x="5040" y="1536"/>
              <a:ext cx="443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err1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8453" name="Line 26"/>
            <p:cNvCxnSpPr/>
            <p:nvPr/>
          </p:nvCxnSpPr>
          <p:spPr>
            <a:xfrm flipH="1">
              <a:off x="3864" y="1680"/>
              <a:ext cx="0" cy="9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8454" name="Text Box 27"/>
            <p:cNvSpPr/>
            <p:nvPr/>
          </p:nvSpPr>
          <p:spPr>
            <a:xfrm>
              <a:off x="3516" y="2652"/>
              <a:ext cx="752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NEXT(w)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8455" name="Line 28"/>
            <p:cNvCxnSpPr/>
            <p:nvPr/>
          </p:nvCxnSpPr>
          <p:spPr>
            <a:xfrm flipH="1">
              <a:off x="3820" y="2976"/>
              <a:ext cx="0" cy="3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8456" name="Text Box 29"/>
            <p:cNvSpPr/>
            <p:nvPr/>
          </p:nvSpPr>
          <p:spPr>
            <a:xfrm>
              <a:off x="4992" y="3072"/>
              <a:ext cx="442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err2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8457" name="Line 30"/>
            <p:cNvCxnSpPr/>
            <p:nvPr/>
          </p:nvCxnSpPr>
          <p:spPr>
            <a:xfrm flipH="1">
              <a:off x="4674" y="1680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8458" name="Text Box 31"/>
            <p:cNvSpPr/>
            <p:nvPr/>
          </p:nvSpPr>
          <p:spPr>
            <a:xfrm>
              <a:off x="4368" y="1872"/>
              <a:ext cx="753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NEXT(w)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8459" name="Line 32"/>
            <p:cNvCxnSpPr/>
            <p:nvPr/>
          </p:nvCxnSpPr>
          <p:spPr>
            <a:xfrm flipH="1">
              <a:off x="4704" y="2112"/>
              <a:ext cx="0" cy="2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8460" name="Rectangle 34"/>
            <p:cNvSpPr/>
            <p:nvPr/>
          </p:nvSpPr>
          <p:spPr>
            <a:xfrm>
              <a:off x="4416" y="2304"/>
              <a:ext cx="576" cy="271"/>
            </a:xfrm>
            <a:prstGeom prst="rect">
              <a:avLst/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8461" name="Text Box 35"/>
            <p:cNvSpPr/>
            <p:nvPr/>
          </p:nvSpPr>
          <p:spPr>
            <a:xfrm>
              <a:off x="4637" y="2304"/>
              <a:ext cx="26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E</a:t>
              </a:r>
              <a:endParaRPr lang="en-US" sz="2000" b="1">
                <a:latin typeface="Arial Narrow"/>
                <a:ea typeface="黑体"/>
              </a:endParaRPr>
            </a:p>
          </p:txBody>
        </p:sp>
        <p:cxnSp>
          <p:nvCxnSpPr>
            <p:cNvPr id="18462" name="Line 36"/>
            <p:cNvCxnSpPr/>
            <p:nvPr/>
          </p:nvCxnSpPr>
          <p:spPr>
            <a:xfrm flipH="1">
              <a:off x="4505" y="2304"/>
              <a:ext cx="0" cy="271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18463" name="Line 37"/>
            <p:cNvCxnSpPr/>
            <p:nvPr/>
          </p:nvCxnSpPr>
          <p:spPr>
            <a:xfrm>
              <a:off x="4994" y="3030"/>
              <a:ext cx="3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cxnSp>
          <p:nvCxnSpPr>
            <p:cNvPr id="18464" name="Line 38"/>
            <p:cNvCxnSpPr/>
            <p:nvPr/>
          </p:nvCxnSpPr>
          <p:spPr>
            <a:xfrm flipH="1">
              <a:off x="4704" y="259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8465" name="Text Box 41"/>
            <p:cNvSpPr/>
            <p:nvPr/>
          </p:nvSpPr>
          <p:spPr>
            <a:xfrm>
              <a:off x="4386" y="2928"/>
              <a:ext cx="57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     )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8466" name="AutoShape 42"/>
            <p:cNvSpPr/>
            <p:nvPr/>
          </p:nvSpPr>
          <p:spPr>
            <a:xfrm>
              <a:off x="4342" y="2928"/>
              <a:ext cx="664" cy="25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cxnSp>
          <p:nvCxnSpPr>
            <p:cNvPr id="18467" name="Line 43"/>
            <p:cNvCxnSpPr/>
            <p:nvPr/>
          </p:nvCxnSpPr>
          <p:spPr>
            <a:xfrm flipH="1">
              <a:off x="4646" y="3192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</a:ln>
          </p:spPr>
        </p:cxnSp>
        <p:cxnSp>
          <p:nvCxnSpPr>
            <p:cNvPr id="18468" name="Line 44"/>
            <p:cNvCxnSpPr/>
            <p:nvPr/>
          </p:nvCxnSpPr>
          <p:spPr>
            <a:xfrm flipH="1">
              <a:off x="4252" y="3408"/>
              <a:ext cx="3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</a:ln>
          </p:spPr>
        </p:cxnSp>
        <p:cxnSp>
          <p:nvCxnSpPr>
            <p:cNvPr id="18469" name="Line 45"/>
            <p:cNvCxnSpPr/>
            <p:nvPr/>
          </p:nvCxnSpPr>
          <p:spPr>
            <a:xfrm flipH="1" flipV="1">
              <a:off x="4252" y="2448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</a:ln>
          </p:spPr>
        </p:cxnSp>
        <p:cxnSp>
          <p:nvCxnSpPr>
            <p:cNvPr id="18470" name="Line 46"/>
            <p:cNvCxnSpPr/>
            <p:nvPr/>
          </p:nvCxnSpPr>
          <p:spPr>
            <a:xfrm flipH="1">
              <a:off x="3846" y="2448"/>
              <a:ext cx="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/>
              <a:tailEnd type="triangle"/>
            </a:ln>
          </p:spPr>
        </p:cxnSp>
        <p:sp>
          <p:nvSpPr>
            <p:cNvPr id="18471" name="Text Box 47"/>
            <p:cNvSpPr/>
            <p:nvPr/>
          </p:nvSpPr>
          <p:spPr>
            <a:xfrm>
              <a:off x="3888" y="1584"/>
              <a:ext cx="22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y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8472" name="Text Box 48"/>
            <p:cNvSpPr/>
            <p:nvPr/>
          </p:nvSpPr>
          <p:spPr>
            <a:xfrm>
              <a:off x="4656" y="1584"/>
              <a:ext cx="22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y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8473" name="Text Box 49"/>
            <p:cNvSpPr/>
            <p:nvPr/>
          </p:nvSpPr>
          <p:spPr>
            <a:xfrm>
              <a:off x="4614" y="3216"/>
              <a:ext cx="22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y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8474" name="Text Box 50"/>
            <p:cNvSpPr/>
            <p:nvPr/>
          </p:nvSpPr>
          <p:spPr>
            <a:xfrm>
              <a:off x="4117" y="1488"/>
              <a:ext cx="22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n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8475" name="Text Box 51"/>
            <p:cNvSpPr/>
            <p:nvPr/>
          </p:nvSpPr>
          <p:spPr>
            <a:xfrm>
              <a:off x="4992" y="1248"/>
              <a:ext cx="22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n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8476" name="Text Box 52"/>
            <p:cNvSpPr/>
            <p:nvPr/>
          </p:nvSpPr>
          <p:spPr>
            <a:xfrm>
              <a:off x="4992" y="2736"/>
              <a:ext cx="22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Arial Narrow"/>
                  <a:ea typeface="黑体"/>
                </a:rPr>
                <a:t>n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8477" name="AutoShape 55"/>
            <p:cNvSpPr/>
            <p:nvPr/>
          </p:nvSpPr>
          <p:spPr>
            <a:xfrm>
              <a:off x="4320" y="720"/>
              <a:ext cx="948" cy="288"/>
            </a:xfrm>
            <a:prstGeom prst="wedgeRoundRectCallout">
              <a:avLst>
                <a:gd name="adj1" fmla="val -37403"/>
                <a:gd name="adj2" fmla="val 70139"/>
                <a:gd name="adj3" fmla="val 16667"/>
              </a:avLst>
            </a:prstGeom>
            <a:noFill/>
            <a:ln>
              <a:solidFill>
                <a:schemeClr val="tx1"/>
              </a:solidFill>
              <a:miter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zh-CN" sz="2000" b="1">
                  <a:latin typeface="Arial Narrow"/>
                  <a:ea typeface="黑体"/>
                </a:rPr>
                <a:t>子程序 </a:t>
              </a:r>
              <a:r>
                <a:rPr lang="en-US" sz="2000" b="1">
                  <a:latin typeface="Arial Narrow"/>
                  <a:ea typeface="黑体"/>
                </a:rPr>
                <a:t>F</a:t>
              </a:r>
              <a:endParaRPr lang="en-US" sz="2000" b="1">
                <a:latin typeface="Arial Narrow"/>
                <a:ea typeface="黑体"/>
              </a:endParaRPr>
            </a:p>
          </p:txBody>
        </p:sp>
        <p:sp>
          <p:nvSpPr>
            <p:cNvPr id="18478" name="Text Box 249"/>
            <p:cNvSpPr/>
            <p:nvPr/>
          </p:nvSpPr>
          <p:spPr>
            <a:xfrm>
              <a:off x="4608" y="2496"/>
              <a:ext cx="288" cy="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  <a:buChar char="•"/>
              </a:pPr>
              <a:r>
                <a:rPr lang="en-US" sz="2800" b="1">
                  <a:latin typeface="黑体"/>
                  <a:ea typeface="黑体"/>
                </a:rPr>
                <a:t>  </a:t>
              </a:r>
              <a:endParaRPr lang="en-US" sz="2800" b="1">
                <a:latin typeface="黑体"/>
                <a:ea typeface="黑体"/>
              </a:endParaRPr>
            </a:p>
          </p:txBody>
        </p:sp>
        <p:sp>
          <p:nvSpPr>
            <p:cNvPr id="18479" name="Text Box 250"/>
            <p:cNvSpPr/>
            <p:nvPr/>
          </p:nvSpPr>
          <p:spPr>
            <a:xfrm>
              <a:off x="4704" y="2496"/>
              <a:ext cx="33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solidFill>
                    <a:srgbClr val="0000CC"/>
                  </a:solidFill>
                  <a:latin typeface="黑体"/>
                  <a:ea typeface="黑体"/>
                </a:rPr>
                <a:t>R</a:t>
              </a:r>
              <a:r>
                <a:rPr lang="en-US" b="1">
                  <a:solidFill>
                    <a:srgbClr val="0000CC"/>
                  </a:solidFill>
                  <a:latin typeface="黑体"/>
                  <a:ea typeface="黑体"/>
                </a:rPr>
                <a:t>7</a:t>
              </a:r>
              <a:endParaRPr lang="en-US" b="1">
                <a:solidFill>
                  <a:srgbClr val="0000CC"/>
                </a:solidFill>
                <a:latin typeface="黑体"/>
                <a:ea typeface="黑体"/>
              </a:endParaRPr>
            </a:p>
          </p:txBody>
        </p:sp>
        <p:sp>
          <p:nvSpPr>
            <p:cNvPr id="18480" name="Text Box 56"/>
            <p:cNvSpPr/>
            <p:nvPr/>
          </p:nvSpPr>
          <p:spPr>
            <a:xfrm>
              <a:off x="3529" y="1968"/>
              <a:ext cx="723" cy="25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2"/>
              </a:solidFill>
              <a:miter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latin typeface="黑体"/>
                  <a:ea typeface="黑体"/>
                </a:rPr>
                <a:t>PUSH(i)</a:t>
              </a:r>
              <a:endParaRPr lang="en-US" sz="2000" b="1">
                <a:latin typeface="黑体"/>
                <a:ea typeface="黑体"/>
              </a:endParaRPr>
            </a:p>
          </p:txBody>
        </p:sp>
      </p:grpSp>
      <p:grpSp>
        <p:nvGrpSpPr>
          <p:cNvPr id="18437" name="Group 256"/>
          <p:cNvGrpSpPr/>
          <p:nvPr/>
        </p:nvGrpSpPr>
        <p:grpSpPr>
          <a:xfrm>
            <a:off x="6564313" y="6159500"/>
            <a:ext cx="1981200" cy="444500"/>
            <a:chOff x="3648" y="3696"/>
            <a:chExt cx="1296" cy="288"/>
          </a:xfrm>
        </p:grpSpPr>
        <p:sp>
          <p:nvSpPr>
            <p:cNvPr id="18438" name="AutoShape 253"/>
            <p:cNvSpPr/>
            <p:nvPr/>
          </p:nvSpPr>
          <p:spPr>
            <a:xfrm>
              <a:off x="3648" y="3696"/>
              <a:ext cx="1296" cy="288"/>
            </a:xfrm>
            <a:prstGeom prst="flowChartAlternateProcess">
              <a:avLst/>
            </a:prstGeom>
            <a:solidFill>
              <a:srgbClr val="FFFFCC"/>
            </a:solidFill>
            <a:ln w="12700" cap="sq">
              <a:solidFill>
                <a:srgbClr val="CC3300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 sz="1600"/>
            </a:p>
          </p:txBody>
        </p:sp>
        <p:sp>
          <p:nvSpPr>
            <p:cNvPr id="18439" name="Text Box 252"/>
            <p:cNvSpPr/>
            <p:nvPr/>
          </p:nvSpPr>
          <p:spPr>
            <a:xfrm>
              <a:off x="3648" y="3696"/>
              <a:ext cx="1296" cy="260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rgbClr val="CC3300"/>
              </a:solidFill>
              <a:miter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000" b="1">
                  <a:solidFill>
                    <a:srgbClr val="0000CC"/>
                  </a:solidFill>
                  <a:latin typeface="黑体"/>
                  <a:ea typeface="黑体"/>
                </a:rPr>
                <a:t>Ri</a:t>
              </a:r>
              <a:r>
                <a:rPr lang="en-US" sz="2000" b="1">
                  <a:latin typeface="黑体"/>
                  <a:ea typeface="黑体"/>
                </a:rPr>
                <a:t> </a:t>
              </a:r>
              <a:r>
                <a:rPr lang="zh-CN" sz="2000" b="1">
                  <a:latin typeface="黑体"/>
                  <a:ea typeface="黑体"/>
                </a:rPr>
                <a:t>返回地址</a:t>
              </a:r>
              <a:endParaRPr lang="zh-CN" sz="2000" b="1">
                <a:latin typeface="黑体"/>
                <a:ea typeface="黑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9458" name="AutoShape 342"/>
          <p:cNvSpPr/>
          <p:nvPr/>
        </p:nvSpPr>
        <p:spPr>
          <a:xfrm>
            <a:off x="2268538" y="620713"/>
            <a:ext cx="6335712" cy="792162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hlink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9459" name="Rectangle 331"/>
          <p:cNvSpPr/>
          <p:nvPr/>
        </p:nvSpPr>
        <p:spPr>
          <a:xfrm>
            <a:off x="684213" y="1916113"/>
            <a:ext cx="7991475" cy="4941887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9460" name="Rectangle 2"/>
          <p:cNvSpPr/>
          <p:nvPr/>
        </p:nvSpPr>
        <p:spPr>
          <a:xfrm>
            <a:off x="250825" y="0"/>
            <a:ext cx="7545388" cy="514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3200" b="1">
                <a:solidFill>
                  <a:srgbClr val="CC3300"/>
                </a:solidFill>
                <a:latin typeface="黑体"/>
                <a:ea typeface="黑体"/>
              </a:rPr>
              <a:t>※ </a:t>
            </a:r>
            <a:r>
              <a:rPr lang="zh-CN" sz="3200" b="1">
                <a:solidFill>
                  <a:srgbClr val="0000CC"/>
                </a:solidFill>
                <a:latin typeface="黑体"/>
                <a:ea typeface="黑体"/>
              </a:rPr>
              <a:t>算术表达式</a:t>
            </a:r>
            <a:r>
              <a:rPr lang="zh-CN" sz="3200" b="1">
                <a:solidFill>
                  <a:srgbClr val="CC3300"/>
                </a:solidFill>
                <a:latin typeface="黑体"/>
                <a:ea typeface="黑体"/>
              </a:rPr>
              <a:t>四元式</a:t>
            </a:r>
            <a:r>
              <a:rPr lang="zh-CN" sz="3200" b="1">
                <a:solidFill>
                  <a:srgbClr val="0000CC"/>
                </a:solidFill>
                <a:latin typeface="黑体"/>
                <a:ea typeface="黑体"/>
              </a:rPr>
              <a:t>翻译过程</a:t>
            </a:r>
            <a:r>
              <a:rPr lang="zh-CN" sz="3200" b="1">
                <a:solidFill>
                  <a:srgbClr val="CC3300"/>
                </a:solidFill>
                <a:latin typeface="黑体"/>
                <a:ea typeface="黑体"/>
              </a:rPr>
              <a:t> ：</a:t>
            </a:r>
            <a:endParaRPr lang="zh-CN" sz="32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sp>
        <p:nvSpPr>
          <p:cNvPr id="19461" name="Text Box 6"/>
          <p:cNvSpPr/>
          <p:nvPr/>
        </p:nvSpPr>
        <p:spPr>
          <a:xfrm>
            <a:off x="250825" y="1412875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 </a:t>
            </a:r>
            <a:r>
              <a:rPr lang="zh-CN" sz="2000" b="1">
                <a:solidFill>
                  <a:srgbClr val="0000CC"/>
                </a:solidFill>
                <a:latin typeface="黑体"/>
                <a:ea typeface="黑体"/>
              </a:rPr>
              <a:t>设 </a:t>
            </a:r>
            <a:r>
              <a:rPr lang="zh-CN" sz="2000" b="1">
                <a:latin typeface="黑体"/>
                <a:ea typeface="黑体"/>
              </a:rPr>
              <a:t>待翻译的表达式：</a:t>
            </a:r>
            <a:r>
              <a:rPr lang="zh-CN" sz="2000" b="1">
                <a:solidFill>
                  <a:srgbClr val="0000CC"/>
                </a:solidFill>
                <a:latin typeface="黑体"/>
                <a:ea typeface="黑体"/>
              </a:rPr>
              <a:t>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a*(b/c)#</a:t>
            </a:r>
            <a:r>
              <a:rPr lang="en-US" sz="2000" b="1">
                <a:latin typeface="黑体"/>
                <a:ea typeface="黑体"/>
              </a:rPr>
              <a:t> </a:t>
            </a:r>
            <a:endParaRPr lang="en-US" sz="2000" b="1">
              <a:latin typeface="黑体"/>
              <a:ea typeface="黑体"/>
            </a:endParaRPr>
          </a:p>
        </p:txBody>
      </p:sp>
      <p:grpSp>
        <p:nvGrpSpPr>
          <p:cNvPr id="19462" name="Group 213"/>
          <p:cNvGrpSpPr/>
          <p:nvPr/>
        </p:nvGrpSpPr>
        <p:grpSpPr>
          <a:xfrm>
            <a:off x="684213" y="1844675"/>
            <a:ext cx="7991475" cy="5013325"/>
            <a:chOff x="672" y="864"/>
            <a:chExt cx="4752" cy="3216"/>
          </a:xfrm>
        </p:grpSpPr>
        <p:sp>
          <p:nvSpPr>
            <p:cNvPr id="19585" name="Rectangle 207"/>
            <p:cNvSpPr/>
            <p:nvPr/>
          </p:nvSpPr>
          <p:spPr>
            <a:xfrm>
              <a:off x="4474" y="912"/>
              <a:ext cx="950" cy="25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  QT[q]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9586" name="Rectangle 205"/>
            <p:cNvSpPr/>
            <p:nvPr/>
          </p:nvSpPr>
          <p:spPr>
            <a:xfrm>
              <a:off x="3808" y="912"/>
              <a:ext cx="666" cy="25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SEM[m]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9587" name="Rectangle 203"/>
            <p:cNvSpPr/>
            <p:nvPr/>
          </p:nvSpPr>
          <p:spPr>
            <a:xfrm>
              <a:off x="3428" y="912"/>
              <a:ext cx="428" cy="25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20000"/>
                </a:spcBef>
              </a:pPr>
              <a:r>
                <a:rPr lang="en-US" b="1">
                  <a:latin typeface="Verdana"/>
                  <a:ea typeface="黑体"/>
                </a:rPr>
                <a:t>  </a:t>
              </a:r>
              <a:r>
                <a:rPr lang="en-US" sz="2400" b="1">
                  <a:latin typeface="黑体"/>
                  <a:ea typeface="黑体"/>
                </a:rPr>
                <a:t>w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9588" name="Rectangle 201"/>
            <p:cNvSpPr/>
            <p:nvPr/>
          </p:nvSpPr>
          <p:spPr>
            <a:xfrm>
              <a:off x="2003" y="912"/>
              <a:ext cx="1425" cy="25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   </a:t>
              </a:r>
              <a:r>
                <a:rPr lang="zh-CN" sz="2400" b="1">
                  <a:latin typeface="Verdana"/>
                  <a:ea typeface="黑体"/>
                </a:rPr>
                <a:t>返回地址栈</a:t>
              </a:r>
              <a:endParaRPr lang="zh-CN" sz="2400" b="1">
                <a:latin typeface="Verdana"/>
                <a:ea typeface="黑体"/>
              </a:endParaRPr>
            </a:p>
          </p:txBody>
        </p:sp>
        <p:sp>
          <p:nvSpPr>
            <p:cNvPr id="19589" name="Rectangle 199"/>
            <p:cNvSpPr/>
            <p:nvPr/>
          </p:nvSpPr>
          <p:spPr>
            <a:xfrm>
              <a:off x="672" y="912"/>
              <a:ext cx="1331" cy="21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20000"/>
                </a:spcBef>
              </a:pPr>
              <a:r>
                <a:rPr lang="zh-CN" sz="2400" b="1">
                  <a:latin typeface="Verdana"/>
                  <a:ea typeface="黑体"/>
                </a:rPr>
                <a:t>递归子程序栈</a:t>
              </a:r>
              <a:endParaRPr lang="zh-CN" sz="2400" b="1">
                <a:latin typeface="Verdana"/>
                <a:ea typeface="黑体"/>
              </a:endParaRPr>
            </a:p>
          </p:txBody>
        </p:sp>
        <p:cxnSp>
          <p:nvCxnSpPr>
            <p:cNvPr id="19590" name="Line 63"/>
            <p:cNvCxnSpPr/>
            <p:nvPr/>
          </p:nvCxnSpPr>
          <p:spPr>
            <a:xfrm>
              <a:off x="672" y="912"/>
              <a:ext cx="47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19591" name="Line 64"/>
            <p:cNvCxnSpPr/>
            <p:nvPr/>
          </p:nvCxnSpPr>
          <p:spPr>
            <a:xfrm>
              <a:off x="672" y="3223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19592" name="Line 65"/>
            <p:cNvCxnSpPr/>
            <p:nvPr/>
          </p:nvCxnSpPr>
          <p:spPr>
            <a:xfrm>
              <a:off x="672" y="3429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19593" name="Line 66"/>
            <p:cNvCxnSpPr/>
            <p:nvPr/>
          </p:nvCxnSpPr>
          <p:spPr>
            <a:xfrm>
              <a:off x="672" y="3634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19594" name="Line 67"/>
            <p:cNvCxnSpPr/>
            <p:nvPr/>
          </p:nvCxnSpPr>
          <p:spPr>
            <a:xfrm>
              <a:off x="672" y="4080"/>
              <a:ext cx="47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19595" name="Line 68"/>
            <p:cNvCxnSpPr/>
            <p:nvPr/>
          </p:nvCxnSpPr>
          <p:spPr>
            <a:xfrm flipH="1">
              <a:off x="672" y="912"/>
              <a:ext cx="0" cy="31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19596" name="Line 69"/>
            <p:cNvCxnSpPr/>
            <p:nvPr/>
          </p:nvCxnSpPr>
          <p:spPr>
            <a:xfrm flipH="1">
              <a:off x="2016" y="864"/>
              <a:ext cx="0" cy="3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19597" name="Line 70"/>
            <p:cNvCxnSpPr/>
            <p:nvPr/>
          </p:nvCxnSpPr>
          <p:spPr>
            <a:xfrm flipH="1">
              <a:off x="3456" y="912"/>
              <a:ext cx="0" cy="3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19598" name="Line 71"/>
            <p:cNvCxnSpPr/>
            <p:nvPr/>
          </p:nvCxnSpPr>
          <p:spPr>
            <a:xfrm flipH="1">
              <a:off x="3792" y="912"/>
              <a:ext cx="0" cy="3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19599" name="Line 72"/>
            <p:cNvCxnSpPr/>
            <p:nvPr/>
          </p:nvCxnSpPr>
          <p:spPr>
            <a:xfrm flipH="1">
              <a:off x="4464" y="912"/>
              <a:ext cx="0" cy="3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19600" name="Line 73"/>
            <p:cNvCxnSpPr/>
            <p:nvPr/>
          </p:nvCxnSpPr>
          <p:spPr>
            <a:xfrm flipH="1">
              <a:off x="5424" y="912"/>
              <a:ext cx="0" cy="31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19601" name="Line 77"/>
            <p:cNvCxnSpPr/>
            <p:nvPr/>
          </p:nvCxnSpPr>
          <p:spPr>
            <a:xfrm>
              <a:off x="672" y="3018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19602" name="Line 88"/>
            <p:cNvCxnSpPr/>
            <p:nvPr/>
          </p:nvCxnSpPr>
          <p:spPr>
            <a:xfrm>
              <a:off x="672" y="2812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19603" name="Line 99"/>
            <p:cNvCxnSpPr/>
            <p:nvPr/>
          </p:nvCxnSpPr>
          <p:spPr>
            <a:xfrm>
              <a:off x="672" y="2607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19604" name="Line 110"/>
            <p:cNvCxnSpPr/>
            <p:nvPr/>
          </p:nvCxnSpPr>
          <p:spPr>
            <a:xfrm>
              <a:off x="672" y="2401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19605" name="Line 125"/>
            <p:cNvCxnSpPr/>
            <p:nvPr/>
          </p:nvCxnSpPr>
          <p:spPr>
            <a:xfrm>
              <a:off x="672" y="2196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19606" name="Line 148"/>
            <p:cNvCxnSpPr/>
            <p:nvPr/>
          </p:nvCxnSpPr>
          <p:spPr>
            <a:xfrm>
              <a:off x="672" y="1990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19607" name="Line 159"/>
            <p:cNvCxnSpPr/>
            <p:nvPr/>
          </p:nvCxnSpPr>
          <p:spPr>
            <a:xfrm>
              <a:off x="672" y="1579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19608" name="Line 170"/>
            <p:cNvCxnSpPr/>
            <p:nvPr/>
          </p:nvCxnSpPr>
          <p:spPr>
            <a:xfrm>
              <a:off x="672" y="1374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19609" name="Line 184"/>
            <p:cNvCxnSpPr/>
            <p:nvPr/>
          </p:nvCxnSpPr>
          <p:spPr>
            <a:xfrm>
              <a:off x="672" y="1785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19610" name="Line 200"/>
            <p:cNvCxnSpPr/>
            <p:nvPr/>
          </p:nvCxnSpPr>
          <p:spPr>
            <a:xfrm>
              <a:off x="672" y="1168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19611" name="Line 212"/>
            <p:cNvCxnSpPr/>
            <p:nvPr/>
          </p:nvCxnSpPr>
          <p:spPr>
            <a:xfrm>
              <a:off x="672" y="3840"/>
              <a:ext cx="47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/>
            </a:ln>
          </p:spPr>
        </p:cxnSp>
      </p:grpSp>
      <p:sp>
        <p:nvSpPr>
          <p:cNvPr id="19463" name="Text Box 214"/>
          <p:cNvSpPr/>
          <p:nvPr/>
        </p:nvSpPr>
        <p:spPr>
          <a:xfrm>
            <a:off x="684213" y="22098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Z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464" name="Text Box 215"/>
          <p:cNvSpPr/>
          <p:nvPr/>
        </p:nvSpPr>
        <p:spPr>
          <a:xfrm>
            <a:off x="989013" y="22098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465" name="Text Box 216"/>
          <p:cNvSpPr/>
          <p:nvPr/>
        </p:nvSpPr>
        <p:spPr>
          <a:xfrm>
            <a:off x="2987675" y="2205038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chemeClr val="tx2"/>
                </a:solidFill>
                <a:latin typeface="黑体"/>
                <a:ea typeface="黑体"/>
              </a:rPr>
              <a:t>0</a:t>
            </a:r>
            <a:endParaRPr lang="en-US" sz="2000" b="1">
              <a:solidFill>
                <a:schemeClr val="tx2"/>
              </a:solidFill>
              <a:latin typeface="黑体"/>
              <a:ea typeface="黑体"/>
            </a:endParaRPr>
          </a:p>
        </p:txBody>
      </p:sp>
      <p:sp>
        <p:nvSpPr>
          <p:cNvPr id="19466" name="Text Box 217"/>
          <p:cNvSpPr/>
          <p:nvPr/>
        </p:nvSpPr>
        <p:spPr>
          <a:xfrm>
            <a:off x="5292725" y="21336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 a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467" name="Text Box 218"/>
          <p:cNvSpPr/>
          <p:nvPr/>
        </p:nvSpPr>
        <p:spPr>
          <a:xfrm>
            <a:off x="1217613" y="2209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T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468" name="Text Box 219"/>
          <p:cNvSpPr/>
          <p:nvPr/>
        </p:nvSpPr>
        <p:spPr>
          <a:xfrm>
            <a:off x="3292475" y="2205038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1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469" name="Text Box 220"/>
          <p:cNvSpPr/>
          <p:nvPr/>
        </p:nvSpPr>
        <p:spPr>
          <a:xfrm>
            <a:off x="1446213" y="2209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F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470" name="Text Box 221"/>
          <p:cNvSpPr/>
          <p:nvPr/>
        </p:nvSpPr>
        <p:spPr>
          <a:xfrm>
            <a:off x="3597275" y="2205038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chemeClr val="tx2"/>
                </a:solidFill>
                <a:latin typeface="黑体"/>
                <a:ea typeface="黑体"/>
              </a:rPr>
              <a:t>4</a:t>
            </a:r>
            <a:endParaRPr lang="en-US" sz="2000" b="1">
              <a:solidFill>
                <a:schemeClr val="tx2"/>
              </a:solidFill>
              <a:latin typeface="黑体"/>
              <a:ea typeface="黑体"/>
            </a:endParaRPr>
          </a:p>
        </p:txBody>
      </p:sp>
      <p:sp>
        <p:nvSpPr>
          <p:cNvPr id="19471" name="Text Box 222"/>
          <p:cNvSpPr/>
          <p:nvPr/>
        </p:nvSpPr>
        <p:spPr>
          <a:xfrm>
            <a:off x="5902325" y="21336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a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472" name="Text Box 223"/>
          <p:cNvSpPr/>
          <p:nvPr/>
        </p:nvSpPr>
        <p:spPr>
          <a:xfrm>
            <a:off x="5292725" y="25146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 *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473" name="Text Box 224"/>
          <p:cNvSpPr/>
          <p:nvPr/>
        </p:nvSpPr>
        <p:spPr>
          <a:xfrm>
            <a:off x="684213" y="25146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Z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>
                <a:latin typeface="黑体"/>
                <a:ea typeface="黑体"/>
              </a:rPr>
              <a:t> T 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474" name="Oval 225"/>
          <p:cNvSpPr/>
          <p:nvPr/>
        </p:nvSpPr>
        <p:spPr>
          <a:xfrm>
            <a:off x="3673475" y="2281238"/>
            <a:ext cx="381000" cy="3048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9475" name="Text Box 227"/>
          <p:cNvSpPr/>
          <p:nvPr/>
        </p:nvSpPr>
        <p:spPr>
          <a:xfrm>
            <a:off x="2987675" y="2586038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chemeClr val="tx2"/>
                </a:solidFill>
                <a:latin typeface="黑体"/>
                <a:ea typeface="黑体"/>
              </a:rPr>
              <a:t>0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1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476" name="Text Box 229"/>
          <p:cNvSpPr/>
          <p:nvPr/>
        </p:nvSpPr>
        <p:spPr>
          <a:xfrm>
            <a:off x="5292725" y="28194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 (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477" name="Text Box 230"/>
          <p:cNvSpPr/>
          <p:nvPr/>
        </p:nvSpPr>
        <p:spPr>
          <a:xfrm>
            <a:off x="684213" y="28194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Z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>
                <a:latin typeface="黑体"/>
                <a:ea typeface="黑体"/>
              </a:rPr>
              <a:t> T 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478" name="Text Box 231"/>
          <p:cNvSpPr/>
          <p:nvPr/>
        </p:nvSpPr>
        <p:spPr>
          <a:xfrm>
            <a:off x="1522413" y="28194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F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479" name="Text Box 232"/>
          <p:cNvSpPr/>
          <p:nvPr/>
        </p:nvSpPr>
        <p:spPr>
          <a:xfrm>
            <a:off x="2987675" y="2890838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chemeClr val="tx2"/>
                </a:solidFill>
                <a:latin typeface="黑体"/>
                <a:ea typeface="黑体"/>
              </a:rPr>
              <a:t>0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1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480" name="Text Box 233"/>
          <p:cNvSpPr/>
          <p:nvPr/>
        </p:nvSpPr>
        <p:spPr>
          <a:xfrm>
            <a:off x="3521075" y="2890838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chemeClr val="tx2"/>
                </a:solidFill>
                <a:latin typeface="黑体"/>
                <a:ea typeface="黑体"/>
              </a:rPr>
              <a:t>5</a:t>
            </a:r>
            <a:endParaRPr lang="en-US" sz="2000" b="1">
              <a:solidFill>
                <a:schemeClr val="tx2"/>
              </a:solidFill>
              <a:latin typeface="黑体"/>
              <a:ea typeface="黑体"/>
            </a:endParaRPr>
          </a:p>
        </p:txBody>
      </p:sp>
      <p:sp>
        <p:nvSpPr>
          <p:cNvPr id="19481" name="Text Box 235"/>
          <p:cNvSpPr/>
          <p:nvPr/>
        </p:nvSpPr>
        <p:spPr>
          <a:xfrm>
            <a:off x="5902325" y="243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a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482" name="Text Box 236"/>
          <p:cNvSpPr/>
          <p:nvPr/>
        </p:nvSpPr>
        <p:spPr>
          <a:xfrm>
            <a:off x="5902325" y="27432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a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483" name="Text Box 237"/>
          <p:cNvSpPr/>
          <p:nvPr/>
        </p:nvSpPr>
        <p:spPr>
          <a:xfrm>
            <a:off x="5292725" y="31242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 b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484" name="Text Box 238"/>
          <p:cNvSpPr/>
          <p:nvPr/>
        </p:nvSpPr>
        <p:spPr>
          <a:xfrm>
            <a:off x="684213" y="31242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Z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>
                <a:latin typeface="黑体"/>
                <a:ea typeface="黑体"/>
              </a:rPr>
              <a:t> T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F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485" name="Text Box 239"/>
          <p:cNvSpPr/>
          <p:nvPr/>
        </p:nvSpPr>
        <p:spPr>
          <a:xfrm>
            <a:off x="1827213" y="3124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E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486" name="Text Box 240"/>
          <p:cNvSpPr/>
          <p:nvPr/>
        </p:nvSpPr>
        <p:spPr>
          <a:xfrm>
            <a:off x="2987675" y="3195638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chemeClr val="tx2"/>
                </a:solidFill>
                <a:latin typeface="黑体"/>
                <a:ea typeface="黑体"/>
              </a:rPr>
              <a:t>0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1</a:t>
            </a:r>
            <a:r>
              <a:rPr lang="en-US" sz="2400" b="1">
                <a:latin typeface="黑体"/>
                <a:ea typeface="黑体"/>
              </a:rPr>
              <a:t>R</a:t>
            </a:r>
            <a:r>
              <a:rPr lang="en-US" sz="2000" b="1">
                <a:latin typeface="黑体"/>
                <a:ea typeface="黑体"/>
              </a:rPr>
              <a:t>5</a:t>
            </a:r>
            <a:endParaRPr lang="en-US" sz="2000" b="1">
              <a:latin typeface="黑体"/>
              <a:ea typeface="黑体"/>
            </a:endParaRPr>
          </a:p>
        </p:txBody>
      </p:sp>
      <p:sp>
        <p:nvSpPr>
          <p:cNvPr id="19487" name="Text Box 241"/>
          <p:cNvSpPr/>
          <p:nvPr/>
        </p:nvSpPr>
        <p:spPr>
          <a:xfrm>
            <a:off x="3825875" y="3195638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7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488" name="Text Box 242"/>
          <p:cNvSpPr/>
          <p:nvPr/>
        </p:nvSpPr>
        <p:spPr>
          <a:xfrm>
            <a:off x="2132013" y="3124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T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489" name="Text Box 243"/>
          <p:cNvSpPr/>
          <p:nvPr/>
        </p:nvSpPr>
        <p:spPr>
          <a:xfrm>
            <a:off x="4130675" y="3195638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R</a:t>
            </a:r>
            <a:r>
              <a:rPr lang="en-US" sz="2000" b="1">
                <a:latin typeface="黑体"/>
                <a:ea typeface="黑体"/>
              </a:rPr>
              <a:t>1</a:t>
            </a:r>
            <a:endParaRPr lang="en-US" sz="2000" b="1">
              <a:latin typeface="黑体"/>
              <a:ea typeface="黑体"/>
            </a:endParaRPr>
          </a:p>
        </p:txBody>
      </p:sp>
      <p:sp>
        <p:nvSpPr>
          <p:cNvPr id="19490" name="Text Box 244"/>
          <p:cNvSpPr/>
          <p:nvPr/>
        </p:nvSpPr>
        <p:spPr>
          <a:xfrm>
            <a:off x="2436813" y="3124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F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491" name="Text Box 245"/>
          <p:cNvSpPr/>
          <p:nvPr/>
        </p:nvSpPr>
        <p:spPr>
          <a:xfrm>
            <a:off x="4435475" y="3195638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4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492" name="Text Box 246"/>
          <p:cNvSpPr/>
          <p:nvPr/>
        </p:nvSpPr>
        <p:spPr>
          <a:xfrm>
            <a:off x="5902325" y="31242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a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493" name="Text Box 247"/>
          <p:cNvSpPr/>
          <p:nvPr/>
        </p:nvSpPr>
        <p:spPr>
          <a:xfrm>
            <a:off x="6130925" y="31242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b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494" name="Text Box 248"/>
          <p:cNvSpPr/>
          <p:nvPr/>
        </p:nvSpPr>
        <p:spPr>
          <a:xfrm>
            <a:off x="5292725" y="34290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 /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495" name="Oval 249"/>
          <p:cNvSpPr/>
          <p:nvPr/>
        </p:nvSpPr>
        <p:spPr>
          <a:xfrm>
            <a:off x="4511675" y="3271838"/>
            <a:ext cx="304800" cy="3810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9496" name="Text Box 250"/>
          <p:cNvSpPr/>
          <p:nvPr/>
        </p:nvSpPr>
        <p:spPr>
          <a:xfrm>
            <a:off x="684213" y="35052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Z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 </a:t>
            </a:r>
            <a:r>
              <a:rPr lang="en-US" sz="2400" b="1">
                <a:latin typeface="黑体"/>
                <a:ea typeface="黑体"/>
              </a:rPr>
              <a:t>T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F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497" name="Text Box 251"/>
          <p:cNvSpPr/>
          <p:nvPr/>
        </p:nvSpPr>
        <p:spPr>
          <a:xfrm>
            <a:off x="2987675" y="3576638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chemeClr val="tx2"/>
                </a:solidFill>
                <a:latin typeface="黑体"/>
                <a:ea typeface="黑体"/>
              </a:rPr>
              <a:t>0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1</a:t>
            </a:r>
            <a:r>
              <a:rPr lang="en-US" sz="2400" b="1">
                <a:latin typeface="黑体"/>
                <a:ea typeface="黑体"/>
              </a:rPr>
              <a:t>R</a:t>
            </a:r>
            <a:r>
              <a:rPr lang="en-US" sz="2000" b="1">
                <a:latin typeface="黑体"/>
                <a:ea typeface="黑体"/>
              </a:rPr>
              <a:t>5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7</a:t>
            </a:r>
            <a:r>
              <a:rPr lang="en-US" sz="2400" b="1">
                <a:latin typeface="黑体"/>
                <a:ea typeface="黑体"/>
              </a:rPr>
              <a:t>R</a:t>
            </a:r>
            <a:r>
              <a:rPr lang="en-US" sz="2000" b="1">
                <a:latin typeface="黑体"/>
                <a:ea typeface="黑体"/>
              </a:rPr>
              <a:t>1</a:t>
            </a:r>
            <a:endParaRPr lang="en-US" sz="2000" b="1">
              <a:latin typeface="黑体"/>
              <a:ea typeface="黑体"/>
            </a:endParaRPr>
          </a:p>
        </p:txBody>
      </p:sp>
      <p:sp>
        <p:nvSpPr>
          <p:cNvPr id="19498" name="Text Box 253"/>
          <p:cNvSpPr/>
          <p:nvPr/>
        </p:nvSpPr>
        <p:spPr>
          <a:xfrm>
            <a:off x="5902325" y="35052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a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499" name="Text Box 254"/>
          <p:cNvSpPr/>
          <p:nvPr/>
        </p:nvSpPr>
        <p:spPr>
          <a:xfrm>
            <a:off x="5292725" y="38100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 c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00" name="Text Box 256"/>
          <p:cNvSpPr/>
          <p:nvPr/>
        </p:nvSpPr>
        <p:spPr>
          <a:xfrm>
            <a:off x="684213" y="3810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Z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>
                <a:latin typeface="黑体"/>
                <a:ea typeface="黑体"/>
              </a:rPr>
              <a:t> T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F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501" name="Text Box 257"/>
          <p:cNvSpPr/>
          <p:nvPr/>
        </p:nvSpPr>
        <p:spPr>
          <a:xfrm>
            <a:off x="2436813" y="381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F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02" name="Text Box 258"/>
          <p:cNvSpPr/>
          <p:nvPr/>
        </p:nvSpPr>
        <p:spPr>
          <a:xfrm>
            <a:off x="2987675" y="3881438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chemeClr val="tx2"/>
                </a:solidFill>
                <a:latin typeface="黑体"/>
                <a:ea typeface="黑体"/>
              </a:rPr>
              <a:t>0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1</a:t>
            </a:r>
            <a:r>
              <a:rPr lang="en-US" sz="2400" b="1">
                <a:latin typeface="黑体"/>
                <a:ea typeface="黑体"/>
              </a:rPr>
              <a:t>R</a:t>
            </a:r>
            <a:r>
              <a:rPr lang="en-US" sz="2000" b="1">
                <a:latin typeface="黑体"/>
                <a:ea typeface="黑体"/>
              </a:rPr>
              <a:t>5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7</a:t>
            </a:r>
            <a:r>
              <a:rPr lang="en-US" sz="2400" b="1">
                <a:latin typeface="黑体"/>
                <a:ea typeface="黑体"/>
              </a:rPr>
              <a:t>R</a:t>
            </a:r>
            <a:r>
              <a:rPr lang="en-US" sz="2000" b="1">
                <a:latin typeface="黑体"/>
                <a:ea typeface="黑体"/>
              </a:rPr>
              <a:t>1</a:t>
            </a:r>
            <a:endParaRPr lang="en-US" sz="2000" b="1">
              <a:latin typeface="黑体"/>
              <a:ea typeface="黑体"/>
            </a:endParaRPr>
          </a:p>
        </p:txBody>
      </p:sp>
      <p:sp>
        <p:nvSpPr>
          <p:cNvPr id="19503" name="Text Box 260"/>
          <p:cNvSpPr/>
          <p:nvPr/>
        </p:nvSpPr>
        <p:spPr>
          <a:xfrm>
            <a:off x="4359275" y="3881438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6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504" name="Text Box 261"/>
          <p:cNvSpPr/>
          <p:nvPr/>
        </p:nvSpPr>
        <p:spPr>
          <a:xfrm>
            <a:off x="5902325" y="38100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a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05" name="Text Box 262"/>
          <p:cNvSpPr/>
          <p:nvPr/>
        </p:nvSpPr>
        <p:spPr>
          <a:xfrm>
            <a:off x="6359525" y="38100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c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06" name="Oval 263"/>
          <p:cNvSpPr/>
          <p:nvPr/>
        </p:nvSpPr>
        <p:spPr>
          <a:xfrm>
            <a:off x="4435475" y="3957638"/>
            <a:ext cx="381000" cy="3048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9507" name="Text Box 264"/>
          <p:cNvSpPr/>
          <p:nvPr/>
        </p:nvSpPr>
        <p:spPr>
          <a:xfrm>
            <a:off x="684213" y="41148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Z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>
                <a:latin typeface="黑体"/>
                <a:ea typeface="黑体"/>
              </a:rPr>
              <a:t> T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F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508" name="Text Box 265"/>
          <p:cNvSpPr/>
          <p:nvPr/>
        </p:nvSpPr>
        <p:spPr>
          <a:xfrm>
            <a:off x="2987675" y="4186238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chemeClr val="tx2"/>
                </a:solidFill>
                <a:latin typeface="黑体"/>
                <a:ea typeface="黑体"/>
              </a:rPr>
              <a:t>0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1</a:t>
            </a:r>
            <a:r>
              <a:rPr lang="en-US" sz="2400" b="1">
                <a:latin typeface="黑体"/>
                <a:ea typeface="黑体"/>
              </a:rPr>
              <a:t>R</a:t>
            </a:r>
            <a:r>
              <a:rPr lang="en-US" sz="2000" b="1">
                <a:latin typeface="黑体"/>
                <a:ea typeface="黑体"/>
              </a:rPr>
              <a:t>5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7</a:t>
            </a:r>
            <a:r>
              <a:rPr lang="en-US" sz="2400" b="1">
                <a:latin typeface="黑体"/>
                <a:ea typeface="黑体"/>
              </a:rPr>
              <a:t>R</a:t>
            </a:r>
            <a:r>
              <a:rPr lang="en-US" sz="2000" b="1">
                <a:latin typeface="黑体"/>
                <a:ea typeface="黑体"/>
              </a:rPr>
              <a:t>1</a:t>
            </a:r>
            <a:endParaRPr lang="en-US" sz="2000" b="1">
              <a:latin typeface="黑体"/>
              <a:ea typeface="黑体"/>
            </a:endParaRPr>
          </a:p>
        </p:txBody>
      </p:sp>
      <p:sp>
        <p:nvSpPr>
          <p:cNvPr id="19509" name="Text Box 266"/>
          <p:cNvSpPr/>
          <p:nvPr/>
        </p:nvSpPr>
        <p:spPr>
          <a:xfrm>
            <a:off x="5445125" y="41148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10" name="Text Box 267"/>
          <p:cNvSpPr/>
          <p:nvPr/>
        </p:nvSpPr>
        <p:spPr>
          <a:xfrm>
            <a:off x="5902325" y="41148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a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19511" name="Line 268"/>
          <p:cNvCxnSpPr/>
          <p:nvPr/>
        </p:nvCxnSpPr>
        <p:spPr>
          <a:xfrm>
            <a:off x="6435725" y="4267200"/>
            <a:ext cx="152400" cy="228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cxnSp>
        <p:nvCxnSpPr>
          <p:cNvPr id="19512" name="Line 269"/>
          <p:cNvCxnSpPr/>
          <p:nvPr/>
        </p:nvCxnSpPr>
        <p:spPr>
          <a:xfrm>
            <a:off x="6207125" y="4267200"/>
            <a:ext cx="152400" cy="228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19513" name="Text Box 270"/>
          <p:cNvSpPr/>
          <p:nvPr/>
        </p:nvSpPr>
        <p:spPr>
          <a:xfrm>
            <a:off x="6877050" y="41497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⑴(/b,c,t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1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)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514" name="Text Box 271"/>
          <p:cNvSpPr/>
          <p:nvPr/>
        </p:nvSpPr>
        <p:spPr>
          <a:xfrm>
            <a:off x="5902325" y="44196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a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15" name="Text Box 272"/>
          <p:cNvSpPr/>
          <p:nvPr/>
        </p:nvSpPr>
        <p:spPr>
          <a:xfrm>
            <a:off x="6130925" y="44196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t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1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516" name="Oval 273"/>
          <p:cNvSpPr/>
          <p:nvPr/>
        </p:nvSpPr>
        <p:spPr>
          <a:xfrm>
            <a:off x="4206875" y="4262438"/>
            <a:ext cx="304800" cy="3048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9517" name="Text Box 274"/>
          <p:cNvSpPr/>
          <p:nvPr/>
        </p:nvSpPr>
        <p:spPr>
          <a:xfrm>
            <a:off x="5445125" y="44958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18" name="Text Box 275"/>
          <p:cNvSpPr/>
          <p:nvPr/>
        </p:nvSpPr>
        <p:spPr>
          <a:xfrm>
            <a:off x="684213" y="4419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Z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>
                <a:latin typeface="黑体"/>
                <a:ea typeface="黑体"/>
              </a:rPr>
              <a:t> T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F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19" name="Text Box 276"/>
          <p:cNvSpPr/>
          <p:nvPr/>
        </p:nvSpPr>
        <p:spPr>
          <a:xfrm>
            <a:off x="2987675" y="4491038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chemeClr val="tx2"/>
                </a:solidFill>
                <a:latin typeface="黑体"/>
                <a:ea typeface="黑体"/>
              </a:rPr>
              <a:t>0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1</a:t>
            </a:r>
            <a:r>
              <a:rPr lang="en-US" sz="2400" b="1">
                <a:latin typeface="黑体"/>
                <a:ea typeface="黑体"/>
              </a:rPr>
              <a:t>R</a:t>
            </a:r>
            <a:r>
              <a:rPr lang="en-US" sz="2000" b="1">
                <a:latin typeface="黑体"/>
                <a:ea typeface="黑体"/>
              </a:rPr>
              <a:t>5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7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520" name="Oval 277"/>
          <p:cNvSpPr/>
          <p:nvPr/>
        </p:nvSpPr>
        <p:spPr>
          <a:xfrm>
            <a:off x="3902075" y="4567238"/>
            <a:ext cx="381000" cy="3048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9521" name="Text Box 278"/>
          <p:cNvSpPr/>
          <p:nvPr/>
        </p:nvSpPr>
        <p:spPr>
          <a:xfrm>
            <a:off x="5445125" y="48006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22" name="Text Box 279"/>
          <p:cNvSpPr/>
          <p:nvPr/>
        </p:nvSpPr>
        <p:spPr>
          <a:xfrm>
            <a:off x="5902325" y="48006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a</a:t>
            </a:r>
            <a:endParaRPr lang="en-US" sz="2000" b="1">
              <a:latin typeface="黑体"/>
              <a:ea typeface="黑体"/>
            </a:endParaRPr>
          </a:p>
        </p:txBody>
      </p:sp>
      <p:sp>
        <p:nvSpPr>
          <p:cNvPr id="19523" name="Text Box 280"/>
          <p:cNvSpPr/>
          <p:nvPr/>
        </p:nvSpPr>
        <p:spPr>
          <a:xfrm>
            <a:off x="684213" y="4800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Z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>
                <a:latin typeface="黑体"/>
                <a:ea typeface="黑体"/>
              </a:rPr>
              <a:t> T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F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524" name="Text Box 281"/>
          <p:cNvSpPr/>
          <p:nvPr/>
        </p:nvSpPr>
        <p:spPr>
          <a:xfrm>
            <a:off x="2987675" y="4872038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chemeClr val="tx2"/>
                </a:solidFill>
                <a:latin typeface="黑体"/>
                <a:ea typeface="黑体"/>
              </a:rPr>
              <a:t>0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1</a:t>
            </a:r>
            <a:r>
              <a:rPr lang="en-US" sz="2400" b="1">
                <a:latin typeface="黑体"/>
                <a:ea typeface="黑体"/>
              </a:rPr>
              <a:t>R</a:t>
            </a:r>
            <a:r>
              <a:rPr lang="en-US" sz="2000" b="1">
                <a:latin typeface="黑体"/>
                <a:ea typeface="黑体"/>
              </a:rPr>
              <a:t>5</a:t>
            </a:r>
            <a:endParaRPr lang="en-US" sz="2000" b="1">
              <a:latin typeface="黑体"/>
              <a:ea typeface="黑体"/>
            </a:endParaRPr>
          </a:p>
        </p:txBody>
      </p:sp>
      <p:sp>
        <p:nvSpPr>
          <p:cNvPr id="19525" name="Text Box 282"/>
          <p:cNvSpPr/>
          <p:nvPr/>
        </p:nvSpPr>
        <p:spPr>
          <a:xfrm>
            <a:off x="5292725" y="51054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 #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26" name="Text Box 283"/>
          <p:cNvSpPr/>
          <p:nvPr/>
        </p:nvSpPr>
        <p:spPr>
          <a:xfrm>
            <a:off x="5902325" y="51054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a</a:t>
            </a:r>
            <a:endParaRPr lang="en-US" sz="2000" b="1">
              <a:latin typeface="黑体"/>
              <a:ea typeface="黑体"/>
            </a:endParaRPr>
          </a:p>
        </p:txBody>
      </p:sp>
      <p:sp>
        <p:nvSpPr>
          <p:cNvPr id="19527" name="Oval 284"/>
          <p:cNvSpPr/>
          <p:nvPr/>
        </p:nvSpPr>
        <p:spPr>
          <a:xfrm>
            <a:off x="3597275" y="4948238"/>
            <a:ext cx="304800" cy="3048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9528" name="Text Box 285"/>
          <p:cNvSpPr/>
          <p:nvPr/>
        </p:nvSpPr>
        <p:spPr>
          <a:xfrm>
            <a:off x="684213" y="51054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Z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>
                <a:latin typeface="黑体"/>
                <a:ea typeface="黑体"/>
              </a:rPr>
              <a:t> T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29" name="Text Box 286"/>
          <p:cNvSpPr/>
          <p:nvPr/>
        </p:nvSpPr>
        <p:spPr>
          <a:xfrm>
            <a:off x="2987675" y="5176838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chemeClr val="tx2"/>
                </a:solidFill>
                <a:latin typeface="黑体"/>
                <a:ea typeface="黑体"/>
              </a:rPr>
              <a:t>0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1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530" name="Text Box 287"/>
          <p:cNvSpPr/>
          <p:nvPr/>
        </p:nvSpPr>
        <p:spPr>
          <a:xfrm>
            <a:off x="6877050" y="515778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⑵(*a,t1,t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2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)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cxnSp>
        <p:nvCxnSpPr>
          <p:cNvPr id="19531" name="Line 288"/>
          <p:cNvCxnSpPr/>
          <p:nvPr/>
        </p:nvCxnSpPr>
        <p:spPr>
          <a:xfrm>
            <a:off x="6207125" y="5257800"/>
            <a:ext cx="3048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cxnSp>
        <p:nvCxnSpPr>
          <p:cNvPr id="19532" name="Line 289"/>
          <p:cNvCxnSpPr/>
          <p:nvPr/>
        </p:nvCxnSpPr>
        <p:spPr>
          <a:xfrm>
            <a:off x="5902325" y="5257800"/>
            <a:ext cx="3048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19533" name="Text Box 290"/>
          <p:cNvSpPr/>
          <p:nvPr/>
        </p:nvSpPr>
        <p:spPr>
          <a:xfrm>
            <a:off x="5902325" y="54102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t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2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534" name="Oval 291"/>
          <p:cNvSpPr/>
          <p:nvPr/>
        </p:nvSpPr>
        <p:spPr>
          <a:xfrm>
            <a:off x="3368675" y="5253038"/>
            <a:ext cx="304800" cy="3048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9535" name="Text Box 292"/>
          <p:cNvSpPr/>
          <p:nvPr/>
        </p:nvSpPr>
        <p:spPr>
          <a:xfrm>
            <a:off x="5292725" y="5410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 #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36" name="Text Box 293"/>
          <p:cNvSpPr/>
          <p:nvPr/>
        </p:nvSpPr>
        <p:spPr>
          <a:xfrm>
            <a:off x="684213" y="54864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Z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537" name="Text Box 294"/>
          <p:cNvSpPr/>
          <p:nvPr/>
        </p:nvSpPr>
        <p:spPr>
          <a:xfrm>
            <a:off x="2987675" y="5481638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R</a:t>
            </a:r>
            <a:r>
              <a:rPr lang="en-US" sz="2000" b="1">
                <a:solidFill>
                  <a:schemeClr val="tx2"/>
                </a:solidFill>
                <a:latin typeface="黑体"/>
                <a:ea typeface="黑体"/>
              </a:rPr>
              <a:t>0</a:t>
            </a:r>
            <a:endParaRPr lang="en-US" sz="2000" b="1">
              <a:solidFill>
                <a:schemeClr val="tx2"/>
              </a:solidFill>
              <a:latin typeface="黑体"/>
              <a:ea typeface="黑体"/>
            </a:endParaRPr>
          </a:p>
        </p:txBody>
      </p:sp>
      <p:sp>
        <p:nvSpPr>
          <p:cNvPr id="19538" name="Oval 295"/>
          <p:cNvSpPr/>
          <p:nvPr/>
        </p:nvSpPr>
        <p:spPr>
          <a:xfrm>
            <a:off x="2987675" y="5557838"/>
            <a:ext cx="457200" cy="3048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 sz="2400" b="1">
              <a:solidFill>
                <a:schemeClr val="tx2"/>
              </a:solidFill>
              <a:latin typeface="黑体"/>
              <a:ea typeface="黑体"/>
            </a:endParaRPr>
          </a:p>
        </p:txBody>
      </p:sp>
      <p:sp>
        <p:nvSpPr>
          <p:cNvPr id="19539" name="Text Box 296"/>
          <p:cNvSpPr/>
          <p:nvPr/>
        </p:nvSpPr>
        <p:spPr>
          <a:xfrm>
            <a:off x="5292725" y="5715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 #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40" name="Text Box 297"/>
          <p:cNvSpPr/>
          <p:nvPr/>
        </p:nvSpPr>
        <p:spPr>
          <a:xfrm>
            <a:off x="5902325" y="571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t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2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541" name="Text Box 298"/>
          <p:cNvSpPr/>
          <p:nvPr/>
        </p:nvSpPr>
        <p:spPr>
          <a:xfrm>
            <a:off x="684213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Z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42" name="AutoShape 299"/>
          <p:cNvSpPr/>
          <p:nvPr/>
        </p:nvSpPr>
        <p:spPr>
          <a:xfrm>
            <a:off x="2208213" y="5943600"/>
            <a:ext cx="1066800" cy="533400"/>
          </a:xfrm>
          <a:prstGeom prst="wedgeRoundRectCallout">
            <a:avLst>
              <a:gd name="adj1" fmla="val -1639"/>
              <a:gd name="adj2" fmla="val -41963"/>
              <a:gd name="adj3" fmla="val 16667"/>
            </a:avLst>
          </a:prstGeom>
          <a:solidFill>
            <a:srgbClr val="FFFFCC"/>
          </a:solidFill>
          <a:ln w="12700" cap="sq">
            <a:solidFill>
              <a:srgbClr val="FFFFCC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solidFill>
                  <a:srgbClr val="CC3300"/>
                </a:solidFill>
                <a:latin typeface="黑体"/>
                <a:ea typeface="黑体"/>
              </a:rPr>
              <a:t>Ok!</a:t>
            </a:r>
            <a:endParaRPr lang="en-US" sz="28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sp>
        <p:nvSpPr>
          <p:cNvPr id="19543" name="Oval 300"/>
          <p:cNvSpPr/>
          <p:nvPr/>
        </p:nvSpPr>
        <p:spPr>
          <a:xfrm>
            <a:off x="1293813" y="2590800"/>
            <a:ext cx="381000" cy="3048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9544" name="Oval 301"/>
          <p:cNvSpPr/>
          <p:nvPr/>
        </p:nvSpPr>
        <p:spPr>
          <a:xfrm>
            <a:off x="2132013" y="3505200"/>
            <a:ext cx="304800" cy="3810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cxnSp>
        <p:nvCxnSpPr>
          <p:cNvPr id="19545" name="Line 302"/>
          <p:cNvCxnSpPr/>
          <p:nvPr/>
        </p:nvCxnSpPr>
        <p:spPr>
          <a:xfrm flipV="1">
            <a:off x="1674813" y="2438400"/>
            <a:ext cx="1905000" cy="3048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  <a:headEnd type="arrow"/>
          </a:ln>
        </p:spPr>
      </p:cxnSp>
      <p:cxnSp>
        <p:nvCxnSpPr>
          <p:cNvPr id="19546" name="Line 303"/>
          <p:cNvCxnSpPr/>
          <p:nvPr/>
        </p:nvCxnSpPr>
        <p:spPr>
          <a:xfrm flipV="1">
            <a:off x="2436813" y="3505200"/>
            <a:ext cx="1905000" cy="228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  <a:headEnd type="arrow"/>
          </a:ln>
        </p:spPr>
      </p:cxnSp>
      <p:sp>
        <p:nvSpPr>
          <p:cNvPr id="19547" name="Oval 304"/>
          <p:cNvSpPr/>
          <p:nvPr/>
        </p:nvSpPr>
        <p:spPr>
          <a:xfrm>
            <a:off x="2132013" y="4191000"/>
            <a:ext cx="381000" cy="3048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cxnSp>
        <p:nvCxnSpPr>
          <p:cNvPr id="19548" name="Line 305"/>
          <p:cNvCxnSpPr/>
          <p:nvPr/>
        </p:nvCxnSpPr>
        <p:spPr>
          <a:xfrm flipV="1">
            <a:off x="2513013" y="4114800"/>
            <a:ext cx="1828800" cy="228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  <a:headEnd type="arrow"/>
          </a:ln>
        </p:spPr>
      </p:cxnSp>
      <p:sp>
        <p:nvSpPr>
          <p:cNvPr id="19549" name="Oval 306"/>
          <p:cNvSpPr/>
          <p:nvPr/>
        </p:nvSpPr>
        <p:spPr>
          <a:xfrm>
            <a:off x="1827213" y="4495800"/>
            <a:ext cx="304800" cy="3048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cxnSp>
        <p:nvCxnSpPr>
          <p:cNvPr id="19550" name="Line 307"/>
          <p:cNvCxnSpPr/>
          <p:nvPr/>
        </p:nvCxnSpPr>
        <p:spPr>
          <a:xfrm flipV="1">
            <a:off x="2132013" y="4419600"/>
            <a:ext cx="1905000" cy="228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  <a:headEnd type="arrow"/>
          </a:ln>
        </p:spPr>
      </p:cxnSp>
      <p:sp>
        <p:nvSpPr>
          <p:cNvPr id="19551" name="Oval 308"/>
          <p:cNvSpPr/>
          <p:nvPr/>
        </p:nvSpPr>
        <p:spPr>
          <a:xfrm>
            <a:off x="1598613" y="4876800"/>
            <a:ext cx="381000" cy="3048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cxnSp>
        <p:nvCxnSpPr>
          <p:cNvPr id="19552" name="Line 309"/>
          <p:cNvCxnSpPr/>
          <p:nvPr/>
        </p:nvCxnSpPr>
        <p:spPr>
          <a:xfrm flipV="1">
            <a:off x="1979613" y="4724400"/>
            <a:ext cx="1828800" cy="3048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  <a:headEnd type="arrow"/>
          </a:ln>
        </p:spPr>
      </p:cxnSp>
      <p:sp>
        <p:nvSpPr>
          <p:cNvPr id="19553" name="Oval 310"/>
          <p:cNvSpPr/>
          <p:nvPr/>
        </p:nvSpPr>
        <p:spPr>
          <a:xfrm>
            <a:off x="1293813" y="5181600"/>
            <a:ext cx="304800" cy="3048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cxnSp>
        <p:nvCxnSpPr>
          <p:cNvPr id="19554" name="Line 311"/>
          <p:cNvCxnSpPr/>
          <p:nvPr/>
        </p:nvCxnSpPr>
        <p:spPr>
          <a:xfrm flipV="1">
            <a:off x="1598613" y="5105400"/>
            <a:ext cx="1828800" cy="228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  <a:headEnd type="arrow"/>
          </a:ln>
        </p:spPr>
      </p:cxnSp>
      <p:sp>
        <p:nvSpPr>
          <p:cNvPr id="19555" name="Oval 312"/>
          <p:cNvSpPr/>
          <p:nvPr/>
        </p:nvSpPr>
        <p:spPr>
          <a:xfrm>
            <a:off x="989013" y="5562600"/>
            <a:ext cx="304800" cy="3048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cxnSp>
        <p:nvCxnSpPr>
          <p:cNvPr id="19556" name="Line 313"/>
          <p:cNvCxnSpPr/>
          <p:nvPr/>
        </p:nvCxnSpPr>
        <p:spPr>
          <a:xfrm flipV="1">
            <a:off x="1293813" y="5410200"/>
            <a:ext cx="1905000" cy="3048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  <a:headEnd type="arrow"/>
          </a:ln>
        </p:spPr>
      </p:cxnSp>
      <p:sp>
        <p:nvSpPr>
          <p:cNvPr id="19557" name="Oval 314"/>
          <p:cNvSpPr/>
          <p:nvPr/>
        </p:nvSpPr>
        <p:spPr>
          <a:xfrm>
            <a:off x="608013" y="5867400"/>
            <a:ext cx="457200" cy="3048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 sz="2400" b="1">
              <a:solidFill>
                <a:schemeClr val="tx2"/>
              </a:solidFill>
              <a:latin typeface="黑体"/>
              <a:ea typeface="黑体"/>
            </a:endParaRPr>
          </a:p>
        </p:txBody>
      </p:sp>
      <p:cxnSp>
        <p:nvCxnSpPr>
          <p:cNvPr id="19558" name="Line 315"/>
          <p:cNvCxnSpPr/>
          <p:nvPr/>
        </p:nvCxnSpPr>
        <p:spPr>
          <a:xfrm flipV="1">
            <a:off x="1065213" y="5715000"/>
            <a:ext cx="1752600" cy="3048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  <a:headEnd type="arrow"/>
          </a:ln>
        </p:spPr>
      </p:cxnSp>
      <p:cxnSp>
        <p:nvCxnSpPr>
          <p:cNvPr id="19559" name="Line 316"/>
          <p:cNvCxnSpPr/>
          <p:nvPr/>
        </p:nvCxnSpPr>
        <p:spPr>
          <a:xfrm>
            <a:off x="5521325" y="2286000"/>
            <a:ext cx="228600" cy="228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cxnSp>
        <p:nvCxnSpPr>
          <p:cNvPr id="19560" name="Line 317"/>
          <p:cNvCxnSpPr/>
          <p:nvPr/>
        </p:nvCxnSpPr>
        <p:spPr>
          <a:xfrm>
            <a:off x="5521325" y="2667000"/>
            <a:ext cx="228600" cy="228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cxnSp>
        <p:nvCxnSpPr>
          <p:cNvPr id="19561" name="Line 318"/>
          <p:cNvCxnSpPr/>
          <p:nvPr/>
        </p:nvCxnSpPr>
        <p:spPr>
          <a:xfrm>
            <a:off x="5521325" y="2971800"/>
            <a:ext cx="228600" cy="228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cxnSp>
        <p:nvCxnSpPr>
          <p:cNvPr id="19562" name="Line 319"/>
          <p:cNvCxnSpPr/>
          <p:nvPr/>
        </p:nvCxnSpPr>
        <p:spPr>
          <a:xfrm>
            <a:off x="5521325" y="3276600"/>
            <a:ext cx="228600" cy="228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cxnSp>
        <p:nvCxnSpPr>
          <p:cNvPr id="19563" name="Line 320"/>
          <p:cNvCxnSpPr/>
          <p:nvPr/>
        </p:nvCxnSpPr>
        <p:spPr>
          <a:xfrm>
            <a:off x="5521325" y="3581400"/>
            <a:ext cx="228600" cy="228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cxnSp>
        <p:nvCxnSpPr>
          <p:cNvPr id="19564" name="Line 321"/>
          <p:cNvCxnSpPr/>
          <p:nvPr/>
        </p:nvCxnSpPr>
        <p:spPr>
          <a:xfrm>
            <a:off x="5521325" y="3962400"/>
            <a:ext cx="228600" cy="228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cxnSp>
        <p:nvCxnSpPr>
          <p:cNvPr id="19565" name="Line 322"/>
          <p:cNvCxnSpPr/>
          <p:nvPr/>
        </p:nvCxnSpPr>
        <p:spPr>
          <a:xfrm>
            <a:off x="5445125" y="4953000"/>
            <a:ext cx="228600" cy="228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19566" name="Text Box 325"/>
          <p:cNvSpPr/>
          <p:nvPr/>
        </p:nvSpPr>
        <p:spPr>
          <a:xfrm>
            <a:off x="6130925" y="3505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b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67" name="Text Box 326"/>
          <p:cNvSpPr/>
          <p:nvPr/>
        </p:nvSpPr>
        <p:spPr>
          <a:xfrm>
            <a:off x="6130925" y="38100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b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68" name="Text Box 327"/>
          <p:cNvSpPr/>
          <p:nvPr/>
        </p:nvSpPr>
        <p:spPr>
          <a:xfrm>
            <a:off x="6130925" y="41148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b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69" name="Text Box 328"/>
          <p:cNvSpPr/>
          <p:nvPr/>
        </p:nvSpPr>
        <p:spPr>
          <a:xfrm>
            <a:off x="6359525" y="41148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c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9570" name="Text Box 329"/>
          <p:cNvSpPr/>
          <p:nvPr/>
        </p:nvSpPr>
        <p:spPr>
          <a:xfrm>
            <a:off x="6130925" y="48006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t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1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571" name="Text Box 330"/>
          <p:cNvSpPr/>
          <p:nvPr/>
        </p:nvSpPr>
        <p:spPr>
          <a:xfrm>
            <a:off x="6130925" y="51054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t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1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572" name="Text Box 332"/>
          <p:cNvSpPr/>
          <p:nvPr/>
        </p:nvSpPr>
        <p:spPr>
          <a:xfrm>
            <a:off x="1827213" y="35052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E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T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573" name="Text Box 333"/>
          <p:cNvSpPr/>
          <p:nvPr/>
        </p:nvSpPr>
        <p:spPr>
          <a:xfrm>
            <a:off x="1827213" y="38100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E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T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574" name="Text Box 334"/>
          <p:cNvSpPr/>
          <p:nvPr/>
        </p:nvSpPr>
        <p:spPr>
          <a:xfrm>
            <a:off x="1827213" y="4114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E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T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9575" name="Text Box 335"/>
          <p:cNvSpPr/>
          <p:nvPr/>
        </p:nvSpPr>
        <p:spPr>
          <a:xfrm>
            <a:off x="1827213" y="44196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E</a:t>
            </a:r>
            <a:endParaRPr lang="en-US" sz="2400" b="1">
              <a:latin typeface="黑体"/>
              <a:ea typeface="黑体"/>
            </a:endParaRPr>
          </a:p>
        </p:txBody>
      </p:sp>
      <p:grpSp>
        <p:nvGrpSpPr>
          <p:cNvPr id="19576" name="Group 338"/>
          <p:cNvGrpSpPr/>
          <p:nvPr/>
        </p:nvGrpSpPr>
        <p:grpSpPr>
          <a:xfrm>
            <a:off x="612775" y="6453188"/>
            <a:ext cx="8135938" cy="404812"/>
            <a:chOff x="612" y="4065"/>
            <a:chExt cx="4763" cy="255"/>
          </a:xfrm>
        </p:grpSpPr>
        <p:sp>
          <p:nvSpPr>
            <p:cNvPr id="19583" name="Rectangle 336"/>
            <p:cNvSpPr/>
            <p:nvPr/>
          </p:nvSpPr>
          <p:spPr>
            <a:xfrm>
              <a:off x="612" y="4065"/>
              <a:ext cx="4763" cy="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cxnSp>
          <p:nvCxnSpPr>
            <p:cNvPr id="19584" name="Line 337"/>
            <p:cNvCxnSpPr/>
            <p:nvPr/>
          </p:nvCxnSpPr>
          <p:spPr>
            <a:xfrm>
              <a:off x="612" y="4065"/>
              <a:ext cx="476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/>
            </a:ln>
          </p:spPr>
        </p:cxnSp>
      </p:grpSp>
      <p:sp>
        <p:nvSpPr>
          <p:cNvPr id="19577" name="AutoShape 339"/>
          <p:cNvSpPr/>
          <p:nvPr/>
        </p:nvSpPr>
        <p:spPr>
          <a:xfrm>
            <a:off x="250825" y="549275"/>
            <a:ext cx="1657350" cy="719138"/>
          </a:xfrm>
          <a:prstGeom prst="wedgeRoundRectCallout">
            <a:avLst>
              <a:gd name="adj1" fmla="val 66282"/>
              <a:gd name="adj2" fmla="val -12032"/>
              <a:gd name="adj3" fmla="val 16667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000" b="1">
                <a:ea typeface="黑体"/>
              </a:rPr>
              <a:t>递归子程序</a:t>
            </a:r>
            <a:r>
              <a:rPr lang="zh-CN" sz="2000" b="1">
                <a:solidFill>
                  <a:schemeClr val="hlink"/>
                </a:solidFill>
                <a:ea typeface="黑体"/>
              </a:rPr>
              <a:t>调用算法</a:t>
            </a:r>
            <a:endParaRPr lang="zh-CN" sz="2000" b="1">
              <a:solidFill>
                <a:schemeClr val="hlink"/>
              </a:solidFill>
              <a:ea typeface="黑体"/>
            </a:endParaRPr>
          </a:p>
        </p:txBody>
      </p:sp>
      <p:sp>
        <p:nvSpPr>
          <p:cNvPr id="19578" name="Text Box 340"/>
          <p:cNvSpPr/>
          <p:nvPr/>
        </p:nvSpPr>
        <p:spPr>
          <a:xfrm>
            <a:off x="2268538" y="620713"/>
            <a:ext cx="6624637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>
                <a:solidFill>
                  <a:schemeClr val="hlink"/>
                </a:solidFill>
                <a:latin typeface="黑体"/>
                <a:ea typeface="黑体"/>
              </a:rPr>
              <a:t>入口</a:t>
            </a:r>
            <a:r>
              <a:rPr lang="zh-CN" sz="2400">
                <a:latin typeface="黑体"/>
                <a:ea typeface="黑体"/>
              </a:rPr>
              <a:t>时： 把</a:t>
            </a:r>
            <a:r>
              <a:rPr lang="zh-CN" sz="2400">
                <a:solidFill>
                  <a:srgbClr val="0000CC"/>
                </a:solidFill>
                <a:latin typeface="黑体"/>
                <a:ea typeface="黑体"/>
              </a:rPr>
              <a:t>返回地址</a:t>
            </a:r>
            <a:r>
              <a:rPr lang="zh-CN" sz="2400">
                <a:solidFill>
                  <a:srgbClr val="CC3300"/>
                </a:solidFill>
                <a:latin typeface="黑体"/>
                <a:ea typeface="黑体"/>
              </a:rPr>
              <a:t>压入</a:t>
            </a:r>
            <a:r>
              <a:rPr lang="zh-CN" sz="2400">
                <a:solidFill>
                  <a:srgbClr val="0000CC"/>
                </a:solidFill>
                <a:latin typeface="黑体"/>
                <a:ea typeface="黑体"/>
              </a:rPr>
              <a:t>返回地址栈</a:t>
            </a:r>
            <a:r>
              <a:rPr lang="zh-CN" sz="2400">
                <a:latin typeface="黑体"/>
                <a:ea typeface="黑体"/>
              </a:rPr>
              <a:t>并</a:t>
            </a:r>
            <a:r>
              <a:rPr lang="zh-CN" sz="2400">
                <a:solidFill>
                  <a:srgbClr val="CC3300"/>
                </a:solidFill>
                <a:latin typeface="黑体"/>
                <a:ea typeface="黑体"/>
              </a:rPr>
              <a:t>进入</a:t>
            </a:r>
            <a:r>
              <a:rPr lang="zh-CN" sz="2400">
                <a:latin typeface="黑体"/>
                <a:ea typeface="黑体"/>
              </a:rPr>
              <a:t>；</a:t>
            </a:r>
            <a:endParaRPr lang="zh-CN" sz="2400">
              <a:latin typeface="黑体"/>
              <a:ea typeface="黑体"/>
            </a:endParaRPr>
          </a:p>
        </p:txBody>
      </p:sp>
      <p:sp>
        <p:nvSpPr>
          <p:cNvPr id="19579" name="Text Box 341"/>
          <p:cNvSpPr/>
          <p:nvPr/>
        </p:nvSpPr>
        <p:spPr>
          <a:xfrm>
            <a:off x="2268538" y="981075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>
                <a:solidFill>
                  <a:schemeClr val="hlink"/>
                </a:solidFill>
                <a:latin typeface="黑体"/>
                <a:ea typeface="黑体"/>
              </a:rPr>
              <a:t>出口</a:t>
            </a:r>
            <a:r>
              <a:rPr lang="zh-CN" sz="2400">
                <a:latin typeface="黑体"/>
                <a:ea typeface="黑体"/>
              </a:rPr>
              <a:t>时： 把</a:t>
            </a:r>
            <a:r>
              <a:rPr lang="zh-CN" sz="2400">
                <a:solidFill>
                  <a:srgbClr val="0000CC"/>
                </a:solidFill>
                <a:latin typeface="黑体"/>
                <a:ea typeface="黑体"/>
              </a:rPr>
              <a:t>返回地址</a:t>
            </a:r>
            <a:r>
              <a:rPr lang="zh-CN" sz="2400">
                <a:solidFill>
                  <a:srgbClr val="CC3300"/>
                </a:solidFill>
                <a:latin typeface="黑体"/>
                <a:ea typeface="黑体"/>
              </a:rPr>
              <a:t>弹出</a:t>
            </a:r>
            <a:r>
              <a:rPr lang="zh-CN" sz="2400">
                <a:solidFill>
                  <a:srgbClr val="0000CC"/>
                </a:solidFill>
                <a:latin typeface="黑体"/>
                <a:ea typeface="黑体"/>
              </a:rPr>
              <a:t>返回地址栈</a:t>
            </a:r>
            <a:r>
              <a:rPr lang="zh-CN" sz="2400">
                <a:latin typeface="黑体"/>
                <a:ea typeface="黑体"/>
              </a:rPr>
              <a:t>并</a:t>
            </a:r>
            <a:r>
              <a:rPr lang="zh-CN" sz="2400">
                <a:solidFill>
                  <a:srgbClr val="CC3300"/>
                </a:solidFill>
                <a:latin typeface="黑体"/>
                <a:ea typeface="黑体"/>
              </a:rPr>
              <a:t>返回</a:t>
            </a:r>
            <a:r>
              <a:rPr lang="zh-CN" sz="2400">
                <a:solidFill>
                  <a:srgbClr val="0000CC"/>
                </a:solidFill>
                <a:latin typeface="黑体"/>
                <a:ea typeface="黑体"/>
              </a:rPr>
              <a:t>。</a:t>
            </a:r>
            <a:endParaRPr lang="zh-CN" sz="2400">
              <a:latin typeface="黑体"/>
              <a:ea typeface="黑体"/>
            </a:endParaRPr>
          </a:p>
        </p:txBody>
      </p:sp>
      <p:pic>
        <p:nvPicPr>
          <p:cNvPr id="19580" name="图片 30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-7937" y="-14287"/>
            <a:ext cx="244475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1" name="图片 30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664325" y="-11112"/>
            <a:ext cx="24796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2" name="图片 309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3492500" y="-17462"/>
            <a:ext cx="2862263" cy="65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  <p:cond evt="onBegin" delay="0">
                          <p:tn val="36"/>
                        </p:cond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  <p:cond evt="onBegin" delay="0">
                          <p:tn val="47"/>
                        </p:cond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  <p:cond evt="onBegin" delay="0">
                          <p:tn val="55"/>
                        </p:cond>
                      </p:stCondLst>
                      <p:childTnLst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  <p:cond evt="onBegin" delay="0">
                          <p:tn val="61"/>
                        </p:cond>
                      </p:stCondLst>
                      <p:childTnLst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  <p:cond evt="onBegin" delay="0">
                          <p:tn val="67"/>
                        </p:cond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  <p:cond evt="onBegin" delay="0">
                          <p:tn val="78"/>
                        </p:cond>
                      </p:stCondLst>
                      <p:childTnLst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  <p:cond evt="onBegin" delay="0">
                          <p:tn val="89"/>
                        </p:cond>
                      </p:stCondLst>
                      <p:childTnLst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  <p:cond evt="onBegin" delay="0">
                          <p:tn val="100"/>
                        </p:cond>
                      </p:stCondLst>
                      <p:childTnLst>
                        <p:par>
                          <p:cTn id="1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  <p:cond evt="onBegin" delay="0">
                          <p:tn val="115"/>
                        </p:cond>
                      </p:stCondLst>
                      <p:childTnLst>
                        <p:par>
                          <p:cTn id="1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  <p:cond evt="onBegin" delay="0">
                          <p:tn val="137"/>
                        </p:cond>
                      </p:stCondLst>
                      <p:childTnLst>
                        <p:par>
                          <p:cTn id="1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  <p:cond evt="onBegin" delay="0">
                          <p:tn val="153"/>
                        </p:cond>
                      </p:stCondLst>
                      <p:childTnLst>
                        <p:par>
                          <p:cTn id="1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  <p:cond evt="onBegin" delay="0">
                          <p:tn val="167"/>
                        </p:cond>
                      </p:stCondLst>
                      <p:childTnLst>
                        <p:par>
                          <p:cTn id="1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  <p:cond evt="onBegin" delay="0">
                          <p:tn val="180"/>
                        </p:cond>
                      </p:stCondLst>
                      <p:childTnLst>
                        <p:par>
                          <p:cTn id="1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  <p:cond evt="onBegin" delay="0">
                          <p:tn val="194"/>
                        </p:cond>
                      </p:stCondLst>
                      <p:childTnLst>
                        <p:par>
                          <p:cTn id="1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  <p:cond evt="onBegin" delay="0">
                          <p:tn val="205"/>
                        </p:cond>
                      </p:stCondLst>
                      <p:childTnLst>
                        <p:par>
                          <p:cTn id="2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  <p:cond evt="onBegin" delay="0">
                          <p:tn val="219"/>
                        </p:cond>
                      </p:stCondLst>
                      <p:childTnLst>
                        <p:par>
                          <p:cTn id="2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  <p:cond evt="onBegin" delay="0">
                          <p:tn val="225"/>
                        </p:cond>
                      </p:stCondLst>
                      <p:childTnLst>
                        <p:par>
                          <p:cTn id="2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  <p:cond evt="onBegin" delay="0">
                          <p:tn val="235"/>
                        </p:cond>
                      </p:stCondLst>
                      <p:childTnLst>
                        <p:par>
                          <p:cTn id="2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  <p:cond evt="onBegin" delay="0">
                          <p:tn val="263"/>
                        </p:cond>
                      </p:stCondLst>
                      <p:childTnLst>
                        <p:par>
                          <p:cTn id="2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  <p:cond evt="onBegin" delay="0">
                          <p:tn val="288"/>
                        </p:cond>
                      </p:stCondLst>
                      <p:childTnLst>
                        <p:par>
                          <p:cTn id="2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9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9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9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9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  <p:cond evt="onBegin" delay="0">
                          <p:tn val="299"/>
                        </p:cond>
                      </p:stCondLst>
                      <p:childTnLst>
                        <p:par>
                          <p:cTn id="3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9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9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  <p:cond evt="onBegin" delay="0">
                          <p:tn val="305"/>
                        </p:cond>
                      </p:stCondLst>
                      <p:childTnLst>
                        <p:par>
                          <p:cTn id="3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9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  <p:cond evt="onBegin" delay="0">
                          <p:tn val="315"/>
                        </p:cond>
                      </p:stCondLst>
                      <p:childTnLst>
                        <p:par>
                          <p:cTn id="3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  <p:cond evt="onBegin" delay="0">
                          <p:tn val="346"/>
                        </p:cond>
                      </p:stCondLst>
                      <p:childTnLst>
                        <p:par>
                          <p:cTn id="3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  <p:cond evt="onBegin" delay="0">
                          <p:tn val="351"/>
                        </p:cond>
                      </p:stCondLst>
                      <p:childTnLst>
                        <p:par>
                          <p:cTn id="3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  <p:cond evt="onBegin" delay="0">
                          <p:tn val="356"/>
                        </p:cond>
                      </p:stCondLst>
                      <p:childTnLst>
                        <p:par>
                          <p:cTn id="3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1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9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19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19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  <p:cond evt="onBegin" delay="0">
                          <p:tn val="370"/>
                        </p:cond>
                      </p:stCondLst>
                      <p:childTnLst>
                        <p:par>
                          <p:cTn id="3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 nodeType="clickPar">
                      <p:stCondLst>
                        <p:cond delay="indefinite"/>
                        <p:cond evt="onBegin" delay="0">
                          <p:tn val="395"/>
                        </p:cond>
                      </p:stCondLst>
                      <p:childTnLst>
                        <p:par>
                          <p:cTn id="3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 nodeType="clickPar">
                      <p:stCondLst>
                        <p:cond delay="indefinite"/>
                        <p:cond evt="onBegin" delay="0">
                          <p:tn val="423"/>
                        </p:cond>
                      </p:stCondLst>
                      <p:childTnLst>
                        <p:par>
                          <p:cTn id="4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2" dur="500" fill="hold"/>
                                        <p:tgtEl>
                                          <p:spTgt spid="19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3" dur="500" fill="hold"/>
                                        <p:tgtEl>
                                          <p:spTgt spid="19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  <p:cond evt="onBegin" delay="0">
                          <p:tn val="433"/>
                        </p:cond>
                      </p:stCondLst>
                      <p:childTnLst>
                        <p:par>
                          <p:cTn id="4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  <p:cond evt="onBegin" delay="0">
                          <p:tn val="458"/>
                        </p:cond>
                      </p:stCondLst>
                      <p:childTnLst>
                        <p:par>
                          <p:cTn id="4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  <p:cond evt="onBegin" delay="0">
                          <p:tn val="463"/>
                        </p:cond>
                      </p:stCondLst>
                      <p:childTnLst>
                        <p:par>
                          <p:cTn id="4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  <p:cond evt="onBegin" delay="0">
                          <p:tn val="468"/>
                        </p:cond>
                      </p:stCondLst>
                      <p:childTnLst>
                        <p:par>
                          <p:cTn id="4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3" dur="500" fill="hold"/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4" dur="500" fill="hold"/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 nodeType="clickPar">
                      <p:stCondLst>
                        <p:cond delay="indefinite"/>
                        <p:cond evt="onBegin" delay="0">
                          <p:tn val="474"/>
                        </p:cond>
                      </p:stCondLst>
                      <p:childTnLst>
                        <p:par>
                          <p:cTn id="4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9" dur="500" fill="hold"/>
                                        <p:tgtEl>
                                          <p:spTgt spid="19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0" dur="500" fill="hold"/>
                                        <p:tgtEl>
                                          <p:spTgt spid="19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  <p:cond evt="onBegin" delay="0">
                          <p:tn val="480"/>
                        </p:cond>
                      </p:stCondLst>
                      <p:childTnLst>
                        <p:par>
                          <p:cTn id="4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 nodeType="clickPar">
                      <p:stCondLst>
                        <p:cond delay="indefinite"/>
                        <p:cond evt="onBegin" delay="0">
                          <p:tn val="499"/>
                        </p:cond>
                      </p:stCondLst>
                      <p:childTnLst>
                        <p:par>
                          <p:cTn id="5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 nodeType="clickPar">
                      <p:stCondLst>
                        <p:cond delay="indefinite"/>
                        <p:cond evt="onBegin" delay="0">
                          <p:tn val="503"/>
                        </p:cond>
                      </p:stCondLst>
                      <p:childTnLst>
                        <p:par>
                          <p:cTn id="5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 nodeType="clickPar">
                      <p:stCondLst>
                        <p:cond delay="indefinite"/>
                        <p:cond evt="onBegin" delay="0">
                          <p:tn val="525"/>
                        </p:cond>
                      </p:stCondLst>
                      <p:childTnLst>
                        <p:par>
                          <p:cTn id="5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0" dur="500" fill="hold"/>
                                        <p:tgtEl>
                                          <p:spTgt spid="1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1" dur="500" fill="hold"/>
                                        <p:tgtEl>
                                          <p:spTgt spid="1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Rectangle 79"/>
          <p:cNvSpPr/>
          <p:nvPr/>
        </p:nvSpPr>
        <p:spPr>
          <a:xfrm>
            <a:off x="1454150" y="5930900"/>
            <a:ext cx="6858000" cy="8382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0483" name="Rectangle 78"/>
          <p:cNvSpPr/>
          <p:nvPr/>
        </p:nvSpPr>
        <p:spPr>
          <a:xfrm>
            <a:off x="2749550" y="1816100"/>
            <a:ext cx="5486400" cy="914400"/>
          </a:xfrm>
          <a:prstGeom prst="rect">
            <a:avLst/>
          </a:prstGeom>
          <a:solidFill>
            <a:srgbClr val="FFCCCC"/>
          </a:solidFill>
          <a:ln w="12700" cap="sq">
            <a:solidFill>
              <a:srgbClr val="0000CC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0484" name="Rectangle 2"/>
          <p:cNvSpPr/>
          <p:nvPr/>
        </p:nvSpPr>
        <p:spPr>
          <a:xfrm>
            <a:off x="449263" y="319088"/>
            <a:ext cx="7729537" cy="6619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3200" b="1">
                <a:solidFill>
                  <a:srgbClr val="CC3300"/>
                </a:solidFill>
                <a:latin typeface="黑体"/>
                <a:ea typeface="黑体"/>
              </a:rPr>
              <a:t>方法</a:t>
            </a:r>
            <a:r>
              <a:rPr lang="en-US" sz="3200" b="1">
                <a:solidFill>
                  <a:srgbClr val="CC3300"/>
                </a:solidFill>
                <a:latin typeface="黑体"/>
                <a:ea typeface="黑体"/>
              </a:rPr>
              <a:t>2  LL(1)</a:t>
            </a:r>
            <a:r>
              <a:rPr lang="zh-CN" sz="3200" b="1">
                <a:solidFill>
                  <a:srgbClr val="CC3300"/>
                </a:solidFill>
                <a:latin typeface="黑体"/>
                <a:ea typeface="黑体"/>
              </a:rPr>
              <a:t>翻译法</a:t>
            </a:r>
            <a:endParaRPr lang="zh-CN" sz="32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sp>
        <p:nvSpPr>
          <p:cNvPr id="20485" name="Text Box 52"/>
          <p:cNvSpPr/>
          <p:nvPr/>
        </p:nvSpPr>
        <p:spPr>
          <a:xfrm>
            <a:off x="762000" y="1052513"/>
            <a:ext cx="76200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800" b="1">
                <a:latin typeface="黑体"/>
                <a:ea typeface="黑体"/>
              </a:rPr>
              <a:t>【</a:t>
            </a:r>
            <a:r>
              <a:rPr lang="zh-CN" sz="2800" b="1">
                <a:latin typeface="黑体"/>
                <a:ea typeface="黑体"/>
              </a:rPr>
              <a:t>例</a:t>
            </a:r>
            <a:r>
              <a:rPr lang="en-US" sz="2800" b="1">
                <a:latin typeface="黑体"/>
                <a:ea typeface="黑体"/>
              </a:rPr>
              <a:t>7.11】</a:t>
            </a:r>
            <a:r>
              <a:rPr lang="zh-CN" sz="2800" b="1">
                <a:solidFill>
                  <a:srgbClr val="0000CC"/>
                </a:solidFill>
                <a:latin typeface="黑体"/>
                <a:ea typeface="黑体"/>
              </a:rPr>
              <a:t>算术表达式四元式</a:t>
            </a:r>
            <a:r>
              <a:rPr lang="zh-CN" sz="2800" b="1">
                <a:solidFill>
                  <a:srgbClr val="CC3300"/>
                </a:solidFill>
                <a:latin typeface="黑体"/>
                <a:ea typeface="黑体"/>
              </a:rPr>
              <a:t>翻译器的设计</a:t>
            </a:r>
            <a:r>
              <a:rPr lang="en-US" sz="2400" b="1">
                <a:solidFill>
                  <a:srgbClr val="CC3300"/>
                </a:solidFill>
                <a:latin typeface="黑体"/>
                <a:ea typeface="黑体"/>
              </a:rPr>
              <a:t>2</a:t>
            </a:r>
            <a:r>
              <a:rPr lang="zh-CN" sz="2800" b="1">
                <a:solidFill>
                  <a:srgbClr val="CC3300"/>
                </a:solidFill>
                <a:latin typeface="黑体"/>
                <a:ea typeface="黑体"/>
              </a:rPr>
              <a:t>：</a:t>
            </a:r>
            <a:endParaRPr lang="zh-CN" sz="28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grpSp>
        <p:nvGrpSpPr>
          <p:cNvPr id="20486" name="Group 72"/>
          <p:cNvGrpSpPr/>
          <p:nvPr/>
        </p:nvGrpSpPr>
        <p:grpSpPr>
          <a:xfrm>
            <a:off x="1225550" y="1816100"/>
            <a:ext cx="6781800" cy="914400"/>
            <a:chOff x="768" y="1008"/>
            <a:chExt cx="4272" cy="576"/>
          </a:xfrm>
        </p:grpSpPr>
        <p:sp>
          <p:nvSpPr>
            <p:cNvPr id="20493" name="Text Box 53"/>
            <p:cNvSpPr/>
            <p:nvPr/>
          </p:nvSpPr>
          <p:spPr>
            <a:xfrm>
              <a:off x="768" y="1008"/>
              <a:ext cx="129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Wingdings" charset="2"/>
              </a:pPr>
              <a:r>
                <a:rPr lang="en-US" sz="2400" b="1">
                  <a:solidFill>
                    <a:srgbClr val="0000CC"/>
                  </a:solidFill>
                  <a:latin typeface="黑体"/>
                  <a:ea typeface="黑体"/>
                </a:rPr>
                <a:t>⒈ </a:t>
              </a:r>
              <a:r>
                <a:rPr lang="zh-CN" sz="2400" b="1">
                  <a:solidFill>
                    <a:srgbClr val="0000CC"/>
                  </a:solidFill>
                  <a:latin typeface="黑体"/>
                  <a:ea typeface="黑体"/>
                </a:rPr>
                <a:t>设置</a:t>
              </a:r>
              <a:endParaRPr lang="zh-CN" sz="2400" b="1">
                <a:solidFill>
                  <a:srgbClr val="0000CC"/>
                </a:solidFill>
                <a:latin typeface="黑体"/>
                <a:ea typeface="黑体"/>
              </a:endParaRPr>
            </a:p>
          </p:txBody>
        </p:sp>
        <p:sp>
          <p:nvSpPr>
            <p:cNvPr id="20494" name="Text Box 54"/>
            <p:cNvSpPr/>
            <p:nvPr/>
          </p:nvSpPr>
          <p:spPr>
            <a:xfrm>
              <a:off x="3504" y="1008"/>
              <a:ext cx="15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zh-CN" sz="2400" b="1">
                  <a:latin typeface="黑体"/>
                  <a:ea typeface="黑体"/>
                </a:rPr>
                <a:t>语义栈：</a:t>
              </a:r>
              <a:r>
                <a:rPr lang="en-US" sz="2400" b="1">
                  <a:latin typeface="黑体"/>
                  <a:ea typeface="黑体"/>
                </a:rPr>
                <a:t>SEM[m]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0495" name="Text Box 55"/>
            <p:cNvSpPr/>
            <p:nvPr/>
          </p:nvSpPr>
          <p:spPr>
            <a:xfrm>
              <a:off x="1824" y="1296"/>
              <a:ext cx="163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zh-CN" sz="2400" b="1">
                  <a:latin typeface="黑体"/>
                  <a:ea typeface="黑体"/>
                </a:rPr>
                <a:t>四元式区：</a:t>
              </a:r>
              <a:r>
                <a:rPr lang="en-US" sz="2400" b="1">
                  <a:latin typeface="黑体"/>
                  <a:ea typeface="黑体"/>
                </a:rPr>
                <a:t>QT[q]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0496" name="Text Box 67"/>
            <p:cNvSpPr/>
            <p:nvPr/>
          </p:nvSpPr>
          <p:spPr>
            <a:xfrm>
              <a:off x="1776" y="1008"/>
              <a:ext cx="163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zh-CN" sz="2400" b="1">
                  <a:latin typeface="黑体"/>
                  <a:ea typeface="黑体"/>
                </a:rPr>
                <a:t>语法栈：</a:t>
              </a:r>
              <a:r>
                <a:rPr lang="en-US" sz="2400" b="1">
                  <a:latin typeface="黑体"/>
                  <a:ea typeface="黑体"/>
                </a:rPr>
                <a:t>SYN[n] ;</a:t>
              </a:r>
              <a:endParaRPr lang="en-US" sz="2400" b="1">
                <a:latin typeface="黑体"/>
                <a:ea typeface="黑体"/>
              </a:endParaRPr>
            </a:p>
          </p:txBody>
        </p:sp>
      </p:grpSp>
      <p:sp>
        <p:nvSpPr>
          <p:cNvPr id="20487" name="Text Box 70"/>
          <p:cNvSpPr/>
          <p:nvPr/>
        </p:nvSpPr>
        <p:spPr>
          <a:xfrm>
            <a:off x="1225550" y="27305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⒉ 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翻译文法设计</a:t>
            </a:r>
            <a:endParaRPr lang="zh-CN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0488" name="Text Box 71"/>
          <p:cNvSpPr/>
          <p:nvPr/>
        </p:nvSpPr>
        <p:spPr>
          <a:xfrm>
            <a:off x="1530350" y="3263900"/>
            <a:ext cx="7162800" cy="2146300"/>
          </a:xfrm>
          <a:prstGeom prst="rect">
            <a:avLst/>
          </a:prstGeom>
          <a:solidFill>
            <a:srgbClr val="FFFFFF"/>
          </a:solidFill>
          <a:ln>
            <a:solidFill>
              <a:srgbClr val="CC3300"/>
            </a:solidFill>
            <a:miter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20000"/>
              </a:spcBef>
              <a:buClr>
                <a:srgbClr val="00FFCC"/>
              </a:buClr>
              <a:buFont typeface="Wingdings" charset="2"/>
            </a:pPr>
            <a:r>
              <a:rPr lang="en-US" sz="2400" b="1">
                <a:latin typeface="黑体"/>
                <a:ea typeface="黑体"/>
              </a:rPr>
              <a:t>E -&gt; T E´ ⑴                    </a:t>
            </a:r>
            <a:endParaRPr lang="en-US" sz="2400" b="1">
              <a:latin typeface="黑体"/>
              <a:ea typeface="黑体"/>
            </a:endParaRPr>
          </a:p>
          <a:p>
            <a:pPr marL="0" lvl="0" indent="0">
              <a:spcBef>
                <a:spcPct val="20000"/>
              </a:spcBef>
              <a:buClr>
                <a:srgbClr val="00FFCC"/>
              </a:buClr>
              <a:buFont typeface="Wingdings" charset="2"/>
            </a:pPr>
            <a:r>
              <a:rPr lang="en-US" sz="2400" b="1">
                <a:latin typeface="黑体"/>
                <a:ea typeface="黑体"/>
              </a:rPr>
              <a:t>E´-&gt; </a:t>
            </a:r>
            <a:r>
              <a:rPr lang="en-US" sz="2400" b="1">
                <a:latin typeface="黑体"/>
                <a:ea typeface="黑体"/>
              </a:rPr>
              <a:t>+</a:t>
            </a:r>
            <a:r>
              <a:rPr lang="en-US" sz="2400" b="1" baseline="-25000">
                <a:latin typeface="黑体"/>
                <a:ea typeface="黑体"/>
              </a:rPr>
              <a:t> </a:t>
            </a:r>
            <a:r>
              <a:rPr lang="en-US" sz="2400" b="1">
                <a:latin typeface="黑体"/>
                <a:ea typeface="黑体"/>
              </a:rPr>
              <a:t>T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{</a:t>
            </a:r>
            <a:r>
              <a:rPr lang="en-US" sz="2400" b="1">
                <a:latin typeface="黑体"/>
                <a:ea typeface="黑体"/>
              </a:rPr>
              <a:t>GEQ(+)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}</a:t>
            </a:r>
            <a:r>
              <a:rPr lang="en-US" sz="2400" b="1">
                <a:latin typeface="黑体"/>
                <a:ea typeface="黑体"/>
              </a:rPr>
              <a:t>E´⑵| </a:t>
            </a:r>
            <a:r>
              <a:rPr lang="en-US" sz="2400" b="1">
                <a:latin typeface="黑体"/>
                <a:ea typeface="黑体"/>
              </a:rPr>
              <a:t>-</a:t>
            </a:r>
            <a:r>
              <a:rPr lang="en-US" sz="2400" b="1" baseline="-25000">
                <a:latin typeface="黑体"/>
                <a:ea typeface="黑体"/>
              </a:rPr>
              <a:t> </a:t>
            </a:r>
            <a:r>
              <a:rPr lang="en-US" sz="2400" b="1">
                <a:latin typeface="黑体"/>
                <a:ea typeface="黑体"/>
              </a:rPr>
              <a:t>T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{</a:t>
            </a:r>
            <a:r>
              <a:rPr lang="en-US" sz="2400" b="1">
                <a:latin typeface="黑体"/>
                <a:ea typeface="黑体"/>
              </a:rPr>
              <a:t>GEQ(-)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}</a:t>
            </a:r>
            <a:r>
              <a:rPr lang="en-US" sz="2400" b="1">
                <a:latin typeface="黑体"/>
                <a:ea typeface="黑体"/>
              </a:rPr>
              <a:t>E´ </a:t>
            </a:r>
            <a:r>
              <a:rPr lang="en-US" sz="2400" b="1">
                <a:latin typeface="黑体"/>
                <a:ea typeface="黑体"/>
              </a:rPr>
              <a:t>⑶</a:t>
            </a:r>
            <a:r>
              <a:rPr lang="en-US" sz="2400" b="1">
                <a:latin typeface="黑体"/>
                <a:ea typeface="黑体"/>
              </a:rPr>
              <a:t> | </a:t>
            </a:r>
            <a:r>
              <a:rPr lang="en-US" sz="2400" b="1">
                <a:latin typeface="黑体"/>
                <a:ea typeface="黑体"/>
              </a:rPr>
              <a:t> ⑷</a:t>
            </a:r>
            <a:r>
              <a:rPr lang="en-US" sz="2400" b="1">
                <a:latin typeface="黑体"/>
                <a:ea typeface="黑体"/>
              </a:rPr>
              <a:t>       T -&gt; F T´ </a:t>
            </a:r>
            <a:r>
              <a:rPr lang="en-US" sz="2400" b="1">
                <a:latin typeface="黑体"/>
                <a:ea typeface="黑体"/>
              </a:rPr>
              <a:t>⑸</a:t>
            </a:r>
            <a:endParaRPr lang="en-US" sz="2400" b="1">
              <a:latin typeface="黑体"/>
              <a:ea typeface="黑体"/>
            </a:endParaRPr>
          </a:p>
          <a:p>
            <a:pPr marL="0" lvl="0" indent="0">
              <a:spcBef>
                <a:spcPct val="20000"/>
              </a:spcBef>
              <a:buClr>
                <a:srgbClr val="00FFCC"/>
              </a:buClr>
              <a:buFont typeface="Wingdings" charset="2"/>
            </a:pPr>
            <a:r>
              <a:rPr lang="en-US" sz="2400" b="1">
                <a:latin typeface="黑体"/>
                <a:ea typeface="黑体"/>
              </a:rPr>
              <a:t>T´-&gt; </a:t>
            </a:r>
            <a:r>
              <a:rPr lang="en-US" sz="2400" b="1">
                <a:latin typeface="黑体"/>
                <a:ea typeface="黑体"/>
              </a:rPr>
              <a:t>*</a:t>
            </a:r>
            <a:r>
              <a:rPr lang="en-US" sz="2400" b="1" baseline="-25000">
                <a:latin typeface="黑体"/>
                <a:ea typeface="黑体"/>
              </a:rPr>
              <a:t> </a:t>
            </a:r>
            <a:r>
              <a:rPr lang="en-US" sz="2400" b="1">
                <a:latin typeface="黑体"/>
                <a:ea typeface="黑体"/>
              </a:rPr>
              <a:t>F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{</a:t>
            </a:r>
            <a:r>
              <a:rPr lang="en-US" sz="2400" b="1">
                <a:latin typeface="黑体"/>
                <a:ea typeface="黑体"/>
              </a:rPr>
              <a:t>GEQ(*)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}</a:t>
            </a:r>
            <a:r>
              <a:rPr lang="en-US" sz="2400" b="1">
                <a:latin typeface="黑体"/>
                <a:ea typeface="黑体"/>
              </a:rPr>
              <a:t>T´</a:t>
            </a:r>
            <a:r>
              <a:rPr lang="en-US" sz="2400" b="1">
                <a:latin typeface="黑体"/>
                <a:ea typeface="黑体"/>
              </a:rPr>
              <a:t>⑹</a:t>
            </a:r>
            <a:r>
              <a:rPr lang="en-US" sz="2400" b="1">
                <a:latin typeface="黑体"/>
                <a:ea typeface="黑体"/>
              </a:rPr>
              <a:t> | </a:t>
            </a:r>
            <a:r>
              <a:rPr lang="en-US" sz="2400" b="1">
                <a:latin typeface="黑体"/>
                <a:ea typeface="黑体"/>
              </a:rPr>
              <a:t>/</a:t>
            </a:r>
            <a:r>
              <a:rPr lang="en-US" sz="2400" b="1" baseline="-25000">
                <a:latin typeface="黑体"/>
                <a:ea typeface="黑体"/>
              </a:rPr>
              <a:t> </a:t>
            </a:r>
            <a:r>
              <a:rPr lang="en-US" sz="2400" b="1">
                <a:latin typeface="黑体"/>
                <a:ea typeface="黑体"/>
              </a:rPr>
              <a:t>F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{</a:t>
            </a:r>
            <a:r>
              <a:rPr lang="en-US" sz="2400" b="1">
                <a:latin typeface="黑体"/>
                <a:ea typeface="黑体"/>
              </a:rPr>
              <a:t>GEQ(/)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}</a:t>
            </a:r>
            <a:r>
              <a:rPr lang="en-US" sz="2400" b="1">
                <a:latin typeface="黑体"/>
                <a:ea typeface="黑体"/>
              </a:rPr>
              <a:t>T´</a:t>
            </a:r>
            <a:r>
              <a:rPr lang="en-US" sz="2400" b="1">
                <a:latin typeface="黑体"/>
                <a:ea typeface="黑体"/>
              </a:rPr>
              <a:t>⑺</a:t>
            </a:r>
            <a:r>
              <a:rPr lang="en-US" sz="2400" b="1">
                <a:latin typeface="黑体"/>
                <a:ea typeface="黑体"/>
              </a:rPr>
              <a:t> | </a:t>
            </a:r>
            <a:r>
              <a:rPr lang="en-US" sz="2400" b="1">
                <a:latin typeface="黑体"/>
                <a:ea typeface="黑体"/>
              </a:rPr>
              <a:t> ⑻</a:t>
            </a:r>
            <a:endParaRPr lang="en-US" sz="2400" b="1">
              <a:latin typeface="黑体"/>
              <a:ea typeface="黑体"/>
            </a:endParaRPr>
          </a:p>
          <a:p>
            <a:pPr marL="0" lvl="0" indent="0">
              <a:spcBef>
                <a:spcPct val="20000"/>
              </a:spcBef>
              <a:buClr>
                <a:srgbClr val="00FFCC"/>
              </a:buClr>
              <a:buFont typeface="Wingdings" charset="2"/>
            </a:pPr>
            <a:r>
              <a:rPr lang="en-US" sz="2400" b="1">
                <a:latin typeface="黑体"/>
                <a:ea typeface="黑体"/>
              </a:rPr>
              <a:t>F -&gt; i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{</a:t>
            </a:r>
            <a:r>
              <a:rPr lang="en-US" sz="2400" b="1">
                <a:latin typeface="黑体"/>
                <a:ea typeface="黑体"/>
              </a:rPr>
              <a:t>PUSH(i)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}</a:t>
            </a:r>
            <a:r>
              <a:rPr lang="en-US" sz="2400" b="1">
                <a:latin typeface="黑体"/>
                <a:ea typeface="黑体"/>
              </a:rPr>
              <a:t> </a:t>
            </a:r>
            <a:r>
              <a:rPr lang="en-US" sz="2400" b="1">
                <a:latin typeface="黑体"/>
                <a:ea typeface="黑体"/>
              </a:rPr>
              <a:t>⑼</a:t>
            </a:r>
            <a:r>
              <a:rPr lang="en-US" sz="2400" b="1">
                <a:latin typeface="黑体"/>
                <a:ea typeface="黑体"/>
              </a:rPr>
              <a:t> | ( E ) ⑽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0489" name="Text Box 74"/>
          <p:cNvSpPr/>
          <p:nvPr/>
        </p:nvSpPr>
        <p:spPr>
          <a:xfrm>
            <a:off x="1225550" y="5473700"/>
            <a:ext cx="4876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⒊ LL(1)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分析器的扩展</a:t>
            </a:r>
            <a:endParaRPr lang="zh-CN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grpSp>
        <p:nvGrpSpPr>
          <p:cNvPr id="20490" name="Group 75"/>
          <p:cNvGrpSpPr/>
          <p:nvPr/>
        </p:nvGrpSpPr>
        <p:grpSpPr>
          <a:xfrm>
            <a:off x="1530350" y="5930900"/>
            <a:ext cx="6858000" cy="838200"/>
            <a:chOff x="960" y="1776"/>
            <a:chExt cx="4320" cy="528"/>
          </a:xfrm>
        </p:grpSpPr>
        <p:sp>
          <p:nvSpPr>
            <p:cNvPr id="20491" name="Text Box 76"/>
            <p:cNvSpPr/>
            <p:nvPr/>
          </p:nvSpPr>
          <p:spPr>
            <a:xfrm>
              <a:off x="960" y="2016"/>
              <a:ext cx="331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Wingdings" charset="2"/>
              </a:pPr>
              <a:r>
                <a:rPr lang="en-US" sz="2400" b="1">
                  <a:latin typeface="黑体"/>
                  <a:ea typeface="黑体"/>
                </a:rPr>
                <a:t>⑵ </a:t>
              </a:r>
              <a:r>
                <a:rPr lang="zh-CN" sz="2400" b="1">
                  <a:latin typeface="黑体"/>
                  <a:ea typeface="黑体"/>
                </a:rPr>
                <a:t>当</a:t>
              </a:r>
              <a:r>
                <a:rPr lang="zh-CN" sz="2400" b="1">
                  <a:solidFill>
                    <a:srgbClr val="0000CC"/>
                  </a:solidFill>
                  <a:latin typeface="黑体"/>
                  <a:ea typeface="黑体"/>
                </a:rPr>
                <a:t>动作符号</a:t>
              </a:r>
              <a:r>
                <a:rPr lang="zh-CN" sz="2400" b="1">
                  <a:latin typeface="黑体"/>
                  <a:ea typeface="黑体"/>
                </a:rPr>
                <a:t>位于栈顶时，执行之；</a:t>
              </a:r>
              <a:endParaRPr lang="zh-CN" sz="2400" b="1">
                <a:latin typeface="黑体"/>
                <a:ea typeface="黑体"/>
              </a:endParaRPr>
            </a:p>
          </p:txBody>
        </p:sp>
        <p:sp>
          <p:nvSpPr>
            <p:cNvPr id="20492" name="Text Box 77"/>
            <p:cNvSpPr/>
            <p:nvPr/>
          </p:nvSpPr>
          <p:spPr>
            <a:xfrm>
              <a:off x="960" y="1776"/>
              <a:ext cx="432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Wingdings" charset="2"/>
              </a:pPr>
              <a:r>
                <a:rPr lang="en-US" sz="2400" b="1">
                  <a:latin typeface="黑体"/>
                  <a:ea typeface="黑体"/>
                </a:rPr>
                <a:t>⑴ </a:t>
              </a:r>
              <a:r>
                <a:rPr lang="zh-CN" sz="2400" b="1">
                  <a:latin typeface="黑体"/>
                  <a:ea typeface="黑体"/>
                </a:rPr>
                <a:t>当产生式</a:t>
              </a:r>
              <a:r>
                <a:rPr lang="en-US" sz="2400" b="1">
                  <a:latin typeface="黑体"/>
                  <a:ea typeface="黑体"/>
                </a:rPr>
                <a:t>(</a:t>
              </a:r>
              <a:r>
                <a:rPr lang="zh-CN" sz="2400" b="1">
                  <a:latin typeface="黑体"/>
                  <a:ea typeface="黑体"/>
                </a:rPr>
                <a:t>逆序</a:t>
              </a:r>
              <a:r>
                <a:rPr lang="en-US" sz="2400" b="1">
                  <a:latin typeface="黑体"/>
                  <a:ea typeface="黑体"/>
                </a:rPr>
                <a:t>)</a:t>
              </a:r>
              <a:r>
                <a:rPr lang="zh-CN" sz="2400" b="1">
                  <a:latin typeface="黑体"/>
                  <a:ea typeface="黑体"/>
                </a:rPr>
                <a:t>压栈时，</a:t>
              </a:r>
              <a:r>
                <a:rPr lang="zh-CN" sz="2400" b="1">
                  <a:solidFill>
                    <a:srgbClr val="0000CC"/>
                  </a:solidFill>
                  <a:latin typeface="黑体"/>
                  <a:ea typeface="黑体"/>
                </a:rPr>
                <a:t>动作符号</a:t>
              </a:r>
              <a:r>
                <a:rPr lang="zh-CN" sz="2400" b="1">
                  <a:solidFill>
                    <a:schemeClr val="tx2"/>
                  </a:solidFill>
                  <a:latin typeface="黑体"/>
                  <a:ea typeface="黑体"/>
                </a:rPr>
                <a:t>也不例外</a:t>
              </a:r>
              <a:r>
                <a:rPr lang="zh-CN" sz="2400" b="1">
                  <a:latin typeface="黑体"/>
                  <a:ea typeface="黑体"/>
                </a:rPr>
                <a:t>；</a:t>
              </a:r>
              <a:endParaRPr lang="zh-CN" sz="2400" b="1">
                <a:latin typeface="黑体"/>
                <a:ea typeface="黑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  <p:cond evt="onBegin" delay="0">
                          <p:tn val="21"/>
                        </p:cond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  <p:cond evt="onBegin" delay="0">
                          <p:tn val="36"/>
                        </p:cond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6" name="Rectangle 562"/>
          <p:cNvSpPr/>
          <p:nvPr/>
        </p:nvSpPr>
        <p:spPr>
          <a:xfrm>
            <a:off x="881063" y="3360738"/>
            <a:ext cx="7772400" cy="3429000"/>
          </a:xfrm>
          <a:prstGeom prst="rect">
            <a:avLst/>
          </a:prstGeom>
          <a:solidFill>
            <a:srgbClr val="66FFFF"/>
          </a:solidFill>
          <a:ln w="12700" cap="sq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1507" name="Rectangle 2"/>
          <p:cNvSpPr/>
          <p:nvPr/>
        </p:nvSpPr>
        <p:spPr>
          <a:xfrm>
            <a:off x="496888" y="246063"/>
            <a:ext cx="7800975" cy="5175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3200" b="1">
                <a:solidFill>
                  <a:srgbClr val="CC3300"/>
                </a:solidFill>
                <a:latin typeface="黑体"/>
                <a:ea typeface="黑体"/>
              </a:rPr>
              <a:t>※ </a:t>
            </a:r>
            <a:r>
              <a:rPr lang="zh-CN" sz="3200" b="1">
                <a:solidFill>
                  <a:srgbClr val="0000CC"/>
                </a:solidFill>
                <a:latin typeface="黑体"/>
                <a:ea typeface="黑体"/>
              </a:rPr>
              <a:t>算术表达式</a:t>
            </a:r>
            <a:r>
              <a:rPr lang="zh-CN" sz="3200" b="1">
                <a:solidFill>
                  <a:srgbClr val="CC3300"/>
                </a:solidFill>
                <a:latin typeface="黑体"/>
                <a:ea typeface="黑体"/>
              </a:rPr>
              <a:t>四元式</a:t>
            </a:r>
            <a:r>
              <a:rPr lang="zh-CN" sz="3200" b="1">
                <a:solidFill>
                  <a:srgbClr val="0000CC"/>
                </a:solidFill>
                <a:latin typeface="黑体"/>
                <a:ea typeface="黑体"/>
              </a:rPr>
              <a:t>翻译过程</a:t>
            </a:r>
            <a:r>
              <a:rPr lang="zh-CN" sz="3200" b="1">
                <a:solidFill>
                  <a:srgbClr val="CC3300"/>
                </a:solidFill>
                <a:latin typeface="黑体"/>
                <a:ea typeface="黑体"/>
              </a:rPr>
              <a:t> ：</a:t>
            </a:r>
            <a:endParaRPr lang="zh-CN" sz="32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sp>
        <p:nvSpPr>
          <p:cNvPr id="21508" name="Text Box 5"/>
          <p:cNvSpPr/>
          <p:nvPr/>
        </p:nvSpPr>
        <p:spPr>
          <a:xfrm>
            <a:off x="738188" y="1123950"/>
            <a:ext cx="1655762" cy="822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LL(1)   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分析表：</a:t>
            </a:r>
            <a:endParaRPr lang="zh-CN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grpSp>
        <p:nvGrpSpPr>
          <p:cNvPr id="21509" name="Group 185"/>
          <p:cNvGrpSpPr/>
          <p:nvPr/>
        </p:nvGrpSpPr>
        <p:grpSpPr>
          <a:xfrm>
            <a:off x="2339975" y="981075"/>
            <a:ext cx="6451600" cy="1900238"/>
            <a:chOff x="1152" y="1299"/>
            <a:chExt cx="4064" cy="1197"/>
          </a:xfrm>
        </p:grpSpPr>
        <p:sp>
          <p:nvSpPr>
            <p:cNvPr id="21600" name="Rectangle 184"/>
            <p:cNvSpPr/>
            <p:nvPr/>
          </p:nvSpPr>
          <p:spPr>
            <a:xfrm>
              <a:off x="1152" y="1344"/>
              <a:ext cx="4032" cy="115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21601" name="Rectangle 176"/>
            <p:cNvSpPr/>
            <p:nvPr/>
          </p:nvSpPr>
          <p:spPr>
            <a:xfrm>
              <a:off x="2959" y="2302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02" name="Rectangle 174"/>
            <p:cNvSpPr/>
            <p:nvPr/>
          </p:nvSpPr>
          <p:spPr>
            <a:xfrm>
              <a:off x="2976" y="2064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⑥</a:t>
              </a:r>
              <a:endParaRPr lang="en-US" sz="2400" b="1">
                <a:latin typeface="Verdana"/>
                <a:ea typeface="黑体"/>
              </a:endParaRPr>
            </a:p>
          </p:txBody>
        </p:sp>
        <p:sp>
          <p:nvSpPr>
            <p:cNvPr id="21603" name="Rectangle 172"/>
            <p:cNvSpPr/>
            <p:nvPr/>
          </p:nvSpPr>
          <p:spPr>
            <a:xfrm>
              <a:off x="2959" y="1920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04" name="Rectangle 170"/>
            <p:cNvSpPr/>
            <p:nvPr/>
          </p:nvSpPr>
          <p:spPr>
            <a:xfrm>
              <a:off x="2959" y="1729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05" name="Rectangle 168"/>
            <p:cNvSpPr/>
            <p:nvPr/>
          </p:nvSpPr>
          <p:spPr>
            <a:xfrm>
              <a:off x="2959" y="1538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06" name="Rectangle 166"/>
            <p:cNvSpPr/>
            <p:nvPr/>
          </p:nvSpPr>
          <p:spPr>
            <a:xfrm>
              <a:off x="2944" y="1299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*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1607" name="Rectangle 163"/>
            <p:cNvSpPr/>
            <p:nvPr/>
          </p:nvSpPr>
          <p:spPr>
            <a:xfrm>
              <a:off x="3407" y="2302"/>
              <a:ext cx="449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08" name="Rectangle 161"/>
            <p:cNvSpPr/>
            <p:nvPr/>
          </p:nvSpPr>
          <p:spPr>
            <a:xfrm>
              <a:off x="3408" y="2064"/>
              <a:ext cx="449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⑦</a:t>
              </a:r>
              <a:endParaRPr lang="en-US" sz="2400" b="1">
                <a:latin typeface="Verdana"/>
                <a:ea typeface="黑体"/>
              </a:endParaRPr>
            </a:p>
          </p:txBody>
        </p:sp>
        <p:sp>
          <p:nvSpPr>
            <p:cNvPr id="21609" name="Rectangle 159"/>
            <p:cNvSpPr/>
            <p:nvPr/>
          </p:nvSpPr>
          <p:spPr>
            <a:xfrm>
              <a:off x="3407" y="1920"/>
              <a:ext cx="449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10" name="Rectangle 157"/>
            <p:cNvSpPr/>
            <p:nvPr/>
          </p:nvSpPr>
          <p:spPr>
            <a:xfrm>
              <a:off x="3407" y="1729"/>
              <a:ext cx="449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11" name="Rectangle 155"/>
            <p:cNvSpPr/>
            <p:nvPr/>
          </p:nvSpPr>
          <p:spPr>
            <a:xfrm>
              <a:off x="3407" y="1538"/>
              <a:ext cx="449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12" name="Rectangle 153"/>
            <p:cNvSpPr/>
            <p:nvPr/>
          </p:nvSpPr>
          <p:spPr>
            <a:xfrm>
              <a:off x="3424" y="1299"/>
              <a:ext cx="449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/      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1613" name="Rectangle 150"/>
            <p:cNvSpPr/>
            <p:nvPr/>
          </p:nvSpPr>
          <p:spPr>
            <a:xfrm>
              <a:off x="3840" y="2256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⑩</a:t>
              </a:r>
              <a:endParaRPr lang="en-US" sz="2400" b="1">
                <a:latin typeface="Verdana"/>
                <a:ea typeface="黑体"/>
              </a:endParaRPr>
            </a:p>
          </p:txBody>
        </p:sp>
        <p:sp>
          <p:nvSpPr>
            <p:cNvPr id="21614" name="Rectangle 148"/>
            <p:cNvSpPr/>
            <p:nvPr/>
          </p:nvSpPr>
          <p:spPr>
            <a:xfrm>
              <a:off x="3856" y="2111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15" name="Rectangle 146"/>
            <p:cNvSpPr/>
            <p:nvPr/>
          </p:nvSpPr>
          <p:spPr>
            <a:xfrm>
              <a:off x="3840" y="1872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⑤</a:t>
              </a:r>
              <a:endParaRPr lang="en-US" sz="2400" b="1">
                <a:latin typeface="Verdana"/>
                <a:ea typeface="黑体"/>
              </a:endParaRPr>
            </a:p>
          </p:txBody>
        </p:sp>
        <p:sp>
          <p:nvSpPr>
            <p:cNvPr id="21616" name="Rectangle 144"/>
            <p:cNvSpPr/>
            <p:nvPr/>
          </p:nvSpPr>
          <p:spPr>
            <a:xfrm>
              <a:off x="3856" y="1729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17" name="Rectangle 142"/>
            <p:cNvSpPr/>
            <p:nvPr/>
          </p:nvSpPr>
          <p:spPr>
            <a:xfrm>
              <a:off x="3840" y="1488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①</a:t>
              </a:r>
              <a:endParaRPr lang="en-US" sz="2400" b="1">
                <a:latin typeface="Verdana"/>
                <a:ea typeface="黑体"/>
              </a:endParaRPr>
            </a:p>
          </p:txBody>
        </p:sp>
        <p:sp>
          <p:nvSpPr>
            <p:cNvPr id="21618" name="Rectangle 140"/>
            <p:cNvSpPr/>
            <p:nvPr/>
          </p:nvSpPr>
          <p:spPr>
            <a:xfrm>
              <a:off x="3856" y="1299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(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1619" name="Rectangle 137"/>
            <p:cNvSpPr/>
            <p:nvPr/>
          </p:nvSpPr>
          <p:spPr>
            <a:xfrm>
              <a:off x="4304" y="2302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20" name="Rectangle 135"/>
            <p:cNvSpPr/>
            <p:nvPr/>
          </p:nvSpPr>
          <p:spPr>
            <a:xfrm>
              <a:off x="4272" y="2064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⑧</a:t>
              </a:r>
              <a:endParaRPr lang="en-US" sz="2400" b="1">
                <a:latin typeface="Verdana"/>
                <a:ea typeface="黑体"/>
              </a:endParaRPr>
            </a:p>
          </p:txBody>
        </p:sp>
        <p:sp>
          <p:nvSpPr>
            <p:cNvPr id="21621" name="Rectangle 133"/>
            <p:cNvSpPr/>
            <p:nvPr/>
          </p:nvSpPr>
          <p:spPr>
            <a:xfrm>
              <a:off x="4304" y="1920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22" name="Rectangle 131"/>
            <p:cNvSpPr/>
            <p:nvPr/>
          </p:nvSpPr>
          <p:spPr>
            <a:xfrm>
              <a:off x="4272" y="1680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④</a:t>
              </a:r>
              <a:endParaRPr lang="en-US" sz="2400" b="1">
                <a:latin typeface="Verdana"/>
                <a:ea typeface="黑体"/>
              </a:endParaRPr>
            </a:p>
          </p:txBody>
        </p:sp>
        <p:sp>
          <p:nvSpPr>
            <p:cNvPr id="21623" name="Rectangle 129"/>
            <p:cNvSpPr/>
            <p:nvPr/>
          </p:nvSpPr>
          <p:spPr>
            <a:xfrm>
              <a:off x="4304" y="1538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24" name="Rectangle 127"/>
            <p:cNvSpPr/>
            <p:nvPr/>
          </p:nvSpPr>
          <p:spPr>
            <a:xfrm>
              <a:off x="4288" y="1299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1625" name="Rectangle 124"/>
            <p:cNvSpPr/>
            <p:nvPr/>
          </p:nvSpPr>
          <p:spPr>
            <a:xfrm>
              <a:off x="4752" y="1920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26" name="Rectangle 122"/>
            <p:cNvSpPr/>
            <p:nvPr/>
          </p:nvSpPr>
          <p:spPr>
            <a:xfrm>
              <a:off x="2512" y="1920"/>
              <a:ext cx="447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27" name="Rectangle 120"/>
            <p:cNvSpPr/>
            <p:nvPr/>
          </p:nvSpPr>
          <p:spPr>
            <a:xfrm>
              <a:off x="2064" y="1920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28" name="Rectangle 118"/>
            <p:cNvSpPr/>
            <p:nvPr/>
          </p:nvSpPr>
          <p:spPr>
            <a:xfrm>
              <a:off x="1584" y="1872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⑤</a:t>
              </a:r>
              <a:endParaRPr lang="en-US" sz="2400" b="1">
                <a:latin typeface="Verdana"/>
                <a:ea typeface="黑体"/>
              </a:endParaRPr>
            </a:p>
          </p:txBody>
        </p:sp>
        <p:sp>
          <p:nvSpPr>
            <p:cNvPr id="21629" name="Rectangle 116"/>
            <p:cNvSpPr/>
            <p:nvPr/>
          </p:nvSpPr>
          <p:spPr>
            <a:xfrm>
              <a:off x="1168" y="1875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T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1630" name="Rectangle 113"/>
            <p:cNvSpPr/>
            <p:nvPr/>
          </p:nvSpPr>
          <p:spPr>
            <a:xfrm>
              <a:off x="4752" y="2064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⑧</a:t>
              </a:r>
              <a:endParaRPr lang="en-US" sz="2400" b="1">
                <a:latin typeface="Verdana"/>
                <a:ea typeface="黑体"/>
              </a:endParaRPr>
            </a:p>
          </p:txBody>
        </p:sp>
        <p:sp>
          <p:nvSpPr>
            <p:cNvPr id="21631" name="Rectangle 111"/>
            <p:cNvSpPr/>
            <p:nvPr/>
          </p:nvSpPr>
          <p:spPr>
            <a:xfrm>
              <a:off x="2496" y="2064"/>
              <a:ext cx="447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⑧</a:t>
              </a:r>
              <a:endParaRPr lang="en-US" sz="2400" b="1">
                <a:latin typeface="Verdana"/>
                <a:ea typeface="黑体"/>
              </a:endParaRPr>
            </a:p>
          </p:txBody>
        </p:sp>
        <p:sp>
          <p:nvSpPr>
            <p:cNvPr id="21632" name="Rectangle 109"/>
            <p:cNvSpPr/>
            <p:nvPr/>
          </p:nvSpPr>
          <p:spPr>
            <a:xfrm>
              <a:off x="2064" y="2064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⑧</a:t>
              </a:r>
              <a:endParaRPr lang="en-US" sz="2400" b="1">
                <a:latin typeface="Verdana"/>
                <a:ea typeface="黑体"/>
              </a:endParaRPr>
            </a:p>
          </p:txBody>
        </p:sp>
        <p:sp>
          <p:nvSpPr>
            <p:cNvPr id="21633" name="Rectangle 107"/>
            <p:cNvSpPr/>
            <p:nvPr/>
          </p:nvSpPr>
          <p:spPr>
            <a:xfrm>
              <a:off x="1616" y="2111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34" name="Rectangle 105"/>
            <p:cNvSpPr/>
            <p:nvPr/>
          </p:nvSpPr>
          <p:spPr>
            <a:xfrm>
              <a:off x="1168" y="2067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T`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1635" name="Rectangle 91"/>
            <p:cNvSpPr/>
            <p:nvPr/>
          </p:nvSpPr>
          <p:spPr>
            <a:xfrm>
              <a:off x="4752" y="2302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36" name="Rectangle 90"/>
            <p:cNvSpPr/>
            <p:nvPr/>
          </p:nvSpPr>
          <p:spPr>
            <a:xfrm>
              <a:off x="2512" y="2302"/>
              <a:ext cx="447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37" name="Rectangle 89"/>
            <p:cNvSpPr/>
            <p:nvPr/>
          </p:nvSpPr>
          <p:spPr>
            <a:xfrm>
              <a:off x="2064" y="2302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38" name="Rectangle 88"/>
            <p:cNvSpPr/>
            <p:nvPr/>
          </p:nvSpPr>
          <p:spPr>
            <a:xfrm>
              <a:off x="1632" y="2256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⑨</a:t>
              </a:r>
              <a:endParaRPr lang="en-US" sz="2400" b="1">
                <a:latin typeface="Verdana"/>
                <a:ea typeface="黑体"/>
              </a:endParaRPr>
            </a:p>
          </p:txBody>
        </p:sp>
        <p:sp>
          <p:nvSpPr>
            <p:cNvPr id="21639" name="Rectangle 87"/>
            <p:cNvSpPr/>
            <p:nvPr/>
          </p:nvSpPr>
          <p:spPr>
            <a:xfrm>
              <a:off x="1168" y="2259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F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1640" name="Rectangle 86"/>
            <p:cNvSpPr/>
            <p:nvPr/>
          </p:nvSpPr>
          <p:spPr>
            <a:xfrm>
              <a:off x="4752" y="1680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④</a:t>
              </a:r>
              <a:endParaRPr lang="en-US" sz="2400" b="1">
                <a:latin typeface="Verdana"/>
                <a:ea typeface="黑体"/>
              </a:endParaRPr>
            </a:p>
          </p:txBody>
        </p:sp>
        <p:sp>
          <p:nvSpPr>
            <p:cNvPr id="21641" name="Rectangle 85"/>
            <p:cNvSpPr/>
            <p:nvPr/>
          </p:nvSpPr>
          <p:spPr>
            <a:xfrm>
              <a:off x="2496" y="1680"/>
              <a:ext cx="447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③</a:t>
              </a:r>
              <a:endParaRPr lang="en-US" sz="2400" b="1">
                <a:latin typeface="Verdana"/>
                <a:ea typeface="黑体"/>
              </a:endParaRPr>
            </a:p>
          </p:txBody>
        </p:sp>
        <p:sp>
          <p:nvSpPr>
            <p:cNvPr id="21642" name="Rectangle 84"/>
            <p:cNvSpPr/>
            <p:nvPr/>
          </p:nvSpPr>
          <p:spPr>
            <a:xfrm>
              <a:off x="2064" y="1680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②</a:t>
              </a:r>
              <a:endParaRPr lang="en-US" sz="2400" b="1">
                <a:latin typeface="Verdana"/>
                <a:ea typeface="黑体"/>
              </a:endParaRPr>
            </a:p>
          </p:txBody>
        </p:sp>
        <p:sp>
          <p:nvSpPr>
            <p:cNvPr id="21643" name="Rectangle 83"/>
            <p:cNvSpPr/>
            <p:nvPr/>
          </p:nvSpPr>
          <p:spPr>
            <a:xfrm>
              <a:off x="1616" y="1729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44" name="Rectangle 82"/>
            <p:cNvSpPr/>
            <p:nvPr/>
          </p:nvSpPr>
          <p:spPr>
            <a:xfrm>
              <a:off x="1168" y="1683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E`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1645" name="Rectangle 81"/>
            <p:cNvSpPr/>
            <p:nvPr/>
          </p:nvSpPr>
          <p:spPr>
            <a:xfrm>
              <a:off x="4752" y="1538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46" name="Rectangle 80"/>
            <p:cNvSpPr/>
            <p:nvPr/>
          </p:nvSpPr>
          <p:spPr>
            <a:xfrm>
              <a:off x="2512" y="1538"/>
              <a:ext cx="447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47" name="Rectangle 79"/>
            <p:cNvSpPr/>
            <p:nvPr/>
          </p:nvSpPr>
          <p:spPr>
            <a:xfrm>
              <a:off x="2064" y="1538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sp>
          <p:nvSpPr>
            <p:cNvPr id="21648" name="Rectangle 78"/>
            <p:cNvSpPr/>
            <p:nvPr/>
          </p:nvSpPr>
          <p:spPr>
            <a:xfrm>
              <a:off x="1584" y="1488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①</a:t>
              </a:r>
              <a:endParaRPr lang="en-US" sz="2400" b="1">
                <a:latin typeface="Verdana"/>
                <a:ea typeface="黑体"/>
              </a:endParaRPr>
            </a:p>
          </p:txBody>
        </p:sp>
        <p:sp>
          <p:nvSpPr>
            <p:cNvPr id="21649" name="Rectangle 77"/>
            <p:cNvSpPr/>
            <p:nvPr/>
          </p:nvSpPr>
          <p:spPr>
            <a:xfrm>
              <a:off x="1168" y="1491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E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1650" name="Rectangle 76"/>
            <p:cNvSpPr/>
            <p:nvPr/>
          </p:nvSpPr>
          <p:spPr>
            <a:xfrm>
              <a:off x="4768" y="1299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#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1651" name="Rectangle 75"/>
            <p:cNvSpPr/>
            <p:nvPr/>
          </p:nvSpPr>
          <p:spPr>
            <a:xfrm>
              <a:off x="2512" y="1299"/>
              <a:ext cx="447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-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1652" name="Rectangle 74"/>
            <p:cNvSpPr/>
            <p:nvPr/>
          </p:nvSpPr>
          <p:spPr>
            <a:xfrm>
              <a:off x="2080" y="1299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+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1653" name="Rectangle 73"/>
            <p:cNvSpPr/>
            <p:nvPr/>
          </p:nvSpPr>
          <p:spPr>
            <a:xfrm>
              <a:off x="1600" y="1299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i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1654" name="Rectangle 72"/>
            <p:cNvSpPr/>
            <p:nvPr/>
          </p:nvSpPr>
          <p:spPr>
            <a:xfrm>
              <a:off x="1168" y="1347"/>
              <a:ext cx="448" cy="1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>
                <a:spcBef>
                  <a:spcPct val="20000"/>
                </a:spcBef>
              </a:pPr>
              <a:endParaRPr lang="zh-CN" sz="1400" b="1">
                <a:latin typeface="Verdana"/>
                <a:ea typeface="黑体"/>
              </a:endParaRPr>
            </a:p>
          </p:txBody>
        </p:sp>
        <p:cxnSp>
          <p:nvCxnSpPr>
            <p:cNvPr id="21655" name="Line 92"/>
            <p:cNvCxnSpPr/>
            <p:nvPr/>
          </p:nvCxnSpPr>
          <p:spPr>
            <a:xfrm>
              <a:off x="1168" y="1347"/>
              <a:ext cx="40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21656" name="Line 93"/>
            <p:cNvCxnSpPr/>
            <p:nvPr/>
          </p:nvCxnSpPr>
          <p:spPr>
            <a:xfrm>
              <a:off x="1168" y="1538"/>
              <a:ext cx="4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657" name="Line 94"/>
            <p:cNvCxnSpPr/>
            <p:nvPr/>
          </p:nvCxnSpPr>
          <p:spPr>
            <a:xfrm>
              <a:off x="1168" y="1729"/>
              <a:ext cx="4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658" name="Line 95"/>
            <p:cNvCxnSpPr/>
            <p:nvPr/>
          </p:nvCxnSpPr>
          <p:spPr>
            <a:xfrm>
              <a:off x="1168" y="1920"/>
              <a:ext cx="4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659" name="Line 96"/>
            <p:cNvCxnSpPr/>
            <p:nvPr/>
          </p:nvCxnSpPr>
          <p:spPr>
            <a:xfrm>
              <a:off x="1168" y="2493"/>
              <a:ext cx="40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21660" name="Line 97"/>
            <p:cNvCxnSpPr/>
            <p:nvPr/>
          </p:nvCxnSpPr>
          <p:spPr>
            <a:xfrm flipH="1">
              <a:off x="1168" y="1347"/>
              <a:ext cx="0" cy="114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21661" name="Line 98"/>
            <p:cNvCxnSpPr/>
            <p:nvPr/>
          </p:nvCxnSpPr>
          <p:spPr>
            <a:xfrm flipH="1">
              <a:off x="1616" y="1347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662" name="Line 99"/>
            <p:cNvCxnSpPr/>
            <p:nvPr/>
          </p:nvCxnSpPr>
          <p:spPr>
            <a:xfrm flipH="1">
              <a:off x="2064" y="1347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663" name="Line 100"/>
            <p:cNvCxnSpPr/>
            <p:nvPr/>
          </p:nvCxnSpPr>
          <p:spPr>
            <a:xfrm flipH="1">
              <a:off x="2512" y="1347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664" name="Line 101"/>
            <p:cNvCxnSpPr/>
            <p:nvPr/>
          </p:nvCxnSpPr>
          <p:spPr>
            <a:xfrm flipH="1">
              <a:off x="2959" y="1347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665" name="Line 102"/>
            <p:cNvCxnSpPr/>
            <p:nvPr/>
          </p:nvCxnSpPr>
          <p:spPr>
            <a:xfrm flipH="1">
              <a:off x="5200" y="1347"/>
              <a:ext cx="0" cy="114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21666" name="Line 106"/>
            <p:cNvCxnSpPr/>
            <p:nvPr/>
          </p:nvCxnSpPr>
          <p:spPr>
            <a:xfrm>
              <a:off x="1168" y="2302"/>
              <a:ext cx="4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667" name="Line 117"/>
            <p:cNvCxnSpPr/>
            <p:nvPr/>
          </p:nvCxnSpPr>
          <p:spPr>
            <a:xfrm>
              <a:off x="1168" y="2111"/>
              <a:ext cx="4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668" name="Line 128"/>
            <p:cNvCxnSpPr/>
            <p:nvPr/>
          </p:nvCxnSpPr>
          <p:spPr>
            <a:xfrm flipH="1">
              <a:off x="4752" y="1347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669" name="Line 141"/>
            <p:cNvCxnSpPr/>
            <p:nvPr/>
          </p:nvCxnSpPr>
          <p:spPr>
            <a:xfrm flipH="1">
              <a:off x="4304" y="1347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670" name="Line 154"/>
            <p:cNvCxnSpPr/>
            <p:nvPr/>
          </p:nvCxnSpPr>
          <p:spPr>
            <a:xfrm flipH="1">
              <a:off x="3856" y="1347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671" name="Line 167"/>
            <p:cNvCxnSpPr/>
            <p:nvPr/>
          </p:nvCxnSpPr>
          <p:spPr>
            <a:xfrm flipH="1">
              <a:off x="3407" y="1347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672" name="Line 181"/>
            <p:cNvCxnSpPr/>
            <p:nvPr/>
          </p:nvCxnSpPr>
          <p:spPr>
            <a:xfrm>
              <a:off x="1168" y="1347"/>
              <a:ext cx="432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/>
            </a:ln>
          </p:spPr>
        </p:cxnSp>
      </p:grpSp>
      <p:sp>
        <p:nvSpPr>
          <p:cNvPr id="21510" name="Text Box 187"/>
          <p:cNvSpPr/>
          <p:nvPr/>
        </p:nvSpPr>
        <p:spPr>
          <a:xfrm>
            <a:off x="1273175" y="2886075"/>
            <a:ext cx="4724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设 </a:t>
            </a:r>
            <a:r>
              <a:rPr lang="zh-CN" sz="2400" b="1">
                <a:latin typeface="黑体"/>
                <a:ea typeface="黑体"/>
              </a:rPr>
              <a:t>待翻译的表达式：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 </a:t>
            </a:r>
            <a:r>
              <a:rPr lang="en-US" sz="2400" b="1">
                <a:solidFill>
                  <a:srgbClr val="CC3300"/>
                </a:solidFill>
                <a:latin typeface="黑体"/>
                <a:ea typeface="黑体"/>
              </a:rPr>
              <a:t>a+b*c#</a:t>
            </a:r>
            <a:endParaRPr lang="en-US" sz="2400" b="1">
              <a:latin typeface="黑体"/>
              <a:ea typeface="黑体"/>
            </a:endParaRPr>
          </a:p>
        </p:txBody>
      </p:sp>
      <p:grpSp>
        <p:nvGrpSpPr>
          <p:cNvPr id="21511" name="Group 467"/>
          <p:cNvGrpSpPr/>
          <p:nvPr/>
        </p:nvGrpSpPr>
        <p:grpSpPr>
          <a:xfrm>
            <a:off x="881063" y="3284538"/>
            <a:ext cx="7772400" cy="3505200"/>
            <a:chOff x="768" y="2064"/>
            <a:chExt cx="4656" cy="2064"/>
          </a:xfrm>
        </p:grpSpPr>
        <p:sp>
          <p:nvSpPr>
            <p:cNvPr id="21574" name="Rectangle 465"/>
            <p:cNvSpPr/>
            <p:nvPr/>
          </p:nvSpPr>
          <p:spPr>
            <a:xfrm>
              <a:off x="2352" y="2112"/>
              <a:ext cx="576" cy="2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21575" name="Rectangle 435"/>
            <p:cNvSpPr/>
            <p:nvPr/>
          </p:nvSpPr>
          <p:spPr>
            <a:xfrm>
              <a:off x="3600" y="2064"/>
              <a:ext cx="720" cy="18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20000"/>
                </a:spcBef>
              </a:pPr>
              <a:r>
                <a:rPr lang="en-US" sz="2400" b="1">
                  <a:solidFill>
                    <a:srgbClr val="0000CC"/>
                  </a:solidFill>
                  <a:latin typeface="黑体"/>
                  <a:ea typeface="黑体"/>
                </a:rPr>
                <a:t>SEM[m]</a:t>
              </a:r>
              <a:endParaRPr lang="en-US" sz="2400" b="1">
                <a:solidFill>
                  <a:srgbClr val="0000CC"/>
                </a:solidFill>
                <a:latin typeface="黑体"/>
                <a:ea typeface="黑体"/>
              </a:endParaRPr>
            </a:p>
          </p:txBody>
        </p:sp>
        <p:sp>
          <p:nvSpPr>
            <p:cNvPr id="21576" name="Rectangle 388"/>
            <p:cNvSpPr/>
            <p:nvPr/>
          </p:nvSpPr>
          <p:spPr>
            <a:xfrm>
              <a:off x="4320" y="2064"/>
              <a:ext cx="1104" cy="18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   QT[q]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1577" name="Rectangle 386"/>
            <p:cNvSpPr/>
            <p:nvPr/>
          </p:nvSpPr>
          <p:spPr>
            <a:xfrm>
              <a:off x="2928" y="2064"/>
              <a:ext cx="672" cy="18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 </a:t>
              </a:r>
              <a:r>
                <a:rPr lang="zh-CN" sz="2400" b="1">
                  <a:latin typeface="Verdana"/>
                  <a:ea typeface="黑体"/>
                </a:rPr>
                <a:t>操作</a:t>
              </a:r>
              <a:endParaRPr lang="zh-CN" sz="2400" b="1">
                <a:latin typeface="Verdana"/>
                <a:ea typeface="黑体"/>
              </a:endParaRPr>
            </a:p>
          </p:txBody>
        </p:sp>
        <p:sp>
          <p:nvSpPr>
            <p:cNvPr id="21578" name="Rectangle 384"/>
            <p:cNvSpPr/>
            <p:nvPr/>
          </p:nvSpPr>
          <p:spPr>
            <a:xfrm>
              <a:off x="2640" y="2064"/>
              <a:ext cx="288" cy="18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w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1579" name="Rectangle 382"/>
            <p:cNvSpPr/>
            <p:nvPr/>
          </p:nvSpPr>
          <p:spPr>
            <a:xfrm>
              <a:off x="2352" y="2064"/>
              <a:ext cx="288" cy="18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x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1580" name="Rectangle 380"/>
            <p:cNvSpPr/>
            <p:nvPr/>
          </p:nvSpPr>
          <p:spPr>
            <a:xfrm>
              <a:off x="768" y="2064"/>
              <a:ext cx="1584" cy="18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     SYN[n]</a:t>
              </a:r>
              <a:endParaRPr lang="en-US" sz="2400" b="1">
                <a:latin typeface="黑体"/>
                <a:ea typeface="黑体"/>
              </a:endParaRPr>
            </a:p>
          </p:txBody>
        </p:sp>
        <p:cxnSp>
          <p:nvCxnSpPr>
            <p:cNvPr id="21581" name="Line 345"/>
            <p:cNvCxnSpPr/>
            <p:nvPr/>
          </p:nvCxnSpPr>
          <p:spPr>
            <a:xfrm>
              <a:off x="768" y="2112"/>
              <a:ext cx="46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21582" name="Line 346"/>
            <p:cNvCxnSpPr/>
            <p:nvPr/>
          </p:nvCxnSpPr>
          <p:spPr>
            <a:xfrm>
              <a:off x="768" y="3558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583" name="Line 347"/>
            <p:cNvCxnSpPr/>
            <p:nvPr/>
          </p:nvCxnSpPr>
          <p:spPr>
            <a:xfrm>
              <a:off x="768" y="3739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584" name="Line 348"/>
            <p:cNvCxnSpPr/>
            <p:nvPr/>
          </p:nvCxnSpPr>
          <p:spPr>
            <a:xfrm>
              <a:off x="768" y="3919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585" name="Line 349"/>
            <p:cNvCxnSpPr/>
            <p:nvPr/>
          </p:nvCxnSpPr>
          <p:spPr>
            <a:xfrm>
              <a:off x="768" y="4128"/>
              <a:ext cx="46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21586" name="Line 350"/>
            <p:cNvCxnSpPr/>
            <p:nvPr/>
          </p:nvCxnSpPr>
          <p:spPr>
            <a:xfrm flipH="1">
              <a:off x="768" y="2112"/>
              <a:ext cx="0" cy="19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21587" name="Line 351"/>
            <p:cNvCxnSpPr/>
            <p:nvPr/>
          </p:nvCxnSpPr>
          <p:spPr>
            <a:xfrm flipH="1">
              <a:off x="2352" y="2112"/>
              <a:ext cx="0" cy="1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588" name="Line 352"/>
            <p:cNvCxnSpPr/>
            <p:nvPr/>
          </p:nvCxnSpPr>
          <p:spPr>
            <a:xfrm flipH="1">
              <a:off x="2640" y="2112"/>
              <a:ext cx="0" cy="1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589" name="Line 353"/>
            <p:cNvCxnSpPr/>
            <p:nvPr/>
          </p:nvCxnSpPr>
          <p:spPr>
            <a:xfrm flipH="1">
              <a:off x="2928" y="2112"/>
              <a:ext cx="0" cy="1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590" name="Line 354"/>
            <p:cNvCxnSpPr/>
            <p:nvPr/>
          </p:nvCxnSpPr>
          <p:spPr>
            <a:xfrm flipH="1">
              <a:off x="3600" y="2112"/>
              <a:ext cx="0" cy="1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591" name="Line 355"/>
            <p:cNvCxnSpPr/>
            <p:nvPr/>
          </p:nvCxnSpPr>
          <p:spPr>
            <a:xfrm flipH="1">
              <a:off x="5424" y="2112"/>
              <a:ext cx="0" cy="19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21592" name="Line 359"/>
            <p:cNvCxnSpPr/>
            <p:nvPr/>
          </p:nvCxnSpPr>
          <p:spPr>
            <a:xfrm>
              <a:off x="768" y="3377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593" name="Line 370"/>
            <p:cNvCxnSpPr/>
            <p:nvPr/>
          </p:nvCxnSpPr>
          <p:spPr>
            <a:xfrm>
              <a:off x="768" y="2473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594" name="Line 381"/>
            <p:cNvCxnSpPr/>
            <p:nvPr/>
          </p:nvCxnSpPr>
          <p:spPr>
            <a:xfrm>
              <a:off x="768" y="2293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595" name="Line 392"/>
            <p:cNvCxnSpPr/>
            <p:nvPr/>
          </p:nvCxnSpPr>
          <p:spPr>
            <a:xfrm>
              <a:off x="768" y="3196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596" name="Line 403"/>
            <p:cNvCxnSpPr/>
            <p:nvPr/>
          </p:nvCxnSpPr>
          <p:spPr>
            <a:xfrm>
              <a:off x="768" y="3016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597" name="Line 414"/>
            <p:cNvCxnSpPr/>
            <p:nvPr/>
          </p:nvCxnSpPr>
          <p:spPr>
            <a:xfrm>
              <a:off x="768" y="2835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598" name="Line 425"/>
            <p:cNvCxnSpPr/>
            <p:nvPr/>
          </p:nvCxnSpPr>
          <p:spPr>
            <a:xfrm>
              <a:off x="768" y="2654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1599" name="Line 436"/>
            <p:cNvCxnSpPr/>
            <p:nvPr/>
          </p:nvCxnSpPr>
          <p:spPr>
            <a:xfrm flipH="1">
              <a:off x="4320" y="2112"/>
              <a:ext cx="0" cy="1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</p:grpSp>
      <p:sp>
        <p:nvSpPr>
          <p:cNvPr id="21512" name="Text Box 468"/>
          <p:cNvSpPr/>
          <p:nvPr/>
        </p:nvSpPr>
        <p:spPr>
          <a:xfrm>
            <a:off x="804863" y="3589338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13" name="Text Box 469"/>
          <p:cNvSpPr/>
          <p:nvPr/>
        </p:nvSpPr>
        <p:spPr>
          <a:xfrm>
            <a:off x="4081463" y="35131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a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21514" name="Line 470"/>
          <p:cNvCxnSpPr/>
          <p:nvPr/>
        </p:nvCxnSpPr>
        <p:spPr>
          <a:xfrm>
            <a:off x="1033463" y="3741738"/>
            <a:ext cx="1524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1515" name="Text Box 471"/>
          <p:cNvSpPr/>
          <p:nvPr/>
        </p:nvSpPr>
        <p:spPr>
          <a:xfrm>
            <a:off x="3624263" y="3589338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E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16" name="Text Box 472"/>
          <p:cNvSpPr/>
          <p:nvPr/>
        </p:nvSpPr>
        <p:spPr>
          <a:xfrm>
            <a:off x="4462463" y="3589338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PUSH①</a:t>
            </a:r>
            <a:r>
              <a:rPr lang="en-US" sz="2400" b="1" baseline="30000">
                <a:latin typeface="黑体"/>
                <a:ea typeface="黑体"/>
              </a:rPr>
              <a:t>R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17" name="Text Box 473"/>
          <p:cNvSpPr/>
          <p:nvPr/>
        </p:nvSpPr>
        <p:spPr>
          <a:xfrm>
            <a:off x="804863" y="38941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18" name="Text Box 474"/>
          <p:cNvSpPr/>
          <p:nvPr/>
        </p:nvSpPr>
        <p:spPr>
          <a:xfrm>
            <a:off x="957263" y="3894138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E`T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21519" name="Line 475"/>
          <p:cNvCxnSpPr/>
          <p:nvPr/>
        </p:nvCxnSpPr>
        <p:spPr>
          <a:xfrm>
            <a:off x="1338263" y="4046538"/>
            <a:ext cx="1524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1520" name="Text Box 476"/>
          <p:cNvSpPr/>
          <p:nvPr/>
        </p:nvSpPr>
        <p:spPr>
          <a:xfrm>
            <a:off x="3624263" y="3894138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T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21" name="Text Box 477"/>
          <p:cNvSpPr/>
          <p:nvPr/>
        </p:nvSpPr>
        <p:spPr>
          <a:xfrm>
            <a:off x="4081463" y="38941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a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22" name="Text Box 478"/>
          <p:cNvSpPr/>
          <p:nvPr/>
        </p:nvSpPr>
        <p:spPr>
          <a:xfrm>
            <a:off x="4462463" y="3894138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PUSH⑤</a:t>
            </a:r>
            <a:r>
              <a:rPr lang="en-US" sz="2400" b="1" baseline="30000">
                <a:latin typeface="黑体"/>
                <a:ea typeface="黑体"/>
              </a:rPr>
              <a:t>R</a:t>
            </a:r>
            <a:endParaRPr lang="en-US" sz="2400" b="1" baseline="30000">
              <a:latin typeface="黑体"/>
              <a:ea typeface="黑体"/>
            </a:endParaRPr>
          </a:p>
        </p:txBody>
      </p:sp>
      <p:sp>
        <p:nvSpPr>
          <p:cNvPr id="21523" name="Text Box 479"/>
          <p:cNvSpPr/>
          <p:nvPr/>
        </p:nvSpPr>
        <p:spPr>
          <a:xfrm>
            <a:off x="1262063" y="4198938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T`F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24" name="Text Box 480"/>
          <p:cNvSpPr/>
          <p:nvPr/>
        </p:nvSpPr>
        <p:spPr>
          <a:xfrm>
            <a:off x="804863" y="4198938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21525" name="Line 481"/>
          <p:cNvCxnSpPr/>
          <p:nvPr/>
        </p:nvCxnSpPr>
        <p:spPr>
          <a:xfrm>
            <a:off x="1643063" y="4351338"/>
            <a:ext cx="1524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1526" name="Text Box 482"/>
          <p:cNvSpPr/>
          <p:nvPr/>
        </p:nvSpPr>
        <p:spPr>
          <a:xfrm>
            <a:off x="3624263" y="4198938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F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27" name="Text Box 483"/>
          <p:cNvSpPr/>
          <p:nvPr/>
        </p:nvSpPr>
        <p:spPr>
          <a:xfrm>
            <a:off x="4081463" y="41989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a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28" name="Text Box 484"/>
          <p:cNvSpPr/>
          <p:nvPr/>
        </p:nvSpPr>
        <p:spPr>
          <a:xfrm>
            <a:off x="4462463" y="4198938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PUSH⑨</a:t>
            </a:r>
            <a:r>
              <a:rPr lang="en-US" sz="2400" b="1" baseline="30000">
                <a:latin typeface="黑体"/>
                <a:ea typeface="黑体"/>
              </a:rPr>
              <a:t>R</a:t>
            </a:r>
            <a:endParaRPr lang="en-US" sz="2400" b="1" baseline="30000">
              <a:latin typeface="黑体"/>
              <a:ea typeface="黑体"/>
            </a:endParaRPr>
          </a:p>
        </p:txBody>
      </p:sp>
      <p:sp>
        <p:nvSpPr>
          <p:cNvPr id="21529" name="Text Box 485"/>
          <p:cNvSpPr/>
          <p:nvPr/>
        </p:nvSpPr>
        <p:spPr>
          <a:xfrm>
            <a:off x="804863" y="4503738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#E`T`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30" name="Text Box 486"/>
          <p:cNvSpPr/>
          <p:nvPr/>
        </p:nvSpPr>
        <p:spPr>
          <a:xfrm>
            <a:off x="1566863" y="4503738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PUSH(a)</a:t>
            </a:r>
            <a:r>
              <a:rPr lang="en-US" sz="2400" b="1">
                <a:latin typeface="黑体"/>
                <a:ea typeface="黑体"/>
              </a:rPr>
              <a:t>a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21531" name="Line 487"/>
          <p:cNvCxnSpPr/>
          <p:nvPr/>
        </p:nvCxnSpPr>
        <p:spPr>
          <a:xfrm>
            <a:off x="2709863" y="4656138"/>
            <a:ext cx="1524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1532" name="Text Box 488"/>
          <p:cNvSpPr/>
          <p:nvPr/>
        </p:nvSpPr>
        <p:spPr>
          <a:xfrm>
            <a:off x="3624263" y="4503738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a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33" name="Text Box 489"/>
          <p:cNvSpPr/>
          <p:nvPr/>
        </p:nvSpPr>
        <p:spPr>
          <a:xfrm>
            <a:off x="4081463" y="45037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a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34" name="Text Box 492"/>
          <p:cNvSpPr/>
          <p:nvPr/>
        </p:nvSpPr>
        <p:spPr>
          <a:xfrm>
            <a:off x="804863" y="4808538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#E`T`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PUSH(a)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cxnSp>
        <p:nvCxnSpPr>
          <p:cNvPr id="21535" name="Line 493"/>
          <p:cNvCxnSpPr/>
          <p:nvPr/>
        </p:nvCxnSpPr>
        <p:spPr>
          <a:xfrm>
            <a:off x="1643063" y="5037138"/>
            <a:ext cx="2057400" cy="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  <a:tailEnd type="triangle" w="sm" len="sm"/>
          </a:ln>
        </p:spPr>
      </p:cxnSp>
      <p:sp>
        <p:nvSpPr>
          <p:cNvPr id="21536" name="Text Box 494"/>
          <p:cNvSpPr/>
          <p:nvPr/>
        </p:nvSpPr>
        <p:spPr>
          <a:xfrm>
            <a:off x="4081463" y="4808538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+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37" name="Text Box 495"/>
          <p:cNvSpPr/>
          <p:nvPr/>
        </p:nvSpPr>
        <p:spPr>
          <a:xfrm>
            <a:off x="4462463" y="450373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NEXT(w)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38" name="Text Box 496"/>
          <p:cNvSpPr/>
          <p:nvPr/>
        </p:nvSpPr>
        <p:spPr>
          <a:xfrm>
            <a:off x="5605463" y="48085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a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1539" name="Text Box 498"/>
          <p:cNvSpPr/>
          <p:nvPr/>
        </p:nvSpPr>
        <p:spPr>
          <a:xfrm>
            <a:off x="804863" y="5113338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#E`T`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21540" name="Line 499"/>
          <p:cNvCxnSpPr/>
          <p:nvPr/>
        </p:nvCxnSpPr>
        <p:spPr>
          <a:xfrm>
            <a:off x="1338263" y="5265738"/>
            <a:ext cx="1524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1541" name="Text Box 500"/>
          <p:cNvSpPr/>
          <p:nvPr/>
        </p:nvSpPr>
        <p:spPr>
          <a:xfrm>
            <a:off x="3548063" y="5113338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T`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42" name="Text Box 501"/>
          <p:cNvSpPr/>
          <p:nvPr/>
        </p:nvSpPr>
        <p:spPr>
          <a:xfrm>
            <a:off x="4081463" y="5113338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+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43" name="Text Box 502"/>
          <p:cNvSpPr/>
          <p:nvPr/>
        </p:nvSpPr>
        <p:spPr>
          <a:xfrm>
            <a:off x="5605463" y="51133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a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1544" name="Text Box 503"/>
          <p:cNvSpPr/>
          <p:nvPr/>
        </p:nvSpPr>
        <p:spPr>
          <a:xfrm>
            <a:off x="4462463" y="5113338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PUSH⑧</a:t>
            </a:r>
            <a:r>
              <a:rPr lang="en-US" sz="2400" b="1" baseline="30000">
                <a:latin typeface="黑体"/>
                <a:ea typeface="黑体"/>
              </a:rPr>
              <a:t>R</a:t>
            </a:r>
            <a:endParaRPr lang="en-US" sz="2400" b="1" baseline="30000">
              <a:latin typeface="黑体"/>
              <a:ea typeface="黑体"/>
            </a:endParaRPr>
          </a:p>
        </p:txBody>
      </p:sp>
      <p:sp>
        <p:nvSpPr>
          <p:cNvPr id="21545" name="Text Box 504"/>
          <p:cNvSpPr/>
          <p:nvPr/>
        </p:nvSpPr>
        <p:spPr>
          <a:xfrm>
            <a:off x="804863" y="5418138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21546" name="Line 505"/>
          <p:cNvCxnSpPr/>
          <p:nvPr/>
        </p:nvCxnSpPr>
        <p:spPr>
          <a:xfrm>
            <a:off x="1033463" y="5570538"/>
            <a:ext cx="1524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1547" name="Text Box 506"/>
          <p:cNvSpPr/>
          <p:nvPr/>
        </p:nvSpPr>
        <p:spPr>
          <a:xfrm>
            <a:off x="3548063" y="5418138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E`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48" name="Text Box 507"/>
          <p:cNvSpPr/>
          <p:nvPr/>
        </p:nvSpPr>
        <p:spPr>
          <a:xfrm>
            <a:off x="4081463" y="5418138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+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49" name="Text Box 508"/>
          <p:cNvSpPr/>
          <p:nvPr/>
        </p:nvSpPr>
        <p:spPr>
          <a:xfrm>
            <a:off x="4462463" y="5418138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PUSH②</a:t>
            </a:r>
            <a:r>
              <a:rPr lang="en-US" sz="2400" b="1" baseline="30000">
                <a:latin typeface="黑体"/>
                <a:ea typeface="黑体"/>
              </a:rPr>
              <a:t>R</a:t>
            </a:r>
            <a:endParaRPr lang="en-US" sz="2400" b="1" baseline="30000">
              <a:latin typeface="黑体"/>
              <a:ea typeface="黑体"/>
            </a:endParaRPr>
          </a:p>
        </p:txBody>
      </p:sp>
      <p:sp>
        <p:nvSpPr>
          <p:cNvPr id="21550" name="Text Box 509"/>
          <p:cNvSpPr/>
          <p:nvPr/>
        </p:nvSpPr>
        <p:spPr>
          <a:xfrm>
            <a:off x="5605463" y="54181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a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1551" name="Text Box 510"/>
          <p:cNvSpPr/>
          <p:nvPr/>
        </p:nvSpPr>
        <p:spPr>
          <a:xfrm>
            <a:off x="804863" y="5722938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52" name="Text Box 511"/>
          <p:cNvSpPr/>
          <p:nvPr/>
        </p:nvSpPr>
        <p:spPr>
          <a:xfrm>
            <a:off x="957263" y="5722938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E`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GEQ(+)</a:t>
            </a:r>
            <a:r>
              <a:rPr lang="en-US" sz="2400" b="1">
                <a:latin typeface="黑体"/>
                <a:ea typeface="黑体"/>
              </a:rPr>
              <a:t>T+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21553" name="Line 512"/>
          <p:cNvCxnSpPr/>
          <p:nvPr/>
        </p:nvCxnSpPr>
        <p:spPr>
          <a:xfrm>
            <a:off x="2405063" y="5875338"/>
            <a:ext cx="1524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1554" name="Text Box 513"/>
          <p:cNvSpPr/>
          <p:nvPr/>
        </p:nvSpPr>
        <p:spPr>
          <a:xfrm>
            <a:off x="3548063" y="5722938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+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55" name="Text Box 514"/>
          <p:cNvSpPr/>
          <p:nvPr/>
        </p:nvSpPr>
        <p:spPr>
          <a:xfrm>
            <a:off x="4081463" y="5722938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+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56" name="Text Box 515"/>
          <p:cNvSpPr/>
          <p:nvPr/>
        </p:nvSpPr>
        <p:spPr>
          <a:xfrm>
            <a:off x="5605463" y="57229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a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1557" name="Text Box 516"/>
          <p:cNvSpPr/>
          <p:nvPr/>
        </p:nvSpPr>
        <p:spPr>
          <a:xfrm>
            <a:off x="4462463" y="572293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NEXT(w)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58" name="Text Box 517"/>
          <p:cNvSpPr/>
          <p:nvPr/>
        </p:nvSpPr>
        <p:spPr>
          <a:xfrm>
            <a:off x="4081463" y="6027738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b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59" name="Text Box 518"/>
          <p:cNvSpPr/>
          <p:nvPr/>
        </p:nvSpPr>
        <p:spPr>
          <a:xfrm>
            <a:off x="804863" y="6027738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GEQ(+)</a:t>
            </a:r>
            <a:r>
              <a:rPr lang="en-US" sz="2400" b="1">
                <a:latin typeface="黑体"/>
                <a:ea typeface="黑体"/>
              </a:rPr>
              <a:t>T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21560" name="Line 519"/>
          <p:cNvCxnSpPr/>
          <p:nvPr/>
        </p:nvCxnSpPr>
        <p:spPr>
          <a:xfrm>
            <a:off x="2252663" y="6180138"/>
            <a:ext cx="1524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1561" name="Text Box 520"/>
          <p:cNvSpPr/>
          <p:nvPr/>
        </p:nvSpPr>
        <p:spPr>
          <a:xfrm>
            <a:off x="3548063" y="6027738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T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62" name="Text Box 521"/>
          <p:cNvSpPr/>
          <p:nvPr/>
        </p:nvSpPr>
        <p:spPr>
          <a:xfrm>
            <a:off x="4462463" y="6027738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PUSH⑤</a:t>
            </a:r>
            <a:r>
              <a:rPr lang="en-US" sz="2400" b="1" baseline="30000">
                <a:latin typeface="黑体"/>
                <a:ea typeface="黑体"/>
              </a:rPr>
              <a:t>R</a:t>
            </a:r>
            <a:endParaRPr lang="en-US" sz="2400" b="1" baseline="30000">
              <a:latin typeface="黑体"/>
              <a:ea typeface="黑体"/>
            </a:endParaRPr>
          </a:p>
        </p:txBody>
      </p:sp>
      <p:sp>
        <p:nvSpPr>
          <p:cNvPr id="21563" name="Text Box 522"/>
          <p:cNvSpPr/>
          <p:nvPr/>
        </p:nvSpPr>
        <p:spPr>
          <a:xfrm>
            <a:off x="5605463" y="60277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a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1564" name="Text Box 523"/>
          <p:cNvSpPr/>
          <p:nvPr/>
        </p:nvSpPr>
        <p:spPr>
          <a:xfrm>
            <a:off x="804863" y="6332538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GEQ(+)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65" name="Text Box 524"/>
          <p:cNvSpPr/>
          <p:nvPr/>
        </p:nvSpPr>
        <p:spPr>
          <a:xfrm>
            <a:off x="2176463" y="6332538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T`F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21566" name="Line 525"/>
          <p:cNvCxnSpPr/>
          <p:nvPr/>
        </p:nvCxnSpPr>
        <p:spPr>
          <a:xfrm>
            <a:off x="2557463" y="6484938"/>
            <a:ext cx="1524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1567" name="Text Box 526"/>
          <p:cNvSpPr/>
          <p:nvPr/>
        </p:nvSpPr>
        <p:spPr>
          <a:xfrm>
            <a:off x="3548063" y="6332538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F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68" name="Text Box 527"/>
          <p:cNvSpPr/>
          <p:nvPr/>
        </p:nvSpPr>
        <p:spPr>
          <a:xfrm>
            <a:off x="4081463" y="6332538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b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1569" name="Text Box 528"/>
          <p:cNvSpPr/>
          <p:nvPr/>
        </p:nvSpPr>
        <p:spPr>
          <a:xfrm>
            <a:off x="4462463" y="6332538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PUSH⑨</a:t>
            </a:r>
            <a:r>
              <a:rPr lang="en-US" sz="2400" b="1" baseline="30000">
                <a:latin typeface="黑体"/>
                <a:ea typeface="黑体"/>
              </a:rPr>
              <a:t>R</a:t>
            </a:r>
            <a:endParaRPr lang="en-US" sz="2400" b="1" baseline="30000">
              <a:latin typeface="黑体"/>
              <a:ea typeface="黑体"/>
            </a:endParaRPr>
          </a:p>
        </p:txBody>
      </p:sp>
      <p:sp>
        <p:nvSpPr>
          <p:cNvPr id="21570" name="Text Box 529"/>
          <p:cNvSpPr/>
          <p:nvPr/>
        </p:nvSpPr>
        <p:spPr>
          <a:xfrm>
            <a:off x="5605463" y="63325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a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1571" name="AutoShape 558"/>
          <p:cNvSpPr/>
          <p:nvPr/>
        </p:nvSpPr>
        <p:spPr>
          <a:xfrm>
            <a:off x="6977063" y="5875338"/>
            <a:ext cx="1371600" cy="609600"/>
          </a:xfrm>
          <a:prstGeom prst="wedgeRoundRectCallout">
            <a:avLst>
              <a:gd name="adj1" fmla="val -62731"/>
              <a:gd name="adj2" fmla="val 9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400" b="1">
                <a:latin typeface="黑体"/>
                <a:ea typeface="黑体"/>
              </a:rPr>
              <a:t>接下页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21572" name="Text Box 563"/>
          <p:cNvSpPr/>
          <p:nvPr/>
        </p:nvSpPr>
        <p:spPr>
          <a:xfrm>
            <a:off x="1120775" y="2047875"/>
            <a:ext cx="914400" cy="822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 b="1">
                <a:solidFill>
                  <a:srgbClr val="0000CC"/>
                </a:solidFill>
                <a:latin typeface="黑体"/>
                <a:ea typeface="黑体"/>
                <a:hlinkClick r:id="rId3" action="ppaction://hlinksldjump"/>
              </a:rPr>
              <a:t>翻译文法</a:t>
            </a:r>
            <a:endParaRPr lang="zh-CN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pic>
        <p:nvPicPr>
          <p:cNvPr id="21573" name="图片 16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-15875" y="-15875"/>
            <a:ext cx="3435350" cy="10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  <p:cond evt="onBegin" delay="0">
                          <p:tn val="40"/>
                        </p:cond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  <p:cond evt="onBegin" delay="0">
                          <p:tn val="55"/>
                        </p:cond>
                      </p:stCondLst>
                      <p:childTnLst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  <p:cond evt="onBegin" delay="0">
                          <p:tn val="61"/>
                        </p:cond>
                      </p:stCondLst>
                      <p:childTnLst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  <p:cond evt="onBegin" delay="0">
                          <p:tn val="69"/>
                        </p:cond>
                      </p:stCondLst>
                      <p:childTnLst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  <p:cond evt="onBegin" delay="0">
                          <p:tn val="75"/>
                        </p:cond>
                      </p:stCondLst>
                      <p:childTnLst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  <p:cond evt="onBegin" delay="0">
                          <p:tn val="87"/>
                        </p:cond>
                      </p:stCondLst>
                      <p:childTnLst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  <p:cond evt="onBegin" delay="0">
                          <p:tn val="95"/>
                        </p:cond>
                      </p:stCondLst>
                      <p:childTnLst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  <p:cond evt="onBegin" delay="0">
                          <p:tn val="101"/>
                        </p:cond>
                      </p:stCondLst>
                      <p:childTnLst>
                        <p:par>
                          <p:cTn id="10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  <p:cond evt="onBegin" delay="0">
                          <p:tn val="113"/>
                        </p:cond>
                      </p:stCondLst>
                      <p:childTnLst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  <p:cond evt="onBegin" delay="0">
                          <p:tn val="121"/>
                        </p:cond>
                      </p:stCondLst>
                      <p:childTnLst>
                        <p:par>
                          <p:cTn id="1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  <p:cond evt="onBegin" delay="0">
                          <p:tn val="127"/>
                        </p:cond>
                      </p:stCondLst>
                      <p:childTnLst>
                        <p:par>
                          <p:cTn id="1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  <p:cond evt="onBegin" delay="0">
                          <p:tn val="139"/>
                        </p:cond>
                      </p:stCondLst>
                      <p:childTnLst>
                        <p:par>
                          <p:cTn id="1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  <p:cond evt="onBegin" delay="0">
                          <p:tn val="144"/>
                        </p:cond>
                      </p:stCondLst>
                      <p:childTnLst>
                        <p:par>
                          <p:cTn id="1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  <p:cond evt="onBegin" delay="0">
                          <p:tn val="153"/>
                        </p:cond>
                      </p:stCondLst>
                      <p:childTnLst>
                        <p:par>
                          <p:cTn id="1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  <p:cond evt="onBegin" delay="0">
                          <p:tn val="158"/>
                        </p:cond>
                      </p:stCondLst>
                      <p:childTnLst>
                        <p:par>
                          <p:cTn id="1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  <p:cond evt="onBegin" delay="0">
                          <p:tn val="167"/>
                        </p:cond>
                      </p:stCondLst>
                      <p:childTnLst>
                        <p:par>
                          <p:cTn id="1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  <p:cond evt="onBegin" delay="0">
                          <p:tn val="172"/>
                        </p:cond>
                      </p:stCondLst>
                      <p:childTnLst>
                        <p:par>
                          <p:cTn id="1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  <p:cond evt="onBegin" delay="0">
                          <p:tn val="184"/>
                        </p:cond>
                      </p:stCondLst>
                      <p:childTnLst>
                        <p:par>
                          <p:cTn id="1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  <p:cond evt="onBegin" delay="0">
                          <p:tn val="192"/>
                        </p:cond>
                      </p:stCondLst>
                      <p:childTnLst>
                        <p:par>
                          <p:cTn id="1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  <p:cond evt="onBegin" delay="0">
                          <p:tn val="197"/>
                        </p:cond>
                      </p:stCondLst>
                      <p:childTnLst>
                        <p:par>
                          <p:cTn id="19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  <p:cond evt="onBegin" delay="0">
                          <p:tn val="209"/>
                        </p:cond>
                      </p:stCondLst>
                      <p:childTnLst>
                        <p:par>
                          <p:cTn id="2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  <p:cond evt="onBegin" delay="0">
                          <p:tn val="217"/>
                        </p:cond>
                      </p:stCondLst>
                      <p:childTnLst>
                        <p:par>
                          <p:cTn id="2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  <p:cond evt="onBegin" delay="0">
                          <p:tn val="223"/>
                        </p:cond>
                      </p:stCondLst>
                      <p:childTnLst>
                        <p:par>
                          <p:cTn id="2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  <p:cond evt="onBegin" delay="0">
                          <p:tn val="228"/>
                        </p:cond>
                      </p:stCondLst>
                      <p:childTnLst>
                        <p:par>
                          <p:cTn id="2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  <p:cond evt="onBegin" delay="0">
                          <p:tn val="240"/>
                        </p:cond>
                      </p:stCondLst>
                      <p:childTnLst>
                        <p:par>
                          <p:cTn id="2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  <p:cond evt="onBegin" delay="0">
                          <p:tn val="245"/>
                        </p:cond>
                      </p:stCondLst>
                      <p:childTnLst>
                        <p:par>
                          <p:cTn id="2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  <p:cond evt="onBegin" delay="0">
                          <p:tn val="254"/>
                        </p:cond>
                      </p:stCondLst>
                      <p:childTnLst>
                        <p:par>
                          <p:cTn id="2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  <p:cond evt="onBegin" delay="0">
                          <p:tn val="267"/>
                        </p:cond>
                      </p:stCondLst>
                      <p:childTnLst>
                        <p:par>
                          <p:cTn id="2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  <p:cond evt="onBegin" delay="0">
                          <p:tn val="275"/>
                        </p:cond>
                      </p:stCondLst>
                      <p:childTnLst>
                        <p:par>
                          <p:cTn id="2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2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  <p:cond evt="onBegin" delay="0">
                          <p:tn val="281"/>
                        </p:cond>
                      </p:stCondLst>
                      <p:childTnLst>
                        <p:par>
                          <p:cTn id="2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  <p:cond evt="onBegin" delay="0">
                          <p:tn val="296"/>
                        </p:cond>
                      </p:stCondLst>
                      <p:childTnLst>
                        <p:par>
                          <p:cTn id="2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  <p:cond evt="onBegin" delay="0">
                          <p:tn val="301"/>
                        </p:cond>
                      </p:stCondLst>
                      <p:childTnLst>
                        <p:par>
                          <p:cTn id="30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098" name="矩形 2"/>
          <p:cNvSpPr/>
          <p:nvPr/>
        </p:nvSpPr>
        <p:spPr>
          <a:xfrm>
            <a:off x="142875" y="547688"/>
            <a:ext cx="7593013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2800" b="1">
                <a:solidFill>
                  <a:srgbClr val="0070C0"/>
                </a:solidFill>
                <a:latin typeface="华文细黑"/>
              </a:rPr>
              <a:t>实验</a:t>
            </a:r>
            <a:r>
              <a:rPr lang="en-US" sz="2800" b="1">
                <a:solidFill>
                  <a:srgbClr val="0070C0"/>
                </a:solidFill>
                <a:latin typeface="华文细黑"/>
              </a:rPr>
              <a:t>3</a:t>
            </a:r>
            <a:r>
              <a:rPr lang="zh-CN" sz="2800" b="1">
                <a:solidFill>
                  <a:srgbClr val="0070C0"/>
                </a:solidFill>
                <a:latin typeface="华文细黑"/>
              </a:rPr>
              <a:t>：表达式语义分析器的设计</a:t>
            </a:r>
            <a:r>
              <a:rPr lang="en-US" sz="2800" b="1">
                <a:solidFill>
                  <a:srgbClr val="0070C0"/>
                </a:solidFill>
                <a:latin typeface="华文细黑"/>
              </a:rPr>
              <a:t>——</a:t>
            </a:r>
            <a:r>
              <a:rPr lang="zh-CN" sz="2800" b="1">
                <a:solidFill>
                  <a:srgbClr val="0070C0"/>
                </a:solidFill>
                <a:latin typeface="华文细黑"/>
              </a:rPr>
              <a:t>设计要求</a:t>
            </a:r>
            <a:endParaRPr lang="en-US" sz="2800" b="1">
              <a:solidFill>
                <a:srgbClr val="0070C0"/>
              </a:solidFill>
              <a:latin typeface="华文细黑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>
          <a:xfrm>
            <a:off x="428625" y="1428750"/>
            <a:ext cx="3786188" cy="785813"/>
          </a:xfrm>
          <a:prstGeom prst="rect">
            <a:avLst/>
          </a:prstGeom>
          <a:solidFill>
            <a:srgbClr val="0070C0"/>
          </a:solidFill>
          <a:ln w="22225" cmpd="sng">
            <a:solidFill>
              <a:srgbClr val="D9D9D9"/>
            </a:solidFill>
            <a:miter/>
          </a:ln>
          <a:effectLst>
            <a:outerShdw dist="38100" dir="13500000" algn="ctr" rotWithShape="0">
              <a:srgbClr val="000000">
                <a:alpha val="39000"/>
              </a:srgbClr>
            </a:outerShdw>
          </a:effectLst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marL="0" lvl="0" indent="0" algn="ctr"/>
            <a:r>
              <a:rPr lang="zh-CN" b="1">
                <a:solidFill>
                  <a:schemeClr val="bg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Calibri"/>
              </a:rPr>
              <a:t>算数表达式：</a:t>
            </a: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Calibri"/>
              </a:rPr>
              <a:t>((Aa+Bb)*(88.2/3))……#</a:t>
            </a: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Calibri"/>
            </a:endParaRPr>
          </a:p>
          <a:p>
            <a:pPr marL="0" lvl="0" indent="0" algn="ctr"/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Calibri"/>
              </a:rPr>
              <a:t>Token</a:t>
            </a:r>
            <a:r>
              <a:rPr lang="zh-CN" b="1">
                <a:solidFill>
                  <a:schemeClr val="bg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Calibri"/>
              </a:rPr>
              <a:t>串</a:t>
            </a: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Calibri"/>
              </a:rPr>
              <a:t>: &lt;24&gt;&lt;24&gt;&lt;00&gt;&lt;16&gt;……&lt;23&gt;</a:t>
            </a:r>
            <a:endParaRPr lang="zh-CN" b="1">
              <a:solidFill>
                <a:schemeClr val="bg1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Calibri"/>
            </a:endParaRPr>
          </a:p>
        </p:txBody>
      </p:sp>
      <p:grpSp>
        <p:nvGrpSpPr>
          <p:cNvPr id="4100" name="Group 4"/>
          <p:cNvGrpSpPr/>
          <p:nvPr/>
        </p:nvGrpSpPr>
        <p:grpSpPr>
          <a:xfrm>
            <a:off x="815975" y="2971800"/>
            <a:ext cx="2938463" cy="1970088"/>
            <a:chOff x="1071660" y="-82286"/>
            <a:chExt cx="3714686" cy="2100753"/>
          </a:xfrm>
        </p:grpSpPr>
        <p:sp>
          <p:nvSpPr>
            <p:cNvPr id="4112" name="矩形 8"/>
            <p:cNvSpPr>
              <a:spLocks noChangeArrowheads="1"/>
            </p:cNvSpPr>
            <p:nvPr/>
          </p:nvSpPr>
          <p:spPr>
            <a:xfrm>
              <a:off x="2962116" y="990943"/>
              <a:ext cx="1824230" cy="1027524"/>
            </a:xfrm>
            <a:prstGeom prst="rect">
              <a:avLst/>
            </a:prstGeom>
            <a:solidFill>
              <a:srgbClr val="F79646"/>
            </a:solidFill>
            <a:ln w="22225" cmpd="sng">
              <a:solidFill>
                <a:srgbClr val="D9D9D9"/>
              </a:solidFill>
              <a:miter/>
            </a:ln>
            <a:effectLst>
              <a:outerShdw dist="38100" dir="13500000" algn="ctr" rotWithShape="0">
                <a:srgbClr val="000000">
                  <a:alpha val="39000"/>
                </a:srgbClr>
              </a:outerShdw>
            </a:effectLst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Calibri"/>
                </a:rPr>
                <a:t>LL</a:t>
              </a:r>
              <a:r>
                <a:rPr lang="zh-CN" b="1">
                  <a:solidFill>
                    <a:schemeClr val="bg1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Calibri"/>
                </a:rPr>
                <a:t>（</a:t>
              </a: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Calibri"/>
                </a:rPr>
                <a:t>1</a:t>
              </a:r>
              <a:r>
                <a:rPr lang="zh-CN" b="1">
                  <a:solidFill>
                    <a:schemeClr val="bg1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Calibri"/>
                </a:rPr>
                <a:t>）翻译法</a:t>
              </a:r>
              <a:endParaRPr lang="zh-CN" b="1">
                <a:solidFill>
                  <a:schemeClr val="bg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Calibri"/>
              </a:endParaRPr>
            </a:p>
          </p:txBody>
        </p:sp>
        <p:sp>
          <p:nvSpPr>
            <p:cNvPr id="4113" name="矩形 7"/>
            <p:cNvSpPr>
              <a:spLocks noChangeArrowheads="1"/>
            </p:cNvSpPr>
            <p:nvPr/>
          </p:nvSpPr>
          <p:spPr>
            <a:xfrm>
              <a:off x="1071660" y="-82286"/>
              <a:ext cx="3714686" cy="1027524"/>
            </a:xfrm>
            <a:prstGeom prst="rect">
              <a:avLst/>
            </a:prstGeom>
            <a:solidFill>
              <a:srgbClr val="F79646"/>
            </a:solidFill>
            <a:ln w="22225" cmpd="sng">
              <a:solidFill>
                <a:srgbClr val="D9D9D9"/>
              </a:solidFill>
              <a:miter/>
            </a:ln>
            <a:effectLst>
              <a:outerShdw dist="38100" dir="13500000" algn="ctr" rotWithShape="0">
                <a:srgbClr val="000000">
                  <a:alpha val="39000"/>
                </a:srgbClr>
              </a:outerShdw>
            </a:effectLst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 algn="ctr"/>
              <a:r>
                <a:rPr lang="zh-CN" b="1">
                  <a:solidFill>
                    <a:schemeClr val="bg1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Calibri"/>
                </a:rPr>
                <a:t>语法制导翻译器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Calibri"/>
              </a:endParaRPr>
            </a:p>
            <a:p>
              <a:pPr marL="0" lvl="0" indent="0" algn="ctr"/>
              <a:endParaRPr lang="en-US" sz="600" b="1">
                <a:solidFill>
                  <a:schemeClr val="bg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Calibri"/>
              </a:endParaRPr>
            </a:p>
            <a:p>
              <a:pPr marL="0" lvl="0" indent="0" algn="ctr"/>
              <a:r>
                <a:rPr 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</a:rPr>
                <a:t>扩展的语法分析器</a:t>
              </a:r>
              <a:r>
                <a:rPr 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</a:rPr>
                <a:t>+</a:t>
              </a:r>
              <a:r>
                <a:rPr 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</a:rPr>
                <a:t>翻译文法</a:t>
              </a:r>
              <a:endParaRPr 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</a:endParaRPr>
            </a:p>
          </p:txBody>
        </p:sp>
        <p:sp>
          <p:nvSpPr>
            <p:cNvPr id="4114" name="矩形 6"/>
            <p:cNvSpPr>
              <a:spLocks noChangeArrowheads="1"/>
            </p:cNvSpPr>
            <p:nvPr/>
          </p:nvSpPr>
          <p:spPr>
            <a:xfrm>
              <a:off x="1071660" y="990943"/>
              <a:ext cx="1824230" cy="1027524"/>
            </a:xfrm>
            <a:prstGeom prst="rect">
              <a:avLst/>
            </a:prstGeom>
            <a:solidFill>
              <a:srgbClr val="F79646"/>
            </a:solidFill>
            <a:ln w="22225" cmpd="sng">
              <a:solidFill>
                <a:srgbClr val="D9D9D9"/>
              </a:solidFill>
              <a:miter/>
            </a:ln>
            <a:effectLst>
              <a:outerShdw dist="38100" dir="13500000" algn="ctr" rotWithShape="0">
                <a:srgbClr val="000000">
                  <a:alpha val="39000"/>
                </a:srgbClr>
              </a:outerShdw>
            </a:effectLst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 algn="ctr"/>
              <a:r>
                <a:rPr lang="zh-CN" b="1">
                  <a:solidFill>
                    <a:schemeClr val="bg1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Calibri"/>
                </a:rPr>
                <a:t>递归下降子程序翻译法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Calibri"/>
              </a:endParaRPr>
            </a:p>
          </p:txBody>
        </p:sp>
      </p:grpSp>
      <p:sp>
        <p:nvSpPr>
          <p:cNvPr id="4101" name="矩形 13"/>
          <p:cNvSpPr>
            <a:spLocks noChangeArrowheads="1"/>
          </p:cNvSpPr>
          <p:nvPr/>
        </p:nvSpPr>
        <p:spPr>
          <a:xfrm>
            <a:off x="1357313" y="5689600"/>
            <a:ext cx="1857375" cy="785813"/>
          </a:xfrm>
          <a:prstGeom prst="rect">
            <a:avLst/>
          </a:prstGeom>
          <a:solidFill>
            <a:schemeClr val="accent2"/>
          </a:solidFill>
          <a:ln w="22225" cmpd="sng">
            <a:solidFill>
              <a:srgbClr val="D9D9D9"/>
            </a:solidFill>
            <a:miter/>
          </a:ln>
          <a:effectLst>
            <a:outerShdw dist="38100" dir="13500000" algn="ctr" rotWithShape="0">
              <a:srgbClr val="000000">
                <a:alpha val="39000"/>
              </a:srgbClr>
            </a:outerShdw>
          </a:effectLst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marL="0" lvl="0" indent="0" algn="ctr"/>
            <a:r>
              <a:rPr lang="zh-CN" b="1">
                <a:solidFill>
                  <a:schemeClr val="bg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Calibri"/>
              </a:rPr>
              <a:t>四元式序列</a:t>
            </a:r>
            <a:endParaRPr lang="zh-CN" b="1">
              <a:solidFill>
                <a:schemeClr val="bg1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Calibri"/>
            </a:endParaRPr>
          </a:p>
        </p:txBody>
      </p:sp>
      <p:cxnSp>
        <p:nvCxnSpPr>
          <p:cNvPr id="4102" name="直接箭头连接符 17"/>
          <p:cNvCxnSpPr/>
          <p:nvPr/>
        </p:nvCxnSpPr>
        <p:spPr>
          <a:xfrm flipH="1">
            <a:off x="2286000" y="2214563"/>
            <a:ext cx="0" cy="757237"/>
          </a:xfrm>
          <a:prstGeom prst="line">
            <a:avLst/>
          </a:prstGeom>
          <a:noFill/>
          <a:ln w="38100">
            <a:solidFill>
              <a:srgbClr val="7F7F7F"/>
            </a:solidFill>
            <a:miter/>
            <a:tailEnd type="stealth" w="lg" len="lg"/>
          </a:ln>
        </p:spPr>
      </p:cxnSp>
      <p:sp>
        <p:nvSpPr>
          <p:cNvPr id="4103" name="燕尾形箭头 35"/>
          <p:cNvSpPr/>
          <p:nvPr/>
        </p:nvSpPr>
        <p:spPr>
          <a:xfrm>
            <a:off x="4011613" y="3721100"/>
            <a:ext cx="571500" cy="428625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4104" name="直接箭头连接符 17"/>
          <p:cNvCxnSpPr/>
          <p:nvPr/>
        </p:nvCxnSpPr>
        <p:spPr>
          <a:xfrm flipH="1">
            <a:off x="2286000" y="4962525"/>
            <a:ext cx="0" cy="698500"/>
          </a:xfrm>
          <a:prstGeom prst="line">
            <a:avLst/>
          </a:prstGeom>
          <a:noFill/>
          <a:ln w="38100">
            <a:solidFill>
              <a:srgbClr val="7F7F7F"/>
            </a:solidFill>
            <a:miter/>
            <a:tailEnd type="stealth" w="lg" len="lg"/>
          </a:ln>
        </p:spPr>
      </p:cxnSp>
      <p:sp>
        <p:nvSpPr>
          <p:cNvPr id="4105" name="文本框 5"/>
          <p:cNvSpPr/>
          <p:nvPr/>
        </p:nvSpPr>
        <p:spPr>
          <a:xfrm>
            <a:off x="4840288" y="1622425"/>
            <a:ext cx="4114800" cy="1662113"/>
          </a:xfrm>
          <a:prstGeom prst="rect">
            <a:avLst/>
          </a:prstGeom>
          <a:noFill/>
          <a:ln w="28575">
            <a:solidFill>
              <a:srgbClr val="0062B2"/>
            </a:solidFill>
            <a:miter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400" b="1">
                <a:solidFill>
                  <a:srgbClr val="0062B2"/>
                </a:solidFill>
              </a:rPr>
              <a:t>递归子程序翻译法</a:t>
            </a:r>
            <a:endParaRPr lang="en-US" sz="2400" b="1">
              <a:solidFill>
                <a:srgbClr val="0062B2"/>
              </a:solidFill>
            </a:endParaRPr>
          </a:p>
          <a:p>
            <a:pPr marL="0" lvl="0" indent="0" algn="ctr"/>
            <a:endParaRPr lang="en-US" sz="2400" b="1">
              <a:solidFill>
                <a:srgbClr val="0062B2"/>
              </a:solidFill>
            </a:endParaRPr>
          </a:p>
          <a:p>
            <a:pPr marL="0" lvl="0" indent="0"/>
            <a:endParaRPr lang="en-US"/>
          </a:p>
          <a:p>
            <a:pPr marL="0" lvl="0" indent="0"/>
            <a:endParaRPr lang="en-US"/>
          </a:p>
          <a:p>
            <a:pPr marL="0" lvl="0" indent="0"/>
            <a:endParaRPr lang="zh-CN"/>
          </a:p>
        </p:txBody>
      </p:sp>
      <p:pic>
        <p:nvPicPr>
          <p:cNvPr id="4106" name="图片 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930775" y="2209800"/>
            <a:ext cx="3937000" cy="893763"/>
          </a:xfrm>
          <a:prstGeom prst="rect">
            <a:avLst/>
          </a:prstGeom>
          <a:noFill/>
          <a:ln>
            <a:noFill/>
          </a:ln>
        </p:spPr>
      </p:pic>
      <p:sp>
        <p:nvSpPr>
          <p:cNvPr id="4107" name="文本框 30"/>
          <p:cNvSpPr txBox="1"/>
          <p:nvPr/>
        </p:nvSpPr>
        <p:spPr>
          <a:xfrm>
            <a:off x="4784725" y="4610100"/>
            <a:ext cx="4114800" cy="16621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400" b="1">
                <a:solidFill>
                  <a:schemeClr val="accent2"/>
                </a:solidFill>
              </a:rPr>
              <a:t>LL(1)</a:t>
            </a:r>
            <a:r>
              <a:rPr lang="zh-CN" sz="2400" b="1">
                <a:solidFill>
                  <a:schemeClr val="accent2"/>
                </a:solidFill>
              </a:rPr>
              <a:t>翻译法</a:t>
            </a:r>
            <a:endParaRPr lang="en-US" sz="2400" b="1">
              <a:solidFill>
                <a:schemeClr val="accent2"/>
              </a:solidFill>
            </a:endParaRPr>
          </a:p>
          <a:p>
            <a:pPr marL="0" lvl="0" indent="0" algn="ctr"/>
            <a:endParaRPr lang="en-US" sz="2400" b="1">
              <a:solidFill>
                <a:srgbClr val="0062B2"/>
              </a:solidFill>
            </a:endParaRPr>
          </a:p>
          <a:p>
            <a:pPr marL="0" lvl="0" indent="0"/>
            <a:endParaRPr lang="en-US"/>
          </a:p>
          <a:p>
            <a:pPr marL="0" lvl="0" indent="0"/>
            <a:endParaRPr lang="en-US"/>
          </a:p>
          <a:p>
            <a:pPr marL="0" lvl="0" indent="0"/>
            <a:endParaRPr lang="zh-CN"/>
          </a:p>
        </p:txBody>
      </p:sp>
      <p:pic>
        <p:nvPicPr>
          <p:cNvPr id="4108" name="图片 7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116513" y="5114925"/>
            <a:ext cx="3562350" cy="1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矩形 44"/>
          <p:cNvSpPr/>
          <p:nvPr/>
        </p:nvSpPr>
        <p:spPr>
          <a:xfrm>
            <a:off x="6375400" y="2144713"/>
            <a:ext cx="860425" cy="64293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lgDash"/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10" name="矩形 44"/>
          <p:cNvSpPr/>
          <p:nvPr/>
        </p:nvSpPr>
        <p:spPr>
          <a:xfrm>
            <a:off x="7666038" y="2144713"/>
            <a:ext cx="860425" cy="64293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lgDash"/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11" name="矩形 44"/>
          <p:cNvSpPr/>
          <p:nvPr/>
        </p:nvSpPr>
        <p:spPr>
          <a:xfrm>
            <a:off x="5724525" y="2787650"/>
            <a:ext cx="935038" cy="31591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lgDash"/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Rectangle 2"/>
          <p:cNvSpPr/>
          <p:nvPr/>
        </p:nvSpPr>
        <p:spPr>
          <a:xfrm>
            <a:off x="323850" y="693738"/>
            <a:ext cx="7658100" cy="504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2800" b="1">
                <a:solidFill>
                  <a:srgbClr val="CC3300"/>
                </a:solidFill>
                <a:latin typeface="黑体"/>
                <a:ea typeface="黑体"/>
              </a:rPr>
              <a:t>(</a:t>
            </a:r>
            <a:r>
              <a:rPr lang="zh-CN" sz="2800" b="1">
                <a:solidFill>
                  <a:srgbClr val="CC3300"/>
                </a:solidFill>
                <a:latin typeface="黑体"/>
                <a:ea typeface="黑体"/>
              </a:rPr>
              <a:t>接上页</a:t>
            </a:r>
            <a:r>
              <a:rPr lang="en-US" sz="2800" b="1">
                <a:solidFill>
                  <a:srgbClr val="CC3300"/>
                </a:solidFill>
                <a:latin typeface="黑体"/>
                <a:ea typeface="黑体"/>
              </a:rPr>
              <a:t>)</a:t>
            </a:r>
            <a:endParaRPr lang="en-US" sz="28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sp>
        <p:nvSpPr>
          <p:cNvPr id="22531" name="Text Box 33"/>
          <p:cNvSpPr/>
          <p:nvPr/>
        </p:nvSpPr>
        <p:spPr>
          <a:xfrm>
            <a:off x="250825" y="1341438"/>
            <a:ext cx="44958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设 </a:t>
            </a:r>
            <a:r>
              <a:rPr lang="zh-CN" sz="2400" b="1">
                <a:latin typeface="黑体"/>
                <a:ea typeface="黑体"/>
              </a:rPr>
              <a:t>待翻译的表达式：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 </a:t>
            </a:r>
            <a:r>
              <a:rPr lang="en-US" sz="2800" b="1">
                <a:solidFill>
                  <a:srgbClr val="CC3300"/>
                </a:solidFill>
                <a:latin typeface="黑体"/>
                <a:ea typeface="黑体"/>
              </a:rPr>
              <a:t>a+b*c#</a:t>
            </a:r>
            <a:endParaRPr lang="en-US" sz="28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grpSp>
        <p:nvGrpSpPr>
          <p:cNvPr id="22532" name="Group 193"/>
          <p:cNvGrpSpPr/>
          <p:nvPr/>
        </p:nvGrpSpPr>
        <p:grpSpPr>
          <a:xfrm>
            <a:off x="611188" y="1846263"/>
            <a:ext cx="8064500" cy="4902200"/>
            <a:chOff x="624" y="912"/>
            <a:chExt cx="4896" cy="3120"/>
          </a:xfrm>
        </p:grpSpPr>
        <p:sp>
          <p:nvSpPr>
            <p:cNvPr id="22613" name="Rectangle 178"/>
            <p:cNvSpPr/>
            <p:nvPr/>
          </p:nvSpPr>
          <p:spPr>
            <a:xfrm>
              <a:off x="624" y="1008"/>
              <a:ext cx="4896" cy="3024"/>
            </a:xfrm>
            <a:prstGeom prst="rect">
              <a:avLst/>
            </a:prstGeom>
            <a:solidFill>
              <a:srgbClr val="66FFFF"/>
            </a:solidFill>
            <a:ln w="12700" cap="sq"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22614" name="Rectangle 36"/>
            <p:cNvSpPr/>
            <p:nvPr/>
          </p:nvSpPr>
          <p:spPr>
            <a:xfrm>
              <a:off x="2496" y="1008"/>
              <a:ext cx="480" cy="3024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22615" name="Rectangle 6"/>
            <p:cNvSpPr/>
            <p:nvPr/>
          </p:nvSpPr>
          <p:spPr>
            <a:xfrm>
              <a:off x="2290" y="1011"/>
              <a:ext cx="605" cy="21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22616" name="Rectangle 7"/>
            <p:cNvSpPr/>
            <p:nvPr/>
          </p:nvSpPr>
          <p:spPr>
            <a:xfrm>
              <a:off x="3602" y="960"/>
              <a:ext cx="862" cy="19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 </a:t>
              </a:r>
              <a:r>
                <a:rPr lang="en-US" sz="2400" b="1">
                  <a:solidFill>
                    <a:srgbClr val="0000CC"/>
                  </a:solidFill>
                  <a:latin typeface="黑体"/>
                  <a:ea typeface="黑体"/>
                </a:rPr>
                <a:t>SEM[m]</a:t>
              </a:r>
              <a:endParaRPr lang="en-US" sz="2400" b="1">
                <a:solidFill>
                  <a:srgbClr val="0000CC"/>
                </a:solidFill>
                <a:latin typeface="黑体"/>
                <a:ea typeface="黑体"/>
              </a:endParaRPr>
            </a:p>
          </p:txBody>
        </p:sp>
        <p:sp>
          <p:nvSpPr>
            <p:cNvPr id="22617" name="Rectangle 8"/>
            <p:cNvSpPr/>
            <p:nvPr/>
          </p:nvSpPr>
          <p:spPr>
            <a:xfrm>
              <a:off x="4359" y="960"/>
              <a:ext cx="1161" cy="19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   QT[q]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2618" name="Rectangle 9"/>
            <p:cNvSpPr/>
            <p:nvPr/>
          </p:nvSpPr>
          <p:spPr>
            <a:xfrm>
              <a:off x="2895" y="960"/>
              <a:ext cx="707" cy="19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20000"/>
                </a:spcBef>
              </a:pPr>
              <a:r>
                <a:rPr lang="en-US" sz="2400" b="1">
                  <a:latin typeface="Verdana"/>
                  <a:ea typeface="黑体"/>
                </a:rPr>
                <a:t>  </a:t>
              </a:r>
              <a:r>
                <a:rPr lang="zh-CN" sz="2400" b="1">
                  <a:latin typeface="Verdana"/>
                  <a:ea typeface="黑体"/>
                </a:rPr>
                <a:t>操作</a:t>
              </a:r>
              <a:endParaRPr lang="zh-CN" sz="2400" b="1">
                <a:latin typeface="Verdana"/>
                <a:ea typeface="黑体"/>
              </a:endParaRPr>
            </a:p>
          </p:txBody>
        </p:sp>
        <p:sp>
          <p:nvSpPr>
            <p:cNvPr id="22619" name="Rectangle 10"/>
            <p:cNvSpPr/>
            <p:nvPr/>
          </p:nvSpPr>
          <p:spPr>
            <a:xfrm>
              <a:off x="2736" y="912"/>
              <a:ext cx="192" cy="19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w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2620" name="Rectangle 11"/>
            <p:cNvSpPr/>
            <p:nvPr/>
          </p:nvSpPr>
          <p:spPr>
            <a:xfrm>
              <a:off x="2496" y="912"/>
              <a:ext cx="302" cy="19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x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22621" name="Rectangle 12"/>
            <p:cNvSpPr/>
            <p:nvPr/>
          </p:nvSpPr>
          <p:spPr>
            <a:xfrm>
              <a:off x="624" y="960"/>
              <a:ext cx="1666" cy="19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20000"/>
                </a:spcBef>
              </a:pPr>
              <a:r>
                <a:rPr lang="en-US" sz="2400" b="1">
                  <a:latin typeface="黑体"/>
                  <a:ea typeface="黑体"/>
                </a:rPr>
                <a:t>     SYN[n]</a:t>
              </a:r>
              <a:endParaRPr lang="en-US" sz="2400" b="1">
                <a:latin typeface="黑体"/>
                <a:ea typeface="黑体"/>
              </a:endParaRPr>
            </a:p>
          </p:txBody>
        </p:sp>
        <p:cxnSp>
          <p:nvCxnSpPr>
            <p:cNvPr id="22622" name="Line 13"/>
            <p:cNvCxnSpPr/>
            <p:nvPr/>
          </p:nvCxnSpPr>
          <p:spPr>
            <a:xfrm>
              <a:off x="624" y="1011"/>
              <a:ext cx="48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22623" name="Line 18"/>
            <p:cNvCxnSpPr/>
            <p:nvPr/>
          </p:nvCxnSpPr>
          <p:spPr>
            <a:xfrm flipH="1">
              <a:off x="624" y="1011"/>
              <a:ext cx="0" cy="29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22624" name="Line 19"/>
            <p:cNvCxnSpPr/>
            <p:nvPr/>
          </p:nvCxnSpPr>
          <p:spPr>
            <a:xfrm flipH="1">
              <a:off x="2496" y="1008"/>
              <a:ext cx="0" cy="3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25" name="Line 20"/>
            <p:cNvCxnSpPr/>
            <p:nvPr/>
          </p:nvCxnSpPr>
          <p:spPr>
            <a:xfrm flipH="1">
              <a:off x="2736" y="1008"/>
              <a:ext cx="0" cy="3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26" name="Line 21"/>
            <p:cNvCxnSpPr/>
            <p:nvPr/>
          </p:nvCxnSpPr>
          <p:spPr>
            <a:xfrm flipH="1">
              <a:off x="2976" y="1008"/>
              <a:ext cx="0" cy="2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27" name="Line 22"/>
            <p:cNvCxnSpPr/>
            <p:nvPr/>
          </p:nvCxnSpPr>
          <p:spPr>
            <a:xfrm flipH="1">
              <a:off x="3696" y="1008"/>
              <a:ext cx="0" cy="2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28" name="Line 23"/>
            <p:cNvCxnSpPr/>
            <p:nvPr/>
          </p:nvCxnSpPr>
          <p:spPr>
            <a:xfrm flipH="1">
              <a:off x="5520" y="1011"/>
              <a:ext cx="0" cy="29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</p:spPr>
        </p:cxnSp>
        <p:cxnSp>
          <p:nvCxnSpPr>
            <p:cNvPr id="22629" name="Line 31"/>
            <p:cNvCxnSpPr/>
            <p:nvPr/>
          </p:nvCxnSpPr>
          <p:spPr>
            <a:xfrm flipH="1">
              <a:off x="4416" y="1008"/>
              <a:ext cx="0" cy="2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30" name="Line 179"/>
            <p:cNvCxnSpPr/>
            <p:nvPr/>
          </p:nvCxnSpPr>
          <p:spPr>
            <a:xfrm>
              <a:off x="624" y="1200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31" name="Line 180"/>
            <p:cNvCxnSpPr/>
            <p:nvPr/>
          </p:nvCxnSpPr>
          <p:spPr>
            <a:xfrm>
              <a:off x="624" y="1398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32" name="Line 181"/>
            <p:cNvCxnSpPr/>
            <p:nvPr/>
          </p:nvCxnSpPr>
          <p:spPr>
            <a:xfrm>
              <a:off x="624" y="1591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33" name="Line 182"/>
            <p:cNvCxnSpPr/>
            <p:nvPr/>
          </p:nvCxnSpPr>
          <p:spPr>
            <a:xfrm>
              <a:off x="624" y="1785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34" name="Line 183"/>
            <p:cNvCxnSpPr/>
            <p:nvPr/>
          </p:nvCxnSpPr>
          <p:spPr>
            <a:xfrm>
              <a:off x="624" y="1978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35" name="Line 184"/>
            <p:cNvCxnSpPr/>
            <p:nvPr/>
          </p:nvCxnSpPr>
          <p:spPr>
            <a:xfrm>
              <a:off x="624" y="2171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36" name="Line 185"/>
            <p:cNvCxnSpPr/>
            <p:nvPr/>
          </p:nvCxnSpPr>
          <p:spPr>
            <a:xfrm>
              <a:off x="624" y="2365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37" name="Line 186"/>
            <p:cNvCxnSpPr/>
            <p:nvPr/>
          </p:nvCxnSpPr>
          <p:spPr>
            <a:xfrm>
              <a:off x="624" y="2558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38" name="Line 187"/>
            <p:cNvCxnSpPr/>
            <p:nvPr/>
          </p:nvCxnSpPr>
          <p:spPr>
            <a:xfrm>
              <a:off x="624" y="2752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39" name="Line 188"/>
            <p:cNvCxnSpPr/>
            <p:nvPr/>
          </p:nvCxnSpPr>
          <p:spPr>
            <a:xfrm>
              <a:off x="624" y="2944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40" name="Line 189"/>
            <p:cNvCxnSpPr/>
            <p:nvPr/>
          </p:nvCxnSpPr>
          <p:spPr>
            <a:xfrm>
              <a:off x="624" y="3168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41" name="Line 190"/>
            <p:cNvCxnSpPr/>
            <p:nvPr/>
          </p:nvCxnSpPr>
          <p:spPr>
            <a:xfrm>
              <a:off x="624" y="3408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42" name="Line 191"/>
            <p:cNvCxnSpPr/>
            <p:nvPr/>
          </p:nvCxnSpPr>
          <p:spPr>
            <a:xfrm>
              <a:off x="624" y="3600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  <p:cxnSp>
          <p:nvCxnSpPr>
            <p:cNvPr id="22643" name="Line 192"/>
            <p:cNvCxnSpPr/>
            <p:nvPr/>
          </p:nvCxnSpPr>
          <p:spPr>
            <a:xfrm>
              <a:off x="624" y="3792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</p:spPr>
        </p:cxnSp>
      </p:grpSp>
      <p:sp>
        <p:nvSpPr>
          <p:cNvPr id="22533" name="AutoShape 274"/>
          <p:cNvSpPr/>
          <p:nvPr/>
        </p:nvSpPr>
        <p:spPr>
          <a:xfrm>
            <a:off x="7085013" y="2481263"/>
            <a:ext cx="1371600" cy="609600"/>
          </a:xfrm>
          <a:prstGeom prst="wedgeRoundRectCallout">
            <a:avLst>
              <a:gd name="adj1" fmla="val -89583"/>
              <a:gd name="adj2" fmla="val -52866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400" b="1">
                <a:latin typeface="黑体"/>
                <a:ea typeface="黑体"/>
              </a:rPr>
              <a:t>接上页</a:t>
            </a:r>
            <a:endParaRPr lang="zh-CN" sz="2400" b="1">
              <a:latin typeface="黑体"/>
              <a:ea typeface="黑体"/>
            </a:endParaRPr>
          </a:p>
        </p:txBody>
      </p:sp>
      <p:cxnSp>
        <p:nvCxnSpPr>
          <p:cNvPr id="22534" name="Line 275"/>
          <p:cNvCxnSpPr/>
          <p:nvPr/>
        </p:nvCxnSpPr>
        <p:spPr>
          <a:xfrm>
            <a:off x="760413" y="6748463"/>
            <a:ext cx="7772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/>
          </a:ln>
        </p:spPr>
      </p:cxnSp>
      <p:sp>
        <p:nvSpPr>
          <p:cNvPr id="22535" name="Text Box 276"/>
          <p:cNvSpPr/>
          <p:nvPr/>
        </p:nvSpPr>
        <p:spPr>
          <a:xfrm>
            <a:off x="684213" y="2176463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GEQ(+)</a:t>
            </a: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T`</a:t>
            </a:r>
            <a:endParaRPr lang="en-US" sz="2400" b="1">
              <a:solidFill>
                <a:schemeClr val="tx2"/>
              </a:solidFill>
              <a:latin typeface="黑体"/>
              <a:ea typeface="黑体"/>
            </a:endParaRPr>
          </a:p>
        </p:txBody>
      </p:sp>
      <p:sp>
        <p:nvSpPr>
          <p:cNvPr id="22536" name="Text Box 277"/>
          <p:cNvSpPr/>
          <p:nvPr/>
        </p:nvSpPr>
        <p:spPr>
          <a:xfrm>
            <a:off x="2360613" y="2176463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PUSH(b)</a:t>
            </a:r>
            <a:r>
              <a:rPr lang="en-US" sz="2400" b="1">
                <a:latin typeface="黑体"/>
                <a:ea typeface="黑体"/>
              </a:rPr>
              <a:t>b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22537" name="Line 278"/>
          <p:cNvCxnSpPr/>
          <p:nvPr/>
        </p:nvCxnSpPr>
        <p:spPr>
          <a:xfrm>
            <a:off x="3503613" y="2328863"/>
            <a:ext cx="1524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2538" name="Text Box 279"/>
          <p:cNvSpPr/>
          <p:nvPr/>
        </p:nvSpPr>
        <p:spPr>
          <a:xfrm>
            <a:off x="3732213" y="2176463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b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39" name="Text Box 280"/>
          <p:cNvSpPr/>
          <p:nvPr/>
        </p:nvSpPr>
        <p:spPr>
          <a:xfrm>
            <a:off x="4113213" y="2176463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b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40" name="Text Box 281"/>
          <p:cNvSpPr/>
          <p:nvPr/>
        </p:nvSpPr>
        <p:spPr>
          <a:xfrm>
            <a:off x="4500563" y="2206625"/>
            <a:ext cx="151765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NEXT(w)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41" name="Text Box 282"/>
          <p:cNvSpPr/>
          <p:nvPr/>
        </p:nvSpPr>
        <p:spPr>
          <a:xfrm>
            <a:off x="5637213" y="2176463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a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542" name="Text Box 283"/>
          <p:cNvSpPr/>
          <p:nvPr/>
        </p:nvSpPr>
        <p:spPr>
          <a:xfrm>
            <a:off x="684213" y="2481263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GEQ(+)</a:t>
            </a: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T`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PUSH(b)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543" name="Text Box 284"/>
          <p:cNvSpPr/>
          <p:nvPr/>
        </p:nvSpPr>
        <p:spPr>
          <a:xfrm>
            <a:off x="4113213" y="2481263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*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22544" name="Line 285"/>
          <p:cNvCxnSpPr/>
          <p:nvPr/>
        </p:nvCxnSpPr>
        <p:spPr>
          <a:xfrm>
            <a:off x="2436813" y="2709863"/>
            <a:ext cx="1447800" cy="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  <a:tailEnd type="triangle" w="sm" len="sm"/>
          </a:ln>
        </p:spPr>
      </p:cxnSp>
      <p:sp>
        <p:nvSpPr>
          <p:cNvPr id="22545" name="Text Box 286"/>
          <p:cNvSpPr/>
          <p:nvPr/>
        </p:nvSpPr>
        <p:spPr>
          <a:xfrm>
            <a:off x="5637213" y="2481263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a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546" name="Text Box 287"/>
          <p:cNvSpPr/>
          <p:nvPr/>
        </p:nvSpPr>
        <p:spPr>
          <a:xfrm>
            <a:off x="5789613" y="2481263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b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547" name="Text Box 288"/>
          <p:cNvSpPr/>
          <p:nvPr/>
        </p:nvSpPr>
        <p:spPr>
          <a:xfrm>
            <a:off x="684213" y="278606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GEQ(+)</a:t>
            </a: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T`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548" name="Text Box 289"/>
          <p:cNvSpPr/>
          <p:nvPr/>
        </p:nvSpPr>
        <p:spPr>
          <a:xfrm>
            <a:off x="4113213" y="2786063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*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22549" name="Line 290"/>
          <p:cNvCxnSpPr/>
          <p:nvPr/>
        </p:nvCxnSpPr>
        <p:spPr>
          <a:xfrm>
            <a:off x="2132013" y="2938463"/>
            <a:ext cx="2286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2550" name="Text Box 291"/>
          <p:cNvSpPr/>
          <p:nvPr/>
        </p:nvSpPr>
        <p:spPr>
          <a:xfrm>
            <a:off x="3732213" y="2786063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T`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51" name="Text Box 292"/>
          <p:cNvSpPr/>
          <p:nvPr/>
        </p:nvSpPr>
        <p:spPr>
          <a:xfrm>
            <a:off x="5637213" y="2786063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ab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552" name="Text Box 293"/>
          <p:cNvSpPr/>
          <p:nvPr/>
        </p:nvSpPr>
        <p:spPr>
          <a:xfrm>
            <a:off x="4494213" y="2786063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PUSH⑥</a:t>
            </a:r>
            <a:r>
              <a:rPr lang="en-US" sz="2400" b="1" baseline="30000">
                <a:latin typeface="黑体"/>
                <a:ea typeface="黑体"/>
              </a:rPr>
              <a:t>R</a:t>
            </a:r>
            <a:endParaRPr lang="en-US" sz="2400" b="1" baseline="30000">
              <a:latin typeface="黑体"/>
              <a:ea typeface="黑体"/>
            </a:endParaRPr>
          </a:p>
        </p:txBody>
      </p:sp>
      <p:sp>
        <p:nvSpPr>
          <p:cNvPr id="22553" name="Text Box 294"/>
          <p:cNvSpPr/>
          <p:nvPr/>
        </p:nvSpPr>
        <p:spPr>
          <a:xfrm>
            <a:off x="684213" y="3090863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GEQ(+)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554" name="Text Box 295"/>
          <p:cNvSpPr/>
          <p:nvPr/>
        </p:nvSpPr>
        <p:spPr>
          <a:xfrm>
            <a:off x="2055813" y="3090863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T`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GEQ(*)</a:t>
            </a:r>
            <a:r>
              <a:rPr lang="en-US" sz="2400" b="1">
                <a:latin typeface="黑体"/>
                <a:ea typeface="黑体"/>
              </a:rPr>
              <a:t>F*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22555" name="Line 296"/>
          <p:cNvCxnSpPr/>
          <p:nvPr/>
        </p:nvCxnSpPr>
        <p:spPr>
          <a:xfrm>
            <a:off x="3503613" y="3243263"/>
            <a:ext cx="2286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2556" name="Text Box 297"/>
          <p:cNvSpPr/>
          <p:nvPr/>
        </p:nvSpPr>
        <p:spPr>
          <a:xfrm>
            <a:off x="3732213" y="3090863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*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57" name="Text Box 298"/>
          <p:cNvSpPr/>
          <p:nvPr/>
        </p:nvSpPr>
        <p:spPr>
          <a:xfrm>
            <a:off x="5637213" y="3090863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ab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558" name="Text Box 299"/>
          <p:cNvSpPr/>
          <p:nvPr/>
        </p:nvSpPr>
        <p:spPr>
          <a:xfrm>
            <a:off x="4113213" y="3090863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*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59" name="Text Box 300"/>
          <p:cNvSpPr/>
          <p:nvPr/>
        </p:nvSpPr>
        <p:spPr>
          <a:xfrm>
            <a:off x="4494213" y="3090863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NEXT(w)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60" name="Text Box 301"/>
          <p:cNvSpPr/>
          <p:nvPr/>
        </p:nvSpPr>
        <p:spPr>
          <a:xfrm>
            <a:off x="4113213" y="3395663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c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61" name="Text Box 302"/>
          <p:cNvSpPr/>
          <p:nvPr/>
        </p:nvSpPr>
        <p:spPr>
          <a:xfrm>
            <a:off x="684213" y="3395663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GEQ(+)</a:t>
            </a:r>
            <a:r>
              <a:rPr lang="en-US" sz="2400" b="1">
                <a:latin typeface="黑体"/>
                <a:ea typeface="黑体"/>
              </a:rPr>
              <a:t>T`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GEQ(*)</a:t>
            </a:r>
            <a:r>
              <a:rPr lang="en-US" sz="2400" b="1">
                <a:latin typeface="黑体"/>
                <a:ea typeface="黑体"/>
              </a:rPr>
              <a:t>F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62" name="Text Box 303"/>
          <p:cNvSpPr/>
          <p:nvPr/>
        </p:nvSpPr>
        <p:spPr>
          <a:xfrm>
            <a:off x="5637213" y="3395663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ab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cxnSp>
        <p:nvCxnSpPr>
          <p:cNvPr id="22563" name="Line 304"/>
          <p:cNvCxnSpPr/>
          <p:nvPr/>
        </p:nvCxnSpPr>
        <p:spPr>
          <a:xfrm>
            <a:off x="3351213" y="3548063"/>
            <a:ext cx="2286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2564" name="Text Box 305"/>
          <p:cNvSpPr/>
          <p:nvPr/>
        </p:nvSpPr>
        <p:spPr>
          <a:xfrm>
            <a:off x="3732213" y="3395663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F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65" name="Text Box 306"/>
          <p:cNvSpPr/>
          <p:nvPr/>
        </p:nvSpPr>
        <p:spPr>
          <a:xfrm>
            <a:off x="4494213" y="3395663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PUSH⑨</a:t>
            </a:r>
            <a:r>
              <a:rPr lang="en-US" sz="2400" b="1" baseline="30000">
                <a:latin typeface="黑体"/>
                <a:ea typeface="黑体"/>
              </a:rPr>
              <a:t>R</a:t>
            </a:r>
            <a:endParaRPr lang="en-US" sz="2400" b="1" baseline="30000">
              <a:latin typeface="黑体"/>
              <a:ea typeface="黑体"/>
            </a:endParaRPr>
          </a:p>
        </p:txBody>
      </p:sp>
      <p:sp>
        <p:nvSpPr>
          <p:cNvPr id="22566" name="Text Box 307"/>
          <p:cNvSpPr/>
          <p:nvPr/>
        </p:nvSpPr>
        <p:spPr>
          <a:xfrm>
            <a:off x="684213" y="3700463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GEQ(+)</a:t>
            </a:r>
            <a:r>
              <a:rPr lang="en-US" sz="2400" b="1">
                <a:latin typeface="黑体"/>
                <a:ea typeface="黑体"/>
              </a:rPr>
              <a:t>T`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GEQ(*)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67" name="Text Box 308"/>
          <p:cNvSpPr/>
          <p:nvPr/>
        </p:nvSpPr>
        <p:spPr>
          <a:xfrm>
            <a:off x="4113213" y="4005263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c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68" name="Text Box 309"/>
          <p:cNvSpPr/>
          <p:nvPr/>
        </p:nvSpPr>
        <p:spPr>
          <a:xfrm>
            <a:off x="5637213" y="4005263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ab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cxnSp>
        <p:nvCxnSpPr>
          <p:cNvPr id="22569" name="Line 310"/>
          <p:cNvCxnSpPr/>
          <p:nvPr/>
        </p:nvCxnSpPr>
        <p:spPr>
          <a:xfrm>
            <a:off x="2436813" y="4843463"/>
            <a:ext cx="1447800" cy="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  <a:tailEnd type="triangle" w="sm" len="sm"/>
          </a:ln>
        </p:spPr>
      </p:cxnSp>
      <p:sp>
        <p:nvSpPr>
          <p:cNvPr id="22570" name="Text Box 311"/>
          <p:cNvSpPr/>
          <p:nvPr/>
        </p:nvSpPr>
        <p:spPr>
          <a:xfrm>
            <a:off x="2055813" y="4005263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PUSH(c)</a:t>
            </a:r>
            <a:r>
              <a:rPr lang="en-US" sz="2400" b="1">
                <a:latin typeface="黑体"/>
                <a:ea typeface="黑体"/>
              </a:rPr>
              <a:t>c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71" name="Freeform 312"/>
          <p:cNvSpPr/>
          <p:nvPr/>
        </p:nvSpPr>
        <p:spPr>
          <a:xfrm>
            <a:off x="1179513" y="3852863"/>
            <a:ext cx="2794000" cy="381000"/>
          </a:xfrm>
          <a:custGeom>
            <a:pathLst>
              <a:path w="2794000" h="381000">
                <a:moveTo>
                  <a:pt x="2171700" y="0"/>
                </a:moveTo>
                <a:cubicBezTo>
                  <a:pt x="2482850" y="12700"/>
                  <a:pt x="2794000" y="25400"/>
                  <a:pt x="2476500" y="76200"/>
                </a:cubicBezTo>
                <a:cubicBezTo>
                  <a:pt x="2159000" y="127000"/>
                  <a:pt x="533400" y="254000"/>
                  <a:pt x="266700" y="304800"/>
                </a:cubicBezTo>
                <a:cubicBezTo>
                  <a:pt x="0" y="355600"/>
                  <a:pt x="438150" y="368300"/>
                  <a:pt x="876300" y="381000"/>
                </a:cubicBezTo>
              </a:path>
            </a:pathLst>
          </a:custGeom>
          <a:noFill/>
          <a:ln w="12700" cap="sq" cmpd="sng">
            <a:solidFill>
              <a:srgbClr val="CC3300"/>
            </a:solidFill>
            <a:prstDash val="solid"/>
            <a:round/>
            <a:headEnd type="none" w="sm" len="sm"/>
            <a:tailEnd type="triangle" w="med" len="med"/>
          </a:ln>
        </p:spPr>
      </p:sp>
      <p:cxnSp>
        <p:nvCxnSpPr>
          <p:cNvPr id="22572" name="Line 313"/>
          <p:cNvCxnSpPr/>
          <p:nvPr/>
        </p:nvCxnSpPr>
        <p:spPr>
          <a:xfrm>
            <a:off x="3198813" y="4233863"/>
            <a:ext cx="2286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2573" name="Text Box 314"/>
          <p:cNvSpPr/>
          <p:nvPr/>
        </p:nvSpPr>
        <p:spPr>
          <a:xfrm>
            <a:off x="3732213" y="4005263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c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74" name="Text Box 315"/>
          <p:cNvSpPr/>
          <p:nvPr/>
        </p:nvSpPr>
        <p:spPr>
          <a:xfrm>
            <a:off x="4494213" y="4005263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NEXT(w)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75" name="Text Box 316"/>
          <p:cNvSpPr/>
          <p:nvPr/>
        </p:nvSpPr>
        <p:spPr>
          <a:xfrm>
            <a:off x="4113213" y="4614863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76" name="Text Box 317"/>
          <p:cNvSpPr/>
          <p:nvPr/>
        </p:nvSpPr>
        <p:spPr>
          <a:xfrm>
            <a:off x="5637213" y="4614863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ab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577" name="Text Box 318"/>
          <p:cNvSpPr/>
          <p:nvPr/>
        </p:nvSpPr>
        <p:spPr>
          <a:xfrm>
            <a:off x="684213" y="4310063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GEQ(+)</a:t>
            </a:r>
            <a:r>
              <a:rPr lang="en-US" sz="2400" b="1">
                <a:latin typeface="黑体"/>
                <a:ea typeface="黑体"/>
              </a:rPr>
              <a:t>T`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GEQ(*)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578" name="Text Box 319"/>
          <p:cNvSpPr/>
          <p:nvPr/>
        </p:nvSpPr>
        <p:spPr>
          <a:xfrm>
            <a:off x="2055813" y="4614863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PUSH(c)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579" name="Freeform 320"/>
          <p:cNvSpPr/>
          <p:nvPr/>
        </p:nvSpPr>
        <p:spPr>
          <a:xfrm>
            <a:off x="1141413" y="4538663"/>
            <a:ext cx="2794000" cy="381000"/>
          </a:xfrm>
          <a:custGeom>
            <a:pathLst>
              <a:path w="2794000" h="381000">
                <a:moveTo>
                  <a:pt x="2171700" y="0"/>
                </a:moveTo>
                <a:cubicBezTo>
                  <a:pt x="2482850" y="12700"/>
                  <a:pt x="2794000" y="25400"/>
                  <a:pt x="2476500" y="76200"/>
                </a:cubicBezTo>
                <a:cubicBezTo>
                  <a:pt x="2159000" y="127000"/>
                  <a:pt x="533400" y="254000"/>
                  <a:pt x="266700" y="304800"/>
                </a:cubicBezTo>
                <a:cubicBezTo>
                  <a:pt x="0" y="355600"/>
                  <a:pt x="438150" y="368300"/>
                  <a:pt x="876300" y="381000"/>
                </a:cubicBezTo>
              </a:path>
            </a:pathLst>
          </a:custGeom>
          <a:noFill/>
          <a:ln w="12700" cap="sq" cmpd="sng">
            <a:solidFill>
              <a:srgbClr val="CC33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580" name="Text Box 321"/>
          <p:cNvSpPr/>
          <p:nvPr/>
        </p:nvSpPr>
        <p:spPr>
          <a:xfrm>
            <a:off x="5942013" y="4614863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c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581" name="Text Box 322"/>
          <p:cNvSpPr/>
          <p:nvPr/>
        </p:nvSpPr>
        <p:spPr>
          <a:xfrm>
            <a:off x="684213" y="4995863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GEQ(+)</a:t>
            </a:r>
            <a:r>
              <a:rPr lang="en-US" sz="2400" b="1">
                <a:latin typeface="黑体"/>
                <a:ea typeface="黑体"/>
              </a:rPr>
              <a:t>T`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GEQ(*)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582" name="Text Box 323"/>
          <p:cNvSpPr/>
          <p:nvPr/>
        </p:nvSpPr>
        <p:spPr>
          <a:xfrm>
            <a:off x="4113213" y="4995863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83" name="Text Box 324"/>
          <p:cNvSpPr/>
          <p:nvPr/>
        </p:nvSpPr>
        <p:spPr>
          <a:xfrm>
            <a:off x="5637213" y="4919663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abc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cxnSp>
        <p:nvCxnSpPr>
          <p:cNvPr id="22584" name="Line 325"/>
          <p:cNvCxnSpPr/>
          <p:nvPr/>
        </p:nvCxnSpPr>
        <p:spPr>
          <a:xfrm>
            <a:off x="2436813" y="5224463"/>
            <a:ext cx="1447800" cy="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  <a:tailEnd type="triangle" w="sm" len="sm"/>
          </a:ln>
        </p:spPr>
      </p:cxnSp>
      <p:sp>
        <p:nvSpPr>
          <p:cNvPr id="22585" name="Text Box 326"/>
          <p:cNvSpPr/>
          <p:nvPr/>
        </p:nvSpPr>
        <p:spPr>
          <a:xfrm>
            <a:off x="6704013" y="499586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CC3300"/>
                </a:solidFill>
                <a:latin typeface="黑体"/>
                <a:ea typeface="黑体"/>
              </a:rPr>
              <a:t>⑴(*b,c,t</a:t>
            </a:r>
            <a:r>
              <a:rPr lang="en-US" sz="2000" b="1">
                <a:solidFill>
                  <a:srgbClr val="CC3300"/>
                </a:solidFill>
                <a:latin typeface="黑体"/>
                <a:ea typeface="黑体"/>
              </a:rPr>
              <a:t>1</a:t>
            </a:r>
            <a:r>
              <a:rPr lang="en-US" sz="2400" b="1">
                <a:solidFill>
                  <a:srgbClr val="CC3300"/>
                </a:solidFill>
                <a:latin typeface="黑体"/>
                <a:ea typeface="黑体"/>
              </a:rPr>
              <a:t>)</a:t>
            </a:r>
            <a:endParaRPr lang="en-US" sz="24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cxnSp>
        <p:nvCxnSpPr>
          <p:cNvPr id="22586" name="Line 327"/>
          <p:cNvCxnSpPr/>
          <p:nvPr/>
        </p:nvCxnSpPr>
        <p:spPr>
          <a:xfrm>
            <a:off x="6018213" y="5072063"/>
            <a:ext cx="152400" cy="228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cxnSp>
        <p:nvCxnSpPr>
          <p:cNvPr id="22587" name="Line 328"/>
          <p:cNvCxnSpPr/>
          <p:nvPr/>
        </p:nvCxnSpPr>
        <p:spPr>
          <a:xfrm>
            <a:off x="5865813" y="5072063"/>
            <a:ext cx="152400" cy="228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2588" name="Text Box 329"/>
          <p:cNvSpPr/>
          <p:nvPr/>
        </p:nvSpPr>
        <p:spPr>
          <a:xfrm>
            <a:off x="684213" y="530066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GEQ(+)</a:t>
            </a:r>
            <a:r>
              <a:rPr lang="en-US" sz="2400" b="1">
                <a:latin typeface="黑体"/>
                <a:ea typeface="黑体"/>
              </a:rPr>
              <a:t>T`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589" name="Text Box 330"/>
          <p:cNvSpPr/>
          <p:nvPr/>
        </p:nvSpPr>
        <p:spPr>
          <a:xfrm>
            <a:off x="4113213" y="5300663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90" name="Text Box 331"/>
          <p:cNvSpPr/>
          <p:nvPr/>
        </p:nvSpPr>
        <p:spPr>
          <a:xfrm>
            <a:off x="5637213" y="5300663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a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cxnSp>
        <p:nvCxnSpPr>
          <p:cNvPr id="22591" name="Line 332"/>
          <p:cNvCxnSpPr/>
          <p:nvPr/>
        </p:nvCxnSpPr>
        <p:spPr>
          <a:xfrm>
            <a:off x="2132013" y="5453063"/>
            <a:ext cx="152400" cy="228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2592" name="Text Box 333"/>
          <p:cNvSpPr/>
          <p:nvPr/>
        </p:nvSpPr>
        <p:spPr>
          <a:xfrm>
            <a:off x="3732213" y="5300663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T`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93" name="Text Box 334"/>
          <p:cNvSpPr/>
          <p:nvPr/>
        </p:nvSpPr>
        <p:spPr>
          <a:xfrm>
            <a:off x="684213" y="5681663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GEQ(+)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594" name="Text Box 335"/>
          <p:cNvSpPr/>
          <p:nvPr/>
        </p:nvSpPr>
        <p:spPr>
          <a:xfrm>
            <a:off x="4113213" y="5681663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595" name="Text Box 336"/>
          <p:cNvSpPr/>
          <p:nvPr/>
        </p:nvSpPr>
        <p:spPr>
          <a:xfrm>
            <a:off x="5637213" y="5681663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at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1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cxnSp>
        <p:nvCxnSpPr>
          <p:cNvPr id="22596" name="Line 337"/>
          <p:cNvCxnSpPr/>
          <p:nvPr/>
        </p:nvCxnSpPr>
        <p:spPr>
          <a:xfrm>
            <a:off x="1217613" y="5910263"/>
            <a:ext cx="2667000" cy="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  <a:tailEnd type="triangle" w="sm" len="sm"/>
          </a:ln>
        </p:spPr>
      </p:cxnSp>
      <p:cxnSp>
        <p:nvCxnSpPr>
          <p:cNvPr id="22597" name="Line 338"/>
          <p:cNvCxnSpPr/>
          <p:nvPr/>
        </p:nvCxnSpPr>
        <p:spPr>
          <a:xfrm>
            <a:off x="5942013" y="5834063"/>
            <a:ext cx="2286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cxnSp>
        <p:nvCxnSpPr>
          <p:cNvPr id="22598" name="Line 339"/>
          <p:cNvCxnSpPr/>
          <p:nvPr/>
        </p:nvCxnSpPr>
        <p:spPr>
          <a:xfrm>
            <a:off x="5637213" y="5834063"/>
            <a:ext cx="2286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2599" name="Text Box 340"/>
          <p:cNvSpPr/>
          <p:nvPr/>
        </p:nvSpPr>
        <p:spPr>
          <a:xfrm>
            <a:off x="6704013" y="568166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CC3300"/>
                </a:solidFill>
                <a:latin typeface="黑体"/>
                <a:ea typeface="黑体"/>
              </a:rPr>
              <a:t>⑵(+a,t</a:t>
            </a:r>
            <a:r>
              <a:rPr lang="en-US" sz="2000" b="1">
                <a:solidFill>
                  <a:srgbClr val="CC3300"/>
                </a:solidFill>
                <a:latin typeface="黑体"/>
                <a:ea typeface="黑体"/>
              </a:rPr>
              <a:t>1</a:t>
            </a:r>
            <a:r>
              <a:rPr lang="en-US" sz="2400" b="1">
                <a:solidFill>
                  <a:srgbClr val="CC3300"/>
                </a:solidFill>
                <a:latin typeface="黑体"/>
                <a:ea typeface="黑体"/>
              </a:rPr>
              <a:t>,t</a:t>
            </a:r>
            <a:r>
              <a:rPr lang="en-US" sz="2000" b="1">
                <a:solidFill>
                  <a:srgbClr val="CC3300"/>
                </a:solidFill>
                <a:latin typeface="黑体"/>
                <a:ea typeface="黑体"/>
              </a:rPr>
              <a:t>2</a:t>
            </a:r>
            <a:r>
              <a:rPr lang="en-US" sz="2400" b="1">
                <a:solidFill>
                  <a:srgbClr val="CC3300"/>
                </a:solidFill>
                <a:latin typeface="黑体"/>
                <a:ea typeface="黑体"/>
              </a:rPr>
              <a:t>)</a:t>
            </a:r>
            <a:endParaRPr lang="en-US" sz="24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sp>
        <p:nvSpPr>
          <p:cNvPr id="22600" name="Text Box 341"/>
          <p:cNvSpPr/>
          <p:nvPr/>
        </p:nvSpPr>
        <p:spPr>
          <a:xfrm>
            <a:off x="684213" y="5986463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#E`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601" name="Text Box 342"/>
          <p:cNvSpPr/>
          <p:nvPr/>
        </p:nvSpPr>
        <p:spPr>
          <a:xfrm>
            <a:off x="5637213" y="5986463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t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2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602" name="Text Box 343"/>
          <p:cNvSpPr/>
          <p:nvPr/>
        </p:nvSpPr>
        <p:spPr>
          <a:xfrm>
            <a:off x="4113213" y="5986463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22603" name="Line 344"/>
          <p:cNvCxnSpPr/>
          <p:nvPr/>
        </p:nvCxnSpPr>
        <p:spPr>
          <a:xfrm>
            <a:off x="912813" y="6138863"/>
            <a:ext cx="228600" cy="152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</a:ln>
        </p:spPr>
      </p:cxnSp>
      <p:sp>
        <p:nvSpPr>
          <p:cNvPr id="22604" name="Text Box 345"/>
          <p:cNvSpPr/>
          <p:nvPr/>
        </p:nvSpPr>
        <p:spPr>
          <a:xfrm>
            <a:off x="3732213" y="5986463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E`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605" name="Text Box 346"/>
          <p:cNvSpPr/>
          <p:nvPr/>
        </p:nvSpPr>
        <p:spPr>
          <a:xfrm>
            <a:off x="5789613" y="5300663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t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1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606" name="Text Box 347"/>
          <p:cNvSpPr/>
          <p:nvPr/>
        </p:nvSpPr>
        <p:spPr>
          <a:xfrm>
            <a:off x="684213" y="6291263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607" name="Text Box 348"/>
          <p:cNvSpPr/>
          <p:nvPr/>
        </p:nvSpPr>
        <p:spPr>
          <a:xfrm>
            <a:off x="4113213" y="6291263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#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22608" name="Text Box 349"/>
          <p:cNvSpPr/>
          <p:nvPr/>
        </p:nvSpPr>
        <p:spPr>
          <a:xfrm>
            <a:off x="5637213" y="6291263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t</a:t>
            </a:r>
            <a:r>
              <a:rPr lang="en-US" sz="2000" b="1">
                <a:solidFill>
                  <a:srgbClr val="0000CC"/>
                </a:solidFill>
                <a:latin typeface="黑体"/>
                <a:ea typeface="黑体"/>
              </a:rPr>
              <a:t>2</a:t>
            </a:r>
            <a:endParaRPr lang="en-US" sz="20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609" name="Text Box 350"/>
          <p:cNvSpPr/>
          <p:nvPr/>
        </p:nvSpPr>
        <p:spPr>
          <a:xfrm>
            <a:off x="4799013" y="6291263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CC3300"/>
                </a:solidFill>
                <a:latin typeface="黑体"/>
                <a:ea typeface="黑体"/>
              </a:rPr>
              <a:t>ok</a:t>
            </a:r>
            <a:endParaRPr lang="en-US" sz="24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sp>
        <p:nvSpPr>
          <p:cNvPr id="22610" name="Text Box 351"/>
          <p:cNvSpPr/>
          <p:nvPr/>
        </p:nvSpPr>
        <p:spPr>
          <a:xfrm>
            <a:off x="5364163" y="1414463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 b="1">
                <a:solidFill>
                  <a:srgbClr val="0000CC"/>
                </a:solidFill>
                <a:latin typeface="黑体"/>
                <a:ea typeface="黑体"/>
                <a:hlinkClick r:id="rId3" action="ppaction://hlinksldjump"/>
              </a:rPr>
              <a:t>翻译文法</a:t>
            </a:r>
            <a:endParaRPr lang="zh-CN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22611" name="Text Box 352"/>
          <p:cNvSpPr/>
          <p:nvPr/>
        </p:nvSpPr>
        <p:spPr>
          <a:xfrm>
            <a:off x="7092950" y="1414463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 b="1">
                <a:solidFill>
                  <a:srgbClr val="CC3300"/>
                </a:solidFill>
                <a:latin typeface="黑体"/>
                <a:ea typeface="黑体"/>
                <a:hlinkClick r:id="rId4" action="ppaction://hlinksldjump"/>
              </a:rPr>
              <a:t>分析表</a:t>
            </a:r>
            <a:endParaRPr lang="zh-CN" sz="24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pic>
        <p:nvPicPr>
          <p:cNvPr id="22612" name="图片 11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589463" y="-15875"/>
            <a:ext cx="4554537" cy="13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  <p:cond evt="onBegin" delay="0">
                          <p:tn val="28"/>
                        </p:cond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  <p:cond evt="onBegin" delay="0">
                          <p:tn val="36"/>
                        </p:cond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  <p:cond evt="onBegin" delay="0">
                          <p:tn val="57"/>
                        </p:cond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  <p:cond evt="onBegin" delay="0">
                          <p:tn val="73"/>
                        </p:cond>
                      </p:stCondLst>
                      <p:childTnLst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  <p:cond evt="onBegin" delay="0">
                          <p:tn val="81"/>
                        </p:cond>
                      </p:stCondLst>
                      <p:childTnLst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  <p:cond evt="onBegin" delay="0">
                          <p:tn val="90"/>
                        </p:cond>
                      </p:stCondLst>
                      <p:childTnLst>
                        <p:par>
                          <p:cTn id="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  <p:cond evt="onBegin" delay="0">
                          <p:tn val="105"/>
                        </p:cond>
                      </p:stCondLst>
                      <p:childTnLst>
                        <p:par>
                          <p:cTn id="1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  <p:cond evt="onBegin" delay="0">
                          <p:tn val="113"/>
                        </p:cond>
                      </p:stCondLst>
                      <p:childTnLst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  <p:cond evt="onBegin" delay="0">
                          <p:tn val="119"/>
                        </p:cond>
                      </p:stCondLst>
                      <p:childTnLst>
                        <p:par>
                          <p:cTn id="1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  <p:cond evt="onBegin" delay="0">
                          <p:tn val="134"/>
                        </p:cond>
                      </p:stCondLst>
                      <p:childTnLst>
                        <p:par>
                          <p:cTn id="1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  <p:cond evt="onBegin" delay="0">
                          <p:tn val="147"/>
                        </p:cond>
                      </p:stCondLst>
                      <p:childTnLst>
                        <p:par>
                          <p:cTn id="1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  <p:cond evt="onBegin" delay="0">
                          <p:tn val="159"/>
                        </p:cond>
                      </p:stCondLst>
                      <p:childTnLst>
                        <p:par>
                          <p:cTn id="1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2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2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  <p:cond evt="onBegin" delay="0">
                          <p:tn val="176"/>
                        </p:cond>
                      </p:stCondLst>
                      <p:childTnLst>
                        <p:par>
                          <p:cTn id="1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2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2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  <p:cond evt="onBegin" delay="0">
                          <p:tn val="191"/>
                        </p:cond>
                      </p:stCondLst>
                      <p:childTnLst>
                        <p:par>
                          <p:cTn id="1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  <p:cond evt="onBegin" delay="0">
                          <p:tn val="212"/>
                        </p:cond>
                      </p:stCondLst>
                      <p:childTnLst>
                        <p:par>
                          <p:cTn id="2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  <p:cond evt="onBegin" delay="0">
                          <p:tn val="223"/>
                        </p:cond>
                      </p:stCondLst>
                      <p:childTnLst>
                        <p:par>
                          <p:cTn id="2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  <p:cond evt="onBegin" delay="0">
                          <p:tn val="232"/>
                        </p:cond>
                      </p:stCondLst>
                      <p:childTnLst>
                        <p:par>
                          <p:cTn id="2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  <p:cond evt="onBegin" delay="0">
                          <p:tn val="243"/>
                        </p:cond>
                      </p:stCondLst>
                      <p:childTnLst>
                        <p:par>
                          <p:cTn id="2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  <p:cond evt="onBegin" delay="0">
                          <p:tn val="248"/>
                        </p:cond>
                      </p:stCondLst>
                      <p:childTnLst>
                        <p:par>
                          <p:cTn id="2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  <p:cond evt="onBegin" delay="0">
                          <p:tn val="253"/>
                        </p:cond>
                      </p:stCondLst>
                      <p:childTnLst>
                        <p:par>
                          <p:cTn id="2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22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2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  <p:cond evt="onBegin" delay="0">
                          <p:tn val="269"/>
                        </p:cond>
                      </p:stCondLst>
                      <p:childTnLst>
                        <p:par>
                          <p:cTn id="2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  <p:cond evt="onBegin" delay="0">
                          <p:tn val="284"/>
                        </p:cond>
                      </p:stCondLst>
                      <p:childTnLst>
                        <p:par>
                          <p:cTn id="2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  <p:cond evt="onBegin" delay="0">
                          <p:tn val="298"/>
                        </p:cond>
                      </p:stCondLst>
                      <p:childTnLst>
                        <p:par>
                          <p:cTn id="30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  <p:cond evt="onBegin" delay="0">
                          <p:tn val="303"/>
                        </p:cond>
                      </p:stCondLst>
                      <p:childTnLst>
                        <p:par>
                          <p:cTn id="3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  <p:cond evt="onBegin" delay="0">
                          <p:tn val="308"/>
                        </p:cond>
                      </p:stCondLst>
                      <p:childTnLst>
                        <p:par>
                          <p:cTn id="3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22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2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2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22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  <p:cond evt="onBegin" delay="0">
                          <p:tn val="322"/>
                        </p:cond>
                      </p:stCondLst>
                      <p:childTnLst>
                        <p:par>
                          <p:cTn id="3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2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2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  <p:cond evt="onBegin" delay="0">
                          <p:tn val="340"/>
                        </p:cond>
                      </p:stCondLst>
                      <p:childTnLst>
                        <p:par>
                          <p:cTn id="3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22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22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  <p:cond evt="onBegin" delay="0">
                          <p:tn val="346"/>
                        </p:cond>
                      </p:stCondLst>
                      <p:childTnLst>
                        <p:par>
                          <p:cTn id="3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3554" name="文本框 1"/>
          <p:cNvSpPr txBox="1">
            <a:spLocks noChangeArrowheads="1"/>
          </p:cNvSpPr>
          <p:nvPr/>
        </p:nvSpPr>
        <p:spPr>
          <a:xfrm>
            <a:off x="71438" y="836613"/>
            <a:ext cx="9001125" cy="5786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marL="0" lvl="0" indent="0"/>
            <a:r>
              <a:rPr lang="zh-CN" sz="2400" b="1"/>
              <a:t>实验要求：</a:t>
            </a:r>
            <a:endParaRPr lang="en-US" sz="2400" b="1"/>
          </a:p>
          <a:p>
            <a:pPr marL="0" lvl="0" indent="0"/>
            <a:r>
              <a:rPr lang="zh-CN"/>
              <a:t>       使用</a:t>
            </a:r>
            <a:r>
              <a:rPr lang="zh-CN" sz="2000" b="1"/>
              <a:t>递归下降翻译法</a:t>
            </a:r>
            <a:r>
              <a:rPr lang="zh-CN"/>
              <a:t>或</a:t>
            </a:r>
            <a:r>
              <a:rPr lang="en-US" sz="2000" b="1"/>
              <a:t>LL(1)</a:t>
            </a:r>
            <a:r>
              <a:rPr lang="zh-CN" sz="2000" b="1"/>
              <a:t>翻译法</a:t>
            </a:r>
            <a:r>
              <a:rPr lang="zh-CN"/>
              <a:t>实现高级编程语言的语义分析，将其翻译为</a:t>
            </a:r>
            <a:r>
              <a:rPr lang="zh-CN" sz="2000" b="1">
                <a:solidFill>
                  <a:srgbClr val="FF0000"/>
                </a:solidFill>
              </a:rPr>
              <a:t>四元式格式</a:t>
            </a:r>
            <a:r>
              <a:rPr lang="zh-CN"/>
              <a:t>的中间语言，至少支持</a:t>
            </a:r>
            <a:r>
              <a:rPr lang="zh-CN" b="1">
                <a:solidFill>
                  <a:srgbClr val="FF0000"/>
                </a:solidFill>
              </a:rPr>
              <a:t>算术表达式</a:t>
            </a:r>
            <a:r>
              <a:rPr lang="zh-CN"/>
              <a:t>的语义分析。</a:t>
            </a:r>
            <a:endParaRPr lang="en-US"/>
          </a:p>
          <a:p>
            <a:pPr marL="0" lvl="0" indent="0"/>
            <a:r>
              <a:rPr lang="zh-CN" sz="2400" b="1"/>
              <a:t>提交内容：</a:t>
            </a:r>
            <a:endParaRPr lang="en-US" sz="2400" b="1"/>
          </a:p>
          <a:p>
            <a:pPr marL="0" lvl="0" indent="0"/>
            <a:r>
              <a:rPr lang="en-US"/>
              <a:t>1.</a:t>
            </a:r>
            <a:r>
              <a:rPr lang="zh-CN"/>
              <a:t>实验报告，报告内容必须包括：</a:t>
            </a:r>
            <a:endParaRPr lang="en-US"/>
          </a:p>
          <a:p>
            <a:pPr marL="285750" lvl="0" indent="-285750">
              <a:buFont typeface=""/>
              <a:buChar char="•"/>
            </a:pPr>
            <a:r>
              <a:rPr lang="zh-CN"/>
              <a:t>翻译文法；</a:t>
            </a:r>
            <a:endParaRPr lang="en-US"/>
          </a:p>
          <a:p>
            <a:pPr marL="285750" lvl="0" indent="-285750">
              <a:buFont typeface=""/>
              <a:buChar char="•"/>
            </a:pPr>
            <a:r>
              <a:rPr lang="zh-CN"/>
              <a:t>若采用递归下降翻译法，须给出文法（至少实现算术表达式的文法）的子程序流程图，并在其上标注返回地址；</a:t>
            </a:r>
            <a:endParaRPr lang="en-US"/>
          </a:p>
          <a:p>
            <a:pPr marL="285750" lvl="0" indent="-285750">
              <a:buFont typeface=""/>
              <a:buChar char="•"/>
            </a:pPr>
            <a:r>
              <a:rPr lang="zh-CN"/>
              <a:t>给出一个算术表达式实例的分析表（表项内容参考实验三</a:t>
            </a:r>
            <a:r>
              <a:rPr lang="en-US"/>
              <a:t>PPT  P17</a:t>
            </a:r>
            <a:r>
              <a:rPr lang="zh-CN"/>
              <a:t>）</a:t>
            </a:r>
            <a:r>
              <a:rPr lang="zh-CN"/>
              <a:t>；</a:t>
            </a:r>
            <a:endParaRPr lang="en-US"/>
          </a:p>
          <a:p>
            <a:pPr marL="285750" lvl="0" indent="-285750">
              <a:buFont typeface=""/>
              <a:buChar char="•"/>
            </a:pPr>
            <a:r>
              <a:rPr lang="zh-CN"/>
              <a:t>运行结果展示；</a:t>
            </a:r>
            <a:endParaRPr lang="en-US"/>
          </a:p>
          <a:p>
            <a:pPr marL="285750" lvl="0" indent="-285750">
              <a:buFont typeface=""/>
              <a:buChar char="•"/>
            </a:pPr>
            <a:r>
              <a:rPr lang="zh-CN"/>
              <a:t>以及其他必要内容</a:t>
            </a:r>
            <a:endParaRPr lang="en-US"/>
          </a:p>
          <a:p>
            <a:pPr marL="0" lvl="0" indent="0"/>
            <a:r>
              <a:rPr lang="en-US"/>
              <a:t>2.</a:t>
            </a:r>
            <a:r>
              <a:rPr lang="zh-CN"/>
              <a:t>语义分析源程序：</a:t>
            </a:r>
            <a:r>
              <a:rPr lang="en-US"/>
              <a:t>source.c</a:t>
            </a:r>
            <a:r>
              <a:rPr lang="zh-CN"/>
              <a:t>（源程序包）</a:t>
            </a:r>
            <a:endParaRPr lang="en-US"/>
          </a:p>
          <a:p>
            <a:pPr marL="0" lvl="0" indent="0"/>
            <a:r>
              <a:rPr lang="en-US"/>
              <a:t>3.</a:t>
            </a:r>
            <a:r>
              <a:rPr lang="zh-CN"/>
              <a:t>可执行文件</a:t>
            </a:r>
            <a:endParaRPr lang="en-US"/>
          </a:p>
          <a:p>
            <a:pPr marL="0" lvl="0" indent="0"/>
            <a:r>
              <a:rPr lang="en-US"/>
              <a:t>4.</a:t>
            </a:r>
            <a:r>
              <a:rPr lang="zh-CN"/>
              <a:t>程序测试文件：</a:t>
            </a:r>
            <a:r>
              <a:rPr lang="en-US"/>
              <a:t>test.txt</a:t>
            </a:r>
            <a:r>
              <a:rPr lang="zh-CN"/>
              <a:t>（实验输入，将测试案例写入程序的可没有此项）</a:t>
            </a:r>
            <a:endParaRPr lang="en-US"/>
          </a:p>
          <a:p>
            <a:pPr marL="0" lvl="0" indent="0"/>
            <a:r>
              <a:rPr lang="zh-CN" sz="2400" b="1"/>
              <a:t>提交方式：</a:t>
            </a:r>
            <a:endParaRPr lang="en-US" sz="2400" b="1"/>
          </a:p>
          <a:p>
            <a:pPr marL="0" lvl="0" indent="0"/>
            <a:r>
              <a:rPr lang="en-US"/>
              <a:t>1.</a:t>
            </a:r>
            <a:r>
              <a:rPr lang="zh-CN"/>
              <a:t>提交压缩包，压缩包中包含以上内容，压缩包的命名为“</a:t>
            </a:r>
            <a:r>
              <a:rPr lang="en-US"/>
              <a:t>1933XXXX-</a:t>
            </a:r>
            <a:r>
              <a:rPr lang="zh-CN"/>
              <a:t>张三</a:t>
            </a:r>
            <a:r>
              <a:rPr lang="en-US"/>
              <a:t>-</a:t>
            </a:r>
            <a:r>
              <a:rPr lang="zh-CN"/>
              <a:t>实验</a:t>
            </a:r>
            <a:r>
              <a:rPr lang="en-US"/>
              <a:t>3</a:t>
            </a:r>
            <a:r>
              <a:rPr lang="zh-CN"/>
              <a:t>”；</a:t>
            </a:r>
            <a:endParaRPr lang="en-US"/>
          </a:p>
          <a:p>
            <a:pPr marL="0" lvl="0" indent="0"/>
            <a:r>
              <a:rPr lang="en-US"/>
              <a:t>2.</a:t>
            </a:r>
            <a:r>
              <a:rPr lang="zh-CN"/>
              <a:t>发送邮箱：</a:t>
            </a:r>
            <a:r>
              <a:rPr lang="en-US">
                <a:hlinkClick r:id="rId2"/>
              </a:rPr>
              <a:t>wang0108153077@163.com</a:t>
            </a:r>
            <a:endParaRPr lang="en-US"/>
          </a:p>
          <a:p>
            <a:pPr marL="0" lvl="0" indent="0"/>
            <a:r>
              <a:rPr lang="en-US"/>
              <a:t>3.</a:t>
            </a:r>
            <a:r>
              <a:rPr lang="zh-CN"/>
              <a:t>邮件主题：同压缩包命名。</a:t>
            </a:r>
            <a:endParaRPr lang="en-US"/>
          </a:p>
          <a:p>
            <a:pPr marL="0" lvl="0" indent="0"/>
            <a:r>
              <a:rPr lang="zh-CN" sz="2400" b="1"/>
              <a:t>截止时间：</a:t>
            </a:r>
            <a:r>
              <a:rPr lang="en-US" sz="2400" b="1">
                <a:solidFill>
                  <a:srgbClr val="FF0000"/>
                </a:solidFill>
              </a:rPr>
              <a:t>2022</a:t>
            </a:r>
            <a:r>
              <a:rPr lang="zh-CN" sz="2400" b="1">
                <a:solidFill>
                  <a:srgbClr val="FF0000"/>
                </a:solidFill>
              </a:rPr>
              <a:t>年</a:t>
            </a:r>
            <a:r>
              <a:rPr lang="en-US" sz="2400" b="1">
                <a:solidFill>
                  <a:srgbClr val="FF0000"/>
                </a:solidFill>
              </a:rPr>
              <a:t>5</a:t>
            </a:r>
            <a:r>
              <a:rPr lang="zh-CN" sz="2400" b="1">
                <a:solidFill>
                  <a:srgbClr val="FF0000"/>
                </a:solidFill>
              </a:rPr>
              <a:t>月</a:t>
            </a:r>
            <a:r>
              <a:rPr lang="en-US" sz="2400" b="1">
                <a:solidFill>
                  <a:srgbClr val="FF0000"/>
                </a:solidFill>
              </a:rPr>
              <a:t>27</a:t>
            </a:r>
            <a:r>
              <a:rPr lang="zh-CN" sz="2400" b="1">
                <a:solidFill>
                  <a:srgbClr val="FF0000"/>
                </a:solidFill>
              </a:rPr>
              <a:t>日</a:t>
            </a:r>
            <a:r>
              <a:rPr lang="en-US" sz="2400" b="1">
                <a:solidFill>
                  <a:srgbClr val="FF0000"/>
                </a:solidFill>
              </a:rPr>
              <a:t>23:59</a:t>
            </a:r>
            <a:endParaRPr 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AutoShape 70"/>
          <p:cNvSpPr/>
          <p:nvPr/>
        </p:nvSpPr>
        <p:spPr>
          <a:xfrm>
            <a:off x="1533525" y="5351463"/>
            <a:ext cx="7127875" cy="960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5123" name="Rectangle 67"/>
          <p:cNvSpPr/>
          <p:nvPr/>
        </p:nvSpPr>
        <p:spPr>
          <a:xfrm>
            <a:off x="2195513" y="3644900"/>
            <a:ext cx="4953000" cy="1219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5124" name="Text Box 42"/>
          <p:cNvSpPr/>
          <p:nvPr/>
        </p:nvSpPr>
        <p:spPr>
          <a:xfrm>
            <a:off x="525463" y="815975"/>
            <a:ext cx="3124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800" b="1">
                <a:solidFill>
                  <a:srgbClr val="0000CC"/>
                </a:solidFill>
                <a:latin typeface="黑体"/>
                <a:ea typeface="黑体"/>
              </a:rPr>
              <a:t>基础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1  </a:t>
            </a:r>
            <a:r>
              <a:rPr lang="zh-CN" sz="2800" b="1">
                <a:solidFill>
                  <a:srgbClr val="0000CC"/>
                </a:solidFill>
                <a:latin typeface="黑体"/>
                <a:ea typeface="黑体"/>
              </a:rPr>
              <a:t>逆波兰式</a:t>
            </a:r>
            <a:endParaRPr lang="zh-CN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5125" name="Text Box 43"/>
          <p:cNvSpPr/>
          <p:nvPr/>
        </p:nvSpPr>
        <p:spPr>
          <a:xfrm>
            <a:off x="1128713" y="1358900"/>
            <a:ext cx="7620000" cy="822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CC3300"/>
                </a:solidFill>
                <a:latin typeface="黑体"/>
                <a:ea typeface="黑体"/>
              </a:rPr>
              <a:t>   </a:t>
            </a:r>
            <a:r>
              <a:rPr lang="zh-CN" sz="2400" b="1">
                <a:solidFill>
                  <a:srgbClr val="CC3300"/>
                </a:solidFill>
                <a:latin typeface="黑体"/>
                <a:ea typeface="黑体"/>
              </a:rPr>
              <a:t>逆波兰式</a:t>
            </a:r>
            <a:r>
              <a:rPr lang="zh-CN" sz="2400" b="1">
                <a:latin typeface="黑体"/>
                <a:ea typeface="黑体"/>
              </a:rPr>
              <a:t>是一位波兰学者发明的，最初用于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表达式</a:t>
            </a:r>
            <a:r>
              <a:rPr lang="zh-CN" sz="2400" b="1">
                <a:latin typeface="黑体"/>
                <a:ea typeface="黑体"/>
              </a:rPr>
              <a:t>的语义表式；基本形式如：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5126" name="Text Box 44"/>
          <p:cNvSpPr/>
          <p:nvPr/>
        </p:nvSpPr>
        <p:spPr>
          <a:xfrm>
            <a:off x="2119313" y="21971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endParaRPr lang="zh-CN" sz="2400" b="1">
              <a:latin typeface="黑体"/>
              <a:ea typeface="黑体"/>
            </a:endParaRPr>
          </a:p>
        </p:txBody>
      </p:sp>
      <p:sp>
        <p:nvSpPr>
          <p:cNvPr id="5127" name="AutoShape 53"/>
          <p:cNvSpPr/>
          <p:nvPr/>
        </p:nvSpPr>
        <p:spPr>
          <a:xfrm>
            <a:off x="823913" y="2273300"/>
            <a:ext cx="1676400" cy="457200"/>
          </a:xfrm>
          <a:prstGeom prst="wedgeRoundRectCallout">
            <a:avLst>
              <a:gd name="adj1" fmla="val 64394"/>
              <a:gd name="adj2" fmla="val 6597"/>
              <a:gd name="adj3" fmla="val 16667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400" b="1">
                <a:latin typeface="黑体"/>
                <a:ea typeface="黑体"/>
              </a:rPr>
              <a:t>源表达式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5128" name="AutoShape 54"/>
          <p:cNvSpPr/>
          <p:nvPr/>
        </p:nvSpPr>
        <p:spPr>
          <a:xfrm>
            <a:off x="6691313" y="1892300"/>
            <a:ext cx="1066800" cy="838200"/>
          </a:xfrm>
          <a:prstGeom prst="wedgeRoundRectCallout">
            <a:avLst>
              <a:gd name="adj1" fmla="val -121130"/>
              <a:gd name="adj2" fmla="val 23676"/>
              <a:gd name="adj3" fmla="val 16667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400" b="1">
                <a:latin typeface="黑体"/>
                <a:ea typeface="黑体"/>
              </a:rPr>
              <a:t>逆波兰式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5129" name="Rectangle 76"/>
          <p:cNvSpPr/>
          <p:nvPr/>
        </p:nvSpPr>
        <p:spPr>
          <a:xfrm>
            <a:off x="4786313" y="2273300"/>
            <a:ext cx="11430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5130" name="Rectangle 75"/>
          <p:cNvSpPr/>
          <p:nvPr/>
        </p:nvSpPr>
        <p:spPr>
          <a:xfrm>
            <a:off x="2881313" y="2273300"/>
            <a:ext cx="9906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5131" name="Text Box 45"/>
          <p:cNvSpPr/>
          <p:nvPr/>
        </p:nvSpPr>
        <p:spPr>
          <a:xfrm>
            <a:off x="2828925" y="2255838"/>
            <a:ext cx="1247775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a + b</a:t>
            </a:r>
            <a:endParaRPr lang="en-US" sz="28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5132" name="Text Box 48"/>
          <p:cNvSpPr/>
          <p:nvPr/>
        </p:nvSpPr>
        <p:spPr>
          <a:xfrm>
            <a:off x="4024313" y="22733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=&gt;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5133" name="Text Box 58"/>
          <p:cNvSpPr/>
          <p:nvPr/>
        </p:nvSpPr>
        <p:spPr>
          <a:xfrm>
            <a:off x="669925" y="2687638"/>
            <a:ext cx="67818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800" b="1">
                <a:latin typeface="黑体"/>
                <a:ea typeface="黑体"/>
              </a:rPr>
              <a:t>Ⅰ. </a:t>
            </a:r>
            <a:r>
              <a:rPr lang="zh-CN" sz="2800" b="1">
                <a:solidFill>
                  <a:srgbClr val="0000CC"/>
                </a:solidFill>
                <a:latin typeface="黑体"/>
                <a:ea typeface="黑体"/>
              </a:rPr>
              <a:t>表达式</a:t>
            </a:r>
            <a:r>
              <a:rPr lang="zh-CN" sz="2800" b="1">
                <a:latin typeface="黑体"/>
                <a:ea typeface="黑体"/>
              </a:rPr>
              <a:t>的</a:t>
            </a:r>
            <a:r>
              <a:rPr lang="zh-CN" sz="2800" b="1">
                <a:solidFill>
                  <a:srgbClr val="CC3300"/>
                </a:solidFill>
                <a:latin typeface="黑体"/>
                <a:ea typeface="黑体"/>
              </a:rPr>
              <a:t>逆波兰式</a:t>
            </a:r>
            <a:r>
              <a:rPr lang="zh-CN" sz="2800" b="1">
                <a:latin typeface="黑体"/>
                <a:ea typeface="黑体"/>
              </a:rPr>
              <a:t>设计</a:t>
            </a:r>
            <a:endParaRPr lang="zh-CN" sz="2800" b="1">
              <a:latin typeface="黑体"/>
              <a:ea typeface="黑体"/>
            </a:endParaRPr>
          </a:p>
        </p:txBody>
      </p:sp>
      <p:sp>
        <p:nvSpPr>
          <p:cNvPr id="5134" name="Text Box 60"/>
          <p:cNvSpPr/>
          <p:nvPr/>
        </p:nvSpPr>
        <p:spPr>
          <a:xfrm>
            <a:off x="1433513" y="31115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just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  </a:t>
            </a:r>
            <a:r>
              <a:rPr lang="zh-CN" sz="2400" b="1">
                <a:latin typeface="黑体"/>
                <a:ea typeface="黑体"/>
              </a:rPr>
              <a:t>设 </a:t>
            </a:r>
            <a:r>
              <a:rPr lang="en-US" sz="2400" b="1">
                <a:latin typeface="黑体"/>
                <a:ea typeface="黑体"/>
              </a:rPr>
              <a:t>pos(E) </a:t>
            </a:r>
            <a:r>
              <a:rPr lang="zh-CN" sz="2400" b="1">
                <a:latin typeface="黑体"/>
                <a:ea typeface="黑体"/>
              </a:rPr>
              <a:t>为表达式 </a:t>
            </a:r>
            <a:r>
              <a:rPr lang="en-US" sz="2400" b="1">
                <a:latin typeface="黑体"/>
                <a:ea typeface="黑体"/>
              </a:rPr>
              <a:t>E </a:t>
            </a:r>
            <a:r>
              <a:rPr lang="zh-CN" sz="2400" b="1">
                <a:latin typeface="黑体"/>
                <a:ea typeface="黑体"/>
              </a:rPr>
              <a:t>的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逆波兰式</a:t>
            </a:r>
            <a:r>
              <a:rPr lang="zh-CN" sz="2400" b="1">
                <a:latin typeface="黑体"/>
                <a:ea typeface="黑体"/>
              </a:rPr>
              <a:t>；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5135" name="Text Box 61"/>
          <p:cNvSpPr/>
          <p:nvPr/>
        </p:nvSpPr>
        <p:spPr>
          <a:xfrm>
            <a:off x="1204913" y="4864100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just">
              <a:spcBef>
                <a:spcPct val="50000"/>
              </a:spcBef>
            </a:pPr>
            <a:r>
              <a:rPr lang="zh-CN" sz="2400" b="1">
                <a:latin typeface="黑体"/>
                <a:ea typeface="黑体"/>
              </a:rPr>
              <a:t>其中：</a:t>
            </a:r>
            <a:r>
              <a:rPr lang="en-US" sz="2400" b="1">
                <a:latin typeface="黑体"/>
                <a:ea typeface="黑体"/>
              </a:rPr>
              <a:t>ω(</a:t>
            </a:r>
            <a:r>
              <a:rPr lang="zh-CN" sz="2400" b="1">
                <a:latin typeface="黑体"/>
                <a:ea typeface="黑体"/>
              </a:rPr>
              <a:t>运算符</a:t>
            </a:r>
            <a:r>
              <a:rPr lang="en-US" sz="2400" b="1">
                <a:latin typeface="黑体"/>
                <a:ea typeface="黑体"/>
              </a:rPr>
              <a:t>), i</a:t>
            </a:r>
            <a:r>
              <a:rPr lang="zh-CN" sz="2400" b="1">
                <a:latin typeface="黑体"/>
                <a:ea typeface="黑体"/>
              </a:rPr>
              <a:t>运算对象（变量或常量）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5136" name="Text Box 63"/>
          <p:cNvSpPr/>
          <p:nvPr/>
        </p:nvSpPr>
        <p:spPr>
          <a:xfrm>
            <a:off x="2347913" y="3644900"/>
            <a:ext cx="5105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just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① pos(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 baseline="-30000">
                <a:solidFill>
                  <a:srgbClr val="0000CC"/>
                </a:solidFill>
                <a:latin typeface="黑体"/>
                <a:ea typeface="黑体"/>
              </a:rPr>
              <a:t>1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ωE</a:t>
            </a:r>
            <a:r>
              <a:rPr lang="en-US" sz="2400" b="1" baseline="-30000">
                <a:solidFill>
                  <a:srgbClr val="0000CC"/>
                </a:solidFill>
                <a:latin typeface="黑体"/>
                <a:ea typeface="黑体"/>
              </a:rPr>
              <a:t>2</a:t>
            </a:r>
            <a:r>
              <a:rPr lang="en-US" sz="2400" b="1">
                <a:latin typeface="黑体"/>
                <a:ea typeface="黑体"/>
              </a:rPr>
              <a:t>)=pos(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 baseline="-30000">
                <a:solidFill>
                  <a:srgbClr val="0000CC"/>
                </a:solidFill>
                <a:latin typeface="黑体"/>
                <a:ea typeface="黑体"/>
              </a:rPr>
              <a:t>1</a:t>
            </a:r>
            <a:r>
              <a:rPr lang="en-US" sz="2400" b="1">
                <a:latin typeface="黑体"/>
                <a:ea typeface="黑体"/>
              </a:rPr>
              <a:t>)pos(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 baseline="-30000">
                <a:solidFill>
                  <a:srgbClr val="0000CC"/>
                </a:solidFill>
                <a:latin typeface="黑体"/>
                <a:ea typeface="黑体"/>
              </a:rPr>
              <a:t>2</a:t>
            </a:r>
            <a:r>
              <a:rPr lang="en-US" sz="2400" b="1">
                <a:latin typeface="黑体"/>
                <a:ea typeface="黑体"/>
              </a:rPr>
              <a:t>)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ω</a:t>
            </a:r>
            <a:r>
              <a:rPr lang="en-US" sz="2400" b="1">
                <a:latin typeface="黑体"/>
                <a:ea typeface="黑体"/>
              </a:rPr>
              <a:t>    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5137" name="Text Box 64"/>
          <p:cNvSpPr/>
          <p:nvPr/>
        </p:nvSpPr>
        <p:spPr>
          <a:xfrm>
            <a:off x="2347913" y="40259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just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② pos(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(E)</a:t>
            </a:r>
            <a:r>
              <a:rPr lang="en-US" sz="2400" b="1">
                <a:latin typeface="黑体"/>
                <a:ea typeface="黑体"/>
              </a:rPr>
              <a:t>)=pos(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>
                <a:latin typeface="黑体"/>
                <a:ea typeface="黑体"/>
              </a:rPr>
              <a:t>)    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5138" name="Text Box 65"/>
          <p:cNvSpPr/>
          <p:nvPr/>
        </p:nvSpPr>
        <p:spPr>
          <a:xfrm>
            <a:off x="2347913" y="44069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just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③ pos(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i</a:t>
            </a:r>
            <a:r>
              <a:rPr lang="en-US" sz="2400" b="1">
                <a:latin typeface="黑体"/>
                <a:ea typeface="黑体"/>
              </a:rPr>
              <a:t>)=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i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5139" name="Text Box 66"/>
          <p:cNvSpPr/>
          <p:nvPr/>
        </p:nvSpPr>
        <p:spPr>
          <a:xfrm>
            <a:off x="1677988" y="5351463"/>
            <a:ext cx="6770687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⑴ </a:t>
            </a:r>
            <a:r>
              <a:rPr lang="zh-CN" sz="2400" b="1">
                <a:latin typeface="黑体"/>
                <a:ea typeface="黑体"/>
              </a:rPr>
              <a:t>方框内的三个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定义式</a:t>
            </a:r>
            <a:r>
              <a:rPr lang="zh-CN" sz="2400" b="1">
                <a:latin typeface="黑体"/>
                <a:ea typeface="黑体"/>
              </a:rPr>
              <a:t> ，为</a:t>
            </a:r>
            <a:r>
              <a:rPr lang="zh-CN" sz="2400" b="1">
                <a:solidFill>
                  <a:srgbClr val="CC3300"/>
                </a:solidFill>
                <a:latin typeface="黑体"/>
                <a:ea typeface="黑体"/>
              </a:rPr>
              <a:t>逆波兰式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翻译法则</a:t>
            </a:r>
            <a:r>
              <a:rPr lang="zh-CN" sz="2400" b="1">
                <a:latin typeface="黑体"/>
                <a:ea typeface="黑体"/>
              </a:rPr>
              <a:t>；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5140" name="Text Box 69"/>
          <p:cNvSpPr/>
          <p:nvPr/>
        </p:nvSpPr>
        <p:spPr>
          <a:xfrm>
            <a:off x="1677988" y="5784850"/>
            <a:ext cx="68421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⑵ 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定义式</a:t>
            </a:r>
            <a:r>
              <a:rPr lang="zh-CN" sz="2400" b="1">
                <a:latin typeface="黑体"/>
                <a:ea typeface="黑体"/>
              </a:rPr>
              <a:t>中的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ω</a:t>
            </a:r>
            <a:r>
              <a:rPr lang="zh-CN" sz="2400" b="1">
                <a:latin typeface="黑体"/>
                <a:ea typeface="黑体"/>
              </a:rPr>
              <a:t>为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 baseline="-30000">
                <a:solidFill>
                  <a:srgbClr val="0000CC"/>
                </a:solidFill>
                <a:latin typeface="黑体"/>
                <a:ea typeface="黑体"/>
              </a:rPr>
              <a:t>1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ωE</a:t>
            </a:r>
            <a:r>
              <a:rPr lang="en-US" sz="2400" b="1" baseline="-30000">
                <a:solidFill>
                  <a:srgbClr val="0000CC"/>
                </a:solidFill>
                <a:latin typeface="黑体"/>
                <a:ea typeface="黑体"/>
              </a:rPr>
              <a:t>2 </a:t>
            </a:r>
            <a:r>
              <a:rPr lang="zh-CN" sz="2400" b="1">
                <a:latin typeface="黑体"/>
                <a:ea typeface="黑体"/>
              </a:rPr>
              <a:t>中</a:t>
            </a:r>
            <a:r>
              <a:rPr lang="zh-CN" sz="2400" b="1">
                <a:solidFill>
                  <a:srgbClr val="CC3300"/>
                </a:solidFill>
                <a:latin typeface="黑体"/>
                <a:ea typeface="黑体"/>
              </a:rPr>
              <a:t>最后运算的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算符</a:t>
            </a:r>
            <a:r>
              <a:rPr lang="zh-CN" sz="2400" b="1">
                <a:latin typeface="黑体"/>
                <a:ea typeface="黑体"/>
              </a:rPr>
              <a:t>！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5141" name="Text Box 73"/>
          <p:cNvSpPr/>
          <p:nvPr/>
        </p:nvSpPr>
        <p:spPr>
          <a:xfrm>
            <a:off x="1101725" y="3624263"/>
            <a:ext cx="1017588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 b="1">
                <a:latin typeface="黑体"/>
                <a:ea typeface="黑体"/>
              </a:rPr>
              <a:t>则：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5142" name="Text Box 74"/>
          <p:cNvSpPr/>
          <p:nvPr/>
        </p:nvSpPr>
        <p:spPr>
          <a:xfrm>
            <a:off x="381000" y="5208588"/>
            <a:ext cx="121285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FF"/>
                </a:solidFill>
                <a:latin typeface="黑体"/>
                <a:ea typeface="黑体"/>
              </a:rPr>
              <a:t>【</a:t>
            </a:r>
            <a:r>
              <a:rPr lang="zh-CN" sz="2400" b="1">
                <a:solidFill>
                  <a:srgbClr val="0000FF"/>
                </a:solidFill>
                <a:latin typeface="黑体"/>
                <a:ea typeface="黑体"/>
              </a:rPr>
              <a:t>注</a:t>
            </a:r>
            <a:r>
              <a:rPr lang="en-US" sz="2400" b="1">
                <a:solidFill>
                  <a:srgbClr val="0000FF"/>
                </a:solidFill>
                <a:latin typeface="黑体"/>
                <a:ea typeface="黑体"/>
              </a:rPr>
              <a:t>】</a:t>
            </a:r>
            <a:endParaRPr lang="en-US" sz="2400" b="1">
              <a:solidFill>
                <a:srgbClr val="0000FF"/>
              </a:solidFill>
              <a:latin typeface="黑体"/>
              <a:ea typeface="黑体"/>
            </a:endParaRPr>
          </a:p>
        </p:txBody>
      </p:sp>
      <p:sp>
        <p:nvSpPr>
          <p:cNvPr id="5143" name="Text Box 78"/>
          <p:cNvSpPr/>
          <p:nvPr/>
        </p:nvSpPr>
        <p:spPr>
          <a:xfrm>
            <a:off x="4629150" y="2255838"/>
            <a:ext cx="122555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a b +</a:t>
            </a:r>
            <a:endParaRPr lang="en-US" sz="28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cxnSp>
        <p:nvCxnSpPr>
          <p:cNvPr id="5144" name="Line 79"/>
          <p:cNvCxnSpPr/>
          <p:nvPr/>
        </p:nvCxnSpPr>
        <p:spPr>
          <a:xfrm>
            <a:off x="2973388" y="2759075"/>
            <a:ext cx="792162" cy="0"/>
          </a:xfrm>
          <a:prstGeom prst="line">
            <a:avLst/>
          </a:prstGeom>
          <a:noFill/>
          <a:ln w="12700" cap="sq">
            <a:solidFill>
              <a:schemeClr val="hlink"/>
            </a:solidFill>
            <a:miter/>
          </a:ln>
        </p:spPr>
      </p:cxnSp>
      <p:cxnSp>
        <p:nvCxnSpPr>
          <p:cNvPr id="5145" name="Line 80"/>
          <p:cNvCxnSpPr/>
          <p:nvPr/>
        </p:nvCxnSpPr>
        <p:spPr>
          <a:xfrm>
            <a:off x="4702175" y="2759075"/>
            <a:ext cx="863600" cy="0"/>
          </a:xfrm>
          <a:prstGeom prst="line">
            <a:avLst/>
          </a:prstGeom>
          <a:noFill/>
          <a:ln w="12700" cap="sq">
            <a:solidFill>
              <a:schemeClr val="hlink"/>
            </a:solidFill>
            <a:miter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AutoShape 139"/>
          <p:cNvSpPr/>
          <p:nvPr/>
        </p:nvSpPr>
        <p:spPr>
          <a:xfrm>
            <a:off x="1011238" y="5402263"/>
            <a:ext cx="7010400" cy="9906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12700" cap="sq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6147" name="Rectangle 2"/>
          <p:cNvSpPr/>
          <p:nvPr/>
        </p:nvSpPr>
        <p:spPr>
          <a:xfrm>
            <a:off x="706438" y="296863"/>
            <a:ext cx="5668962" cy="387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3200" b="1">
                <a:solidFill>
                  <a:srgbClr val="CC0000"/>
                </a:solidFill>
                <a:latin typeface="黑体"/>
                <a:ea typeface="黑体"/>
              </a:rPr>
              <a:t>※ </a:t>
            </a:r>
            <a:r>
              <a:rPr lang="zh-CN" sz="3200" b="1">
                <a:solidFill>
                  <a:srgbClr val="CC0000"/>
                </a:solidFill>
                <a:latin typeface="黑体"/>
                <a:ea typeface="黑体"/>
              </a:rPr>
              <a:t>表达式</a:t>
            </a:r>
            <a:r>
              <a:rPr lang="zh-CN" sz="3200" b="1">
                <a:solidFill>
                  <a:srgbClr val="0000CC"/>
                </a:solidFill>
                <a:latin typeface="黑体"/>
                <a:ea typeface="黑体"/>
              </a:rPr>
              <a:t>逆波兰式</a:t>
            </a:r>
            <a:r>
              <a:rPr lang="zh-CN" sz="3200" b="1">
                <a:solidFill>
                  <a:srgbClr val="CC0000"/>
                </a:solidFill>
                <a:latin typeface="黑体"/>
                <a:ea typeface="黑体"/>
              </a:rPr>
              <a:t>翻译示例</a:t>
            </a:r>
            <a:r>
              <a:rPr lang="en-US" sz="3200" b="1">
                <a:solidFill>
                  <a:srgbClr val="CC3300"/>
                </a:solidFill>
                <a:latin typeface="黑体"/>
                <a:ea typeface="黑体"/>
              </a:rPr>
              <a:t>:</a:t>
            </a:r>
            <a:endParaRPr lang="en-US" sz="3200" b="1">
              <a:solidFill>
                <a:srgbClr val="CC0000"/>
              </a:solidFill>
              <a:latin typeface="黑体"/>
              <a:ea typeface="黑体"/>
            </a:endParaRPr>
          </a:p>
        </p:txBody>
      </p:sp>
      <p:sp>
        <p:nvSpPr>
          <p:cNvPr id="6148" name="Rectangle 7"/>
          <p:cNvSpPr/>
          <p:nvPr/>
        </p:nvSpPr>
        <p:spPr>
          <a:xfrm>
            <a:off x="782638" y="982663"/>
            <a:ext cx="7543800" cy="426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6149" name="Text Box 8"/>
          <p:cNvSpPr/>
          <p:nvPr/>
        </p:nvSpPr>
        <p:spPr>
          <a:xfrm>
            <a:off x="706438" y="1135063"/>
            <a:ext cx="70866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latin typeface="黑体"/>
                <a:ea typeface="黑体"/>
              </a:rPr>
              <a:t>【</a:t>
            </a:r>
            <a:r>
              <a:rPr lang="zh-CN" sz="2800" b="1">
                <a:latin typeface="黑体"/>
                <a:ea typeface="黑体"/>
              </a:rPr>
              <a:t>例</a:t>
            </a:r>
            <a:r>
              <a:rPr lang="en-US" sz="2800" b="1">
                <a:latin typeface="黑体"/>
                <a:ea typeface="黑体"/>
              </a:rPr>
              <a:t>7.1】 x*(a+b/d)&lt;(-e+5) ,  pos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( )</a:t>
            </a:r>
            <a:r>
              <a:rPr lang="en-US" sz="2800" b="1">
                <a:latin typeface="黑体"/>
                <a:ea typeface="黑体"/>
              </a:rPr>
              <a:t> ?  </a:t>
            </a:r>
            <a:endParaRPr lang="en-US" sz="2800" b="1">
              <a:latin typeface="黑体"/>
              <a:ea typeface="黑体"/>
            </a:endParaRPr>
          </a:p>
        </p:txBody>
      </p:sp>
      <p:sp>
        <p:nvSpPr>
          <p:cNvPr id="6150" name="Text Box 22"/>
          <p:cNvSpPr/>
          <p:nvPr/>
        </p:nvSpPr>
        <p:spPr>
          <a:xfrm>
            <a:off x="1620838" y="2659063"/>
            <a:ext cx="9144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=</a:t>
            </a:r>
            <a:r>
              <a:rPr lang="en-US" sz="2800" b="1">
                <a:solidFill>
                  <a:srgbClr val="006600"/>
                </a:solidFill>
                <a:latin typeface="黑体"/>
                <a:ea typeface="黑体"/>
              </a:rPr>
              <a:t> </a:t>
            </a:r>
            <a:r>
              <a:rPr lang="en-US" sz="2800" b="1">
                <a:solidFill>
                  <a:schemeClr val="tx2"/>
                </a:solidFill>
                <a:latin typeface="黑体"/>
                <a:ea typeface="黑体"/>
              </a:rPr>
              <a:t>x</a:t>
            </a:r>
            <a:endParaRPr lang="en-US" sz="2800" b="1">
              <a:solidFill>
                <a:srgbClr val="000000"/>
              </a:solidFill>
              <a:latin typeface="黑体"/>
              <a:ea typeface="黑体"/>
            </a:endParaRPr>
          </a:p>
        </p:txBody>
      </p:sp>
      <p:sp>
        <p:nvSpPr>
          <p:cNvPr id="6151" name="Oval 23"/>
          <p:cNvSpPr/>
          <p:nvPr/>
        </p:nvSpPr>
        <p:spPr>
          <a:xfrm>
            <a:off x="3525838" y="2659063"/>
            <a:ext cx="228600" cy="4572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6152" name="Oval 24"/>
          <p:cNvSpPr/>
          <p:nvPr/>
        </p:nvSpPr>
        <p:spPr>
          <a:xfrm>
            <a:off x="3144838" y="2582863"/>
            <a:ext cx="1295400" cy="6096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6153" name="Text Box 25"/>
          <p:cNvSpPr/>
          <p:nvPr/>
        </p:nvSpPr>
        <p:spPr>
          <a:xfrm>
            <a:off x="1087438" y="1668463"/>
            <a:ext cx="46482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solidFill>
                  <a:srgbClr val="006600"/>
                </a:solidFill>
                <a:latin typeface="黑体"/>
                <a:ea typeface="黑体"/>
              </a:rPr>
              <a:t>∵ </a:t>
            </a:r>
            <a:r>
              <a:rPr lang="en-US" sz="2800" b="1">
                <a:latin typeface="黑体"/>
                <a:ea typeface="黑体"/>
              </a:rPr>
              <a:t>pos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(</a:t>
            </a:r>
            <a:r>
              <a:rPr lang="en-US" sz="2800" b="1">
                <a:latin typeface="黑体"/>
                <a:ea typeface="黑体"/>
              </a:rPr>
              <a:t>x*(a+b/d)&lt;(-e+5)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)</a:t>
            </a:r>
            <a:r>
              <a:rPr lang="en-US" sz="2800" b="1">
                <a:latin typeface="黑体"/>
                <a:ea typeface="黑体"/>
              </a:rPr>
              <a:t> </a:t>
            </a:r>
            <a:endParaRPr lang="en-US" sz="2800" b="1">
              <a:latin typeface="黑体"/>
              <a:ea typeface="黑体"/>
            </a:endParaRPr>
          </a:p>
        </p:txBody>
      </p:sp>
      <p:sp>
        <p:nvSpPr>
          <p:cNvPr id="6154" name="Text Box 26"/>
          <p:cNvSpPr/>
          <p:nvPr/>
        </p:nvSpPr>
        <p:spPr>
          <a:xfrm>
            <a:off x="1620838" y="2201863"/>
            <a:ext cx="32766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=</a:t>
            </a:r>
            <a:r>
              <a:rPr lang="en-US" sz="2800" b="1">
                <a:latin typeface="黑体"/>
                <a:ea typeface="黑体"/>
              </a:rPr>
              <a:t> pos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(</a:t>
            </a:r>
            <a:r>
              <a:rPr lang="en-US" sz="2800" b="1">
                <a:solidFill>
                  <a:schemeClr val="tx2"/>
                </a:solidFill>
                <a:latin typeface="黑体"/>
                <a:ea typeface="黑体"/>
              </a:rPr>
              <a:t>x*</a:t>
            </a:r>
            <a:r>
              <a:rPr lang="en-US" sz="2800" b="1">
                <a:latin typeface="黑体"/>
                <a:ea typeface="黑体"/>
              </a:rPr>
              <a:t>(a+b/d)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)</a:t>
            </a:r>
            <a:endParaRPr lang="en-US" sz="2800" b="1">
              <a:solidFill>
                <a:srgbClr val="006600"/>
              </a:solidFill>
              <a:latin typeface="黑体"/>
              <a:ea typeface="黑体"/>
            </a:endParaRPr>
          </a:p>
        </p:txBody>
      </p:sp>
      <p:sp>
        <p:nvSpPr>
          <p:cNvPr id="6155" name="Oval 27"/>
          <p:cNvSpPr/>
          <p:nvPr/>
        </p:nvSpPr>
        <p:spPr>
          <a:xfrm>
            <a:off x="4059238" y="1668463"/>
            <a:ext cx="228600" cy="5334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6156" name="Oval 31"/>
          <p:cNvSpPr/>
          <p:nvPr/>
        </p:nvSpPr>
        <p:spPr>
          <a:xfrm>
            <a:off x="2916238" y="2201863"/>
            <a:ext cx="304800" cy="4572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6157" name="Text Box 15"/>
          <p:cNvSpPr/>
          <p:nvPr/>
        </p:nvSpPr>
        <p:spPr>
          <a:xfrm>
            <a:off x="1620838" y="3116263"/>
            <a:ext cx="9144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=</a:t>
            </a:r>
            <a:r>
              <a:rPr lang="en-US" sz="2800" b="1">
                <a:latin typeface="黑体"/>
                <a:ea typeface="黑体"/>
              </a:rPr>
              <a:t> x</a:t>
            </a:r>
            <a:endParaRPr lang="en-US" sz="2800" b="1">
              <a:solidFill>
                <a:srgbClr val="336600"/>
              </a:solidFill>
              <a:latin typeface="黑体"/>
              <a:ea typeface="黑体"/>
            </a:endParaRPr>
          </a:p>
        </p:txBody>
      </p:sp>
      <p:grpSp>
        <p:nvGrpSpPr>
          <p:cNvPr id="6158" name="Group 117"/>
          <p:cNvGrpSpPr/>
          <p:nvPr/>
        </p:nvGrpSpPr>
        <p:grpSpPr>
          <a:xfrm>
            <a:off x="4440238" y="4030663"/>
            <a:ext cx="381000" cy="519112"/>
            <a:chOff x="5040" y="288"/>
            <a:chExt cx="240" cy="352"/>
          </a:xfrm>
        </p:grpSpPr>
        <p:sp>
          <p:nvSpPr>
            <p:cNvPr id="6191" name="Text Box 115"/>
            <p:cNvSpPr/>
            <p:nvPr/>
          </p:nvSpPr>
          <p:spPr>
            <a:xfrm>
              <a:off x="5040" y="288"/>
              <a:ext cx="240" cy="3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800" b="1">
                  <a:latin typeface="黑体"/>
                  <a:ea typeface="黑体"/>
                </a:rPr>
                <a:t>-</a:t>
              </a:r>
              <a:endParaRPr lang="en-US" sz="2800" b="1">
                <a:latin typeface="黑体"/>
                <a:ea typeface="黑体"/>
              </a:endParaRPr>
            </a:p>
          </p:txBody>
        </p:sp>
        <p:sp>
          <p:nvSpPr>
            <p:cNvPr id="6192" name="Oval 116"/>
            <p:cNvSpPr/>
            <p:nvPr/>
          </p:nvSpPr>
          <p:spPr>
            <a:xfrm>
              <a:off x="5040" y="33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</p:grpSp>
      <p:sp>
        <p:nvSpPr>
          <p:cNvPr id="6159" name="Text Box 17"/>
          <p:cNvSpPr/>
          <p:nvPr/>
        </p:nvSpPr>
        <p:spPr>
          <a:xfrm>
            <a:off x="1620838" y="3573463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=</a:t>
            </a:r>
            <a:r>
              <a:rPr lang="en-US" sz="2800" b="1">
                <a:latin typeface="黑体"/>
                <a:ea typeface="黑体"/>
              </a:rPr>
              <a:t> x a</a:t>
            </a:r>
            <a:endParaRPr lang="en-US" sz="2800" b="1">
              <a:solidFill>
                <a:srgbClr val="336600"/>
              </a:solidFill>
              <a:latin typeface="黑体"/>
              <a:ea typeface="黑体"/>
            </a:endParaRPr>
          </a:p>
        </p:txBody>
      </p:sp>
      <p:sp>
        <p:nvSpPr>
          <p:cNvPr id="6160" name="Text Box 16"/>
          <p:cNvSpPr/>
          <p:nvPr/>
        </p:nvSpPr>
        <p:spPr>
          <a:xfrm>
            <a:off x="1087438" y="4564063"/>
            <a:ext cx="5105400" cy="4889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hlink"/>
            </a:solidFill>
            <a:miter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solidFill>
                  <a:srgbClr val="336600"/>
                </a:solidFill>
                <a:latin typeface="黑体"/>
                <a:ea typeface="黑体"/>
              </a:rPr>
              <a:t>∴ </a:t>
            </a:r>
            <a:r>
              <a:rPr lang="en-US" sz="2800" b="1">
                <a:latin typeface="黑体"/>
                <a:ea typeface="黑体"/>
              </a:rPr>
              <a:t>pos( )= xabd/+*e  5+&lt;</a:t>
            </a:r>
            <a:endParaRPr lang="en-US" sz="2800" b="1">
              <a:latin typeface="黑体"/>
              <a:ea typeface="黑体"/>
            </a:endParaRPr>
          </a:p>
        </p:txBody>
      </p:sp>
      <p:sp>
        <p:nvSpPr>
          <p:cNvPr id="6161" name="Text Box 132"/>
          <p:cNvSpPr/>
          <p:nvPr/>
        </p:nvSpPr>
        <p:spPr>
          <a:xfrm>
            <a:off x="1620838" y="4030663"/>
            <a:ext cx="26670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=</a:t>
            </a:r>
            <a:r>
              <a:rPr lang="en-US" sz="2800" b="1">
                <a:latin typeface="黑体"/>
                <a:ea typeface="黑体"/>
              </a:rPr>
              <a:t> x a bd/ + *</a:t>
            </a:r>
            <a:endParaRPr lang="en-US" sz="2800" b="1">
              <a:solidFill>
                <a:srgbClr val="336600"/>
              </a:solidFill>
              <a:latin typeface="黑体"/>
              <a:ea typeface="黑体"/>
            </a:endParaRPr>
          </a:p>
        </p:txBody>
      </p:sp>
      <p:grpSp>
        <p:nvGrpSpPr>
          <p:cNvPr id="6162" name="Group 121"/>
          <p:cNvGrpSpPr/>
          <p:nvPr/>
        </p:nvGrpSpPr>
        <p:grpSpPr>
          <a:xfrm>
            <a:off x="4592638" y="4640263"/>
            <a:ext cx="381000" cy="519112"/>
            <a:chOff x="5040" y="288"/>
            <a:chExt cx="240" cy="337"/>
          </a:xfrm>
        </p:grpSpPr>
        <p:sp>
          <p:nvSpPr>
            <p:cNvPr id="6189" name="Text Box 122"/>
            <p:cNvSpPr/>
            <p:nvPr/>
          </p:nvSpPr>
          <p:spPr>
            <a:xfrm>
              <a:off x="5040" y="288"/>
              <a:ext cx="240" cy="33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800" b="1">
                  <a:latin typeface="黑体"/>
                  <a:ea typeface="黑体"/>
                </a:rPr>
                <a:t>-</a:t>
              </a:r>
              <a:endParaRPr lang="en-US" sz="2800" b="1">
                <a:latin typeface="黑体"/>
                <a:ea typeface="黑体"/>
              </a:endParaRPr>
            </a:p>
          </p:txBody>
        </p:sp>
        <p:sp>
          <p:nvSpPr>
            <p:cNvPr id="6190" name="Oval 123"/>
            <p:cNvSpPr/>
            <p:nvPr/>
          </p:nvSpPr>
          <p:spPr>
            <a:xfrm>
              <a:off x="5040" y="33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</p:grpSp>
      <p:sp>
        <p:nvSpPr>
          <p:cNvPr id="6163" name="Text Box 133"/>
          <p:cNvSpPr/>
          <p:nvPr/>
        </p:nvSpPr>
        <p:spPr>
          <a:xfrm>
            <a:off x="1011238" y="5402263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【</a:t>
            </a:r>
            <a:r>
              <a:rPr lang="zh-CN" sz="2400" b="1">
                <a:latin typeface="黑体"/>
                <a:ea typeface="黑体"/>
              </a:rPr>
              <a:t>注</a:t>
            </a:r>
            <a:r>
              <a:rPr lang="en-US" sz="2400" b="1">
                <a:latin typeface="黑体"/>
                <a:ea typeface="黑体"/>
              </a:rPr>
              <a:t>】 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单目</a:t>
            </a:r>
            <a:r>
              <a:rPr lang="zh-CN" sz="2400" b="1">
                <a:latin typeface="黑体"/>
                <a:ea typeface="黑体"/>
              </a:rPr>
              <a:t>运算的</a:t>
            </a:r>
            <a:r>
              <a:rPr lang="zh-CN" sz="2400" b="1">
                <a:solidFill>
                  <a:srgbClr val="CC3300"/>
                </a:solidFill>
                <a:latin typeface="黑体"/>
                <a:ea typeface="黑体"/>
              </a:rPr>
              <a:t>逆波兰式：</a:t>
            </a:r>
            <a:endParaRPr lang="zh-CN" sz="24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sp>
        <p:nvSpPr>
          <p:cNvPr id="6164" name="Text Box 134"/>
          <p:cNvSpPr/>
          <p:nvPr/>
        </p:nvSpPr>
        <p:spPr>
          <a:xfrm>
            <a:off x="5202238" y="5402263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CC3300"/>
                </a:solidFill>
                <a:latin typeface="黑体"/>
                <a:ea typeface="黑体"/>
              </a:rPr>
              <a:t>pos(-e)= e -</a:t>
            </a:r>
            <a:endParaRPr lang="en-US" sz="24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sp>
        <p:nvSpPr>
          <p:cNvPr id="6165" name="Text Box 135"/>
          <p:cNvSpPr/>
          <p:nvPr/>
        </p:nvSpPr>
        <p:spPr>
          <a:xfrm>
            <a:off x="1316038" y="5859463"/>
            <a:ext cx="6477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 b="1">
                <a:latin typeface="黑体"/>
                <a:ea typeface="黑体"/>
              </a:rPr>
              <a:t>为便于与双目运算符相区别，这里用   代之。</a:t>
            </a:r>
            <a:endParaRPr lang="zh-CN" sz="2400" b="1">
              <a:latin typeface="黑体"/>
              <a:ea typeface="黑体"/>
            </a:endParaRPr>
          </a:p>
        </p:txBody>
      </p:sp>
      <p:grpSp>
        <p:nvGrpSpPr>
          <p:cNvPr id="6166" name="Group 165"/>
          <p:cNvGrpSpPr/>
          <p:nvPr/>
        </p:nvGrpSpPr>
        <p:grpSpPr>
          <a:xfrm>
            <a:off x="6303963" y="5797550"/>
            <a:ext cx="381000" cy="519113"/>
            <a:chOff x="4740" y="2614"/>
            <a:chExt cx="240" cy="327"/>
          </a:xfrm>
        </p:grpSpPr>
        <p:sp>
          <p:nvSpPr>
            <p:cNvPr id="6187" name="Text Box 137"/>
            <p:cNvSpPr/>
            <p:nvPr/>
          </p:nvSpPr>
          <p:spPr>
            <a:xfrm>
              <a:off x="4740" y="2614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800" b="1">
                  <a:solidFill>
                    <a:srgbClr val="CC3300"/>
                  </a:solidFill>
                  <a:latin typeface="黑体"/>
                  <a:ea typeface="黑体"/>
                </a:rPr>
                <a:t>-</a:t>
              </a:r>
              <a:endParaRPr lang="en-US" sz="2800" b="1">
                <a:solidFill>
                  <a:srgbClr val="CC3300"/>
                </a:solidFill>
                <a:latin typeface="黑体"/>
                <a:ea typeface="黑体"/>
              </a:endParaRPr>
            </a:p>
          </p:txBody>
        </p:sp>
        <p:sp>
          <p:nvSpPr>
            <p:cNvPr id="6188" name="Oval 138"/>
            <p:cNvSpPr/>
            <p:nvPr/>
          </p:nvSpPr>
          <p:spPr>
            <a:xfrm>
              <a:off x="4740" y="2704"/>
              <a:ext cx="227" cy="182"/>
            </a:xfrm>
            <a:prstGeom prst="ellipse">
              <a:avLst/>
            </a:prstGeom>
            <a:noFill/>
            <a:ln w="12700" cap="sq">
              <a:solidFill>
                <a:schemeClr val="hlink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</p:grpSp>
      <p:sp>
        <p:nvSpPr>
          <p:cNvPr id="6167" name="Text Box 144"/>
          <p:cNvSpPr/>
          <p:nvPr/>
        </p:nvSpPr>
        <p:spPr>
          <a:xfrm>
            <a:off x="4897438" y="2659063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latin typeface="黑体"/>
                <a:ea typeface="黑体"/>
              </a:rPr>
              <a:t>pos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(</a:t>
            </a:r>
            <a:r>
              <a:rPr lang="en-US" sz="2800" b="1">
                <a:solidFill>
                  <a:schemeClr val="tx2"/>
                </a:solidFill>
                <a:latin typeface="黑体"/>
                <a:ea typeface="黑体"/>
              </a:rPr>
              <a:t>-</a:t>
            </a:r>
            <a:r>
              <a:rPr lang="en-US" sz="2800" b="1">
                <a:latin typeface="黑体"/>
                <a:ea typeface="黑体"/>
              </a:rPr>
              <a:t>e+5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)</a:t>
            </a:r>
            <a:r>
              <a:rPr lang="en-US" sz="2800" b="1">
                <a:solidFill>
                  <a:srgbClr val="000000"/>
                </a:solidFill>
                <a:latin typeface="黑体"/>
                <a:ea typeface="黑体"/>
              </a:rPr>
              <a:t>&lt;</a:t>
            </a:r>
            <a:endParaRPr lang="en-US" sz="2800" b="1">
              <a:solidFill>
                <a:srgbClr val="000000"/>
              </a:solidFill>
              <a:latin typeface="黑体"/>
              <a:ea typeface="黑体"/>
            </a:endParaRPr>
          </a:p>
        </p:txBody>
      </p:sp>
      <p:sp>
        <p:nvSpPr>
          <p:cNvPr id="6168" name="Text Box 145"/>
          <p:cNvSpPr/>
          <p:nvPr/>
        </p:nvSpPr>
        <p:spPr>
          <a:xfrm>
            <a:off x="4516438" y="3116263"/>
            <a:ext cx="23622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latin typeface="黑体"/>
                <a:ea typeface="黑体"/>
              </a:rPr>
              <a:t>* pos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(</a:t>
            </a:r>
            <a:r>
              <a:rPr lang="en-US" sz="2800" b="1">
                <a:solidFill>
                  <a:schemeClr val="tx2"/>
                </a:solidFill>
                <a:latin typeface="黑体"/>
                <a:ea typeface="黑体"/>
              </a:rPr>
              <a:t>-</a:t>
            </a:r>
            <a:r>
              <a:rPr lang="en-US" sz="2800" b="1">
                <a:latin typeface="黑体"/>
                <a:ea typeface="黑体"/>
              </a:rPr>
              <a:t>e+5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)</a:t>
            </a:r>
            <a:r>
              <a:rPr lang="en-US" sz="2800" b="1">
                <a:latin typeface="黑体"/>
                <a:ea typeface="黑体"/>
              </a:rPr>
              <a:t>&lt;</a:t>
            </a:r>
            <a:endParaRPr lang="en-US" sz="2800" b="1">
              <a:solidFill>
                <a:srgbClr val="336600"/>
              </a:solidFill>
              <a:latin typeface="黑体"/>
              <a:ea typeface="黑体"/>
            </a:endParaRPr>
          </a:p>
        </p:txBody>
      </p:sp>
      <p:sp>
        <p:nvSpPr>
          <p:cNvPr id="6169" name="Text Box 146"/>
          <p:cNvSpPr/>
          <p:nvPr/>
        </p:nvSpPr>
        <p:spPr>
          <a:xfrm>
            <a:off x="3449638" y="3573463"/>
            <a:ext cx="7620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latin typeface="黑体"/>
                <a:ea typeface="黑体"/>
              </a:rPr>
              <a:t>+ *</a:t>
            </a:r>
            <a:endParaRPr lang="en-US" sz="2800" b="1">
              <a:solidFill>
                <a:srgbClr val="336600"/>
              </a:solidFill>
              <a:latin typeface="黑体"/>
              <a:ea typeface="黑体"/>
            </a:endParaRPr>
          </a:p>
        </p:txBody>
      </p:sp>
      <p:sp>
        <p:nvSpPr>
          <p:cNvPr id="6170" name="Text Box 147"/>
          <p:cNvSpPr/>
          <p:nvPr/>
        </p:nvSpPr>
        <p:spPr>
          <a:xfrm>
            <a:off x="4821238" y="4030663"/>
            <a:ext cx="13716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solidFill>
                  <a:schemeClr val="tx2"/>
                </a:solidFill>
                <a:latin typeface="黑体"/>
                <a:ea typeface="黑体"/>
              </a:rPr>
              <a:t>5</a:t>
            </a:r>
            <a:r>
              <a:rPr lang="en-US" sz="2800" b="1">
                <a:latin typeface="黑体"/>
                <a:ea typeface="黑体"/>
              </a:rPr>
              <a:t> + &lt;</a:t>
            </a:r>
            <a:endParaRPr lang="en-US" sz="2800" b="1">
              <a:solidFill>
                <a:srgbClr val="336600"/>
              </a:solidFill>
              <a:latin typeface="黑体"/>
              <a:ea typeface="黑体"/>
            </a:endParaRPr>
          </a:p>
        </p:txBody>
      </p:sp>
      <p:cxnSp>
        <p:nvCxnSpPr>
          <p:cNvPr id="6171" name="Line 148"/>
          <p:cNvCxnSpPr/>
          <p:nvPr/>
        </p:nvCxnSpPr>
        <p:spPr>
          <a:xfrm>
            <a:off x="1697038" y="2125663"/>
            <a:ext cx="3733800" cy="0"/>
          </a:xfrm>
          <a:prstGeom prst="line">
            <a:avLst/>
          </a:prstGeom>
          <a:noFill/>
          <a:ln w="28575">
            <a:solidFill>
              <a:srgbClr val="CC3300"/>
            </a:solidFill>
            <a:prstDash val="sysDot"/>
            <a:miter/>
          </a:ln>
        </p:spPr>
      </p:cxnSp>
      <p:cxnSp>
        <p:nvCxnSpPr>
          <p:cNvPr id="6172" name="Line 149"/>
          <p:cNvCxnSpPr/>
          <p:nvPr/>
        </p:nvCxnSpPr>
        <p:spPr>
          <a:xfrm>
            <a:off x="2078038" y="2659063"/>
            <a:ext cx="2362200" cy="0"/>
          </a:xfrm>
          <a:prstGeom prst="line">
            <a:avLst/>
          </a:prstGeom>
          <a:noFill/>
          <a:ln w="28575">
            <a:solidFill>
              <a:srgbClr val="CC3300"/>
            </a:solidFill>
            <a:prstDash val="sysDot"/>
            <a:miter/>
          </a:ln>
        </p:spPr>
      </p:cxnSp>
      <p:cxnSp>
        <p:nvCxnSpPr>
          <p:cNvPr id="6173" name="Line 150"/>
          <p:cNvCxnSpPr/>
          <p:nvPr/>
        </p:nvCxnSpPr>
        <p:spPr>
          <a:xfrm>
            <a:off x="2382838" y="3116263"/>
            <a:ext cx="2133600" cy="0"/>
          </a:xfrm>
          <a:prstGeom prst="line">
            <a:avLst/>
          </a:prstGeom>
          <a:noFill/>
          <a:ln w="28575">
            <a:solidFill>
              <a:srgbClr val="CC3300"/>
            </a:solidFill>
            <a:prstDash val="sysDot"/>
            <a:miter/>
          </a:ln>
        </p:spPr>
      </p:cxnSp>
      <p:sp>
        <p:nvSpPr>
          <p:cNvPr id="6174" name="Text Box 152"/>
          <p:cNvSpPr/>
          <p:nvPr/>
        </p:nvSpPr>
        <p:spPr>
          <a:xfrm>
            <a:off x="2382838" y="2659063"/>
            <a:ext cx="27432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latin typeface="黑体"/>
                <a:ea typeface="黑体"/>
              </a:rPr>
              <a:t>pos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(</a:t>
            </a:r>
            <a:r>
              <a:rPr lang="en-US" sz="2800" b="1">
                <a:solidFill>
                  <a:srgbClr val="010000"/>
                </a:solidFill>
                <a:latin typeface="黑体"/>
                <a:ea typeface="黑体"/>
              </a:rPr>
              <a:t>(</a:t>
            </a:r>
            <a:r>
              <a:rPr lang="en-US" sz="2800" b="1">
                <a:latin typeface="黑体"/>
                <a:ea typeface="黑体"/>
              </a:rPr>
              <a:t>a+b/d)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)</a:t>
            </a:r>
            <a:r>
              <a:rPr lang="en-US" sz="2800" b="1">
                <a:solidFill>
                  <a:schemeClr val="tx2"/>
                </a:solidFill>
                <a:latin typeface="黑体"/>
                <a:ea typeface="黑体"/>
              </a:rPr>
              <a:t>*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  </a:t>
            </a:r>
            <a:endParaRPr lang="en-US" sz="2800" b="1">
              <a:solidFill>
                <a:srgbClr val="000000"/>
              </a:solidFill>
              <a:latin typeface="黑体"/>
              <a:ea typeface="黑体"/>
            </a:endParaRPr>
          </a:p>
        </p:txBody>
      </p:sp>
      <p:sp>
        <p:nvSpPr>
          <p:cNvPr id="6175" name="Text Box 153"/>
          <p:cNvSpPr/>
          <p:nvPr/>
        </p:nvSpPr>
        <p:spPr>
          <a:xfrm>
            <a:off x="2382838" y="3116263"/>
            <a:ext cx="24384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latin typeface="黑体"/>
                <a:ea typeface="黑体"/>
              </a:rPr>
              <a:t>a pos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(</a:t>
            </a:r>
            <a:r>
              <a:rPr lang="en-US" sz="2800" b="1">
                <a:latin typeface="黑体"/>
                <a:ea typeface="黑体"/>
              </a:rPr>
              <a:t>b/d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)</a:t>
            </a:r>
            <a:r>
              <a:rPr lang="en-US" sz="2800" b="1">
                <a:latin typeface="黑体"/>
                <a:ea typeface="黑体"/>
              </a:rPr>
              <a:t>+</a:t>
            </a:r>
            <a:endParaRPr lang="en-US" sz="2800" b="1">
              <a:solidFill>
                <a:srgbClr val="336600"/>
              </a:solidFill>
              <a:latin typeface="黑体"/>
              <a:ea typeface="黑体"/>
            </a:endParaRPr>
          </a:p>
        </p:txBody>
      </p:sp>
      <p:cxnSp>
        <p:nvCxnSpPr>
          <p:cNvPr id="6176" name="Line 154"/>
          <p:cNvCxnSpPr/>
          <p:nvPr/>
        </p:nvCxnSpPr>
        <p:spPr>
          <a:xfrm>
            <a:off x="2840038" y="3573463"/>
            <a:ext cx="1295400" cy="0"/>
          </a:xfrm>
          <a:prstGeom prst="line">
            <a:avLst/>
          </a:prstGeom>
          <a:noFill/>
          <a:ln w="28575">
            <a:solidFill>
              <a:srgbClr val="CC3300"/>
            </a:solidFill>
            <a:prstDash val="sysDot"/>
            <a:miter/>
          </a:ln>
        </p:spPr>
      </p:cxnSp>
      <p:sp>
        <p:nvSpPr>
          <p:cNvPr id="6177" name="Text Box 155"/>
          <p:cNvSpPr/>
          <p:nvPr/>
        </p:nvSpPr>
        <p:spPr>
          <a:xfrm>
            <a:off x="2763838" y="3573463"/>
            <a:ext cx="8382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latin typeface="黑体"/>
                <a:ea typeface="黑体"/>
              </a:rPr>
              <a:t>bd/</a:t>
            </a:r>
            <a:endParaRPr lang="en-US" sz="2800" b="1">
              <a:solidFill>
                <a:srgbClr val="336600"/>
              </a:solidFill>
              <a:latin typeface="黑体"/>
              <a:ea typeface="黑体"/>
            </a:endParaRPr>
          </a:p>
        </p:txBody>
      </p:sp>
      <p:cxnSp>
        <p:nvCxnSpPr>
          <p:cNvPr id="6178" name="Line 156"/>
          <p:cNvCxnSpPr/>
          <p:nvPr/>
        </p:nvCxnSpPr>
        <p:spPr>
          <a:xfrm>
            <a:off x="4973638" y="3573463"/>
            <a:ext cx="1524000" cy="0"/>
          </a:xfrm>
          <a:prstGeom prst="line">
            <a:avLst/>
          </a:prstGeom>
          <a:noFill/>
          <a:ln w="28575">
            <a:solidFill>
              <a:srgbClr val="CC3300"/>
            </a:solidFill>
            <a:prstDash val="sysDot"/>
            <a:miter/>
          </a:ln>
        </p:spPr>
      </p:cxnSp>
      <p:sp>
        <p:nvSpPr>
          <p:cNvPr id="6179" name="Text Box 157"/>
          <p:cNvSpPr/>
          <p:nvPr/>
        </p:nvSpPr>
        <p:spPr>
          <a:xfrm>
            <a:off x="4211638" y="35734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latin typeface="黑体"/>
                <a:ea typeface="黑体"/>
              </a:rPr>
              <a:t>pos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(</a:t>
            </a:r>
            <a:r>
              <a:rPr lang="en-US" sz="2800" b="1">
                <a:solidFill>
                  <a:schemeClr val="tx2"/>
                </a:solidFill>
                <a:latin typeface="黑体"/>
                <a:ea typeface="黑体"/>
              </a:rPr>
              <a:t>-</a:t>
            </a:r>
            <a:r>
              <a:rPr lang="en-US" sz="2800" b="1">
                <a:latin typeface="黑体"/>
                <a:ea typeface="黑体"/>
              </a:rPr>
              <a:t>e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)</a:t>
            </a:r>
            <a:r>
              <a:rPr lang="en-US" sz="2800" b="1">
                <a:solidFill>
                  <a:schemeClr val="tx2"/>
                </a:solidFill>
                <a:latin typeface="黑体"/>
                <a:ea typeface="黑体"/>
              </a:rPr>
              <a:t>5</a:t>
            </a:r>
            <a:r>
              <a:rPr lang="en-US" sz="2800" b="1">
                <a:latin typeface="黑体"/>
                <a:ea typeface="黑体"/>
              </a:rPr>
              <a:t> +</a:t>
            </a:r>
            <a:endParaRPr lang="en-US" sz="2800" b="1">
              <a:solidFill>
                <a:srgbClr val="336600"/>
              </a:solidFill>
              <a:latin typeface="黑体"/>
              <a:ea typeface="黑体"/>
            </a:endParaRPr>
          </a:p>
        </p:txBody>
      </p:sp>
      <p:sp>
        <p:nvSpPr>
          <p:cNvPr id="6180" name="Text Box 158"/>
          <p:cNvSpPr/>
          <p:nvPr/>
        </p:nvSpPr>
        <p:spPr>
          <a:xfrm>
            <a:off x="6116638" y="3573463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latin typeface="黑体"/>
                <a:ea typeface="黑体"/>
              </a:rPr>
              <a:t>&lt;</a:t>
            </a:r>
            <a:endParaRPr lang="en-US" sz="2800" b="1">
              <a:solidFill>
                <a:srgbClr val="336600"/>
              </a:solidFill>
              <a:latin typeface="黑体"/>
              <a:ea typeface="黑体"/>
            </a:endParaRPr>
          </a:p>
        </p:txBody>
      </p:sp>
      <p:cxnSp>
        <p:nvCxnSpPr>
          <p:cNvPr id="6181" name="Line 159"/>
          <p:cNvCxnSpPr/>
          <p:nvPr/>
        </p:nvCxnSpPr>
        <p:spPr>
          <a:xfrm>
            <a:off x="4287838" y="4030663"/>
            <a:ext cx="1143000" cy="0"/>
          </a:xfrm>
          <a:prstGeom prst="line">
            <a:avLst/>
          </a:prstGeom>
          <a:noFill/>
          <a:ln w="28575">
            <a:solidFill>
              <a:srgbClr val="CC3300"/>
            </a:solidFill>
            <a:prstDash val="sysDot"/>
            <a:miter/>
          </a:ln>
        </p:spPr>
      </p:cxnSp>
      <p:sp>
        <p:nvSpPr>
          <p:cNvPr id="6182" name="Text Box 160"/>
          <p:cNvSpPr/>
          <p:nvPr/>
        </p:nvSpPr>
        <p:spPr>
          <a:xfrm>
            <a:off x="4059238" y="4030663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latin typeface="黑体"/>
                <a:ea typeface="黑体"/>
              </a:rPr>
              <a:t>e</a:t>
            </a:r>
            <a:endParaRPr lang="en-US" sz="2800" b="1">
              <a:solidFill>
                <a:srgbClr val="336600"/>
              </a:solidFill>
              <a:latin typeface="黑体"/>
              <a:ea typeface="黑体"/>
            </a:endParaRPr>
          </a:p>
        </p:txBody>
      </p:sp>
      <p:sp>
        <p:nvSpPr>
          <p:cNvPr id="6183" name="Oval 161"/>
          <p:cNvSpPr/>
          <p:nvPr/>
        </p:nvSpPr>
        <p:spPr>
          <a:xfrm>
            <a:off x="6040438" y="3116263"/>
            <a:ext cx="228600" cy="4572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6184" name="Text Box 162"/>
          <p:cNvSpPr/>
          <p:nvPr/>
        </p:nvSpPr>
        <p:spPr>
          <a:xfrm>
            <a:off x="4592638" y="2201863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latin typeface="黑体"/>
                <a:ea typeface="黑体"/>
              </a:rPr>
              <a:t>pos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(</a:t>
            </a:r>
            <a:r>
              <a:rPr lang="en-US" sz="2800" b="1">
                <a:latin typeface="黑体"/>
                <a:ea typeface="黑体"/>
              </a:rPr>
              <a:t>(-e+5)</a:t>
            </a:r>
            <a:r>
              <a:rPr lang="en-US" sz="2800" b="1">
                <a:solidFill>
                  <a:srgbClr val="0000CC"/>
                </a:solidFill>
                <a:latin typeface="黑体"/>
                <a:ea typeface="黑体"/>
              </a:rPr>
              <a:t>)</a:t>
            </a:r>
            <a:r>
              <a:rPr lang="en-US" sz="2800" b="1">
                <a:solidFill>
                  <a:srgbClr val="006600"/>
                </a:solidFill>
                <a:latin typeface="黑体"/>
                <a:ea typeface="黑体"/>
              </a:rPr>
              <a:t> </a:t>
            </a:r>
            <a:endParaRPr lang="en-US" sz="2800" b="1">
              <a:solidFill>
                <a:srgbClr val="006600"/>
              </a:solidFill>
              <a:latin typeface="黑体"/>
              <a:ea typeface="黑体"/>
            </a:endParaRPr>
          </a:p>
        </p:txBody>
      </p:sp>
      <p:sp>
        <p:nvSpPr>
          <p:cNvPr id="6185" name="Text Box 163"/>
          <p:cNvSpPr/>
          <p:nvPr/>
        </p:nvSpPr>
        <p:spPr>
          <a:xfrm>
            <a:off x="6650038" y="2201863"/>
            <a:ext cx="5334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Wingdings" charset="2"/>
            </a:pPr>
            <a:r>
              <a:rPr lang="en-US" sz="2800" b="1">
                <a:solidFill>
                  <a:schemeClr val="tx2"/>
                </a:solidFill>
                <a:latin typeface="黑体"/>
                <a:ea typeface="黑体"/>
              </a:rPr>
              <a:t>&lt; </a:t>
            </a:r>
            <a:r>
              <a:rPr lang="en-US" sz="2800" b="1">
                <a:solidFill>
                  <a:srgbClr val="006600"/>
                </a:solidFill>
                <a:latin typeface="黑体"/>
                <a:ea typeface="黑体"/>
              </a:rPr>
              <a:t>     </a:t>
            </a:r>
            <a:endParaRPr lang="en-US" sz="2800" b="1">
              <a:solidFill>
                <a:srgbClr val="006600"/>
              </a:solidFill>
              <a:latin typeface="黑体"/>
              <a:ea typeface="黑体"/>
            </a:endParaRPr>
          </a:p>
        </p:txBody>
      </p:sp>
      <p:sp>
        <p:nvSpPr>
          <p:cNvPr id="6186" name="Oval 164"/>
          <p:cNvSpPr/>
          <p:nvPr/>
        </p:nvSpPr>
        <p:spPr>
          <a:xfrm>
            <a:off x="6880225" y="5508625"/>
            <a:ext cx="360363" cy="288925"/>
          </a:xfrm>
          <a:prstGeom prst="ellipse">
            <a:avLst/>
          </a:prstGeom>
          <a:noFill/>
          <a:ln w="12700" cap="sq">
            <a:solidFill>
              <a:schemeClr val="hlink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  <p:cond evt="onBegin" delay="0">
                          <p:tn val="47"/>
                        </p:cond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  <p:cond evt="onBegin" delay="0">
                          <p:tn val="56"/>
                        </p:cond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  <p:cond evt="onBegin" delay="0">
                          <p:tn val="65"/>
                        </p:cond>
                      </p:stCondLst>
                      <p:childTnLst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  <p:cond evt="onBegin" delay="0">
                          <p:tn val="70"/>
                        </p:cond>
                      </p:stCondLst>
                      <p:childTnLst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  <p:cond evt="onBegin" delay="0">
                          <p:tn val="75"/>
                        </p:cond>
                      </p:stCondLst>
                      <p:childTnLst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  <p:cond evt="onBegin" delay="0">
                          <p:tn val="80"/>
                        </p:cond>
                      </p:stCondLst>
                      <p:childTnLst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  <p:cond evt="onBegin" delay="0">
                          <p:tn val="85"/>
                        </p:cond>
                      </p:stCondLst>
                      <p:childTnLst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  <p:cond evt="onBegin" delay="0">
                          <p:tn val="90"/>
                        </p:cond>
                      </p:stCondLst>
                      <p:childTnLst>
                        <p:par>
                          <p:cTn id="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  <p:cond evt="onBegin" delay="0">
                          <p:tn val="95"/>
                        </p:cond>
                      </p:stCondLst>
                      <p:childTnLst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  <p:cond evt="onBegin" delay="0">
                          <p:tn val="100"/>
                        </p:cond>
                      </p:stCondLst>
                      <p:childTnLst>
                        <p:par>
                          <p:cTn id="1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  <p:cond evt="onBegin" delay="0">
                          <p:tn val="105"/>
                        </p:cond>
                      </p:stCondLst>
                      <p:childTnLst>
                        <p:par>
                          <p:cTn id="1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  <p:cond evt="onBegin" delay="0">
                          <p:tn val="110"/>
                        </p:cond>
                      </p:stCondLst>
                      <p:childTnLst>
                        <p:par>
                          <p:cTn id="1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  <p:cond evt="onBegin" delay="0">
                          <p:tn val="115"/>
                        </p:cond>
                      </p:stCondLst>
                      <p:childTnLst>
                        <p:par>
                          <p:cTn id="1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  <p:cond evt="onBegin" delay="0">
                          <p:tn val="120"/>
                        </p:cond>
                      </p:stCondLst>
                      <p:childTnLst>
                        <p:par>
                          <p:cTn id="1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  <p:cond evt="onBegin" delay="0">
                          <p:tn val="125"/>
                        </p:cond>
                      </p:stCondLst>
                      <p:childTnLst>
                        <p:par>
                          <p:cTn id="1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  <p:cond evt="onBegin" delay="0">
                          <p:tn val="130"/>
                        </p:cond>
                      </p:stCondLst>
                      <p:childTnLst>
                        <p:par>
                          <p:cTn id="1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  <p:cond evt="onBegin" delay="0">
                          <p:tn val="135"/>
                        </p:cond>
                      </p:stCondLst>
                      <p:childTnLst>
                        <p:par>
                          <p:cTn id="1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  <p:cond evt="onBegin" delay="0">
                          <p:tn val="140"/>
                        </p:cond>
                      </p:stCondLst>
                      <p:childTnLst>
                        <p:par>
                          <p:cTn id="1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  <p:cond evt="onBegin" delay="0">
                          <p:tn val="145"/>
                        </p:cond>
                      </p:stCondLst>
                      <p:childTnLst>
                        <p:par>
                          <p:cTn id="1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  <p:cond evt="onBegin" delay="0">
                          <p:tn val="150"/>
                        </p:cond>
                      </p:stCondLst>
                      <p:childTnLst>
                        <p:par>
                          <p:cTn id="1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  <p:cond evt="onBegin" delay="0">
                          <p:tn val="159"/>
                        </p:cond>
                      </p:stCondLst>
                      <p:childTnLst>
                        <p:par>
                          <p:cTn id="1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  <p:cond evt="onBegin" delay="0">
                          <p:tn val="164"/>
                        </p:cond>
                      </p:stCondLst>
                      <p:childTnLst>
                        <p:par>
                          <p:cTn id="1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  <p:cond evt="onBegin" delay="0">
                          <p:tn val="173"/>
                        </p:cond>
                      </p:stCondLst>
                      <p:childTnLst>
                        <p:par>
                          <p:cTn id="1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  <p:cond evt="onBegin" delay="0">
                          <p:tn val="182"/>
                        </p:cond>
                      </p:stCondLst>
                      <p:childTnLst>
                        <p:par>
                          <p:cTn id="1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  <p:cond evt="onBegin" delay="0">
                          <p:tn val="190"/>
                        </p:cond>
                      </p:stCondLst>
                      <p:childTnLst>
                        <p:par>
                          <p:cTn id="1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70" name="Rectangle 120"/>
          <p:cNvSpPr/>
          <p:nvPr/>
        </p:nvSpPr>
        <p:spPr>
          <a:xfrm>
            <a:off x="3708400" y="1484313"/>
            <a:ext cx="3095625" cy="504825"/>
          </a:xfrm>
          <a:prstGeom prst="rect">
            <a:avLst/>
          </a:prstGeom>
          <a:solidFill>
            <a:srgbClr val="FFCCCC"/>
          </a:solidFill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7171" name="Rectangle 2"/>
          <p:cNvSpPr/>
          <p:nvPr/>
        </p:nvSpPr>
        <p:spPr>
          <a:xfrm>
            <a:off x="468313" y="404813"/>
            <a:ext cx="7488237" cy="431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buFont typeface="Wingdings" charset="2"/>
            </a:pPr>
            <a:r>
              <a:rPr lang="zh-CN" sz="3200" b="1">
                <a:solidFill>
                  <a:srgbClr val="0000CC"/>
                </a:solidFill>
                <a:latin typeface="黑体"/>
                <a:ea typeface="黑体"/>
              </a:rPr>
              <a:t>基础</a:t>
            </a:r>
            <a:r>
              <a:rPr lang="en-US" sz="3200" b="1">
                <a:solidFill>
                  <a:srgbClr val="0000CC"/>
                </a:solidFill>
                <a:latin typeface="黑体"/>
                <a:ea typeface="黑体"/>
              </a:rPr>
              <a:t>2  </a:t>
            </a:r>
            <a:r>
              <a:rPr lang="zh-CN" sz="3200" b="1">
                <a:solidFill>
                  <a:srgbClr val="0000CC"/>
                </a:solidFill>
                <a:latin typeface="黑体"/>
                <a:ea typeface="黑体"/>
              </a:rPr>
              <a:t>四元式</a:t>
            </a:r>
            <a:endParaRPr lang="zh-CN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7172" name="Text Box 18"/>
          <p:cNvSpPr/>
          <p:nvPr/>
        </p:nvSpPr>
        <p:spPr>
          <a:xfrm>
            <a:off x="827088" y="908050"/>
            <a:ext cx="6624637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800" b="1">
                <a:latin typeface="黑体"/>
                <a:ea typeface="黑体"/>
              </a:rPr>
              <a:t>Ⅰ. </a:t>
            </a:r>
            <a:r>
              <a:rPr lang="zh-CN" sz="2800" b="1">
                <a:solidFill>
                  <a:srgbClr val="0000CC"/>
                </a:solidFill>
                <a:latin typeface="黑体"/>
                <a:ea typeface="黑体"/>
              </a:rPr>
              <a:t>表达式</a:t>
            </a:r>
            <a:r>
              <a:rPr lang="zh-CN" sz="2800" b="1">
                <a:solidFill>
                  <a:schemeClr val="tx2"/>
                </a:solidFill>
                <a:latin typeface="黑体"/>
                <a:ea typeface="黑体"/>
              </a:rPr>
              <a:t>的</a:t>
            </a:r>
            <a:r>
              <a:rPr lang="zh-CN" sz="2800" b="1">
                <a:solidFill>
                  <a:srgbClr val="CC3300"/>
                </a:solidFill>
                <a:latin typeface="黑体"/>
                <a:ea typeface="黑体"/>
              </a:rPr>
              <a:t>四元式</a:t>
            </a:r>
            <a:r>
              <a:rPr lang="zh-CN" sz="2800" b="1">
                <a:latin typeface="黑体"/>
                <a:ea typeface="黑体"/>
              </a:rPr>
              <a:t>设计</a:t>
            </a:r>
            <a:r>
              <a:rPr lang="en-US" sz="2800" b="1">
                <a:latin typeface="黑体"/>
                <a:ea typeface="黑体"/>
              </a:rPr>
              <a:t>:  </a:t>
            </a:r>
            <a:endParaRPr lang="en-US" sz="2800" b="1">
              <a:latin typeface="黑体"/>
              <a:ea typeface="黑体"/>
            </a:endParaRPr>
          </a:p>
        </p:txBody>
      </p:sp>
      <p:sp>
        <p:nvSpPr>
          <p:cNvPr id="7173" name="AutoShape 106"/>
          <p:cNvSpPr/>
          <p:nvPr/>
        </p:nvSpPr>
        <p:spPr>
          <a:xfrm>
            <a:off x="684213" y="5373688"/>
            <a:ext cx="7926387" cy="10271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7174" name="Text Box 108"/>
          <p:cNvSpPr/>
          <p:nvPr/>
        </p:nvSpPr>
        <p:spPr>
          <a:xfrm>
            <a:off x="900113" y="1989138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just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    </a:t>
            </a:r>
            <a:r>
              <a:rPr lang="zh-CN" sz="2400" b="1">
                <a:latin typeface="黑体"/>
                <a:ea typeface="黑体"/>
              </a:rPr>
              <a:t>设 </a:t>
            </a:r>
            <a:r>
              <a:rPr lang="en-US" sz="2400" b="1">
                <a:latin typeface="黑体"/>
                <a:ea typeface="黑体"/>
              </a:rPr>
              <a:t>quat(E),res(E)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7175" name="Text Box 113"/>
          <p:cNvSpPr/>
          <p:nvPr/>
        </p:nvSpPr>
        <p:spPr>
          <a:xfrm>
            <a:off x="1692275" y="5373688"/>
            <a:ext cx="66897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⑴ </a:t>
            </a:r>
            <a:r>
              <a:rPr lang="zh-CN" sz="2400" b="1">
                <a:latin typeface="黑体"/>
                <a:ea typeface="黑体"/>
              </a:rPr>
              <a:t>方框内的三个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定义式</a:t>
            </a:r>
            <a:r>
              <a:rPr lang="zh-CN" sz="2400" b="1">
                <a:latin typeface="黑体"/>
                <a:ea typeface="黑体"/>
              </a:rPr>
              <a:t> ，为</a:t>
            </a:r>
            <a:r>
              <a:rPr lang="zh-CN" sz="2400" b="1">
                <a:solidFill>
                  <a:srgbClr val="CC3300"/>
                </a:solidFill>
                <a:latin typeface="黑体"/>
                <a:ea typeface="黑体"/>
              </a:rPr>
              <a:t>四元式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翻译法则</a:t>
            </a:r>
            <a:r>
              <a:rPr lang="zh-CN" sz="2400" b="1">
                <a:latin typeface="黑体"/>
                <a:ea typeface="黑体"/>
              </a:rPr>
              <a:t>；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7176" name="Text Box 114"/>
          <p:cNvSpPr/>
          <p:nvPr/>
        </p:nvSpPr>
        <p:spPr>
          <a:xfrm>
            <a:off x="1692275" y="5805488"/>
            <a:ext cx="66897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⑵ 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定义式</a:t>
            </a:r>
            <a:r>
              <a:rPr lang="zh-CN" sz="2400" b="1">
                <a:latin typeface="黑体"/>
                <a:ea typeface="黑体"/>
              </a:rPr>
              <a:t>中的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ω</a:t>
            </a:r>
            <a:r>
              <a:rPr lang="zh-CN" sz="2400" b="1">
                <a:latin typeface="黑体"/>
                <a:ea typeface="黑体"/>
              </a:rPr>
              <a:t>为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 baseline="-30000">
                <a:solidFill>
                  <a:srgbClr val="0000CC"/>
                </a:solidFill>
                <a:latin typeface="黑体"/>
                <a:ea typeface="黑体"/>
              </a:rPr>
              <a:t>1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ωE</a:t>
            </a:r>
            <a:r>
              <a:rPr lang="en-US" sz="2400" b="1" baseline="-30000">
                <a:solidFill>
                  <a:srgbClr val="0000CC"/>
                </a:solidFill>
                <a:latin typeface="黑体"/>
                <a:ea typeface="黑体"/>
              </a:rPr>
              <a:t>2 </a:t>
            </a:r>
            <a:r>
              <a:rPr lang="zh-CN" sz="2400" b="1">
                <a:latin typeface="黑体"/>
                <a:ea typeface="黑体"/>
              </a:rPr>
              <a:t>中</a:t>
            </a:r>
            <a:r>
              <a:rPr lang="zh-CN" sz="2400" b="1">
                <a:solidFill>
                  <a:srgbClr val="CC3300"/>
                </a:solidFill>
                <a:latin typeface="黑体"/>
                <a:ea typeface="黑体"/>
              </a:rPr>
              <a:t>最后运算的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算符</a:t>
            </a:r>
            <a:r>
              <a:rPr lang="zh-CN" sz="2400" b="1">
                <a:latin typeface="黑体"/>
                <a:ea typeface="黑体"/>
              </a:rPr>
              <a:t>！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7177" name="Text Box 115"/>
          <p:cNvSpPr/>
          <p:nvPr/>
        </p:nvSpPr>
        <p:spPr>
          <a:xfrm>
            <a:off x="611188" y="2636838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 b="1">
                <a:latin typeface="黑体"/>
                <a:ea typeface="黑体"/>
              </a:rPr>
              <a:t>则：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7178" name="Text Box 116"/>
          <p:cNvSpPr/>
          <p:nvPr/>
        </p:nvSpPr>
        <p:spPr>
          <a:xfrm>
            <a:off x="684213" y="5373688"/>
            <a:ext cx="1144587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【</a:t>
            </a:r>
            <a:r>
              <a:rPr lang="zh-CN" sz="2400" b="1">
                <a:latin typeface="黑体"/>
                <a:ea typeface="黑体"/>
              </a:rPr>
              <a:t>注</a:t>
            </a:r>
            <a:r>
              <a:rPr lang="en-US" sz="2400" b="1">
                <a:latin typeface="黑体"/>
                <a:ea typeface="黑体"/>
              </a:rPr>
              <a:t>】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7179" name="Rectangle 107"/>
          <p:cNvSpPr/>
          <p:nvPr/>
        </p:nvSpPr>
        <p:spPr>
          <a:xfrm>
            <a:off x="1676400" y="2895600"/>
            <a:ext cx="6781800" cy="19812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7180" name="Text Box 109"/>
          <p:cNvSpPr/>
          <p:nvPr/>
        </p:nvSpPr>
        <p:spPr>
          <a:xfrm>
            <a:off x="1116013" y="4868863"/>
            <a:ext cx="7037387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just">
              <a:spcBef>
                <a:spcPct val="50000"/>
              </a:spcBef>
            </a:pPr>
            <a:r>
              <a:rPr lang="zh-CN" sz="2400" b="1">
                <a:latin typeface="黑体"/>
                <a:ea typeface="黑体"/>
              </a:rPr>
              <a:t>其中：</a:t>
            </a:r>
            <a:r>
              <a:rPr lang="en-US" sz="2400" b="1">
                <a:latin typeface="黑体"/>
                <a:ea typeface="黑体"/>
              </a:rPr>
              <a:t>ω(</a:t>
            </a:r>
            <a:r>
              <a:rPr lang="zh-CN" sz="2400" b="1">
                <a:latin typeface="黑体"/>
                <a:ea typeface="黑体"/>
              </a:rPr>
              <a:t>运算符</a:t>
            </a:r>
            <a:r>
              <a:rPr lang="en-US" sz="2400" b="1">
                <a:latin typeface="黑体"/>
                <a:ea typeface="黑体"/>
              </a:rPr>
              <a:t>); i</a:t>
            </a:r>
            <a:r>
              <a:rPr lang="zh-CN" sz="2400" b="1">
                <a:latin typeface="黑体"/>
                <a:ea typeface="黑体"/>
              </a:rPr>
              <a:t>运算对象（变量或常数）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7181" name="Text Box 111"/>
          <p:cNvSpPr/>
          <p:nvPr/>
        </p:nvSpPr>
        <p:spPr>
          <a:xfrm>
            <a:off x="1905000" y="39624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just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② quat(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(E)</a:t>
            </a:r>
            <a:r>
              <a:rPr lang="en-US" sz="2400" b="1">
                <a:latin typeface="黑体"/>
                <a:ea typeface="黑体"/>
              </a:rPr>
              <a:t>)= quat(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>
                <a:latin typeface="黑体"/>
                <a:ea typeface="黑体"/>
              </a:rPr>
              <a:t>)    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7182" name="Text Box 112"/>
          <p:cNvSpPr/>
          <p:nvPr/>
        </p:nvSpPr>
        <p:spPr>
          <a:xfrm>
            <a:off x="1905000" y="4419600"/>
            <a:ext cx="6324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just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③ quat(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i</a:t>
            </a:r>
            <a:r>
              <a:rPr lang="en-US" sz="2400" b="1">
                <a:latin typeface="黑体"/>
                <a:ea typeface="黑体"/>
              </a:rPr>
              <a:t>)=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 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空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, res(i)= i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7183" name="Text Box 117"/>
          <p:cNvSpPr/>
          <p:nvPr/>
        </p:nvSpPr>
        <p:spPr>
          <a:xfrm>
            <a:off x="4191000" y="36576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q:(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ω</a:t>
            </a: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 res(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 baseline="-25000">
                <a:solidFill>
                  <a:srgbClr val="0000CC"/>
                </a:solidFill>
                <a:latin typeface="黑体"/>
                <a:ea typeface="黑体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) res(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 baseline="-25000">
                <a:solidFill>
                  <a:srgbClr val="0000CC"/>
                </a:solidFill>
                <a:latin typeface="黑体"/>
                <a:ea typeface="黑体"/>
              </a:rPr>
              <a:t>2</a:t>
            </a: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) ti )</a:t>
            </a:r>
            <a:endParaRPr lang="en-US" sz="2400" b="1">
              <a:solidFill>
                <a:schemeClr val="tx2"/>
              </a:solidFill>
              <a:latin typeface="黑体"/>
              <a:ea typeface="黑体"/>
            </a:endParaRPr>
          </a:p>
        </p:txBody>
      </p:sp>
      <p:sp>
        <p:nvSpPr>
          <p:cNvPr id="7184" name="Text Box 119"/>
          <p:cNvSpPr/>
          <p:nvPr/>
        </p:nvSpPr>
        <p:spPr>
          <a:xfrm>
            <a:off x="1258888" y="1484313"/>
            <a:ext cx="5976937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※ </a:t>
            </a:r>
            <a:r>
              <a:rPr lang="zh-CN" sz="2400" b="1">
                <a:latin typeface="黑体"/>
                <a:ea typeface="黑体"/>
              </a:rPr>
              <a:t>基本形式      </a:t>
            </a:r>
            <a:r>
              <a:rPr lang="en-US" sz="2400" b="1">
                <a:latin typeface="黑体"/>
                <a:ea typeface="黑体"/>
              </a:rPr>
              <a:t>q:</a:t>
            </a:r>
            <a:r>
              <a:rPr lang="en-US" sz="2400" b="1">
                <a:latin typeface="黑体"/>
                <a:ea typeface="黑体"/>
              </a:rPr>
              <a:t>(</a:t>
            </a: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ω o1  o2  t </a:t>
            </a:r>
            <a:r>
              <a:rPr lang="zh-CN" sz="2400" b="1">
                <a:solidFill>
                  <a:schemeClr val="tx2"/>
                </a:solidFill>
                <a:latin typeface="黑体"/>
                <a:ea typeface="黑体"/>
              </a:rPr>
              <a:t>）</a:t>
            </a:r>
            <a:endParaRPr lang="zh-CN" sz="2400" b="1">
              <a:solidFill>
                <a:schemeClr val="tx2"/>
              </a:solidFill>
              <a:latin typeface="黑体"/>
              <a:ea typeface="黑体"/>
            </a:endParaRPr>
          </a:p>
        </p:txBody>
      </p:sp>
      <p:sp>
        <p:nvSpPr>
          <p:cNvPr id="7185" name="Text Box 121"/>
          <p:cNvSpPr/>
          <p:nvPr/>
        </p:nvSpPr>
        <p:spPr>
          <a:xfrm>
            <a:off x="3124200" y="2420938"/>
            <a:ext cx="5551488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just">
              <a:spcBef>
                <a:spcPct val="50000"/>
              </a:spcBef>
            </a:pPr>
            <a:r>
              <a:rPr lang="zh-CN" sz="2400" b="1">
                <a:latin typeface="黑体"/>
                <a:ea typeface="黑体"/>
              </a:rPr>
              <a:t>分别为表达式</a:t>
            </a:r>
            <a:r>
              <a:rPr lang="en-US" sz="2400" b="1">
                <a:latin typeface="黑体"/>
                <a:ea typeface="黑体"/>
              </a:rPr>
              <a:t>E</a:t>
            </a:r>
            <a:r>
              <a:rPr lang="zh-CN" sz="2400" b="1">
                <a:latin typeface="黑体"/>
                <a:ea typeface="黑体"/>
              </a:rPr>
              <a:t>的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四元式</a:t>
            </a:r>
            <a:r>
              <a:rPr lang="zh-CN" sz="2400" b="1">
                <a:latin typeface="黑体"/>
                <a:ea typeface="黑体"/>
              </a:rPr>
              <a:t>和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结果变量</a:t>
            </a:r>
            <a:r>
              <a:rPr lang="zh-CN" sz="2400" b="1">
                <a:latin typeface="黑体"/>
                <a:ea typeface="黑体"/>
              </a:rPr>
              <a:t>。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7186" name="Text Box 110"/>
          <p:cNvSpPr/>
          <p:nvPr/>
        </p:nvSpPr>
        <p:spPr>
          <a:xfrm>
            <a:off x="1905000" y="28956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just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① quat(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 baseline="-30000">
                <a:solidFill>
                  <a:srgbClr val="0000CC"/>
                </a:solidFill>
                <a:latin typeface="黑体"/>
                <a:ea typeface="黑体"/>
              </a:rPr>
              <a:t>1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ωE</a:t>
            </a:r>
            <a:r>
              <a:rPr lang="en-US" sz="2400" b="1" baseline="-30000">
                <a:solidFill>
                  <a:srgbClr val="0000CC"/>
                </a:solidFill>
                <a:latin typeface="黑体"/>
                <a:ea typeface="黑体"/>
              </a:rPr>
              <a:t>2</a:t>
            </a:r>
            <a:r>
              <a:rPr lang="en-US" sz="2400" b="1">
                <a:latin typeface="黑体"/>
                <a:ea typeface="黑体"/>
              </a:rPr>
              <a:t>)= quat(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 baseline="-30000">
                <a:solidFill>
                  <a:srgbClr val="0000CC"/>
                </a:solidFill>
                <a:latin typeface="黑体"/>
                <a:ea typeface="黑体"/>
              </a:rPr>
              <a:t>1</a:t>
            </a:r>
            <a:r>
              <a:rPr lang="en-US" sz="2400" b="1">
                <a:latin typeface="黑体"/>
                <a:ea typeface="黑体"/>
              </a:rPr>
              <a:t>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7187" name="AutoShape 122"/>
          <p:cNvSpPr/>
          <p:nvPr/>
        </p:nvSpPr>
        <p:spPr>
          <a:xfrm>
            <a:off x="5148263" y="692150"/>
            <a:ext cx="3686175" cy="460375"/>
          </a:xfrm>
          <a:prstGeom prst="wedgeRoundRectCallout">
            <a:avLst>
              <a:gd name="adj1" fmla="val -45523"/>
              <a:gd name="adj2" fmla="val 112069"/>
              <a:gd name="adj3" fmla="val 16667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000" b="1">
                <a:latin typeface="黑体"/>
                <a:ea typeface="黑体"/>
              </a:rPr>
              <a:t>算符，对象</a:t>
            </a:r>
            <a:r>
              <a:rPr lang="en-US" sz="2000" b="1">
                <a:latin typeface="黑体"/>
                <a:ea typeface="黑体"/>
              </a:rPr>
              <a:t>1</a:t>
            </a:r>
            <a:r>
              <a:rPr lang="zh-CN" sz="2000" b="1">
                <a:latin typeface="黑体"/>
                <a:ea typeface="黑体"/>
              </a:rPr>
              <a:t>，对象</a:t>
            </a:r>
            <a:r>
              <a:rPr lang="en-US" sz="2000" b="1">
                <a:latin typeface="黑体"/>
                <a:ea typeface="黑体"/>
              </a:rPr>
              <a:t>2</a:t>
            </a:r>
            <a:r>
              <a:rPr lang="zh-CN" sz="2000" b="1">
                <a:latin typeface="黑体"/>
                <a:ea typeface="黑体"/>
              </a:rPr>
              <a:t>，结果</a:t>
            </a:r>
            <a:endParaRPr lang="zh-CN" sz="2000" b="1">
              <a:latin typeface="黑体"/>
              <a:ea typeface="黑体"/>
            </a:endParaRPr>
          </a:p>
        </p:txBody>
      </p:sp>
      <p:sp>
        <p:nvSpPr>
          <p:cNvPr id="7188" name="Text Box 123"/>
          <p:cNvSpPr/>
          <p:nvPr/>
        </p:nvSpPr>
        <p:spPr>
          <a:xfrm>
            <a:off x="4419600" y="32766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just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quat(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E</a:t>
            </a:r>
            <a:r>
              <a:rPr lang="en-US" sz="2400" b="1" baseline="-30000">
                <a:solidFill>
                  <a:srgbClr val="0000CC"/>
                </a:solidFill>
                <a:latin typeface="黑体"/>
                <a:ea typeface="黑体"/>
              </a:rPr>
              <a:t>2</a:t>
            </a:r>
            <a:r>
              <a:rPr lang="en-US" sz="2400" b="1">
                <a:latin typeface="黑体"/>
                <a:ea typeface="黑体"/>
              </a:rPr>
              <a:t>)</a:t>
            </a:r>
            <a:endParaRPr lang="en-US" sz="2400" b="1"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  <p:cond evt="onBegin" delay="0">
                          <p:tn val="21"/>
                        </p:cond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  <p:cond evt="onBegin" delay="0">
                          <p:tn val="36"/>
                        </p:cond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  <p:cond evt="onBegin" delay="0">
                          <p:tn val="41"/>
                        </p:cond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  <p:cond evt="onBegin" delay="0">
                          <p:tn val="58"/>
                        </p:cond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  <p:cond evt="onBegin" delay="0">
                          <p:tn val="63"/>
                        </p:cond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  <p:cond evt="onBegin" delay="0">
                          <p:tn val="68"/>
                        </p:cond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  <p:cond evt="onBegin" delay="0">
                          <p:tn val="73"/>
                        </p:cond>
                      </p:stCondLst>
                      <p:childTnLst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  <p:cond evt="onBegin" delay="0">
                          <p:tn val="78"/>
                        </p:cond>
                      </p:stCondLst>
                      <p:childTnLst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  <p:cond evt="onBegin" delay="0">
                          <p:tn val="87"/>
                        </p:cond>
                      </p:stCondLst>
                      <p:childTnLst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4" name="Rectangle 2"/>
          <p:cNvSpPr/>
          <p:nvPr/>
        </p:nvSpPr>
        <p:spPr>
          <a:xfrm>
            <a:off x="142875" y="403225"/>
            <a:ext cx="8353425" cy="574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buFont typeface="Wingdings" charset="2"/>
            </a:pPr>
            <a:r>
              <a:rPr lang="en-US" sz="3200" b="1">
                <a:solidFill>
                  <a:srgbClr val="CC3300"/>
                </a:solidFill>
                <a:latin typeface="黑体"/>
                <a:ea typeface="黑体"/>
              </a:rPr>
              <a:t>※ </a:t>
            </a:r>
            <a:r>
              <a:rPr lang="zh-CN" sz="3200" b="1">
                <a:solidFill>
                  <a:srgbClr val="CC3300"/>
                </a:solidFill>
                <a:latin typeface="黑体"/>
                <a:ea typeface="黑体"/>
              </a:rPr>
              <a:t>表达式</a:t>
            </a:r>
            <a:r>
              <a:rPr lang="zh-CN" sz="3200" b="1">
                <a:solidFill>
                  <a:srgbClr val="0000CC"/>
                </a:solidFill>
                <a:latin typeface="黑体"/>
                <a:ea typeface="黑体"/>
              </a:rPr>
              <a:t>四元式</a:t>
            </a:r>
            <a:r>
              <a:rPr lang="zh-CN" sz="3200" b="1">
                <a:solidFill>
                  <a:srgbClr val="CC3300"/>
                </a:solidFill>
                <a:latin typeface="黑体"/>
                <a:ea typeface="黑体"/>
              </a:rPr>
              <a:t>翻译示例：</a:t>
            </a:r>
            <a:endParaRPr lang="zh-CN" sz="32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grpSp>
        <p:nvGrpSpPr>
          <p:cNvPr id="8195" name="Group 39"/>
          <p:cNvGrpSpPr/>
          <p:nvPr/>
        </p:nvGrpSpPr>
        <p:grpSpPr>
          <a:xfrm>
            <a:off x="1209675" y="1209675"/>
            <a:ext cx="4114800" cy="519113"/>
            <a:chOff x="672" y="672"/>
            <a:chExt cx="2592" cy="327"/>
          </a:xfrm>
        </p:grpSpPr>
        <p:sp>
          <p:nvSpPr>
            <p:cNvPr id="8237" name="Rectangle 9"/>
            <p:cNvSpPr/>
            <p:nvPr/>
          </p:nvSpPr>
          <p:spPr>
            <a:xfrm>
              <a:off x="1920" y="672"/>
              <a:ext cx="1200" cy="288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rgbClr val="CC3300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8238" name="Text Box 10"/>
            <p:cNvSpPr/>
            <p:nvPr/>
          </p:nvSpPr>
          <p:spPr>
            <a:xfrm>
              <a:off x="672" y="672"/>
              <a:ext cx="2592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800" b="1">
                  <a:latin typeface="黑体"/>
                  <a:ea typeface="黑体"/>
                </a:rPr>
                <a:t>【</a:t>
              </a:r>
              <a:r>
                <a:rPr lang="zh-CN" sz="2800" b="1">
                  <a:latin typeface="黑体"/>
                  <a:ea typeface="黑体"/>
                </a:rPr>
                <a:t>例</a:t>
              </a:r>
              <a:r>
                <a:rPr lang="en-US" sz="2800" b="1">
                  <a:latin typeface="黑体"/>
                  <a:ea typeface="黑体"/>
                </a:rPr>
                <a:t>7.3】   a+b*(c-d)</a:t>
              </a:r>
              <a:endParaRPr lang="en-US" sz="2800" b="1">
                <a:latin typeface="黑体"/>
                <a:ea typeface="黑体"/>
              </a:endParaRPr>
            </a:p>
          </p:txBody>
        </p:sp>
      </p:grpSp>
      <p:sp>
        <p:nvSpPr>
          <p:cNvPr id="8196" name="Text Box 11"/>
          <p:cNvSpPr/>
          <p:nvPr/>
        </p:nvSpPr>
        <p:spPr>
          <a:xfrm>
            <a:off x="681038" y="2347913"/>
            <a:ext cx="187325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=&gt; quat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(</a:t>
            </a:r>
            <a:r>
              <a:rPr lang="en-US" sz="2400" b="1">
                <a:latin typeface="黑体"/>
                <a:ea typeface="黑体"/>
              </a:rPr>
              <a:t>a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),</a:t>
            </a:r>
            <a:endParaRPr lang="en-US" sz="2400" b="1">
              <a:latin typeface="黑体"/>
              <a:ea typeface="黑体"/>
            </a:endParaRPr>
          </a:p>
        </p:txBody>
      </p:sp>
      <p:grpSp>
        <p:nvGrpSpPr>
          <p:cNvPr id="8197" name="Group 26"/>
          <p:cNvGrpSpPr/>
          <p:nvPr/>
        </p:nvGrpSpPr>
        <p:grpSpPr>
          <a:xfrm>
            <a:off x="827088" y="1843088"/>
            <a:ext cx="4191000" cy="533400"/>
            <a:chOff x="672" y="2112"/>
            <a:chExt cx="1776" cy="336"/>
          </a:xfrm>
        </p:grpSpPr>
        <p:sp>
          <p:nvSpPr>
            <p:cNvPr id="8235" name="Text Box 27"/>
            <p:cNvSpPr/>
            <p:nvPr/>
          </p:nvSpPr>
          <p:spPr>
            <a:xfrm>
              <a:off x="1008" y="2112"/>
              <a:ext cx="144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quat</a:t>
              </a:r>
              <a:r>
                <a:rPr lang="en-US" sz="2400" b="1">
                  <a:solidFill>
                    <a:srgbClr val="0000CC"/>
                  </a:solidFill>
                  <a:latin typeface="黑体"/>
                  <a:ea typeface="黑体"/>
                </a:rPr>
                <a:t>( </a:t>
              </a:r>
              <a:r>
                <a:rPr lang="en-US" sz="2400" b="1">
                  <a:latin typeface="黑体"/>
                  <a:ea typeface="黑体"/>
                </a:rPr>
                <a:t>a+b*(c-d)</a:t>
              </a:r>
              <a:r>
                <a:rPr lang="en-US" sz="2400" b="1">
                  <a:solidFill>
                    <a:srgbClr val="0000CC"/>
                  </a:solidFill>
                  <a:latin typeface="黑体"/>
                  <a:ea typeface="黑体"/>
                </a:rPr>
                <a:t>)</a:t>
              </a:r>
              <a:endParaRPr lang="en-US" sz="2400" b="1">
                <a:solidFill>
                  <a:srgbClr val="0000CC"/>
                </a:solidFill>
                <a:latin typeface="黑体"/>
                <a:ea typeface="黑体"/>
              </a:endParaRPr>
            </a:p>
          </p:txBody>
        </p:sp>
        <p:sp>
          <p:nvSpPr>
            <p:cNvPr id="8236" name="Text Box 28"/>
            <p:cNvSpPr/>
            <p:nvPr/>
          </p:nvSpPr>
          <p:spPr>
            <a:xfrm>
              <a:off x="672" y="2160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∵</a:t>
              </a:r>
              <a:endParaRPr lang="en-US" sz="2400" b="1">
                <a:latin typeface="黑体"/>
                <a:ea typeface="黑体"/>
              </a:endParaRPr>
            </a:p>
          </p:txBody>
        </p:sp>
      </p:grpSp>
      <p:cxnSp>
        <p:nvCxnSpPr>
          <p:cNvPr id="8198" name="Line 31"/>
          <p:cNvCxnSpPr/>
          <p:nvPr/>
        </p:nvCxnSpPr>
        <p:spPr>
          <a:xfrm>
            <a:off x="2627313" y="2276475"/>
            <a:ext cx="1223962" cy="0"/>
          </a:xfrm>
          <a:prstGeom prst="line">
            <a:avLst/>
          </a:prstGeom>
          <a:noFill/>
          <a:ln w="28575">
            <a:solidFill>
              <a:srgbClr val="CC3300"/>
            </a:solidFill>
            <a:prstDash val="sysDot"/>
            <a:miter/>
          </a:ln>
        </p:spPr>
      </p:cxnSp>
      <p:sp>
        <p:nvSpPr>
          <p:cNvPr id="8199" name="Oval 32"/>
          <p:cNvSpPr/>
          <p:nvPr/>
        </p:nvSpPr>
        <p:spPr>
          <a:xfrm>
            <a:off x="2770188" y="1843088"/>
            <a:ext cx="215900" cy="4318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8200" name="Text Box 40"/>
          <p:cNvSpPr/>
          <p:nvPr/>
        </p:nvSpPr>
        <p:spPr>
          <a:xfrm>
            <a:off x="1114425" y="2924175"/>
            <a:ext cx="2232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quat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(</a:t>
            </a: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b</a:t>
            </a:r>
            <a:r>
              <a:rPr lang="en-US" sz="2400" b="1">
                <a:latin typeface="黑体"/>
                <a:ea typeface="黑体"/>
              </a:rPr>
              <a:t>*(c-d)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)</a:t>
            </a:r>
            <a:r>
              <a:rPr lang="en-US" sz="2400" b="1">
                <a:latin typeface="黑体"/>
                <a:ea typeface="黑体"/>
              </a:rPr>
              <a:t>,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8201" name="Text Box 41"/>
          <p:cNvSpPr/>
          <p:nvPr/>
        </p:nvSpPr>
        <p:spPr>
          <a:xfrm>
            <a:off x="1185863" y="400367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q(+ res(a) res(b*(c-d)) t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8202" name="AutoShape 43"/>
          <p:cNvSpPr/>
          <p:nvPr/>
        </p:nvSpPr>
        <p:spPr>
          <a:xfrm>
            <a:off x="2697163" y="2492375"/>
            <a:ext cx="577850" cy="215900"/>
          </a:xfrm>
          <a:prstGeom prst="rightArrow">
            <a:avLst>
              <a:gd name="adj1" fmla="val 50000"/>
              <a:gd name="adj2" fmla="val 66912"/>
            </a:avLst>
          </a:prstGeom>
          <a:noFill/>
          <a:ln w="12700" cap="sq">
            <a:solidFill>
              <a:schemeClr val="hlink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8203" name="Text Box 44"/>
          <p:cNvSpPr/>
          <p:nvPr/>
        </p:nvSpPr>
        <p:spPr>
          <a:xfrm>
            <a:off x="4138613" y="2419350"/>
            <a:ext cx="6477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endParaRPr lang="zh-CN"/>
          </a:p>
        </p:txBody>
      </p:sp>
      <p:sp>
        <p:nvSpPr>
          <p:cNvPr id="8204" name="Text Box 45"/>
          <p:cNvSpPr/>
          <p:nvPr/>
        </p:nvSpPr>
        <p:spPr>
          <a:xfrm>
            <a:off x="3346450" y="2347913"/>
            <a:ext cx="79216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>
                <a:ea typeface="黑体"/>
              </a:rPr>
              <a:t>空</a:t>
            </a:r>
            <a:endParaRPr lang="zh-CN" sz="2400">
              <a:ea typeface="黑体"/>
            </a:endParaRPr>
          </a:p>
        </p:txBody>
      </p:sp>
      <p:sp>
        <p:nvSpPr>
          <p:cNvPr id="8205" name="AutoShape 46"/>
          <p:cNvSpPr/>
          <p:nvPr/>
        </p:nvSpPr>
        <p:spPr>
          <a:xfrm>
            <a:off x="3489325" y="3067050"/>
            <a:ext cx="433388" cy="217488"/>
          </a:xfrm>
          <a:prstGeom prst="rightArrow">
            <a:avLst>
              <a:gd name="adj1" fmla="val 50000"/>
              <a:gd name="adj2" fmla="val 49817"/>
            </a:avLst>
          </a:prstGeom>
          <a:noFill/>
          <a:ln w="12700" cap="sq">
            <a:solidFill>
              <a:schemeClr val="hlink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8206" name="AutoShape 47"/>
          <p:cNvSpPr/>
          <p:nvPr/>
        </p:nvSpPr>
        <p:spPr>
          <a:xfrm>
            <a:off x="4067175" y="2492375"/>
            <a:ext cx="287338" cy="1366838"/>
          </a:xfrm>
          <a:prstGeom prst="leftBrace">
            <a:avLst>
              <a:gd name="adj1" fmla="val 39641"/>
              <a:gd name="adj2" fmla="val 50000"/>
            </a:avLst>
          </a:prstGeom>
          <a:noFill/>
          <a:ln w="12700" cap="sq">
            <a:solidFill>
              <a:schemeClr val="hlink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8207" name="Text Box 48"/>
          <p:cNvSpPr/>
          <p:nvPr/>
        </p:nvSpPr>
        <p:spPr>
          <a:xfrm>
            <a:off x="4427538" y="2347913"/>
            <a:ext cx="15113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quat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(</a:t>
            </a: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b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)</a:t>
            </a:r>
            <a:r>
              <a:rPr lang="en-US" sz="2400" b="1">
                <a:latin typeface="黑体"/>
                <a:ea typeface="黑体"/>
              </a:rPr>
              <a:t>,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8208" name="Text Box 49"/>
          <p:cNvSpPr/>
          <p:nvPr/>
        </p:nvSpPr>
        <p:spPr>
          <a:xfrm>
            <a:off x="4427538" y="2708275"/>
            <a:ext cx="2087562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quat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(</a:t>
            </a:r>
            <a:r>
              <a:rPr lang="en-US" sz="2400" b="1">
                <a:latin typeface="黑体"/>
                <a:ea typeface="黑体"/>
              </a:rPr>
              <a:t>(c-d)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)</a:t>
            </a:r>
            <a:r>
              <a:rPr lang="en-US" sz="2400" b="1">
                <a:latin typeface="黑体"/>
                <a:ea typeface="黑体"/>
              </a:rPr>
              <a:t>,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8209" name="Text Box 51"/>
          <p:cNvSpPr/>
          <p:nvPr/>
        </p:nvSpPr>
        <p:spPr>
          <a:xfrm>
            <a:off x="4427538" y="3140075"/>
            <a:ext cx="403225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q(* res(b) res(c-d) t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8210" name="AutoShape 52"/>
          <p:cNvSpPr/>
          <p:nvPr/>
        </p:nvSpPr>
        <p:spPr>
          <a:xfrm>
            <a:off x="5794375" y="2492375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noFill/>
          <a:ln w="12700" cap="sq">
            <a:solidFill>
              <a:schemeClr val="hlink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8211" name="Text Box 53"/>
          <p:cNvSpPr/>
          <p:nvPr/>
        </p:nvSpPr>
        <p:spPr>
          <a:xfrm>
            <a:off x="6370638" y="2347913"/>
            <a:ext cx="792162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>
                <a:ea typeface="黑体"/>
              </a:rPr>
              <a:t>空</a:t>
            </a:r>
            <a:endParaRPr lang="zh-CN" sz="2400">
              <a:ea typeface="黑体"/>
            </a:endParaRPr>
          </a:p>
        </p:txBody>
      </p:sp>
      <p:sp>
        <p:nvSpPr>
          <p:cNvPr id="8212" name="AutoShape 54"/>
          <p:cNvSpPr/>
          <p:nvPr/>
        </p:nvSpPr>
        <p:spPr>
          <a:xfrm>
            <a:off x="6370638" y="2851150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sq">
            <a:solidFill>
              <a:schemeClr val="hlink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8213" name="Text Box 55"/>
          <p:cNvSpPr/>
          <p:nvPr/>
        </p:nvSpPr>
        <p:spPr>
          <a:xfrm>
            <a:off x="6802438" y="2708275"/>
            <a:ext cx="2232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q(- c  d  t1)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,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8214" name="AutoShape 56"/>
          <p:cNvSpPr/>
          <p:nvPr/>
        </p:nvSpPr>
        <p:spPr>
          <a:xfrm rot="5400000">
            <a:off x="5254625" y="3679826"/>
            <a:ext cx="433387" cy="360362"/>
          </a:xfrm>
          <a:custGeom>
            <a:rect l="l" t="t" r="r" b="b"/>
            <a:pathLst>
              <a:path w="433387" h="360362">
                <a:moveTo>
                  <a:pt x="309571" y="0"/>
                </a:moveTo>
                <a:lnTo>
                  <a:pt x="185734" y="120121"/>
                </a:lnTo>
                <a:lnTo>
                  <a:pt x="247653" y="120121"/>
                </a:lnTo>
                <a:lnTo>
                  <a:pt x="247653" y="240241"/>
                </a:lnTo>
                <a:lnTo>
                  <a:pt x="0" y="240241"/>
                </a:lnTo>
                <a:lnTo>
                  <a:pt x="0" y="360362"/>
                </a:lnTo>
                <a:lnTo>
                  <a:pt x="371469" y="360362"/>
                </a:lnTo>
                <a:lnTo>
                  <a:pt x="371469" y="120121"/>
                </a:lnTo>
                <a:lnTo>
                  <a:pt x="433387" y="120121"/>
                </a:lnTo>
                <a:lnTo>
                  <a:pt x="309571" y="0"/>
                </a:lnTo>
                <a:close/>
              </a:path>
            </a:pathLst>
          </a:custGeom>
          <a:noFill/>
          <a:ln w="12700" cap="sq">
            <a:solidFill>
              <a:schemeClr val="hlink"/>
            </a:solidFill>
            <a:miter/>
            <a:headEnd type="none" w="sm" len="sm"/>
            <a:tailEnd type="none" w="sm" len="sm"/>
          </a:ln>
        </p:spPr>
      </p:sp>
      <p:sp>
        <p:nvSpPr>
          <p:cNvPr id="8215" name="Text Box 58"/>
          <p:cNvSpPr/>
          <p:nvPr/>
        </p:nvSpPr>
        <p:spPr>
          <a:xfrm>
            <a:off x="5794375" y="3643313"/>
            <a:ext cx="649288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q(*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8216" name="AutoShape 59"/>
          <p:cNvSpPr/>
          <p:nvPr/>
        </p:nvSpPr>
        <p:spPr>
          <a:xfrm rot="5400000">
            <a:off x="2949575" y="4545013"/>
            <a:ext cx="433388" cy="360362"/>
          </a:xfrm>
          <a:custGeom>
            <a:rect l="l" t="t" r="r" b="b"/>
            <a:pathLst>
              <a:path w="433388" h="360362">
                <a:moveTo>
                  <a:pt x="309571" y="0"/>
                </a:moveTo>
                <a:lnTo>
                  <a:pt x="185735" y="120121"/>
                </a:lnTo>
                <a:lnTo>
                  <a:pt x="247653" y="120121"/>
                </a:lnTo>
                <a:lnTo>
                  <a:pt x="247653" y="240241"/>
                </a:lnTo>
                <a:lnTo>
                  <a:pt x="0" y="240241"/>
                </a:lnTo>
                <a:lnTo>
                  <a:pt x="0" y="360362"/>
                </a:lnTo>
                <a:lnTo>
                  <a:pt x="371470" y="360362"/>
                </a:lnTo>
                <a:lnTo>
                  <a:pt x="371470" y="120121"/>
                </a:lnTo>
                <a:lnTo>
                  <a:pt x="433388" y="120121"/>
                </a:lnTo>
                <a:lnTo>
                  <a:pt x="309571" y="0"/>
                </a:lnTo>
                <a:close/>
              </a:path>
            </a:pathLst>
          </a:custGeom>
          <a:noFill/>
          <a:ln w="12700" cap="sq">
            <a:solidFill>
              <a:schemeClr val="hlink"/>
            </a:solidFill>
            <a:miter/>
            <a:headEnd type="none" w="sm" len="sm"/>
            <a:tailEnd type="none" w="sm" len="sm"/>
          </a:ln>
        </p:spPr>
      </p:sp>
      <p:sp>
        <p:nvSpPr>
          <p:cNvPr id="8217" name="Text Box 60"/>
          <p:cNvSpPr/>
          <p:nvPr/>
        </p:nvSpPr>
        <p:spPr>
          <a:xfrm>
            <a:off x="3778250" y="4435475"/>
            <a:ext cx="7207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q(+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8218" name="Rectangle 61"/>
          <p:cNvSpPr/>
          <p:nvPr/>
        </p:nvSpPr>
        <p:spPr>
          <a:xfrm>
            <a:off x="4651375" y="5443538"/>
            <a:ext cx="2667000" cy="1295400"/>
          </a:xfrm>
          <a:prstGeom prst="rect">
            <a:avLst/>
          </a:prstGeom>
          <a:solidFill>
            <a:srgbClr val="FFCCCC"/>
          </a:solidFill>
          <a:ln w="12700" cap="sq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8219" name="Text Box 62"/>
          <p:cNvSpPr/>
          <p:nvPr/>
        </p:nvSpPr>
        <p:spPr>
          <a:xfrm>
            <a:off x="4498975" y="544353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 ⑴(-  c  d  t1 ) 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8220" name="Text Box 63"/>
          <p:cNvSpPr/>
          <p:nvPr/>
        </p:nvSpPr>
        <p:spPr>
          <a:xfrm>
            <a:off x="4651375" y="5824538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⑵(*  b  t1 t2 )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8221" name="Text Box 64"/>
          <p:cNvSpPr/>
          <p:nvPr/>
        </p:nvSpPr>
        <p:spPr>
          <a:xfrm>
            <a:off x="4651375" y="6205538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⑶(+  a  t2 t3 )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8222" name="Text Box 65"/>
          <p:cNvSpPr/>
          <p:nvPr/>
        </p:nvSpPr>
        <p:spPr>
          <a:xfrm>
            <a:off x="1258888" y="5156200"/>
            <a:ext cx="2520950" cy="822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※ </a:t>
            </a:r>
            <a:r>
              <a:rPr lang="zh-CN" sz="2400" b="1">
                <a:latin typeface="黑体"/>
                <a:ea typeface="黑体"/>
              </a:rPr>
              <a:t>按最终结果的生成顺序，可得</a:t>
            </a:r>
            <a:r>
              <a:rPr lang="en-US" sz="2400" b="1">
                <a:latin typeface="黑体"/>
                <a:ea typeface="黑体"/>
              </a:rPr>
              <a:t>: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8223" name="Line 66"/>
          <p:cNvCxnSpPr/>
          <p:nvPr/>
        </p:nvCxnSpPr>
        <p:spPr>
          <a:xfrm>
            <a:off x="6946900" y="3140075"/>
            <a:ext cx="1871663" cy="0"/>
          </a:xfrm>
          <a:prstGeom prst="line">
            <a:avLst/>
          </a:prstGeom>
          <a:noFill/>
          <a:ln w="12700" cap="sq">
            <a:solidFill>
              <a:schemeClr val="hlink"/>
            </a:solidFill>
            <a:miter/>
          </a:ln>
        </p:spPr>
      </p:cxnSp>
      <p:sp>
        <p:nvSpPr>
          <p:cNvPr id="8224" name="AutoShape 67"/>
          <p:cNvSpPr/>
          <p:nvPr/>
        </p:nvSpPr>
        <p:spPr>
          <a:xfrm>
            <a:off x="7523163" y="1987550"/>
            <a:ext cx="792162" cy="576263"/>
          </a:xfrm>
          <a:prstGeom prst="wedgeEllipseCallout">
            <a:avLst>
              <a:gd name="adj1" fmla="val -101301"/>
              <a:gd name="adj2" fmla="val 81681"/>
            </a:avLst>
          </a:prstGeom>
          <a:solidFill>
            <a:schemeClr val="accent1"/>
          </a:solidFill>
          <a:ln w="12700" cap="sq">
            <a:solidFill>
              <a:schemeClr val="hlink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400" b="1">
                <a:ea typeface="黑体"/>
              </a:rPr>
              <a:t>⑴</a:t>
            </a:r>
            <a:endParaRPr lang="en-US" sz="2400" b="1">
              <a:ea typeface="黑体"/>
            </a:endParaRPr>
          </a:p>
        </p:txBody>
      </p:sp>
      <p:cxnSp>
        <p:nvCxnSpPr>
          <p:cNvPr id="8225" name="Line 68"/>
          <p:cNvCxnSpPr/>
          <p:nvPr/>
        </p:nvCxnSpPr>
        <p:spPr>
          <a:xfrm>
            <a:off x="5938838" y="4075113"/>
            <a:ext cx="1728787" cy="0"/>
          </a:xfrm>
          <a:prstGeom prst="line">
            <a:avLst/>
          </a:prstGeom>
          <a:noFill/>
          <a:ln w="12700" cap="sq">
            <a:solidFill>
              <a:schemeClr val="hlink"/>
            </a:solidFill>
            <a:miter/>
          </a:ln>
        </p:spPr>
      </p:cxnSp>
      <p:sp>
        <p:nvSpPr>
          <p:cNvPr id="8226" name="AutoShape 69"/>
          <p:cNvSpPr/>
          <p:nvPr/>
        </p:nvSpPr>
        <p:spPr>
          <a:xfrm>
            <a:off x="8099425" y="4219575"/>
            <a:ext cx="792163" cy="576263"/>
          </a:xfrm>
          <a:prstGeom prst="wedgeEllipseCallout">
            <a:avLst>
              <a:gd name="adj1" fmla="val -287273"/>
              <a:gd name="adj2" fmla="val -53856"/>
            </a:avLst>
          </a:prstGeom>
          <a:solidFill>
            <a:schemeClr val="accent1"/>
          </a:solidFill>
          <a:ln w="12700" cap="sq">
            <a:solidFill>
              <a:schemeClr val="hlink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400" b="1">
                <a:ea typeface="黑体"/>
              </a:rPr>
              <a:t>⑵</a:t>
            </a:r>
            <a:endParaRPr lang="en-US" sz="2400" b="1">
              <a:ea typeface="黑体"/>
            </a:endParaRPr>
          </a:p>
        </p:txBody>
      </p:sp>
      <p:cxnSp>
        <p:nvCxnSpPr>
          <p:cNvPr id="8227" name="Line 70"/>
          <p:cNvCxnSpPr/>
          <p:nvPr/>
        </p:nvCxnSpPr>
        <p:spPr>
          <a:xfrm>
            <a:off x="3922713" y="4940300"/>
            <a:ext cx="1655762" cy="0"/>
          </a:xfrm>
          <a:prstGeom prst="line">
            <a:avLst/>
          </a:prstGeom>
          <a:noFill/>
          <a:ln w="12700" cap="sq">
            <a:solidFill>
              <a:schemeClr val="hlink"/>
            </a:solidFill>
            <a:miter/>
          </a:ln>
        </p:spPr>
      </p:cxnSp>
      <p:sp>
        <p:nvSpPr>
          <p:cNvPr id="8228" name="AutoShape 71"/>
          <p:cNvSpPr/>
          <p:nvPr/>
        </p:nvSpPr>
        <p:spPr>
          <a:xfrm>
            <a:off x="7810500" y="5011738"/>
            <a:ext cx="792163" cy="576262"/>
          </a:xfrm>
          <a:prstGeom prst="wedgeEllipseCallout">
            <a:avLst>
              <a:gd name="adj1" fmla="val -512727"/>
              <a:gd name="adj2" fmla="val -59644"/>
            </a:avLst>
          </a:prstGeom>
          <a:solidFill>
            <a:schemeClr val="accent1"/>
          </a:solidFill>
          <a:ln w="12700" cap="sq">
            <a:solidFill>
              <a:schemeClr val="hlink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400" b="1">
                <a:ea typeface="黑体"/>
              </a:rPr>
              <a:t>⑶</a:t>
            </a:r>
            <a:endParaRPr lang="en-US" sz="2400" b="1">
              <a:ea typeface="黑体"/>
            </a:endParaRPr>
          </a:p>
        </p:txBody>
      </p:sp>
      <p:sp>
        <p:nvSpPr>
          <p:cNvPr id="8229" name="Text Box 72"/>
          <p:cNvSpPr/>
          <p:nvPr/>
        </p:nvSpPr>
        <p:spPr>
          <a:xfrm>
            <a:off x="6802438" y="3643313"/>
            <a:ext cx="576262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t1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8230" name="Text Box 73"/>
          <p:cNvSpPr/>
          <p:nvPr/>
        </p:nvSpPr>
        <p:spPr>
          <a:xfrm>
            <a:off x="7235825" y="3643313"/>
            <a:ext cx="79216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t2),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8231" name="Text Box 74"/>
          <p:cNvSpPr/>
          <p:nvPr/>
        </p:nvSpPr>
        <p:spPr>
          <a:xfrm>
            <a:off x="4354513" y="4435475"/>
            <a:ext cx="503237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a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8232" name="Text Box 75"/>
          <p:cNvSpPr/>
          <p:nvPr/>
        </p:nvSpPr>
        <p:spPr>
          <a:xfrm>
            <a:off x="4643438" y="4435475"/>
            <a:ext cx="5048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t2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8233" name="Text Box 76"/>
          <p:cNvSpPr/>
          <p:nvPr/>
        </p:nvSpPr>
        <p:spPr>
          <a:xfrm>
            <a:off x="5075238" y="4435475"/>
            <a:ext cx="863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t3).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8234" name="Text Box 77"/>
          <p:cNvSpPr/>
          <p:nvPr/>
        </p:nvSpPr>
        <p:spPr>
          <a:xfrm>
            <a:off x="6443663" y="3643313"/>
            <a:ext cx="431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b</a:t>
            </a:r>
            <a:endParaRPr lang="en-US" sz="2400" b="1"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  <p:cond evt="onBegin" delay="0">
                          <p:tn val="21"/>
                        </p:cond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  <p:cond evt="onBegin" delay="0">
                          <p:tn val="36"/>
                        </p:cond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  <p:cond evt="onBegin" delay="0">
                          <p:tn val="41"/>
                        </p:cond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  <p:cond evt="onBegin" delay="0">
                          <p:tn val="55"/>
                        </p:cond>
                      </p:stCondLst>
                      <p:childTnLst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  <p:cond evt="onBegin" delay="0">
                          <p:tn val="60"/>
                        </p:cond>
                      </p:stCondLst>
                      <p:childTnLst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  <p:cond evt="onBegin" delay="0">
                          <p:tn val="65"/>
                        </p:cond>
                      </p:stCondLst>
                      <p:childTnLst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  <p:cond evt="onBegin" delay="0">
                          <p:tn val="70"/>
                        </p:cond>
                      </p:stCondLst>
                      <p:childTnLst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  <p:cond evt="onBegin" delay="0">
                          <p:tn val="75"/>
                        </p:cond>
                      </p:stCondLst>
                      <p:childTnLst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  <p:cond evt="onBegin" delay="0">
                          <p:tn val="80"/>
                        </p:cond>
                      </p:stCondLst>
                      <p:childTnLst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  <p:cond evt="onBegin" delay="0">
                          <p:tn val="85"/>
                        </p:cond>
                      </p:stCondLst>
                      <p:childTnLst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  <p:cond evt="onBegin" delay="0">
                          <p:tn val="90"/>
                        </p:cond>
                      </p:stCondLst>
                      <p:childTnLst>
                        <p:par>
                          <p:cTn id="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  <p:cond evt="onBegin" delay="0">
                          <p:tn val="95"/>
                        </p:cond>
                      </p:stCondLst>
                      <p:childTnLst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  <p:cond evt="onBegin" delay="0">
                          <p:tn val="104"/>
                        </p:cond>
                      </p:stCondLst>
                      <p:childTnLst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  <p:cond evt="onBegin" delay="0">
                          <p:tn val="109"/>
                        </p:cond>
                      </p:stCondLst>
                      <p:childTnLst>
                        <p:par>
                          <p:cTn id="1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  <p:cond evt="onBegin" delay="0">
                          <p:tn val="114"/>
                        </p:cond>
                      </p:stCondLst>
                      <p:childTnLst>
                        <p:par>
                          <p:cTn id="1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  <p:cond evt="onBegin" delay="0">
                          <p:tn val="119"/>
                        </p:cond>
                      </p:stCondLst>
                      <p:childTnLst>
                        <p:par>
                          <p:cTn id="1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  <p:cond evt="onBegin" delay="0">
                          <p:tn val="124"/>
                        </p:cond>
                      </p:stCondLst>
                      <p:childTnLst>
                        <p:par>
                          <p:cTn id="1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  <p:cond evt="onBegin" delay="0">
                          <p:tn val="129"/>
                        </p:cond>
                      </p:stCondLst>
                      <p:childTnLst>
                        <p:par>
                          <p:cTn id="1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  <p:cond evt="onBegin" delay="0">
                          <p:tn val="138"/>
                        </p:cond>
                      </p:stCondLst>
                      <p:childTnLst>
                        <p:par>
                          <p:cTn id="1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  <p:cond evt="onBegin" delay="0">
                          <p:tn val="143"/>
                        </p:cond>
                      </p:stCondLst>
                      <p:childTnLst>
                        <p:par>
                          <p:cTn id="1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  <p:cond evt="onBegin" delay="0">
                          <p:tn val="148"/>
                        </p:cond>
                      </p:stCondLst>
                      <p:childTnLst>
                        <p:par>
                          <p:cTn id="1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  <p:cond evt="onBegin" delay="0">
                          <p:tn val="153"/>
                        </p:cond>
                      </p:stCondLst>
                      <p:childTnLst>
                        <p:par>
                          <p:cTn id="1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  <p:cond evt="onBegin" delay="0">
                          <p:tn val="158"/>
                        </p:cond>
                      </p:stCondLst>
                      <p:childTnLst>
                        <p:par>
                          <p:cTn id="1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  <p:cond evt="onBegin" delay="0">
                          <p:tn val="163"/>
                        </p:cond>
                      </p:stCondLst>
                      <p:childTnLst>
                        <p:par>
                          <p:cTn id="1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  <p:cond evt="onBegin" delay="0">
                          <p:tn val="172"/>
                        </p:cond>
                      </p:stCondLst>
                      <p:childTnLst>
                        <p:par>
                          <p:cTn id="1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  <p:cond evt="onBegin" delay="0">
                          <p:tn val="179"/>
                        </p:cond>
                      </p:stCondLst>
                      <p:childTnLst>
                        <p:par>
                          <p:cTn id="1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  <p:cond evt="onBegin" delay="0">
                          <p:tn val="188"/>
                        </p:cond>
                      </p:stCondLst>
                      <p:childTnLst>
                        <p:par>
                          <p:cTn id="1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  <p:cond evt="onBegin" delay="0">
                          <p:tn val="193"/>
                        </p:cond>
                      </p:stCondLst>
                      <p:childTnLst>
                        <p:par>
                          <p:cTn id="1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grpSp>
        <p:nvGrpSpPr>
          <p:cNvPr id="9218" name="Group 115"/>
          <p:cNvGrpSpPr/>
          <p:nvPr/>
        </p:nvGrpSpPr>
        <p:grpSpPr>
          <a:xfrm>
            <a:off x="900113" y="2782888"/>
            <a:ext cx="4800600" cy="500062"/>
            <a:chOff x="576" y="1776"/>
            <a:chExt cx="2640" cy="288"/>
          </a:xfrm>
        </p:grpSpPr>
        <p:sp>
          <p:nvSpPr>
            <p:cNvPr id="9247" name="Rectangle 106"/>
            <p:cNvSpPr/>
            <p:nvPr/>
          </p:nvSpPr>
          <p:spPr>
            <a:xfrm>
              <a:off x="1536" y="1776"/>
              <a:ext cx="1632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9248" name="Text Box 65"/>
            <p:cNvSpPr/>
            <p:nvPr/>
          </p:nvSpPr>
          <p:spPr>
            <a:xfrm>
              <a:off x="576" y="1776"/>
              <a:ext cx="2640" cy="26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【</a:t>
              </a:r>
              <a:r>
                <a:rPr lang="zh-CN" sz="2400" b="1">
                  <a:latin typeface="黑体"/>
                  <a:ea typeface="黑体"/>
                </a:rPr>
                <a:t>例</a:t>
              </a:r>
              <a:r>
                <a:rPr lang="en-US" sz="2400" b="1">
                  <a:latin typeface="黑体"/>
                  <a:ea typeface="黑体"/>
                </a:rPr>
                <a:t>7.5】   x=a*(b-c)/(d+e)</a:t>
              </a:r>
              <a:endParaRPr lang="en-US" sz="2400" b="1">
                <a:latin typeface="黑体"/>
                <a:ea typeface="黑体"/>
              </a:endParaRPr>
            </a:p>
          </p:txBody>
        </p:sp>
      </p:grpSp>
      <p:grpSp>
        <p:nvGrpSpPr>
          <p:cNvPr id="9219" name="Group 113"/>
          <p:cNvGrpSpPr/>
          <p:nvPr/>
        </p:nvGrpSpPr>
        <p:grpSpPr>
          <a:xfrm>
            <a:off x="1116013" y="1054100"/>
            <a:ext cx="4191000" cy="457200"/>
            <a:chOff x="864" y="1104"/>
            <a:chExt cx="2640" cy="288"/>
          </a:xfrm>
        </p:grpSpPr>
        <p:sp>
          <p:nvSpPr>
            <p:cNvPr id="9245" name="Rectangle 112"/>
            <p:cNvSpPr/>
            <p:nvPr/>
          </p:nvSpPr>
          <p:spPr>
            <a:xfrm>
              <a:off x="2688" y="1152"/>
              <a:ext cx="672" cy="24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9246" name="Text Box 67"/>
            <p:cNvSpPr/>
            <p:nvPr/>
          </p:nvSpPr>
          <p:spPr>
            <a:xfrm>
              <a:off x="864" y="1104"/>
              <a:ext cx="264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※ </a:t>
              </a:r>
              <a:r>
                <a:rPr lang="zh-CN" sz="2400" b="1">
                  <a:latin typeface="黑体"/>
                  <a:ea typeface="黑体"/>
                </a:rPr>
                <a:t>设有 </a:t>
              </a:r>
              <a:r>
                <a:rPr lang="zh-CN" sz="2400" b="1">
                  <a:solidFill>
                    <a:srgbClr val="0000CC"/>
                  </a:solidFill>
                  <a:latin typeface="黑体"/>
                  <a:ea typeface="黑体"/>
                </a:rPr>
                <a:t>赋值语句： </a:t>
              </a:r>
              <a:r>
                <a:rPr lang="en-US" sz="2400" b="1">
                  <a:solidFill>
                    <a:schemeClr val="tx2"/>
                  </a:solidFill>
                  <a:latin typeface="黑体"/>
                  <a:ea typeface="黑体"/>
                </a:rPr>
                <a:t>v = E</a:t>
              </a:r>
              <a:endParaRPr lang="en-US" sz="2400" b="1">
                <a:solidFill>
                  <a:schemeClr val="tx2"/>
                </a:solidFill>
                <a:latin typeface="黑体"/>
                <a:ea typeface="黑体"/>
              </a:endParaRPr>
            </a:p>
          </p:txBody>
        </p:sp>
      </p:grpSp>
      <p:sp>
        <p:nvSpPr>
          <p:cNvPr id="9220" name="Text Box 68"/>
          <p:cNvSpPr/>
          <p:nvPr/>
        </p:nvSpPr>
        <p:spPr>
          <a:xfrm>
            <a:off x="395288" y="477838"/>
            <a:ext cx="53340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800" b="1">
                <a:latin typeface="黑体"/>
                <a:ea typeface="黑体"/>
              </a:rPr>
              <a:t>Ⅱ. </a:t>
            </a:r>
            <a:r>
              <a:rPr lang="zh-CN" sz="2800" b="1">
                <a:solidFill>
                  <a:srgbClr val="0000CC"/>
                </a:solidFill>
                <a:latin typeface="黑体"/>
                <a:ea typeface="黑体"/>
              </a:rPr>
              <a:t>赋值语句</a:t>
            </a:r>
            <a:r>
              <a:rPr lang="zh-CN" sz="2800" b="1">
                <a:latin typeface="黑体"/>
                <a:ea typeface="黑体"/>
              </a:rPr>
              <a:t>的</a:t>
            </a:r>
            <a:r>
              <a:rPr lang="zh-CN" sz="2800" b="1">
                <a:solidFill>
                  <a:srgbClr val="CC3300"/>
                </a:solidFill>
                <a:latin typeface="黑体"/>
                <a:ea typeface="黑体"/>
              </a:rPr>
              <a:t>四元式</a:t>
            </a:r>
            <a:r>
              <a:rPr lang="zh-CN" sz="2800" b="1">
                <a:latin typeface="黑体"/>
                <a:ea typeface="黑体"/>
              </a:rPr>
              <a:t>设计</a:t>
            </a:r>
            <a:endParaRPr lang="zh-CN" sz="2800" b="1">
              <a:latin typeface="黑体"/>
              <a:ea typeface="黑体"/>
            </a:endParaRPr>
          </a:p>
        </p:txBody>
      </p:sp>
      <p:sp>
        <p:nvSpPr>
          <p:cNvPr id="9221" name="Rectangle 105"/>
          <p:cNvSpPr/>
          <p:nvPr/>
        </p:nvSpPr>
        <p:spPr>
          <a:xfrm>
            <a:off x="3994150" y="1630363"/>
            <a:ext cx="41148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9222" name="Rectangle 104"/>
          <p:cNvSpPr/>
          <p:nvPr/>
        </p:nvSpPr>
        <p:spPr>
          <a:xfrm>
            <a:off x="2470150" y="1630363"/>
            <a:ext cx="9906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9223" name="Text Box 70"/>
          <p:cNvSpPr/>
          <p:nvPr/>
        </p:nvSpPr>
        <p:spPr>
          <a:xfrm>
            <a:off x="1403350" y="1630363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 b="1">
                <a:latin typeface="黑体"/>
                <a:ea typeface="黑体"/>
              </a:rPr>
              <a:t>则有 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9224" name="Text Box 71"/>
          <p:cNvSpPr/>
          <p:nvPr/>
        </p:nvSpPr>
        <p:spPr>
          <a:xfrm>
            <a:off x="2470150" y="1630363"/>
            <a:ext cx="159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v = E  =&gt;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9225" name="Rectangle 119"/>
          <p:cNvSpPr/>
          <p:nvPr/>
        </p:nvSpPr>
        <p:spPr>
          <a:xfrm>
            <a:off x="963613" y="3570288"/>
            <a:ext cx="7467600" cy="2667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9226" name="Text Box 120"/>
          <p:cNvSpPr/>
          <p:nvPr/>
        </p:nvSpPr>
        <p:spPr>
          <a:xfrm>
            <a:off x="1116013" y="3646488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∵  </a:t>
            </a:r>
            <a:r>
              <a:rPr lang="zh-CN" sz="2400" b="1">
                <a:latin typeface="黑体"/>
                <a:ea typeface="黑体"/>
              </a:rPr>
              <a:t>四元式结构：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9227" name="Text Box 121"/>
          <p:cNvSpPr/>
          <p:nvPr/>
        </p:nvSpPr>
        <p:spPr>
          <a:xfrm>
            <a:off x="2106613" y="4637088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quat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(</a:t>
            </a:r>
            <a:r>
              <a:rPr lang="en-US" sz="2400" b="1">
                <a:latin typeface="黑体"/>
                <a:ea typeface="黑体"/>
              </a:rPr>
              <a:t>E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),</a:t>
            </a:r>
            <a:endParaRPr lang="en-US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9228" name="Text Box 123"/>
          <p:cNvSpPr/>
          <p:nvPr/>
        </p:nvSpPr>
        <p:spPr>
          <a:xfrm>
            <a:off x="1801813" y="5094288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q( = res(E) _ v ).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9229" name="Line 124"/>
          <p:cNvCxnSpPr/>
          <p:nvPr/>
        </p:nvCxnSpPr>
        <p:spPr>
          <a:xfrm flipH="1">
            <a:off x="4773613" y="3570288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Dot"/>
            <a:miter/>
          </a:ln>
        </p:spPr>
      </p:cxnSp>
      <p:sp>
        <p:nvSpPr>
          <p:cNvPr id="9230" name="Text Box 125"/>
          <p:cNvSpPr/>
          <p:nvPr/>
        </p:nvSpPr>
        <p:spPr>
          <a:xfrm>
            <a:off x="5078413" y="3646488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∴  </a:t>
            </a:r>
            <a:r>
              <a:rPr lang="zh-CN" sz="2400" b="1">
                <a:latin typeface="黑体"/>
                <a:ea typeface="黑体"/>
              </a:rPr>
              <a:t>四元式：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9231" name="Text Box 126"/>
          <p:cNvSpPr/>
          <p:nvPr/>
        </p:nvSpPr>
        <p:spPr>
          <a:xfrm>
            <a:off x="5230813" y="4103688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⑴ ( -  b  c  t1 )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9232" name="Text Box 127"/>
          <p:cNvSpPr/>
          <p:nvPr/>
        </p:nvSpPr>
        <p:spPr>
          <a:xfrm>
            <a:off x="5230813" y="44846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⑵ ( *  a  t1 t2 ) 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9233" name="Text Box 128"/>
          <p:cNvSpPr/>
          <p:nvPr/>
        </p:nvSpPr>
        <p:spPr>
          <a:xfrm>
            <a:off x="5230813" y="486568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⑶ ( +  d  e  t3 )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9234" name="Text Box 129"/>
          <p:cNvSpPr/>
          <p:nvPr/>
        </p:nvSpPr>
        <p:spPr>
          <a:xfrm>
            <a:off x="5230813" y="524668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⑷ ( /  t2 t3 t4 ) 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9235" name="Text Box 130"/>
          <p:cNvSpPr/>
          <p:nvPr/>
        </p:nvSpPr>
        <p:spPr>
          <a:xfrm>
            <a:off x="5230813" y="562768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⑸ (:=  t4  _ x 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9236" name="Text Box 131"/>
          <p:cNvSpPr/>
          <p:nvPr/>
        </p:nvSpPr>
        <p:spPr>
          <a:xfrm>
            <a:off x="1801813" y="4179888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quat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(</a:t>
            </a:r>
            <a:r>
              <a:rPr lang="en-US" sz="2400" b="1">
                <a:latin typeface="黑体"/>
                <a:ea typeface="黑体"/>
              </a:rPr>
              <a:t>v=E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)</a:t>
            </a:r>
            <a:r>
              <a:rPr lang="en-US" sz="2400" b="1">
                <a:latin typeface="黑体"/>
                <a:ea typeface="黑体"/>
              </a:rPr>
              <a:t>=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9237" name="AutoShape 132"/>
          <p:cNvSpPr/>
          <p:nvPr/>
        </p:nvSpPr>
        <p:spPr>
          <a:xfrm>
            <a:off x="5078413" y="4256088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12700" cap="sq">
            <a:solidFill>
              <a:srgbClr val="CC3300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9238" name="Text Box 136"/>
          <p:cNvSpPr/>
          <p:nvPr/>
        </p:nvSpPr>
        <p:spPr>
          <a:xfrm>
            <a:off x="4211638" y="2133600"/>
            <a:ext cx="28797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q(:= res(E) _ v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9239" name="Text Box 137"/>
          <p:cNvSpPr/>
          <p:nvPr/>
        </p:nvSpPr>
        <p:spPr>
          <a:xfrm>
            <a:off x="4211638" y="1630363"/>
            <a:ext cx="1439862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quat(E), </a:t>
            </a:r>
            <a:endParaRPr lang="en-US" sz="2400" b="1">
              <a:latin typeface="黑体"/>
              <a:ea typeface="黑体"/>
            </a:endParaRPr>
          </a:p>
        </p:txBody>
      </p:sp>
      <p:cxnSp>
        <p:nvCxnSpPr>
          <p:cNvPr id="9240" name="Line 138"/>
          <p:cNvCxnSpPr/>
          <p:nvPr/>
        </p:nvCxnSpPr>
        <p:spPr>
          <a:xfrm>
            <a:off x="2555875" y="2133600"/>
            <a:ext cx="792163" cy="0"/>
          </a:xfrm>
          <a:prstGeom prst="line">
            <a:avLst/>
          </a:prstGeom>
          <a:noFill/>
          <a:ln w="12700" cap="sq">
            <a:solidFill>
              <a:schemeClr val="hlink"/>
            </a:solidFill>
            <a:miter/>
          </a:ln>
        </p:spPr>
      </p:cxnSp>
      <p:sp>
        <p:nvSpPr>
          <p:cNvPr id="9241" name="Rectangle 139"/>
          <p:cNvSpPr/>
          <p:nvPr/>
        </p:nvSpPr>
        <p:spPr>
          <a:xfrm>
            <a:off x="4211638" y="1630363"/>
            <a:ext cx="3024187" cy="1079500"/>
          </a:xfrm>
          <a:prstGeom prst="rect">
            <a:avLst/>
          </a:prstGeom>
          <a:noFill/>
          <a:ln w="12700" cap="sq">
            <a:solidFill>
              <a:schemeClr val="hlink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9242" name="Rectangle 140"/>
          <p:cNvSpPr/>
          <p:nvPr/>
        </p:nvSpPr>
        <p:spPr>
          <a:xfrm>
            <a:off x="1476375" y="4654550"/>
            <a:ext cx="3167063" cy="1152525"/>
          </a:xfrm>
          <a:prstGeom prst="rect">
            <a:avLst/>
          </a:prstGeom>
          <a:noFill/>
          <a:ln w="38100">
            <a:solidFill>
              <a:schemeClr val="hlink"/>
            </a:solidFill>
            <a:prstDash val="sysDot"/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9243" name="AutoShape 141"/>
          <p:cNvSpPr/>
          <p:nvPr/>
        </p:nvSpPr>
        <p:spPr>
          <a:xfrm>
            <a:off x="3563938" y="4799013"/>
            <a:ext cx="1368425" cy="215900"/>
          </a:xfrm>
          <a:prstGeom prst="rightArrow">
            <a:avLst>
              <a:gd name="adj1" fmla="val 50000"/>
              <a:gd name="adj2" fmla="val 158456"/>
            </a:avLst>
          </a:prstGeom>
          <a:noFill/>
          <a:ln w="12700" cap="sq">
            <a:solidFill>
              <a:schemeClr val="hlink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9244" name="AutoShape 142"/>
          <p:cNvSpPr/>
          <p:nvPr/>
        </p:nvSpPr>
        <p:spPr>
          <a:xfrm rot="1140000">
            <a:off x="4067175" y="5591175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noFill/>
          <a:ln w="12700" cap="sq">
            <a:solidFill>
              <a:schemeClr val="hlink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2" name="Rectangle 1125"/>
          <p:cNvSpPr/>
          <p:nvPr/>
        </p:nvSpPr>
        <p:spPr>
          <a:xfrm>
            <a:off x="2216150" y="6305550"/>
            <a:ext cx="1219200" cy="4572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0243" name="Rectangle 1124"/>
          <p:cNvSpPr/>
          <p:nvPr/>
        </p:nvSpPr>
        <p:spPr>
          <a:xfrm>
            <a:off x="1682750" y="5619750"/>
            <a:ext cx="2667000" cy="6096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0244" name="AutoShape 1112"/>
          <p:cNvSpPr/>
          <p:nvPr/>
        </p:nvSpPr>
        <p:spPr>
          <a:xfrm>
            <a:off x="1277938" y="1846263"/>
            <a:ext cx="6842125" cy="26654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sq">
            <a:solidFill>
              <a:schemeClr val="hlink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0245" name="Rectangle 1104"/>
          <p:cNvSpPr/>
          <p:nvPr/>
        </p:nvSpPr>
        <p:spPr>
          <a:xfrm>
            <a:off x="4806950" y="5314950"/>
            <a:ext cx="3352800" cy="1524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0246" name="Rectangle 1028"/>
          <p:cNvSpPr/>
          <p:nvPr/>
        </p:nvSpPr>
        <p:spPr>
          <a:xfrm>
            <a:off x="990600" y="982663"/>
            <a:ext cx="7162800" cy="762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    </a:t>
            </a:r>
            <a:r>
              <a:rPr lang="zh-CN" sz="2400" b="1">
                <a:latin typeface="黑体"/>
                <a:ea typeface="黑体"/>
              </a:rPr>
              <a:t>语句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标号</a:t>
            </a:r>
            <a:r>
              <a:rPr lang="zh-CN" sz="2400" b="1">
                <a:solidFill>
                  <a:schemeClr val="tx2"/>
                </a:solidFill>
                <a:latin typeface="黑体"/>
                <a:ea typeface="黑体"/>
              </a:rPr>
              <a:t>为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转向语句</a:t>
            </a:r>
            <a:r>
              <a:rPr lang="zh-CN" sz="2400" b="1">
                <a:latin typeface="黑体"/>
                <a:ea typeface="黑体"/>
              </a:rPr>
              <a:t>提供转入语句</a:t>
            </a:r>
            <a:r>
              <a:rPr lang="zh-CN" sz="2400" b="1">
                <a:solidFill>
                  <a:srgbClr val="CC3300"/>
                </a:solidFill>
                <a:latin typeface="黑体"/>
                <a:ea typeface="黑体"/>
              </a:rPr>
              <a:t>标识</a:t>
            </a:r>
            <a:r>
              <a:rPr lang="en-US" sz="2400" b="1">
                <a:solidFill>
                  <a:srgbClr val="CC3300"/>
                </a:solidFill>
                <a:latin typeface="黑体"/>
                <a:ea typeface="黑体"/>
              </a:rPr>
              <a:t>,</a:t>
            </a:r>
            <a:r>
              <a:rPr lang="zh-CN" sz="2400" b="1">
                <a:latin typeface="黑体"/>
                <a:ea typeface="黑体"/>
              </a:rPr>
              <a:t>二者用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标号</a:t>
            </a:r>
            <a:r>
              <a:rPr lang="zh-CN" sz="2400" b="1">
                <a:latin typeface="黑体"/>
                <a:ea typeface="黑体"/>
              </a:rPr>
              <a:t>相关联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。</a:t>
            </a:r>
            <a:endParaRPr lang="zh-CN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0247" name="Text Box 1077"/>
          <p:cNvSpPr/>
          <p:nvPr/>
        </p:nvSpPr>
        <p:spPr>
          <a:xfrm>
            <a:off x="630238" y="361950"/>
            <a:ext cx="6934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800" b="1">
                <a:latin typeface="黑体"/>
                <a:ea typeface="黑体"/>
              </a:rPr>
              <a:t>Ⅲ. </a:t>
            </a:r>
            <a:r>
              <a:rPr lang="zh-CN" sz="2800" b="1">
                <a:solidFill>
                  <a:srgbClr val="0000CC"/>
                </a:solidFill>
                <a:latin typeface="黑体"/>
                <a:ea typeface="黑体"/>
              </a:rPr>
              <a:t>转向语句</a:t>
            </a:r>
            <a:r>
              <a:rPr lang="zh-CN" sz="2800" b="1">
                <a:latin typeface="黑体"/>
                <a:ea typeface="黑体"/>
              </a:rPr>
              <a:t>与语句</a:t>
            </a:r>
            <a:r>
              <a:rPr lang="zh-CN" sz="2800" b="1">
                <a:solidFill>
                  <a:srgbClr val="0000CC"/>
                </a:solidFill>
                <a:latin typeface="黑体"/>
                <a:ea typeface="黑体"/>
              </a:rPr>
              <a:t>标号</a:t>
            </a:r>
            <a:r>
              <a:rPr lang="zh-CN" sz="2800" b="1">
                <a:latin typeface="黑体"/>
                <a:ea typeface="黑体"/>
              </a:rPr>
              <a:t>的</a:t>
            </a:r>
            <a:r>
              <a:rPr lang="zh-CN" sz="2800" b="1">
                <a:solidFill>
                  <a:srgbClr val="CC3300"/>
                </a:solidFill>
                <a:latin typeface="黑体"/>
                <a:ea typeface="黑体"/>
              </a:rPr>
              <a:t>四元式</a:t>
            </a:r>
            <a:r>
              <a:rPr lang="zh-CN" sz="2800" b="1">
                <a:latin typeface="黑体"/>
                <a:ea typeface="黑体"/>
              </a:rPr>
              <a:t>设计</a:t>
            </a:r>
            <a:endParaRPr lang="zh-CN" sz="2800" b="1">
              <a:latin typeface="黑体"/>
              <a:ea typeface="黑体"/>
            </a:endParaRPr>
          </a:p>
        </p:txBody>
      </p:sp>
      <p:sp>
        <p:nvSpPr>
          <p:cNvPr id="10248" name="Rectangle 1116"/>
          <p:cNvSpPr/>
          <p:nvPr/>
        </p:nvSpPr>
        <p:spPr>
          <a:xfrm>
            <a:off x="4378325" y="3506788"/>
            <a:ext cx="34290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0249" name="Rectangle 1115"/>
          <p:cNvSpPr/>
          <p:nvPr/>
        </p:nvSpPr>
        <p:spPr>
          <a:xfrm>
            <a:off x="2778125" y="3506788"/>
            <a:ext cx="9906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0250" name="Text Box 1078"/>
          <p:cNvSpPr/>
          <p:nvPr/>
        </p:nvSpPr>
        <p:spPr>
          <a:xfrm>
            <a:off x="1711325" y="3430588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 b="1">
                <a:latin typeface="黑体"/>
                <a:ea typeface="黑体"/>
              </a:rPr>
              <a:t>则有 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10251" name="Text Box 1079"/>
          <p:cNvSpPr/>
          <p:nvPr/>
        </p:nvSpPr>
        <p:spPr>
          <a:xfrm>
            <a:off x="2778125" y="3430588"/>
            <a:ext cx="3900488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i : S  =&gt; q( lb _ _ i ), </a:t>
            </a:r>
            <a:endParaRPr lang="en-US" sz="2400" b="1">
              <a:latin typeface="黑体"/>
              <a:ea typeface="黑体"/>
            </a:endParaRPr>
          </a:p>
        </p:txBody>
      </p:sp>
      <p:grpSp>
        <p:nvGrpSpPr>
          <p:cNvPr id="10252" name="Group 1117"/>
          <p:cNvGrpSpPr/>
          <p:nvPr/>
        </p:nvGrpSpPr>
        <p:grpSpPr>
          <a:xfrm>
            <a:off x="1493838" y="1990725"/>
            <a:ext cx="4114800" cy="457200"/>
            <a:chOff x="912" y="1584"/>
            <a:chExt cx="2592" cy="288"/>
          </a:xfrm>
        </p:grpSpPr>
        <p:sp>
          <p:nvSpPr>
            <p:cNvPr id="10277" name="Rectangle 1109"/>
            <p:cNvSpPr/>
            <p:nvPr/>
          </p:nvSpPr>
          <p:spPr>
            <a:xfrm>
              <a:off x="2736" y="1632"/>
              <a:ext cx="720" cy="24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10278" name="Text Box 1084"/>
            <p:cNvSpPr/>
            <p:nvPr/>
          </p:nvSpPr>
          <p:spPr>
            <a:xfrm>
              <a:off x="912" y="1584"/>
              <a:ext cx="259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⑴ </a:t>
              </a:r>
              <a:r>
                <a:rPr lang="zh-CN" sz="2400" b="1">
                  <a:latin typeface="黑体"/>
                  <a:ea typeface="黑体"/>
                </a:rPr>
                <a:t>设有 </a:t>
              </a:r>
              <a:r>
                <a:rPr lang="zh-CN" sz="2400" b="1">
                  <a:solidFill>
                    <a:srgbClr val="0000CC"/>
                  </a:solidFill>
                  <a:latin typeface="黑体"/>
                  <a:ea typeface="黑体"/>
                </a:rPr>
                <a:t>转向语句： </a:t>
              </a:r>
              <a:r>
                <a:rPr lang="en-US" sz="2400" b="1">
                  <a:solidFill>
                    <a:schemeClr val="tx2"/>
                  </a:solidFill>
                  <a:latin typeface="黑体"/>
                  <a:ea typeface="黑体"/>
                </a:rPr>
                <a:t>goto i </a:t>
              </a:r>
              <a:endParaRPr lang="en-US" sz="2400" b="1">
                <a:solidFill>
                  <a:schemeClr val="tx2"/>
                </a:solidFill>
                <a:latin typeface="黑体"/>
                <a:ea typeface="黑体"/>
              </a:endParaRPr>
            </a:p>
          </p:txBody>
        </p:sp>
      </p:grpSp>
      <p:grpSp>
        <p:nvGrpSpPr>
          <p:cNvPr id="10253" name="Group 1121"/>
          <p:cNvGrpSpPr/>
          <p:nvPr/>
        </p:nvGrpSpPr>
        <p:grpSpPr>
          <a:xfrm>
            <a:off x="1927225" y="2495550"/>
            <a:ext cx="4800600" cy="457200"/>
            <a:chOff x="1200" y="1872"/>
            <a:chExt cx="3024" cy="288"/>
          </a:xfrm>
        </p:grpSpPr>
        <p:sp>
          <p:nvSpPr>
            <p:cNvPr id="10273" name="Rectangle 1114"/>
            <p:cNvSpPr/>
            <p:nvPr/>
          </p:nvSpPr>
          <p:spPr>
            <a:xfrm>
              <a:off x="2928" y="1920"/>
              <a:ext cx="1248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10274" name="Rectangle 1113"/>
            <p:cNvSpPr/>
            <p:nvPr/>
          </p:nvSpPr>
          <p:spPr>
            <a:xfrm>
              <a:off x="1824" y="1920"/>
              <a:ext cx="672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10275" name="Text Box 1085"/>
            <p:cNvSpPr/>
            <p:nvPr/>
          </p:nvSpPr>
          <p:spPr>
            <a:xfrm>
              <a:off x="1200" y="1872"/>
              <a:ext cx="62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zh-CN" sz="2400" b="1">
                  <a:latin typeface="黑体"/>
                  <a:ea typeface="黑体"/>
                </a:rPr>
                <a:t>则有 </a:t>
              </a:r>
              <a:endParaRPr lang="zh-CN" sz="2400" b="1">
                <a:latin typeface="黑体"/>
                <a:ea typeface="黑体"/>
              </a:endParaRPr>
            </a:p>
          </p:txBody>
        </p:sp>
        <p:sp>
          <p:nvSpPr>
            <p:cNvPr id="10276" name="Text Box 1086"/>
            <p:cNvSpPr/>
            <p:nvPr/>
          </p:nvSpPr>
          <p:spPr>
            <a:xfrm>
              <a:off x="1824" y="1872"/>
              <a:ext cx="240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goto i  =&gt; q( gt _ _ i )</a:t>
              </a:r>
              <a:endParaRPr lang="en-US" sz="2400" b="1">
                <a:latin typeface="黑体"/>
                <a:ea typeface="黑体"/>
              </a:endParaRPr>
            </a:p>
          </p:txBody>
        </p:sp>
      </p:grpSp>
      <p:grpSp>
        <p:nvGrpSpPr>
          <p:cNvPr id="10254" name="Group 1120"/>
          <p:cNvGrpSpPr/>
          <p:nvPr/>
        </p:nvGrpSpPr>
        <p:grpSpPr>
          <a:xfrm>
            <a:off x="1206500" y="4511675"/>
            <a:ext cx="7162800" cy="533400"/>
            <a:chOff x="768" y="2736"/>
            <a:chExt cx="4512" cy="336"/>
          </a:xfrm>
        </p:grpSpPr>
        <p:sp>
          <p:nvSpPr>
            <p:cNvPr id="10270" name="Rectangle 1105"/>
            <p:cNvSpPr/>
            <p:nvPr/>
          </p:nvSpPr>
          <p:spPr>
            <a:xfrm>
              <a:off x="1728" y="2784"/>
              <a:ext cx="2736" cy="28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10271" name="Text Box 1089"/>
            <p:cNvSpPr/>
            <p:nvPr/>
          </p:nvSpPr>
          <p:spPr>
            <a:xfrm>
              <a:off x="768" y="2736"/>
              <a:ext cx="451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endParaRPr lang="zh-CN" sz="2400" b="1">
                <a:latin typeface="黑体"/>
                <a:ea typeface="黑体"/>
              </a:endParaRPr>
            </a:p>
          </p:txBody>
        </p:sp>
        <p:sp>
          <p:nvSpPr>
            <p:cNvPr id="10272" name="Text Box 1091"/>
            <p:cNvSpPr/>
            <p:nvPr/>
          </p:nvSpPr>
          <p:spPr>
            <a:xfrm>
              <a:off x="768" y="2784"/>
              <a:ext cx="369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【</a:t>
              </a:r>
              <a:r>
                <a:rPr lang="zh-CN" sz="2400" b="1">
                  <a:latin typeface="黑体"/>
                  <a:ea typeface="黑体"/>
                </a:rPr>
                <a:t>例</a:t>
              </a:r>
              <a:r>
                <a:rPr lang="en-US" sz="2400" b="1">
                  <a:latin typeface="黑体"/>
                  <a:ea typeface="黑体"/>
                </a:rPr>
                <a:t>7.4】 goto i ;  </a:t>
              </a:r>
              <a:r>
                <a:rPr lang="en-US" sz="2400" b="1">
                  <a:latin typeface="Times New Roman"/>
                  <a:ea typeface="黑体"/>
                </a:rPr>
                <a:t>…</a:t>
              </a:r>
              <a:r>
                <a:rPr lang="en-US" sz="2400" b="1">
                  <a:latin typeface="黑体"/>
                  <a:ea typeface="黑体"/>
                </a:rPr>
                <a:t>  i: x=(a+b)/c;</a:t>
              </a:r>
              <a:endParaRPr lang="en-US" sz="2400" b="1">
                <a:latin typeface="黑体"/>
                <a:ea typeface="黑体"/>
              </a:endParaRPr>
            </a:p>
          </p:txBody>
        </p:sp>
      </p:grpSp>
      <p:sp>
        <p:nvSpPr>
          <p:cNvPr id="10255" name="Text Box 1092"/>
          <p:cNvSpPr/>
          <p:nvPr/>
        </p:nvSpPr>
        <p:spPr>
          <a:xfrm>
            <a:off x="1782763" y="5159375"/>
            <a:ext cx="2947987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则有四元式序列：</a:t>
            </a:r>
            <a:endParaRPr lang="zh-CN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sp>
        <p:nvSpPr>
          <p:cNvPr id="10256" name="Text Box 1093"/>
          <p:cNvSpPr/>
          <p:nvPr/>
        </p:nvSpPr>
        <p:spPr>
          <a:xfrm>
            <a:off x="1682750" y="5695950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⑴ (gt _  _  i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0257" name="Text Box 1094"/>
          <p:cNvSpPr/>
          <p:nvPr/>
        </p:nvSpPr>
        <p:spPr>
          <a:xfrm>
            <a:off x="2444750" y="62293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Times New Roman"/>
                <a:ea typeface="黑体"/>
              </a:rPr>
              <a:t>…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0258" name="Text Box 1096"/>
          <p:cNvSpPr/>
          <p:nvPr/>
        </p:nvSpPr>
        <p:spPr>
          <a:xfrm>
            <a:off x="5264150" y="638175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⑾ (:=  t2 _  x 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0259" name="Text Box 1097"/>
          <p:cNvSpPr/>
          <p:nvPr/>
        </p:nvSpPr>
        <p:spPr>
          <a:xfrm>
            <a:off x="5264150" y="607695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⑽ ( /  t1 c  t2 </a:t>
            </a:r>
            <a:r>
              <a:rPr lang="en-US" sz="2400" b="1">
                <a:solidFill>
                  <a:srgbClr val="000000"/>
                </a:solidFill>
                <a:latin typeface="黑体"/>
                <a:ea typeface="黑体"/>
              </a:rPr>
              <a:t>)</a:t>
            </a:r>
            <a:endParaRPr lang="en-US" sz="2400" b="1">
              <a:solidFill>
                <a:srgbClr val="000000"/>
              </a:solidFill>
              <a:latin typeface="黑体"/>
              <a:ea typeface="黑体"/>
            </a:endParaRPr>
          </a:p>
        </p:txBody>
      </p:sp>
      <p:sp>
        <p:nvSpPr>
          <p:cNvPr id="10260" name="Text Box 1098"/>
          <p:cNvSpPr/>
          <p:nvPr/>
        </p:nvSpPr>
        <p:spPr>
          <a:xfrm>
            <a:off x="5264150" y="531495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⑻ (lb  _  _  i  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0261" name="Text Box 1099"/>
          <p:cNvSpPr/>
          <p:nvPr/>
        </p:nvSpPr>
        <p:spPr>
          <a:xfrm>
            <a:off x="5264150" y="569595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⑼ ( +  a  b  t1 )</a:t>
            </a:r>
            <a:endParaRPr lang="en-US" sz="2400" b="1">
              <a:latin typeface="黑体"/>
              <a:ea typeface="黑体"/>
            </a:endParaRPr>
          </a:p>
        </p:txBody>
      </p:sp>
      <p:grpSp>
        <p:nvGrpSpPr>
          <p:cNvPr id="10262" name="Group 1118"/>
          <p:cNvGrpSpPr/>
          <p:nvPr/>
        </p:nvGrpSpPr>
        <p:grpSpPr>
          <a:xfrm>
            <a:off x="1493838" y="2927350"/>
            <a:ext cx="4038600" cy="457200"/>
            <a:chOff x="912" y="2208"/>
            <a:chExt cx="2544" cy="288"/>
          </a:xfrm>
        </p:grpSpPr>
        <p:sp>
          <p:nvSpPr>
            <p:cNvPr id="10268" name="Rectangle 1110"/>
            <p:cNvSpPr/>
            <p:nvPr/>
          </p:nvSpPr>
          <p:spPr>
            <a:xfrm>
              <a:off x="2736" y="2256"/>
              <a:ext cx="72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10269" name="Text Box 1107"/>
            <p:cNvSpPr/>
            <p:nvPr/>
          </p:nvSpPr>
          <p:spPr>
            <a:xfrm>
              <a:off x="912" y="2208"/>
              <a:ext cx="254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⑵ </a:t>
              </a:r>
              <a:r>
                <a:rPr lang="zh-CN" sz="2400" b="1">
                  <a:latin typeface="黑体"/>
                  <a:ea typeface="黑体"/>
                </a:rPr>
                <a:t>设有 </a:t>
              </a:r>
              <a:r>
                <a:rPr lang="zh-CN" sz="2400" b="1">
                  <a:solidFill>
                    <a:srgbClr val="0000CC"/>
                  </a:solidFill>
                  <a:latin typeface="黑体"/>
                  <a:ea typeface="黑体"/>
                </a:rPr>
                <a:t>标号语句： </a:t>
              </a:r>
              <a:r>
                <a:rPr lang="en-US" sz="2400" b="1">
                  <a:solidFill>
                    <a:schemeClr val="tx2"/>
                  </a:solidFill>
                  <a:latin typeface="黑体"/>
                  <a:ea typeface="黑体"/>
                </a:rPr>
                <a:t>i</a:t>
              </a:r>
              <a:r>
                <a:rPr lang="zh-CN" sz="2400" b="1">
                  <a:solidFill>
                    <a:schemeClr val="tx2"/>
                  </a:solidFill>
                  <a:latin typeface="黑体"/>
                  <a:ea typeface="黑体"/>
                </a:rPr>
                <a:t>：</a:t>
              </a:r>
              <a:r>
                <a:rPr lang="en-US" sz="2400" b="1">
                  <a:solidFill>
                    <a:schemeClr val="tx2"/>
                  </a:solidFill>
                  <a:latin typeface="黑体"/>
                  <a:ea typeface="黑体"/>
                </a:rPr>
                <a:t>S </a:t>
              </a:r>
              <a:endParaRPr lang="en-US" sz="2400" b="1">
                <a:solidFill>
                  <a:schemeClr val="tx2"/>
                </a:solidFill>
                <a:latin typeface="黑体"/>
                <a:ea typeface="黑体"/>
              </a:endParaRPr>
            </a:p>
          </p:txBody>
        </p:sp>
      </p:grpSp>
      <p:sp>
        <p:nvSpPr>
          <p:cNvPr id="10263" name="AutoShape 1108"/>
          <p:cNvSpPr/>
          <p:nvPr/>
        </p:nvSpPr>
        <p:spPr>
          <a:xfrm>
            <a:off x="7038975" y="2711450"/>
            <a:ext cx="1600200" cy="990600"/>
          </a:xfrm>
          <a:prstGeom prst="wedgeRoundRectCallout">
            <a:avLst>
              <a:gd name="adj1" fmla="val -66667"/>
              <a:gd name="adj2" fmla="val 74519"/>
              <a:gd name="adj3" fmla="val 16667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标号</a:t>
            </a:r>
            <a:r>
              <a:rPr lang="zh-CN" sz="2400" b="1">
                <a:latin typeface="黑体"/>
                <a:ea typeface="黑体"/>
              </a:rPr>
              <a:t>后面是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语句</a:t>
            </a:r>
            <a:endParaRPr lang="zh-CN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cxnSp>
        <p:nvCxnSpPr>
          <p:cNvPr id="10264" name="Line 1122"/>
          <p:cNvCxnSpPr/>
          <p:nvPr/>
        </p:nvCxnSpPr>
        <p:spPr>
          <a:xfrm flipV="1">
            <a:off x="4273550" y="5619750"/>
            <a:ext cx="914400" cy="304800"/>
          </a:xfrm>
          <a:prstGeom prst="line">
            <a:avLst/>
          </a:prstGeom>
          <a:noFill/>
          <a:ln w="12700" cap="sq">
            <a:solidFill>
              <a:srgbClr val="CC3300"/>
            </a:solidFill>
            <a:miter/>
            <a:tailEnd type="triangle"/>
          </a:ln>
        </p:spPr>
      </p:cxnSp>
      <p:sp>
        <p:nvSpPr>
          <p:cNvPr id="10265" name="AutoShape 1123"/>
          <p:cNvSpPr/>
          <p:nvPr/>
        </p:nvSpPr>
        <p:spPr>
          <a:xfrm>
            <a:off x="4959350" y="584835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12700" cap="sq">
            <a:solidFill>
              <a:srgbClr val="CC3300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0266" name="Text Box 1127"/>
          <p:cNvSpPr/>
          <p:nvPr/>
        </p:nvSpPr>
        <p:spPr>
          <a:xfrm>
            <a:off x="4302125" y="38623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quat(S)</a:t>
            </a:r>
            <a:endParaRPr lang="en-US" sz="2400" b="1">
              <a:latin typeface="黑体"/>
              <a:ea typeface="黑体"/>
            </a:endParaRPr>
          </a:p>
        </p:txBody>
      </p:sp>
      <p:sp>
        <p:nvSpPr>
          <p:cNvPr id="10267" name="Rectangle 1128"/>
          <p:cNvSpPr/>
          <p:nvPr/>
        </p:nvSpPr>
        <p:spPr>
          <a:xfrm>
            <a:off x="4302125" y="3430588"/>
            <a:ext cx="2376488" cy="936625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6" name="Text Box 74"/>
          <p:cNvSpPr/>
          <p:nvPr/>
        </p:nvSpPr>
        <p:spPr>
          <a:xfrm>
            <a:off x="395288" y="476250"/>
            <a:ext cx="66294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800" b="1">
                <a:latin typeface="黑体"/>
                <a:ea typeface="黑体"/>
              </a:rPr>
              <a:t>Ⅳ. </a:t>
            </a:r>
            <a:r>
              <a:rPr lang="zh-CN" sz="2800" b="1">
                <a:solidFill>
                  <a:srgbClr val="0000CC"/>
                </a:solidFill>
                <a:latin typeface="黑体"/>
                <a:ea typeface="黑体"/>
              </a:rPr>
              <a:t>条件语句</a:t>
            </a:r>
            <a:r>
              <a:rPr lang="zh-CN" sz="2800" b="1">
                <a:latin typeface="黑体"/>
                <a:ea typeface="黑体"/>
              </a:rPr>
              <a:t>的</a:t>
            </a:r>
            <a:r>
              <a:rPr lang="zh-CN" sz="2800" b="1">
                <a:solidFill>
                  <a:srgbClr val="CC3300"/>
                </a:solidFill>
                <a:latin typeface="黑体"/>
                <a:ea typeface="黑体"/>
              </a:rPr>
              <a:t>四元式</a:t>
            </a:r>
            <a:r>
              <a:rPr lang="zh-CN" sz="2800" b="1">
                <a:latin typeface="黑体"/>
                <a:ea typeface="黑体"/>
              </a:rPr>
              <a:t>设计</a:t>
            </a:r>
            <a:endParaRPr lang="zh-CN" sz="2800" b="1">
              <a:latin typeface="黑体"/>
              <a:ea typeface="黑体"/>
            </a:endParaRPr>
          </a:p>
        </p:txBody>
      </p:sp>
      <p:sp>
        <p:nvSpPr>
          <p:cNvPr id="11267" name="Text Box 76"/>
          <p:cNvSpPr/>
          <p:nvPr/>
        </p:nvSpPr>
        <p:spPr>
          <a:xfrm>
            <a:off x="827088" y="1196975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⑴</a:t>
            </a:r>
            <a:r>
              <a:rPr lang="en-US" sz="2400" b="1">
                <a:latin typeface="黑体"/>
                <a:ea typeface="黑体"/>
              </a:rPr>
              <a:t> 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文法：</a:t>
            </a:r>
            <a:r>
              <a:rPr lang="en-US" sz="2400" b="1">
                <a:solidFill>
                  <a:srgbClr val="000000"/>
                </a:solidFill>
                <a:latin typeface="黑体"/>
                <a:ea typeface="黑体"/>
              </a:rPr>
              <a:t>S -&gt;</a:t>
            </a: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 if</a:t>
            </a:r>
            <a:r>
              <a:rPr lang="zh-CN" sz="2400" b="1">
                <a:solidFill>
                  <a:schemeClr val="tx2"/>
                </a:solidFill>
                <a:latin typeface="黑体"/>
                <a:ea typeface="黑体"/>
              </a:rPr>
              <a:t>（</a:t>
            </a: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E</a:t>
            </a:r>
            <a:r>
              <a:rPr lang="zh-CN" sz="2400" b="1">
                <a:solidFill>
                  <a:schemeClr val="tx2"/>
                </a:solidFill>
                <a:latin typeface="黑体"/>
                <a:ea typeface="黑体"/>
              </a:rPr>
              <a:t>）</a:t>
            </a: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S1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[</a:t>
            </a:r>
            <a:r>
              <a:rPr lang="en-US" sz="2400" b="1">
                <a:solidFill>
                  <a:schemeClr val="tx2"/>
                </a:solidFill>
                <a:latin typeface="黑体"/>
                <a:ea typeface="黑体"/>
              </a:rPr>
              <a:t> </a:t>
            </a:r>
            <a:r>
              <a:rPr lang="en-US" sz="2400" b="1">
                <a:latin typeface="黑体"/>
                <a:ea typeface="黑体"/>
              </a:rPr>
              <a:t>else S2 </a:t>
            </a: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]</a:t>
            </a:r>
            <a:endParaRPr lang="en-US" sz="2400" b="1">
              <a:solidFill>
                <a:schemeClr val="tx2"/>
              </a:solidFill>
              <a:latin typeface="黑体"/>
              <a:ea typeface="黑体"/>
            </a:endParaRPr>
          </a:p>
        </p:txBody>
      </p:sp>
      <p:sp>
        <p:nvSpPr>
          <p:cNvPr id="11268" name="Text Box 81"/>
          <p:cNvSpPr/>
          <p:nvPr/>
        </p:nvSpPr>
        <p:spPr>
          <a:xfrm>
            <a:off x="827088" y="1916113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⑵ 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语义结构：</a:t>
            </a:r>
            <a:endParaRPr lang="zh-CN" sz="2400" b="1">
              <a:solidFill>
                <a:schemeClr val="tx2"/>
              </a:solidFill>
              <a:latin typeface="黑体"/>
              <a:ea typeface="黑体"/>
            </a:endParaRPr>
          </a:p>
        </p:txBody>
      </p:sp>
      <p:sp>
        <p:nvSpPr>
          <p:cNvPr id="11269" name="AutoShape 100"/>
          <p:cNvSpPr/>
          <p:nvPr/>
        </p:nvSpPr>
        <p:spPr>
          <a:xfrm>
            <a:off x="7239000" y="1206500"/>
            <a:ext cx="990600" cy="457200"/>
          </a:xfrm>
          <a:prstGeom prst="wedgeRoundRectCallout">
            <a:avLst>
              <a:gd name="adj1" fmla="val -121315"/>
              <a:gd name="adj2" fmla="val 9028"/>
              <a:gd name="adj3" fmla="val 16667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400" b="1">
                <a:latin typeface="黑体"/>
                <a:ea typeface="黑体"/>
              </a:rPr>
              <a:t>可选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11270" name="Oval 101"/>
          <p:cNvSpPr/>
          <p:nvPr/>
        </p:nvSpPr>
        <p:spPr>
          <a:xfrm>
            <a:off x="4500563" y="1052513"/>
            <a:ext cx="1981200" cy="762000"/>
          </a:xfrm>
          <a:prstGeom prst="ellipse">
            <a:avLst/>
          </a:prstGeom>
          <a:noFill/>
          <a:ln w="12700" cap="sq">
            <a:solidFill>
              <a:srgbClr val="CC33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grpSp>
        <p:nvGrpSpPr>
          <p:cNvPr id="11271" name="Group 118"/>
          <p:cNvGrpSpPr/>
          <p:nvPr/>
        </p:nvGrpSpPr>
        <p:grpSpPr>
          <a:xfrm>
            <a:off x="900113" y="2565400"/>
            <a:ext cx="3733800" cy="2590800"/>
            <a:chOff x="816" y="1824"/>
            <a:chExt cx="2352" cy="1776"/>
          </a:xfrm>
        </p:grpSpPr>
        <p:sp>
          <p:nvSpPr>
            <p:cNvPr id="11295" name="Rectangle 117"/>
            <p:cNvSpPr/>
            <p:nvPr/>
          </p:nvSpPr>
          <p:spPr>
            <a:xfrm>
              <a:off x="816" y="1824"/>
              <a:ext cx="2352" cy="177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grpSp>
          <p:nvGrpSpPr>
            <p:cNvPr id="11296" name="Group 106"/>
            <p:cNvGrpSpPr/>
            <p:nvPr/>
          </p:nvGrpSpPr>
          <p:grpSpPr>
            <a:xfrm>
              <a:off x="960" y="1824"/>
              <a:ext cx="2112" cy="1753"/>
              <a:chOff x="2688" y="1680"/>
              <a:chExt cx="2112" cy="1753"/>
            </a:xfrm>
          </p:grpSpPr>
          <p:cxnSp>
            <p:nvCxnSpPr>
              <p:cNvPr id="11297" name="Line 86"/>
              <p:cNvCxnSpPr/>
              <p:nvPr/>
            </p:nvCxnSpPr>
            <p:spPr>
              <a:xfrm flipH="1">
                <a:off x="3024" y="1968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/>
                <a:tailEnd type="triangle"/>
              </a:ln>
            </p:spPr>
          </p:cxnSp>
          <p:grpSp>
            <p:nvGrpSpPr>
              <p:cNvPr id="11298" name="Group 89"/>
              <p:cNvGrpSpPr/>
              <p:nvPr/>
            </p:nvGrpSpPr>
            <p:grpSpPr>
              <a:xfrm>
                <a:off x="2736" y="2112"/>
                <a:ext cx="624" cy="313"/>
                <a:chOff x="2736" y="2112"/>
                <a:chExt cx="624" cy="313"/>
              </a:xfrm>
            </p:grpSpPr>
            <p:sp>
              <p:nvSpPr>
                <p:cNvPr id="11313" name="AutoShape 87"/>
                <p:cNvSpPr/>
                <p:nvPr/>
              </p:nvSpPr>
              <p:spPr>
                <a:xfrm>
                  <a:off x="2736" y="2160"/>
                  <a:ext cx="624" cy="240"/>
                </a:xfrm>
                <a:prstGeom prst="flowChartDecision">
                  <a:avLst/>
                </a:prstGeom>
                <a:noFill/>
                <a:ln w="12700" cap="sq">
                  <a:solidFill>
                    <a:schemeClr val="tx1"/>
                  </a:solidFill>
                  <a:miter/>
                </a:ln>
              </p:spPr>
              <p:txBody>
                <a:bodyPr wrap="none" anchor="ctr" anchorCtr="0"/>
                <a:lstStyle>
                  <a:lvl1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Arial"/>
                      <a:ea typeface="宋体"/>
                    </a:defRPr>
                  </a:lvl1pPr>
                  <a:lvl2pPr marL="457200" lvl="1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Arial"/>
                      <a:ea typeface="宋体"/>
                    </a:defRPr>
                  </a:lvl2pPr>
                  <a:lvl3pPr marL="914400" lvl="2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Arial"/>
                      <a:ea typeface="宋体"/>
                    </a:defRPr>
                  </a:lvl3pPr>
                  <a:lvl4pPr marL="1371600" lvl="3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Arial"/>
                      <a:ea typeface="宋体"/>
                    </a:defRPr>
                  </a:lvl4pPr>
                  <a:lvl5pPr marL="1828800" lvl="4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Arial"/>
                      <a:ea typeface="宋体"/>
                    </a:defRPr>
                  </a:lvl5pPr>
                </a:lstStyle>
                <a:p>
                  <a:pPr marL="0" lvl="0" indent="0"/>
                  <a:endParaRPr lang="zh-CN"/>
                </a:p>
              </p:txBody>
            </p:sp>
            <p:sp>
              <p:nvSpPr>
                <p:cNvPr id="11314" name="Text Box 88"/>
                <p:cNvSpPr/>
                <p:nvPr/>
              </p:nvSpPr>
              <p:spPr>
                <a:xfrm>
                  <a:off x="2736" y="2112"/>
                  <a:ext cx="624" cy="3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Arial"/>
                      <a:ea typeface="宋体"/>
                    </a:defRPr>
                  </a:lvl1pPr>
                  <a:lvl2pPr marL="457200" lvl="1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Arial"/>
                      <a:ea typeface="宋体"/>
                    </a:defRPr>
                  </a:lvl2pPr>
                  <a:lvl3pPr marL="914400" lvl="2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Arial"/>
                      <a:ea typeface="宋体"/>
                    </a:defRPr>
                  </a:lvl3pPr>
                  <a:lvl4pPr marL="1371600" lvl="3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Arial"/>
                      <a:ea typeface="宋体"/>
                    </a:defRPr>
                  </a:lvl4pPr>
                  <a:lvl5pPr marL="1828800" lvl="4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Arial"/>
                      <a:ea typeface="宋体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</a:pPr>
                  <a:r>
                    <a:rPr lang="en-US" sz="2400" b="1">
                      <a:latin typeface="黑体"/>
                      <a:ea typeface="黑体"/>
                    </a:rPr>
                    <a:t>  E</a:t>
                  </a:r>
                  <a:endParaRPr lang="en-US" sz="2400" b="1">
                    <a:latin typeface="黑体"/>
                    <a:ea typeface="黑体"/>
                  </a:endParaRPr>
                </a:p>
              </p:txBody>
            </p:sp>
          </p:grpSp>
          <p:cxnSp>
            <p:nvCxnSpPr>
              <p:cNvPr id="11299" name="Line 90"/>
              <p:cNvCxnSpPr/>
              <p:nvPr/>
            </p:nvCxnSpPr>
            <p:spPr>
              <a:xfrm flipH="1">
                <a:off x="3024" y="2400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/>
                <a:tailEnd type="triangle"/>
              </a:ln>
            </p:spPr>
          </p:cxnSp>
          <p:sp>
            <p:nvSpPr>
              <p:cNvPr id="11300" name="Text Box 91"/>
              <p:cNvSpPr/>
              <p:nvPr/>
            </p:nvSpPr>
            <p:spPr>
              <a:xfrm>
                <a:off x="2688" y="2592"/>
                <a:ext cx="720" cy="322"/>
              </a:xfrm>
              <a:prstGeom prst="rect">
                <a:avLst/>
              </a:prstGeom>
              <a:noFill/>
              <a:ln w="12700" cap="sq">
                <a:solidFill>
                  <a:schemeClr val="tx2"/>
                </a:solidFill>
                <a:miter/>
              </a:ln>
            </p:spPr>
            <p:txBody>
              <a:bodyPr>
                <a:spAutoFit/>
              </a:bodyPr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</a:pPr>
                <a:r>
                  <a:rPr lang="zh-CN" sz="2400" b="1">
                    <a:latin typeface="黑体"/>
                    <a:ea typeface="黑体"/>
                  </a:rPr>
                  <a:t>执行</a:t>
                </a:r>
                <a:r>
                  <a:rPr lang="en-US" sz="2400" b="1">
                    <a:latin typeface="黑体"/>
                    <a:ea typeface="黑体"/>
                  </a:rPr>
                  <a:t>S1</a:t>
                </a:r>
                <a:endParaRPr lang="en-US" sz="2400" b="1">
                  <a:latin typeface="黑体"/>
                  <a:ea typeface="黑体"/>
                </a:endParaRPr>
              </a:p>
            </p:txBody>
          </p:sp>
          <p:cxnSp>
            <p:nvCxnSpPr>
              <p:cNvPr id="11301" name="Line 92"/>
              <p:cNvCxnSpPr/>
              <p:nvPr/>
            </p:nvCxnSpPr>
            <p:spPr>
              <a:xfrm flipH="1">
                <a:off x="3024" y="288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/>
                <a:tailEnd type="triangle"/>
              </a:ln>
            </p:spPr>
          </p:cxnSp>
          <p:cxnSp>
            <p:nvCxnSpPr>
              <p:cNvPr id="11302" name="Line 93"/>
              <p:cNvCxnSpPr/>
              <p:nvPr/>
            </p:nvCxnSpPr>
            <p:spPr>
              <a:xfrm>
                <a:off x="3360" y="2256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miter/>
              </a:ln>
            </p:spPr>
          </p:cxnSp>
          <p:cxnSp>
            <p:nvCxnSpPr>
              <p:cNvPr id="11303" name="Line 94"/>
              <p:cNvCxnSpPr/>
              <p:nvPr/>
            </p:nvCxnSpPr>
            <p:spPr>
              <a:xfrm flipH="1">
                <a:off x="4032" y="2256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/>
                <a:tailEnd type="triangle"/>
              </a:ln>
            </p:spPr>
          </p:cxnSp>
          <p:sp>
            <p:nvSpPr>
              <p:cNvPr id="11304" name="Text Box 95"/>
              <p:cNvSpPr/>
              <p:nvPr/>
            </p:nvSpPr>
            <p:spPr>
              <a:xfrm>
                <a:off x="3696" y="2592"/>
                <a:ext cx="720" cy="322"/>
              </a:xfrm>
              <a:prstGeom prst="rect">
                <a:avLst/>
              </a:prstGeom>
              <a:noFill/>
              <a:ln w="12700" cap="sq">
                <a:solidFill>
                  <a:schemeClr val="tx2"/>
                </a:solidFill>
                <a:miter/>
              </a:ln>
            </p:spPr>
            <p:txBody>
              <a:bodyPr>
                <a:spAutoFit/>
              </a:bodyPr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</a:pPr>
                <a:r>
                  <a:rPr lang="zh-CN" sz="2400" b="1">
                    <a:latin typeface="黑体"/>
                    <a:ea typeface="黑体"/>
                  </a:rPr>
                  <a:t>执行</a:t>
                </a:r>
                <a:r>
                  <a:rPr lang="en-US" sz="2400" b="1">
                    <a:latin typeface="黑体"/>
                    <a:ea typeface="黑体"/>
                  </a:rPr>
                  <a:t>S2</a:t>
                </a:r>
                <a:endParaRPr lang="en-US" sz="2400" b="1">
                  <a:latin typeface="黑体"/>
                  <a:ea typeface="黑体"/>
                </a:endParaRPr>
              </a:p>
            </p:txBody>
          </p:sp>
          <p:cxnSp>
            <p:nvCxnSpPr>
              <p:cNvPr id="11305" name="Line 96"/>
              <p:cNvCxnSpPr/>
              <p:nvPr/>
            </p:nvCxnSpPr>
            <p:spPr>
              <a:xfrm flipH="1">
                <a:off x="3072" y="3072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/>
                <a:tailEnd type="triangle"/>
              </a:ln>
            </p:spPr>
          </p:cxnSp>
          <p:cxnSp>
            <p:nvCxnSpPr>
              <p:cNvPr id="11306" name="Line 97"/>
              <p:cNvCxnSpPr/>
              <p:nvPr/>
            </p:nvCxnSpPr>
            <p:spPr>
              <a:xfrm flipH="1">
                <a:off x="4032" y="2880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/>
              </a:ln>
            </p:spPr>
          </p:cxnSp>
          <p:sp>
            <p:nvSpPr>
              <p:cNvPr id="11307" name="Rectangle 98"/>
              <p:cNvSpPr/>
              <p:nvPr/>
            </p:nvSpPr>
            <p:spPr>
              <a:xfrm>
                <a:off x="3552" y="2448"/>
                <a:ext cx="1056" cy="528"/>
              </a:xfrm>
              <a:prstGeom prst="rect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miter/>
              </a:ln>
            </p:spPr>
            <p:txBody>
              <a:bodyPr wrap="none"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/>
                <a:endParaRPr lang="zh-CN"/>
              </a:p>
            </p:txBody>
          </p:sp>
          <p:sp>
            <p:nvSpPr>
              <p:cNvPr id="11308" name="AutoShape 99"/>
              <p:cNvSpPr/>
              <p:nvPr/>
            </p:nvSpPr>
            <p:spPr>
              <a:xfrm>
                <a:off x="4176" y="2064"/>
                <a:ext cx="624" cy="288"/>
              </a:xfrm>
              <a:prstGeom prst="wedgeRoundRectCallout">
                <a:avLst>
                  <a:gd name="adj1" fmla="val -43750"/>
                  <a:gd name="adj2" fmla="val 70139"/>
                  <a:gd name="adj3" fmla="val 16667"/>
                </a:avLst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/>
              </a:ln>
            </p:spPr>
            <p:txBody>
              <a:bodyPr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r>
                  <a:rPr lang="zh-CN" sz="2400" b="1">
                    <a:latin typeface="黑体"/>
                    <a:ea typeface="黑体"/>
                  </a:rPr>
                  <a:t>可选</a:t>
                </a:r>
                <a:endParaRPr lang="zh-CN" sz="2400" b="1">
                  <a:latin typeface="黑体"/>
                  <a:ea typeface="黑体"/>
                </a:endParaRPr>
              </a:p>
            </p:txBody>
          </p:sp>
          <p:sp>
            <p:nvSpPr>
              <p:cNvPr id="11309" name="Text Box 102"/>
              <p:cNvSpPr/>
              <p:nvPr/>
            </p:nvSpPr>
            <p:spPr>
              <a:xfrm>
                <a:off x="3264" y="2016"/>
                <a:ext cx="672" cy="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</a:pPr>
                <a:r>
                  <a:rPr lang="en-US" sz="2400" b="1">
                    <a:latin typeface="黑体"/>
                    <a:ea typeface="黑体"/>
                  </a:rPr>
                  <a:t>false</a:t>
                </a:r>
                <a:endParaRPr lang="en-US" sz="2400" b="1">
                  <a:latin typeface="黑体"/>
                  <a:ea typeface="黑体"/>
                </a:endParaRPr>
              </a:p>
            </p:txBody>
          </p:sp>
          <p:sp>
            <p:nvSpPr>
              <p:cNvPr id="11310" name="Text Box 103"/>
              <p:cNvSpPr/>
              <p:nvPr/>
            </p:nvSpPr>
            <p:spPr>
              <a:xfrm>
                <a:off x="3024" y="2304"/>
                <a:ext cx="672" cy="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</a:pPr>
                <a:r>
                  <a:rPr lang="en-US" sz="2400" b="1">
                    <a:latin typeface="黑体"/>
                    <a:ea typeface="黑体"/>
                  </a:rPr>
                  <a:t>true</a:t>
                </a:r>
                <a:endParaRPr lang="en-US" sz="2400" b="1">
                  <a:latin typeface="黑体"/>
                  <a:ea typeface="黑体"/>
                </a:endParaRPr>
              </a:p>
            </p:txBody>
          </p:sp>
          <p:sp>
            <p:nvSpPr>
              <p:cNvPr id="11311" name="Text Box 104"/>
              <p:cNvSpPr/>
              <p:nvPr/>
            </p:nvSpPr>
            <p:spPr>
              <a:xfrm>
                <a:off x="2928" y="1680"/>
                <a:ext cx="576" cy="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</a:pPr>
                <a:r>
                  <a:rPr lang="zh-CN" sz="2400" b="1">
                    <a:latin typeface="黑体"/>
                    <a:ea typeface="黑体"/>
                  </a:rPr>
                  <a:t>入口</a:t>
                </a:r>
                <a:endParaRPr lang="zh-CN" sz="2400" b="1">
                  <a:latin typeface="黑体"/>
                  <a:ea typeface="黑体"/>
                </a:endParaRPr>
              </a:p>
            </p:txBody>
          </p:sp>
          <p:sp>
            <p:nvSpPr>
              <p:cNvPr id="11312" name="Text Box 105"/>
              <p:cNvSpPr/>
              <p:nvPr/>
            </p:nvSpPr>
            <p:spPr>
              <a:xfrm>
                <a:off x="3024" y="3120"/>
                <a:ext cx="576" cy="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</a:pPr>
                <a:r>
                  <a:rPr lang="zh-CN" sz="2400" b="1">
                    <a:latin typeface="黑体"/>
                    <a:ea typeface="黑体"/>
                  </a:rPr>
                  <a:t>出口</a:t>
                </a:r>
                <a:endParaRPr lang="zh-CN" sz="2400" b="1">
                  <a:latin typeface="黑体"/>
                  <a:ea typeface="黑体"/>
                </a:endParaRPr>
              </a:p>
            </p:txBody>
          </p:sp>
        </p:grpSp>
      </p:grpSp>
      <p:sp>
        <p:nvSpPr>
          <p:cNvPr id="11272" name="Text Box 107"/>
          <p:cNvSpPr/>
          <p:nvPr/>
        </p:nvSpPr>
        <p:spPr>
          <a:xfrm>
            <a:off x="4716463" y="1916113"/>
            <a:ext cx="2671762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latin typeface="黑体"/>
                <a:ea typeface="黑体"/>
              </a:rPr>
              <a:t>⑶ 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四元式结构：</a:t>
            </a:r>
            <a:endParaRPr lang="zh-CN" sz="2400" b="1">
              <a:solidFill>
                <a:srgbClr val="0000CC"/>
              </a:solidFill>
              <a:latin typeface="黑体"/>
              <a:ea typeface="黑体"/>
            </a:endParaRPr>
          </a:p>
        </p:txBody>
      </p:sp>
      <p:grpSp>
        <p:nvGrpSpPr>
          <p:cNvPr id="11273" name="Group 126"/>
          <p:cNvGrpSpPr/>
          <p:nvPr/>
        </p:nvGrpSpPr>
        <p:grpSpPr>
          <a:xfrm>
            <a:off x="5580063" y="2708275"/>
            <a:ext cx="3124200" cy="2438400"/>
            <a:chOff x="3552" y="2016"/>
            <a:chExt cx="1872" cy="1536"/>
          </a:xfrm>
        </p:grpSpPr>
        <p:sp>
          <p:nvSpPr>
            <p:cNvPr id="11281" name="Rectangle 115"/>
            <p:cNvSpPr/>
            <p:nvPr/>
          </p:nvSpPr>
          <p:spPr>
            <a:xfrm>
              <a:off x="3552" y="2016"/>
              <a:ext cx="1872" cy="15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11282" name="Text Box 108"/>
            <p:cNvSpPr/>
            <p:nvPr/>
          </p:nvSpPr>
          <p:spPr>
            <a:xfrm>
              <a:off x="3744" y="2016"/>
              <a:ext cx="76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quat(E)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1283" name="Text Box 109"/>
            <p:cNvSpPr/>
            <p:nvPr/>
          </p:nvSpPr>
          <p:spPr>
            <a:xfrm>
              <a:off x="3600" y="2242"/>
              <a:ext cx="168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</a:t>
              </a:r>
              <a:r>
                <a:rPr lang="en-US" sz="2400" b="1" baseline="-25000">
                  <a:latin typeface="黑体"/>
                  <a:ea typeface="黑体"/>
                </a:rPr>
                <a:t>1</a:t>
              </a:r>
              <a:r>
                <a:rPr lang="en-US" sz="2400" b="1">
                  <a:latin typeface="黑体"/>
                  <a:ea typeface="黑体"/>
                </a:rPr>
                <a:t>(if res(E)_ _ 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1284" name="Text Box 110"/>
            <p:cNvSpPr/>
            <p:nvPr/>
          </p:nvSpPr>
          <p:spPr>
            <a:xfrm>
              <a:off x="3792" y="2468"/>
              <a:ext cx="110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quat(S1)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1285" name="Text Box 111"/>
            <p:cNvSpPr/>
            <p:nvPr/>
          </p:nvSpPr>
          <p:spPr>
            <a:xfrm>
              <a:off x="3648" y="2739"/>
              <a:ext cx="144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endParaRPr lang="zh-CN" sz="2400" b="1">
                <a:latin typeface="黑体"/>
                <a:ea typeface="黑体"/>
              </a:endParaRPr>
            </a:p>
          </p:txBody>
        </p:sp>
        <p:sp>
          <p:nvSpPr>
            <p:cNvPr id="11286" name="Text Box 112"/>
            <p:cNvSpPr/>
            <p:nvPr/>
          </p:nvSpPr>
          <p:spPr>
            <a:xfrm>
              <a:off x="3600" y="2694"/>
              <a:ext cx="168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</a:t>
              </a:r>
              <a:r>
                <a:rPr lang="en-US" sz="2400" b="1" baseline="-25000">
                  <a:latin typeface="黑体"/>
                  <a:ea typeface="黑体"/>
                </a:rPr>
                <a:t>2</a:t>
              </a:r>
              <a:r>
                <a:rPr lang="en-US" sz="2400" b="1">
                  <a:latin typeface="黑体"/>
                  <a:ea typeface="黑体"/>
                </a:rPr>
                <a:t>(el  _  _  _  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1287" name="Text Box 113"/>
            <p:cNvSpPr/>
            <p:nvPr/>
          </p:nvSpPr>
          <p:spPr>
            <a:xfrm>
              <a:off x="3792" y="2965"/>
              <a:ext cx="110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quat(S2)</a:t>
              </a:r>
              <a:endParaRPr lang="en-US" sz="2400" b="1">
                <a:latin typeface="黑体"/>
                <a:ea typeface="黑体"/>
              </a:endParaRPr>
            </a:p>
          </p:txBody>
        </p:sp>
        <p:sp>
          <p:nvSpPr>
            <p:cNvPr id="11288" name="Text Box 114"/>
            <p:cNvSpPr/>
            <p:nvPr/>
          </p:nvSpPr>
          <p:spPr>
            <a:xfrm>
              <a:off x="3600" y="3191"/>
              <a:ext cx="172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>
                <a:spcBef>
                  <a:spcPct val="50000"/>
                </a:spcBef>
              </a:pPr>
              <a:r>
                <a:rPr lang="en-US" sz="2400" b="1">
                  <a:latin typeface="黑体"/>
                  <a:ea typeface="黑体"/>
                </a:rPr>
                <a:t>q</a:t>
              </a:r>
              <a:r>
                <a:rPr lang="en-US" sz="2400" b="1" baseline="-25000">
                  <a:latin typeface="黑体"/>
                  <a:ea typeface="黑体"/>
                </a:rPr>
                <a:t>3</a:t>
              </a:r>
              <a:r>
                <a:rPr lang="en-US" sz="2400" b="1">
                  <a:latin typeface="黑体"/>
                  <a:ea typeface="黑体"/>
                </a:rPr>
                <a:t>(ie  _  _  _  )</a:t>
              </a:r>
              <a:endParaRPr lang="en-US" sz="2400" b="1">
                <a:latin typeface="黑体"/>
                <a:ea typeface="黑体"/>
              </a:endParaRPr>
            </a:p>
          </p:txBody>
        </p:sp>
        <p:cxnSp>
          <p:nvCxnSpPr>
            <p:cNvPr id="11289" name="Line 120"/>
            <p:cNvCxnSpPr/>
            <p:nvPr/>
          </p:nvCxnSpPr>
          <p:spPr>
            <a:xfrm>
              <a:off x="4944" y="2400"/>
              <a:ext cx="288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miter/>
            </a:ln>
          </p:spPr>
        </p:cxnSp>
        <p:cxnSp>
          <p:nvCxnSpPr>
            <p:cNvPr id="11290" name="Line 121"/>
            <p:cNvCxnSpPr/>
            <p:nvPr/>
          </p:nvCxnSpPr>
          <p:spPr>
            <a:xfrm flipH="1">
              <a:off x="5232" y="2400"/>
              <a:ext cx="0" cy="72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miter/>
            </a:ln>
          </p:spPr>
        </p:cxnSp>
        <p:cxnSp>
          <p:nvCxnSpPr>
            <p:cNvPr id="11291" name="Line 122"/>
            <p:cNvCxnSpPr/>
            <p:nvPr/>
          </p:nvCxnSpPr>
          <p:spPr>
            <a:xfrm flipH="1">
              <a:off x="4752" y="3120"/>
              <a:ext cx="480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miter/>
              <a:tailEnd type="triangle"/>
            </a:ln>
          </p:spPr>
        </p:cxnSp>
        <p:cxnSp>
          <p:nvCxnSpPr>
            <p:cNvPr id="11292" name="Line 123"/>
            <p:cNvCxnSpPr/>
            <p:nvPr/>
          </p:nvCxnSpPr>
          <p:spPr>
            <a:xfrm>
              <a:off x="4848" y="2832"/>
              <a:ext cx="480" cy="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/>
            </a:ln>
          </p:spPr>
        </p:cxnSp>
        <p:cxnSp>
          <p:nvCxnSpPr>
            <p:cNvPr id="11293" name="Line 124"/>
            <p:cNvCxnSpPr/>
            <p:nvPr/>
          </p:nvCxnSpPr>
          <p:spPr>
            <a:xfrm flipH="1">
              <a:off x="5328" y="2832"/>
              <a:ext cx="0" cy="528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/>
            </a:ln>
          </p:spPr>
        </p:cxnSp>
        <p:cxnSp>
          <p:nvCxnSpPr>
            <p:cNvPr id="11294" name="Line 125"/>
            <p:cNvCxnSpPr/>
            <p:nvPr/>
          </p:nvCxnSpPr>
          <p:spPr>
            <a:xfrm flipH="1">
              <a:off x="5184" y="3360"/>
              <a:ext cx="144" cy="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/>
              <a:tailEnd type="triangle"/>
            </a:ln>
          </p:spPr>
        </p:cxnSp>
      </p:grpSp>
      <p:sp>
        <p:nvSpPr>
          <p:cNvPr id="11274" name="Text Box 127"/>
          <p:cNvSpPr/>
          <p:nvPr/>
        </p:nvSpPr>
        <p:spPr>
          <a:xfrm>
            <a:off x="684213" y="5373688"/>
            <a:ext cx="7543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【</a:t>
            </a:r>
            <a:r>
              <a:rPr lang="zh-CN" sz="2400" b="1">
                <a:latin typeface="黑体"/>
                <a:ea typeface="黑体"/>
              </a:rPr>
              <a:t>注</a:t>
            </a:r>
            <a:r>
              <a:rPr lang="en-US" sz="2400" b="1">
                <a:latin typeface="黑体"/>
                <a:ea typeface="黑体"/>
              </a:rPr>
              <a:t>】 q</a:t>
            </a:r>
            <a:r>
              <a:rPr lang="en-US" sz="2400" b="1" baseline="-25000">
                <a:latin typeface="黑体"/>
                <a:ea typeface="黑体"/>
              </a:rPr>
              <a:t>1</a:t>
            </a:r>
            <a:r>
              <a:rPr lang="zh-CN" sz="2400" b="1">
                <a:latin typeface="黑体"/>
                <a:ea typeface="黑体"/>
              </a:rPr>
              <a:t>：当 </a:t>
            </a:r>
            <a:r>
              <a:rPr lang="en-US" sz="2400" b="1">
                <a:latin typeface="黑体"/>
                <a:ea typeface="黑体"/>
              </a:rPr>
              <a:t>res(E)=false </a:t>
            </a:r>
            <a:r>
              <a:rPr lang="zh-CN" sz="2400" b="1">
                <a:latin typeface="黑体"/>
                <a:ea typeface="黑体"/>
              </a:rPr>
              <a:t>则 </a:t>
            </a:r>
            <a:r>
              <a:rPr lang="zh-CN" sz="2400" b="1">
                <a:solidFill>
                  <a:srgbClr val="CC3300"/>
                </a:solidFill>
                <a:latin typeface="黑体"/>
                <a:ea typeface="黑体"/>
              </a:rPr>
              <a:t>转向</a:t>
            </a:r>
            <a:r>
              <a:rPr lang="en-US" sz="2400" b="1">
                <a:latin typeface="黑体"/>
                <a:ea typeface="黑体"/>
              </a:rPr>
              <a:t>S2</a:t>
            </a:r>
            <a:r>
              <a:rPr lang="zh-CN" sz="2400" b="1">
                <a:latin typeface="黑体"/>
                <a:ea typeface="黑体"/>
              </a:rPr>
              <a:t>入口</a:t>
            </a:r>
            <a:r>
              <a:rPr lang="zh-CN" sz="2400" b="1">
                <a:solidFill>
                  <a:srgbClr val="CC3300"/>
                </a:solidFill>
                <a:latin typeface="黑体"/>
                <a:ea typeface="黑体"/>
              </a:rPr>
              <a:t>四元式</a:t>
            </a:r>
            <a:r>
              <a:rPr lang="zh-CN" sz="2400" b="1">
                <a:latin typeface="黑体"/>
                <a:ea typeface="黑体"/>
              </a:rPr>
              <a:t>；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11275" name="Text Box 129"/>
          <p:cNvSpPr/>
          <p:nvPr/>
        </p:nvSpPr>
        <p:spPr>
          <a:xfrm>
            <a:off x="1751013" y="5754688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q</a:t>
            </a:r>
            <a:r>
              <a:rPr lang="en-US" sz="2400" b="1" baseline="-25000">
                <a:latin typeface="黑体"/>
                <a:ea typeface="黑体"/>
              </a:rPr>
              <a:t>2</a:t>
            </a:r>
            <a:r>
              <a:rPr lang="zh-CN" sz="2400" b="1">
                <a:latin typeface="黑体"/>
                <a:ea typeface="黑体"/>
              </a:rPr>
              <a:t>：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无条件</a:t>
            </a:r>
            <a:r>
              <a:rPr lang="zh-CN" sz="2400" b="1">
                <a:solidFill>
                  <a:srgbClr val="CC3300"/>
                </a:solidFill>
                <a:latin typeface="黑体"/>
                <a:ea typeface="黑体"/>
              </a:rPr>
              <a:t>转向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出口</a:t>
            </a:r>
            <a:r>
              <a:rPr lang="zh-CN" sz="2400" b="1">
                <a:solidFill>
                  <a:srgbClr val="CC3300"/>
                </a:solidFill>
                <a:latin typeface="黑体"/>
                <a:ea typeface="黑体"/>
              </a:rPr>
              <a:t>四元式</a:t>
            </a:r>
            <a:r>
              <a:rPr lang="zh-CN" sz="2400" b="1">
                <a:latin typeface="黑体"/>
                <a:ea typeface="黑体"/>
              </a:rPr>
              <a:t>；</a:t>
            </a:r>
            <a:endParaRPr lang="zh-CN" sz="2400" b="1">
              <a:latin typeface="黑体"/>
              <a:ea typeface="黑体"/>
            </a:endParaRPr>
          </a:p>
        </p:txBody>
      </p:sp>
      <p:sp>
        <p:nvSpPr>
          <p:cNvPr id="11276" name="Text Box 130"/>
          <p:cNvSpPr/>
          <p:nvPr/>
        </p:nvSpPr>
        <p:spPr>
          <a:xfrm>
            <a:off x="1763713" y="6165850"/>
            <a:ext cx="498157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sz="2400" b="1">
                <a:latin typeface="黑体"/>
                <a:ea typeface="黑体"/>
              </a:rPr>
              <a:t>q</a:t>
            </a:r>
            <a:r>
              <a:rPr lang="en-US" sz="2400" b="1" baseline="-25000">
                <a:latin typeface="黑体"/>
                <a:ea typeface="黑体"/>
              </a:rPr>
              <a:t>3</a:t>
            </a:r>
            <a:r>
              <a:rPr lang="zh-CN" sz="2400" b="1">
                <a:latin typeface="黑体"/>
                <a:ea typeface="黑体"/>
              </a:rPr>
              <a:t>：</a:t>
            </a:r>
            <a:r>
              <a:rPr lang="zh-CN" sz="2400" b="1">
                <a:solidFill>
                  <a:srgbClr val="0000CC"/>
                </a:solidFill>
                <a:latin typeface="黑体"/>
                <a:ea typeface="黑体"/>
              </a:rPr>
              <a:t>条件语句</a:t>
            </a:r>
            <a:r>
              <a:rPr lang="zh-CN" sz="2400" b="1">
                <a:solidFill>
                  <a:srgbClr val="CC3300"/>
                </a:solidFill>
                <a:latin typeface="黑体"/>
                <a:ea typeface="黑体"/>
              </a:rPr>
              <a:t>出口四元式。</a:t>
            </a:r>
            <a:endParaRPr lang="zh-CN" sz="2400" b="1">
              <a:solidFill>
                <a:srgbClr val="CC3300"/>
              </a:solidFill>
              <a:latin typeface="黑体"/>
              <a:ea typeface="黑体"/>
            </a:endParaRPr>
          </a:p>
        </p:txBody>
      </p:sp>
      <p:grpSp>
        <p:nvGrpSpPr>
          <p:cNvPr id="11277" name="Group 137"/>
          <p:cNvGrpSpPr/>
          <p:nvPr/>
        </p:nvGrpSpPr>
        <p:grpSpPr>
          <a:xfrm>
            <a:off x="7485063" y="1946275"/>
            <a:ext cx="990600" cy="457200"/>
            <a:chOff x="4704" y="1296"/>
            <a:chExt cx="624" cy="288"/>
          </a:xfrm>
        </p:grpSpPr>
        <p:sp>
          <p:nvSpPr>
            <p:cNvPr id="11279" name="AutoShape 136"/>
            <p:cNvSpPr/>
            <p:nvPr/>
          </p:nvSpPr>
          <p:spPr>
            <a:xfrm>
              <a:off x="4704" y="1296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sq"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/>
            </a:p>
          </p:txBody>
        </p:sp>
        <p:sp>
          <p:nvSpPr>
            <p:cNvPr id="11280" name="AutoShape 132"/>
            <p:cNvSpPr/>
            <p:nvPr/>
          </p:nvSpPr>
          <p:spPr>
            <a:xfrm>
              <a:off x="4704" y="1296"/>
              <a:ext cx="624" cy="288"/>
            </a:xfrm>
            <a:prstGeom prst="wedgeRoundRectCallout">
              <a:avLst>
                <a:gd name="adj1" fmla="val -21954"/>
                <a:gd name="adj2" fmla="val 356250"/>
                <a:gd name="adj3" fmla="val 16667"/>
              </a:avLst>
            </a:prstGeom>
            <a:noFill/>
            <a:ln w="12700" cap="sq">
              <a:solidFill>
                <a:srgbClr val="CC3300"/>
              </a:solidFill>
              <a:miter/>
            </a:ln>
          </p:spPr>
          <p:txBody>
            <a:bodyPr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zh-CN" sz="2400" b="1">
                  <a:latin typeface="黑体"/>
                  <a:ea typeface="黑体"/>
                </a:rPr>
                <a:t>可选</a:t>
              </a:r>
              <a:endParaRPr lang="zh-CN" sz="2400" b="1">
                <a:latin typeface="黑体"/>
                <a:ea typeface="黑体"/>
              </a:endParaRPr>
            </a:p>
          </p:txBody>
        </p:sp>
      </p:grpSp>
      <p:sp>
        <p:nvSpPr>
          <p:cNvPr id="11278" name="AutoShape 135"/>
          <p:cNvSpPr/>
          <p:nvPr/>
        </p:nvSpPr>
        <p:spPr>
          <a:xfrm>
            <a:off x="5732463" y="3851275"/>
            <a:ext cx="2895600" cy="762000"/>
          </a:xfrm>
          <a:prstGeom prst="roundRect">
            <a:avLst>
              <a:gd name="adj" fmla="val 16667"/>
            </a:avLst>
          </a:prstGeom>
          <a:solidFill>
            <a:srgbClr val="FFCCFF">
              <a:alpha val="50195"/>
            </a:srgbClr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