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5"/>
  </p:notesMasterIdLst>
  <p:sldIdLst>
    <p:sldId id="282" r:id="rId2"/>
    <p:sldId id="283" r:id="rId3"/>
    <p:sldId id="274" r:id="rId4"/>
    <p:sldId id="258" r:id="rId5"/>
    <p:sldId id="262" r:id="rId6"/>
    <p:sldId id="300" r:id="rId7"/>
    <p:sldId id="304" r:id="rId8"/>
    <p:sldId id="293" r:id="rId9"/>
    <p:sldId id="295" r:id="rId10"/>
    <p:sldId id="301" r:id="rId11"/>
    <p:sldId id="302" r:id="rId12"/>
    <p:sldId id="303" r:id="rId13"/>
    <p:sldId id="273"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Tahoma" panose="020B0604030504040204" pitchFamily="34" charset="0"/>
      <p:regular r:id="rId20"/>
      <p:bold r:id="rId21"/>
    </p:embeddedFont>
    <p:embeddedFont>
      <p:font typeface="Abril Fatface" panose="020B0604020202020204" charset="0"/>
      <p:regular r:id="rId22"/>
    </p:embeddedFont>
    <p:embeddedFont>
      <p:font typeface="Oswald" panose="020B0604020202020204" charset="0"/>
      <p:regular r:id="rId23"/>
      <p:bold r:id="rId24"/>
    </p:embeddedFont>
    <p:embeddedFont>
      <p:font typeface="Open Sans" panose="020B0604020202020204" charset="0"/>
      <p:regular r:id="rId25"/>
      <p:bold r:id="rId26"/>
      <p:italic r:id="rId27"/>
      <p:boldItalic r:id="rId28"/>
    </p:embeddedFont>
    <p:embeddedFont>
      <p:font typeface="Oswald Medium" panose="020B0604020202020204" charset="0"/>
      <p:regular r:id="rId29"/>
      <p:bold r:id="rId30"/>
    </p:embeddedFont>
    <p:embeddedFont>
      <p:font typeface="DM Sans"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94"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393039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8933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3103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51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err="1" smtClean="0">
                <a:solidFill>
                  <a:srgbClr val="000000"/>
                </a:solidFill>
                <a:effectLst/>
                <a:latin typeface="Arial"/>
                <a:ea typeface="Arial"/>
                <a:cs typeface="Arial"/>
                <a:sym typeface="Arial"/>
              </a:rPr>
              <a:t>Sau</a:t>
            </a:r>
            <a:r>
              <a:rPr lang="en-US" sz="1100" b="0" i="0" u="none" strike="noStrike" cap="none" dirty="0" smtClean="0">
                <a:solidFill>
                  <a:srgbClr val="000000"/>
                </a:solidFill>
                <a:effectLst/>
                <a:latin typeface="Arial"/>
                <a:ea typeface="Arial"/>
                <a:cs typeface="Arial"/>
                <a:sym typeface="Arial"/>
              </a:rPr>
              <a:t> m</a:t>
            </a:r>
            <a:r>
              <a:rPr lang="vi-VN" sz="1100" b="0" i="0" u="none" strike="noStrike" cap="none" dirty="0" smtClean="0">
                <a:solidFill>
                  <a:srgbClr val="000000"/>
                </a:solidFill>
                <a:effectLst/>
                <a:latin typeface="Arial"/>
                <a:ea typeface="Arial"/>
                <a:cs typeface="Arial"/>
                <a:sym typeface="Arial"/>
              </a:rPr>
              <a:t>ỗi lần duyệt qua một trạng thái mới được sinh 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nó sẽ cập nhật hệ số heuristic để khi mà lấy  trạng thái trong stateSet ra , nó sẽ lấy được trạng thái thấp nhất trong heuristic để duyệt từ đó sẽ tiết kiệm được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khá</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nhiều</a:t>
            </a:r>
            <a:r>
              <a:rPr lang="vi-VN" sz="1100" b="0" i="0" u="none" strike="noStrike" cap="none" dirty="0" smtClean="0">
                <a:solidFill>
                  <a:srgbClr val="000000"/>
                </a:solidFill>
                <a:effectLst/>
                <a:latin typeface="Arial"/>
                <a:ea typeface="Arial"/>
                <a:cs typeface="Arial"/>
                <a:sym typeface="Arial"/>
              </a:rPr>
              <a:t> thời gian</a:t>
            </a:r>
            <a:endParaRPr lang="en-US" sz="1100" b="0" i="0" u="none" strike="noStrike" cap="none" dirty="0" smtClean="0">
              <a:solidFill>
                <a:srgbClr val="000000"/>
              </a:solidFill>
              <a:effectLst/>
              <a:latin typeface="Arial"/>
              <a:ea typeface="Arial"/>
              <a:cs typeface="Arial"/>
              <a:sym typeface="Arial"/>
            </a:endParaRPr>
          </a:p>
          <a:p>
            <a:r>
              <a:rPr lang="vi-VN" sz="1100" b="0" i="0" u="none" strike="noStrike" cap="none" dirty="0" smtClean="0">
                <a:solidFill>
                  <a:srgbClr val="000000"/>
                </a:solidFill>
                <a:effectLst/>
                <a:latin typeface="Arial"/>
                <a:ea typeface="Arial"/>
                <a:cs typeface="Arial"/>
                <a:sym typeface="Arial"/>
              </a:rPr>
              <a:t>Set thời gian giải là 1800: 30p</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62330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940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833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648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203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64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87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91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47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852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p:nvPr/>
        </p:nvSpPr>
        <p:spPr>
          <a:xfrm>
            <a:off x="598250" y="570000"/>
            <a:ext cx="11049000" cy="571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p:nvPr>
        </p:nvSpPr>
        <p:spPr>
          <a:xfrm>
            <a:off x="1520325" y="2345975"/>
            <a:ext cx="9127500" cy="12306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3" name="Google Shape;13;p2"/>
          <p:cNvSpPr txBox="1">
            <a:spLocks noGrp="1"/>
          </p:cNvSpPr>
          <p:nvPr>
            <p:ph type="subTitle" idx="1"/>
          </p:nvPr>
        </p:nvSpPr>
        <p:spPr>
          <a:xfrm>
            <a:off x="432800" y="5715300"/>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14" name="Google Shape;14;p2"/>
          <p:cNvSpPr/>
          <p:nvPr/>
        </p:nvSpPr>
        <p:spPr>
          <a:xfrm rot="-2700000">
            <a:off x="-185251" y="833624"/>
            <a:ext cx="2584192" cy="54645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669100" y="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3850" y="6152100"/>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1834250" y="6742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19;p2"/>
          <p:cNvSpPr/>
          <p:nvPr/>
        </p:nvSpPr>
        <p:spPr>
          <a:xfrm>
            <a:off x="11834250" y="10881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20;p2"/>
          <p:cNvSpPr/>
          <p:nvPr/>
        </p:nvSpPr>
        <p:spPr>
          <a:xfrm>
            <a:off x="289000" y="5464025"/>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21;p2"/>
          <p:cNvSpPr/>
          <p:nvPr/>
        </p:nvSpPr>
        <p:spPr>
          <a:xfrm>
            <a:off x="289000" y="5877875"/>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22" name="Google Shape;22;p2"/>
          <p:cNvCxnSpPr/>
          <p:nvPr/>
        </p:nvCxnSpPr>
        <p:spPr>
          <a:xfrm>
            <a:off x="11926050" y="1582475"/>
            <a:ext cx="4500" cy="283470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23;p2"/>
          <p:cNvCxnSpPr/>
          <p:nvPr/>
        </p:nvCxnSpPr>
        <p:spPr>
          <a:xfrm>
            <a:off x="383050" y="2408075"/>
            <a:ext cx="4500" cy="28347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24;p2"/>
          <p:cNvCxnSpPr/>
          <p:nvPr/>
        </p:nvCxnSpPr>
        <p:spPr>
          <a:xfrm>
            <a:off x="5407825" y="6550275"/>
            <a:ext cx="4348500" cy="13500"/>
          </a:xfrm>
          <a:prstGeom prst="straightConnector1">
            <a:avLst/>
          </a:prstGeom>
          <a:noFill/>
          <a:ln w="19050" cap="flat" cmpd="sng">
            <a:solidFill>
              <a:schemeClr val="dk1"/>
            </a:solidFill>
            <a:prstDash val="solid"/>
            <a:round/>
            <a:headEnd type="none" w="med" len="med"/>
            <a:tailEnd type="none" w="med" len="med"/>
          </a:ln>
        </p:spPr>
      </p:cxnSp>
      <p:cxnSp>
        <p:nvCxnSpPr>
          <p:cNvPr id="25" name="Google Shape;25;p2"/>
          <p:cNvCxnSpPr/>
          <p:nvPr/>
        </p:nvCxnSpPr>
        <p:spPr>
          <a:xfrm>
            <a:off x="2298925" y="254700"/>
            <a:ext cx="4348500" cy="13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5691725" y="1964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accent3"/>
              </a:buClr>
              <a:buSzPts val="7000"/>
              <a:buFont typeface="Aldrich"/>
              <a:buNone/>
              <a:defRPr sz="7000">
                <a:solidFill>
                  <a:schemeClr val="accent3"/>
                </a:solidFill>
              </a:defRPr>
            </a:lvl1pPr>
            <a:lvl2pPr lvl="1"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2pPr>
            <a:lvl3pPr lvl="2"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3pPr>
            <a:lvl4pPr lvl="3"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4pPr>
            <a:lvl5pPr lvl="4"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5pPr>
            <a:lvl6pPr lvl="5"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6pPr>
            <a:lvl7pPr lvl="6"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7pPr>
            <a:lvl8pPr lvl="7"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8pPr>
            <a:lvl9pPr lvl="8"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9pPr>
          </a:lstStyle>
          <a:p>
            <a:endParaRPr/>
          </a:p>
        </p:txBody>
      </p:sp>
      <p:sp>
        <p:nvSpPr>
          <p:cNvPr id="47" name="Google Shape;47;p5"/>
          <p:cNvSpPr txBox="1">
            <a:spLocks noGrp="1"/>
          </p:cNvSpPr>
          <p:nvPr>
            <p:ph type="body" idx="1"/>
          </p:nvPr>
        </p:nvSpPr>
        <p:spPr>
          <a:xfrm>
            <a:off x="5691700" y="3369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dirty="0"/>
          </a:p>
        </p:txBody>
      </p:sp>
      <p:sp>
        <p:nvSpPr>
          <p:cNvPr id="48" name="Google Shape;48;p5"/>
          <p:cNvSpPr/>
          <p:nvPr/>
        </p:nvSpPr>
        <p:spPr>
          <a:xfrm rot="10800000" flipH="1">
            <a:off x="0" y="-13775"/>
            <a:ext cx="6412500" cy="5579700"/>
          </a:xfrm>
          <a:prstGeom prst="snip1Rect">
            <a:avLst>
              <a:gd name="adj" fmla="val 388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1586525" y="1375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5"/>
          <p:cNvCxnSpPr/>
          <p:nvPr/>
        </p:nvCxnSpPr>
        <p:spPr>
          <a:xfrm>
            <a:off x="11889225" y="646750"/>
            <a:ext cx="9000" cy="4210800"/>
          </a:xfrm>
          <a:prstGeom prst="straightConnector1">
            <a:avLst/>
          </a:prstGeom>
          <a:noFill/>
          <a:ln w="19050" cap="flat" cmpd="sng">
            <a:solidFill>
              <a:schemeClr val="dk1"/>
            </a:solidFill>
            <a:prstDash val="solid"/>
            <a:round/>
            <a:headEnd type="none" w="med" len="med"/>
            <a:tailEnd type="none" w="med" len="med"/>
          </a:ln>
        </p:spPr>
      </p:cxnSp>
      <p:cxnSp>
        <p:nvCxnSpPr>
          <p:cNvPr id="51" name="Google Shape;51;p5"/>
          <p:cNvCxnSpPr/>
          <p:nvPr/>
        </p:nvCxnSpPr>
        <p:spPr>
          <a:xfrm flipH="1">
            <a:off x="376400" y="2586925"/>
            <a:ext cx="9000" cy="4238400"/>
          </a:xfrm>
          <a:prstGeom prst="straightConnector1">
            <a:avLst/>
          </a:prstGeom>
          <a:noFill/>
          <a:ln w="19050" cap="flat" cmpd="sng">
            <a:solidFill>
              <a:schemeClr val="dk1"/>
            </a:solidFill>
            <a:prstDash val="solid"/>
            <a:round/>
            <a:headEnd type="none" w="med" len="med"/>
            <a:tailEnd type="none" w="med" len="med"/>
          </a:ln>
        </p:spPr>
      </p:cxnSp>
      <p:sp>
        <p:nvSpPr>
          <p:cNvPr id="52" name="Google Shape;52;p5"/>
          <p:cNvSpPr/>
          <p:nvPr/>
        </p:nvSpPr>
        <p:spPr>
          <a:xfrm rot="5400000">
            <a:off x="7823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10966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5"/>
          <p:cNvSpPr/>
          <p:nvPr/>
        </p:nvSpPr>
        <p:spPr>
          <a:xfrm rot="5400000">
            <a:off x="6827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55"/>
        <p:cNvGrpSpPr/>
        <p:nvPr/>
      </p:nvGrpSpPr>
      <p:grpSpPr>
        <a:xfrm>
          <a:off x="0" y="0"/>
          <a:ext cx="0" cy="0"/>
          <a:chOff x="0" y="0"/>
          <a:chExt cx="0" cy="0"/>
        </a:xfrm>
      </p:grpSpPr>
      <p:sp>
        <p:nvSpPr>
          <p:cNvPr id="56" name="Google Shape;56;p6"/>
          <p:cNvSpPr/>
          <p:nvPr/>
        </p:nvSpPr>
        <p:spPr>
          <a:xfrm>
            <a:off x="0" y="0"/>
            <a:ext cx="11476500" cy="3990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580725" y="610225"/>
            <a:ext cx="11360700" cy="415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58;p6"/>
          <p:cNvCxnSpPr/>
          <p:nvPr/>
        </p:nvCxnSpPr>
        <p:spPr>
          <a:xfrm>
            <a:off x="2352950" y="6302575"/>
            <a:ext cx="4348500" cy="13500"/>
          </a:xfrm>
          <a:prstGeom prst="straightConnector1">
            <a:avLst/>
          </a:prstGeom>
          <a:noFill/>
          <a:ln w="19050" cap="flat" cmpd="sng">
            <a:solidFill>
              <a:schemeClr val="dk1"/>
            </a:solidFill>
            <a:prstDash val="solid"/>
            <a:round/>
            <a:headEnd type="none" w="med" len="med"/>
            <a:tailEnd type="none" w="med" len="med"/>
          </a:ln>
        </p:spPr>
      </p:cxnSp>
      <p:sp>
        <p:nvSpPr>
          <p:cNvPr id="59" name="Google Shape;59;p6"/>
          <p:cNvSpPr/>
          <p:nvPr/>
        </p:nvSpPr>
        <p:spPr>
          <a:xfrm>
            <a:off x="6701450" y="5903350"/>
            <a:ext cx="55167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57825" y="3473275"/>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222975" y="27852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6"/>
          <p:cNvSpPr/>
          <p:nvPr/>
        </p:nvSpPr>
        <p:spPr>
          <a:xfrm>
            <a:off x="222975" y="31990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6"/>
          <p:cNvSpPr txBox="1">
            <a:spLocks noGrp="1"/>
          </p:cNvSpPr>
          <p:nvPr>
            <p:ph type="title"/>
          </p:nvPr>
        </p:nvSpPr>
        <p:spPr>
          <a:xfrm>
            <a:off x="1669400" y="1050575"/>
            <a:ext cx="7437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4" name="Google Shape;64;p6"/>
          <p:cNvSpPr txBox="1">
            <a:spLocks noGrp="1"/>
          </p:cNvSpPr>
          <p:nvPr>
            <p:ph type="body" idx="1"/>
          </p:nvPr>
        </p:nvSpPr>
        <p:spPr>
          <a:xfrm>
            <a:off x="2657025" y="3153925"/>
            <a:ext cx="8955600" cy="28833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7 Quote" userDrawn="1">
  <p:cSld name="CUSTOM_6">
    <p:spTree>
      <p:nvGrpSpPr>
        <p:cNvPr id="1" name="Shape 106"/>
        <p:cNvGrpSpPr/>
        <p:nvPr/>
      </p:nvGrpSpPr>
      <p:grpSpPr>
        <a:xfrm>
          <a:off x="0" y="0"/>
          <a:ext cx="0" cy="0"/>
          <a:chOff x="0" y="0"/>
          <a:chExt cx="0" cy="0"/>
        </a:xfrm>
      </p:grpSpPr>
      <p:sp>
        <p:nvSpPr>
          <p:cNvPr id="107" name="Google Shape;107;p10"/>
          <p:cNvSpPr/>
          <p:nvPr/>
        </p:nvSpPr>
        <p:spPr>
          <a:xfrm>
            <a:off x="6701450" y="5903350"/>
            <a:ext cx="55167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0" y="0"/>
            <a:ext cx="11476500" cy="3990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580725" y="610225"/>
            <a:ext cx="11360700" cy="442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10"/>
          <p:cNvCxnSpPr/>
          <p:nvPr/>
        </p:nvCxnSpPr>
        <p:spPr>
          <a:xfrm>
            <a:off x="2352950" y="6302575"/>
            <a:ext cx="4348500" cy="13500"/>
          </a:xfrm>
          <a:prstGeom prst="straightConnector1">
            <a:avLst/>
          </a:prstGeom>
          <a:noFill/>
          <a:ln w="19050" cap="flat" cmpd="sng">
            <a:solidFill>
              <a:schemeClr val="dk1"/>
            </a:solidFill>
            <a:prstDash val="solid"/>
            <a:round/>
            <a:headEnd type="none" w="med" len="med"/>
            <a:tailEnd type="none" w="med" len="med"/>
          </a:ln>
        </p:spPr>
      </p:cxnSp>
      <p:sp>
        <p:nvSpPr>
          <p:cNvPr id="111" name="Google Shape;111;p10"/>
          <p:cNvSpPr/>
          <p:nvPr/>
        </p:nvSpPr>
        <p:spPr>
          <a:xfrm>
            <a:off x="57825" y="3473275"/>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222975" y="278520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3" name="Google Shape;113;p10"/>
          <p:cNvSpPr/>
          <p:nvPr/>
        </p:nvSpPr>
        <p:spPr>
          <a:xfrm>
            <a:off x="222975" y="3199050"/>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4" name="Google Shape;114;p10"/>
          <p:cNvSpPr txBox="1">
            <a:spLocks noGrp="1"/>
          </p:cNvSpPr>
          <p:nvPr>
            <p:ph type="title"/>
          </p:nvPr>
        </p:nvSpPr>
        <p:spPr>
          <a:xfrm>
            <a:off x="1271850" y="1873525"/>
            <a:ext cx="98730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115" name="Google Shape;115;p10"/>
          <p:cNvSpPr txBox="1"/>
          <p:nvPr/>
        </p:nvSpPr>
        <p:spPr>
          <a:xfrm>
            <a:off x="491775" y="-228600"/>
            <a:ext cx="1927500" cy="22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0">
                <a:solidFill>
                  <a:schemeClr val="accent2"/>
                </a:solidFill>
                <a:latin typeface="Oswald"/>
                <a:ea typeface="Oswald"/>
                <a:cs typeface="Oswald"/>
                <a:sym typeface="Oswald"/>
              </a:rPr>
              <a:t>“</a:t>
            </a:r>
            <a:endParaRPr sz="30000">
              <a:solidFill>
                <a:schemeClr val="accent2"/>
              </a:solidFill>
              <a:latin typeface="Oswald"/>
              <a:ea typeface="Oswald"/>
              <a:cs typeface="Oswald"/>
              <a:sym typeface="Oswa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239"/>
        <p:cNvGrpSpPr/>
        <p:nvPr/>
      </p:nvGrpSpPr>
      <p:grpSpPr>
        <a:xfrm>
          <a:off x="0" y="0"/>
          <a:ext cx="0" cy="0"/>
          <a:chOff x="0" y="0"/>
          <a:chExt cx="0" cy="0"/>
        </a:xfrm>
      </p:grpSpPr>
      <p:sp>
        <p:nvSpPr>
          <p:cNvPr id="240" name="Google Shape;240;p20"/>
          <p:cNvSpPr/>
          <p:nvPr/>
        </p:nvSpPr>
        <p:spPr>
          <a:xfrm rot="10800000" flipH="1">
            <a:off x="0" y="-13625"/>
            <a:ext cx="6412500" cy="5628000"/>
          </a:xfrm>
          <a:prstGeom prst="snip1Rect">
            <a:avLst>
              <a:gd name="adj" fmla="val 388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11586525" y="13750"/>
            <a:ext cx="605400" cy="63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20"/>
          <p:cNvCxnSpPr/>
          <p:nvPr/>
        </p:nvCxnSpPr>
        <p:spPr>
          <a:xfrm>
            <a:off x="11889225" y="646750"/>
            <a:ext cx="9000" cy="4210800"/>
          </a:xfrm>
          <a:prstGeom prst="straightConnector1">
            <a:avLst/>
          </a:prstGeom>
          <a:noFill/>
          <a:ln w="19050" cap="flat" cmpd="sng">
            <a:solidFill>
              <a:schemeClr val="dk1"/>
            </a:solidFill>
            <a:prstDash val="solid"/>
            <a:round/>
            <a:headEnd type="none" w="med" len="med"/>
            <a:tailEnd type="none" w="med" len="med"/>
          </a:ln>
        </p:spPr>
      </p:cxnSp>
      <p:cxnSp>
        <p:nvCxnSpPr>
          <p:cNvPr id="243" name="Google Shape;243;p20"/>
          <p:cNvCxnSpPr/>
          <p:nvPr/>
        </p:nvCxnSpPr>
        <p:spPr>
          <a:xfrm flipH="1">
            <a:off x="376400" y="2586925"/>
            <a:ext cx="9000" cy="4238400"/>
          </a:xfrm>
          <a:prstGeom prst="straightConnector1">
            <a:avLst/>
          </a:prstGeom>
          <a:noFill/>
          <a:ln w="19050" cap="flat" cmpd="sng">
            <a:solidFill>
              <a:schemeClr val="dk1"/>
            </a:solidFill>
            <a:prstDash val="solid"/>
            <a:round/>
            <a:headEnd type="none" w="med" len="med"/>
            <a:tailEnd type="none" w="med" len="med"/>
          </a:ln>
        </p:spPr>
      </p:cxnSp>
      <p:sp>
        <p:nvSpPr>
          <p:cNvPr id="244" name="Google Shape;244;p20"/>
          <p:cNvSpPr/>
          <p:nvPr/>
        </p:nvSpPr>
        <p:spPr>
          <a:xfrm rot="5400000">
            <a:off x="78238" y="68788"/>
            <a:ext cx="522900" cy="5229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0"/>
          <p:cNvSpPr/>
          <p:nvPr/>
        </p:nvSpPr>
        <p:spPr>
          <a:xfrm rot="5400000">
            <a:off x="109661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6" name="Google Shape;246;p20"/>
          <p:cNvSpPr/>
          <p:nvPr/>
        </p:nvSpPr>
        <p:spPr>
          <a:xfrm rot="5400000">
            <a:off x="682763" y="233938"/>
            <a:ext cx="192600" cy="1926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7" name="Google Shape;247;p20"/>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8" name="Google Shape;248;p20"/>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Oswald Medium"/>
              <a:buNone/>
              <a:defRPr sz="40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1pPr>
            <a:lvl2pPr marL="914400" lvl="1"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1559000" y="474043"/>
            <a:ext cx="9127500" cy="1070085"/>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7000"/>
              <a:buNone/>
            </a:pPr>
            <a:r>
              <a:rPr lang="en-US" sz="2000" b="1"/>
              <a:t>BỘ CÔNG THƯƠNG</a:t>
            </a:r>
            <a:r>
              <a:rPr lang="en-US" sz="2000"/>
              <a:t/>
            </a:r>
            <a:br>
              <a:rPr lang="en-US" sz="2000"/>
            </a:br>
            <a:r>
              <a:rPr lang="en-US" sz="2000" b="1"/>
              <a:t>TRƯỜNG ĐẠI HỌC CÔNG NGHIỆP THỰC PHẨM TP.HCM</a:t>
            </a:r>
            <a:r>
              <a:rPr lang="en-US" sz="2000"/>
              <a:t/>
            </a:r>
            <a:br>
              <a:rPr lang="en-US" sz="2000"/>
            </a:br>
            <a:r>
              <a:rPr lang="en-US" sz="2000" b="1"/>
              <a:t>KHOA CÔNG NGHỆ THÔNG TIN</a:t>
            </a:r>
            <a:br>
              <a:rPr lang="en-US" sz="2000" b="1"/>
            </a:br>
            <a:r>
              <a:rPr lang="en-US" sz="2000"/>
              <a:t/>
            </a:r>
            <a:br>
              <a:rPr lang="en-US" sz="2000"/>
            </a:br>
            <a:endParaRPr sz="2000"/>
          </a:p>
        </p:txBody>
      </p:sp>
      <p:sp>
        <p:nvSpPr>
          <p:cNvPr id="73" name="Google Shape;73;p1"/>
          <p:cNvSpPr txBox="1">
            <a:spLocks noGrp="1"/>
          </p:cNvSpPr>
          <p:nvPr>
            <p:ph type="subTitle" idx="1"/>
          </p:nvPr>
        </p:nvSpPr>
        <p:spPr>
          <a:xfrm>
            <a:off x="432796" y="3090362"/>
            <a:ext cx="11379900" cy="3077525"/>
          </a:xfrm>
          <a:prstGeom prst="rect">
            <a:avLst/>
          </a:prstGeom>
          <a:noFill/>
          <a:ln>
            <a:noFill/>
          </a:ln>
        </p:spPr>
        <p:txBody>
          <a:bodyPr spcFirstLastPara="1" wrap="square" lIns="121900" tIns="121900" rIns="121900" bIns="121900" anchor="t" anchorCtr="0">
            <a:noAutofit/>
          </a:bodyPr>
          <a:lstStyle/>
          <a:p>
            <a:pPr marL="457200" lvl="0" indent="-349250" algn="ctr" rtl="0">
              <a:lnSpc>
                <a:spcPct val="115000"/>
              </a:lnSpc>
              <a:spcBef>
                <a:spcPts val="0"/>
              </a:spcBef>
              <a:spcAft>
                <a:spcPts val="0"/>
              </a:spcAft>
              <a:buSzPts val="1900"/>
              <a:buNone/>
            </a:pPr>
            <a:r>
              <a:rPr lang="en-US" sz="2000" b="1" dirty="0">
                <a:latin typeface="DM Sans"/>
                <a:ea typeface="DM Sans"/>
                <a:cs typeface="DM Sans"/>
                <a:sym typeface="DM Sans"/>
              </a:rPr>
              <a:t>LỚP </a:t>
            </a:r>
            <a:r>
              <a:rPr lang="en-US" sz="2000" b="1" dirty="0" smtClean="0">
                <a:latin typeface="DM Sans"/>
                <a:ea typeface="DM Sans"/>
                <a:cs typeface="DM Sans"/>
                <a:sym typeface="DM Sans"/>
              </a:rPr>
              <a:t>11DHTH13 </a:t>
            </a:r>
            <a:r>
              <a:rPr lang="en-US" sz="2000" b="1" dirty="0">
                <a:latin typeface="DM Sans"/>
                <a:ea typeface="DM Sans"/>
                <a:cs typeface="DM Sans"/>
                <a:sym typeface="DM Sans"/>
              </a:rPr>
              <a:t>SÁNG THỨ </a:t>
            </a:r>
            <a:r>
              <a:rPr lang="en-US" sz="2000" b="1" dirty="0" smtClean="0">
                <a:latin typeface="DM Sans"/>
                <a:ea typeface="DM Sans"/>
                <a:cs typeface="DM Sans"/>
                <a:sym typeface="DM Sans"/>
              </a:rPr>
              <a:t>5 </a:t>
            </a:r>
            <a:r>
              <a:rPr lang="en-US" sz="2000" b="1" dirty="0">
                <a:latin typeface="DM Sans"/>
                <a:ea typeface="DM Sans"/>
                <a:cs typeface="DM Sans"/>
                <a:sym typeface="DM Sans"/>
              </a:rPr>
              <a:t>(TIẾT </a:t>
            </a:r>
            <a:r>
              <a:rPr lang="en-US" sz="2000" b="1" dirty="0" smtClean="0">
                <a:latin typeface="DM Sans"/>
                <a:ea typeface="DM Sans"/>
                <a:cs typeface="DM Sans"/>
                <a:sym typeface="DM Sans"/>
              </a:rPr>
              <a:t>4-6)</a:t>
            </a:r>
            <a:endParaRPr sz="2000" b="1" dirty="0">
              <a:latin typeface="DM Sans"/>
              <a:ea typeface="DM Sans"/>
              <a:cs typeface="DM Sans"/>
              <a:sym typeface="DM Sans"/>
            </a:endParaRPr>
          </a:p>
          <a:p>
            <a:pPr marL="457200" lvl="0" indent="-349250" algn="ctr" rtl="0">
              <a:lnSpc>
                <a:spcPct val="115000"/>
              </a:lnSpc>
              <a:spcBef>
                <a:spcPts val="0"/>
              </a:spcBef>
              <a:spcAft>
                <a:spcPts val="0"/>
              </a:spcAft>
              <a:buSzPts val="1900"/>
              <a:buNone/>
            </a:pPr>
            <a:r>
              <a:rPr lang="en-US" sz="2000" b="1" dirty="0" err="1">
                <a:latin typeface="DM Sans"/>
                <a:ea typeface="DM Sans"/>
                <a:cs typeface="DM Sans"/>
                <a:sym typeface="DM Sans"/>
              </a:rPr>
              <a:t>Giảng</a:t>
            </a:r>
            <a:r>
              <a:rPr lang="en-US" sz="2000" b="1" dirty="0">
                <a:latin typeface="DM Sans"/>
                <a:ea typeface="DM Sans"/>
                <a:cs typeface="DM Sans"/>
                <a:sym typeface="DM Sans"/>
              </a:rPr>
              <a:t> </a:t>
            </a:r>
            <a:r>
              <a:rPr lang="en-US" sz="2000" b="1" dirty="0" err="1">
                <a:latin typeface="DM Sans"/>
                <a:ea typeface="DM Sans"/>
                <a:cs typeface="DM Sans"/>
                <a:sym typeface="DM Sans"/>
              </a:rPr>
              <a:t>viên</a:t>
            </a:r>
            <a:r>
              <a:rPr lang="en-US" sz="2000" b="1" dirty="0">
                <a:latin typeface="DM Sans"/>
                <a:ea typeface="DM Sans"/>
                <a:cs typeface="DM Sans"/>
                <a:sym typeface="DM Sans"/>
              </a:rPr>
              <a:t> </a:t>
            </a:r>
            <a:r>
              <a:rPr lang="en-US" sz="2000" b="1" dirty="0" err="1">
                <a:latin typeface="DM Sans"/>
                <a:ea typeface="DM Sans"/>
                <a:cs typeface="DM Sans"/>
                <a:sym typeface="DM Sans"/>
              </a:rPr>
              <a:t>hướng</a:t>
            </a:r>
            <a:r>
              <a:rPr lang="en-US" sz="2000" b="1" dirty="0">
                <a:latin typeface="DM Sans"/>
                <a:ea typeface="DM Sans"/>
                <a:cs typeface="DM Sans"/>
                <a:sym typeface="DM Sans"/>
              </a:rPr>
              <a:t> </a:t>
            </a:r>
            <a:r>
              <a:rPr lang="en-US" sz="2000" b="1" dirty="0" err="1">
                <a:latin typeface="DM Sans"/>
                <a:ea typeface="DM Sans"/>
                <a:cs typeface="DM Sans"/>
                <a:sym typeface="DM Sans"/>
              </a:rPr>
              <a:t>dẫn</a:t>
            </a:r>
            <a:r>
              <a:rPr lang="en-US" sz="2000" b="1" dirty="0" smtClean="0">
                <a:latin typeface="DM Sans"/>
                <a:ea typeface="DM Sans"/>
                <a:cs typeface="DM Sans"/>
                <a:sym typeface="DM Sans"/>
              </a:rPr>
              <a:t>: </a:t>
            </a:r>
            <a:r>
              <a:rPr lang="en-US" sz="2800" b="1" dirty="0" smtClean="0">
                <a:latin typeface="DM Sans"/>
                <a:ea typeface="DM Sans"/>
                <a:cs typeface="DM Sans"/>
                <a:sym typeface="DM Sans"/>
              </a:rPr>
              <a:t>PHÙNG THẾ BẢO</a:t>
            </a:r>
            <a:endParaRPr dirty="0">
              <a:latin typeface="Times New Roman"/>
              <a:ea typeface="Times New Roman"/>
              <a:cs typeface="Times New Roman"/>
              <a:sym typeface="Times New Roman"/>
            </a:endParaRPr>
          </a:p>
        </p:txBody>
      </p:sp>
      <p:pic>
        <p:nvPicPr>
          <p:cNvPr id="74" name="Google Shape;74;p1"/>
          <p:cNvPicPr preferRelativeResize="0"/>
          <p:nvPr/>
        </p:nvPicPr>
        <p:blipFill rotWithShape="1">
          <a:blip r:embed="rId3">
            <a:alphaModFix/>
          </a:blip>
          <a:srcRect/>
          <a:stretch/>
        </p:blipFill>
        <p:spPr>
          <a:xfrm>
            <a:off x="5604953" y="1507930"/>
            <a:ext cx="1035592" cy="1022229"/>
          </a:xfrm>
          <a:prstGeom prst="rect">
            <a:avLst/>
          </a:prstGeom>
          <a:noFill/>
          <a:ln>
            <a:noFill/>
          </a:ln>
        </p:spPr>
      </p:pic>
      <p:sp>
        <p:nvSpPr>
          <p:cNvPr id="75" name="Google Shape;75;p1"/>
          <p:cNvSpPr/>
          <p:nvPr/>
        </p:nvSpPr>
        <p:spPr>
          <a:xfrm>
            <a:off x="688104" y="2509643"/>
            <a:ext cx="10722636" cy="677068"/>
          </a:xfrm>
          <a:prstGeom prst="rect">
            <a:avLst/>
          </a:prstGeom>
          <a:solidFill>
            <a:schemeClr val="lt1"/>
          </a:solidFill>
          <a:ln>
            <a:noFill/>
          </a:ln>
        </p:spPr>
        <p:txBody>
          <a:bodyPr spcFirstLastPara="1" wrap="square" lIns="91425" tIns="45700" rIns="91425" bIns="45700" anchor="t" anchorCtr="0">
            <a:spAutoFit/>
          </a:bodyPr>
          <a:lstStyle/>
          <a:p>
            <a:pPr algn="ctr"/>
            <a:r>
              <a:rPr lang="en-US" sz="2800" b="1" i="0" u="none" strike="noStrike" cap="none" dirty="0" smtClean="0">
                <a:solidFill>
                  <a:srgbClr val="3F3F3F"/>
                </a:solidFill>
                <a:latin typeface="DM Sans"/>
                <a:ea typeface="DM Sans"/>
                <a:cs typeface="DM Sans"/>
                <a:sym typeface="DM Sans"/>
              </a:rPr>
              <a:t>MÔN HỌC</a:t>
            </a:r>
            <a:r>
              <a:rPr lang="en-US" sz="3200" b="1" i="0" u="none" strike="noStrike" cap="none" dirty="0" smtClean="0">
                <a:solidFill>
                  <a:srgbClr val="3F3F3F"/>
                </a:solidFill>
                <a:latin typeface="DM Sans"/>
                <a:ea typeface="DM Sans"/>
                <a:cs typeface="DM Sans"/>
                <a:sym typeface="DM Sans"/>
              </a:rPr>
              <a:t>: </a:t>
            </a:r>
            <a:r>
              <a:rPr lang="en-US" sz="3800" b="1" dirty="0" smtClean="0">
                <a:solidFill>
                  <a:srgbClr val="B88800"/>
                </a:solidFill>
                <a:latin typeface="DM Sans"/>
                <a:ea typeface="DM Sans"/>
                <a:cs typeface="DM Sans"/>
                <a:sym typeface="DM Sans"/>
              </a:rPr>
              <a:t>TRÍ TUỆ NHÂN TẠO</a:t>
            </a:r>
            <a:endParaRPr sz="3800" b="1" i="0" u="none" strike="noStrike" cap="none" dirty="0">
              <a:solidFill>
                <a:srgbClr val="B88800"/>
              </a:solidFill>
              <a:sym typeface="Arial"/>
            </a:endParaRPr>
          </a:p>
        </p:txBody>
      </p:sp>
      <p:sp>
        <p:nvSpPr>
          <p:cNvPr id="76" name="Google Shape;76;p1"/>
          <p:cNvSpPr/>
          <p:nvPr/>
        </p:nvSpPr>
        <p:spPr>
          <a:xfrm>
            <a:off x="834756" y="4615132"/>
            <a:ext cx="10575984" cy="1552755"/>
          </a:xfrm>
          <a:prstGeom prst="roundRect">
            <a:avLst>
              <a:gd name="adj" fmla="val 16667"/>
            </a:avLst>
          </a:prstGeom>
          <a:solidFill>
            <a:schemeClr val="lt1"/>
          </a:solidFill>
          <a:ln w="38100" cap="flat" cmpd="sng">
            <a:solidFill>
              <a:srgbClr val="5999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7" name="Google Shape;77;p1"/>
          <p:cNvSpPr txBox="1"/>
          <p:nvPr/>
        </p:nvSpPr>
        <p:spPr>
          <a:xfrm>
            <a:off x="688104" y="5073729"/>
            <a:ext cx="10869283" cy="523220"/>
          </a:xfrm>
          <a:prstGeom prst="rect">
            <a:avLst/>
          </a:prstGeom>
          <a:solidFill>
            <a:srgbClr val="CC9D0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Oswald Medium"/>
                <a:ea typeface="Oswald Medium"/>
                <a:cs typeface="Oswald Medium"/>
                <a:sym typeface="Oswald Medium"/>
              </a:rPr>
              <a:t>ĐỀ TÀI: </a:t>
            </a:r>
            <a:r>
              <a:rPr lang="en-US" sz="2800" b="1" dirty="0" smtClean="0">
                <a:latin typeface="Oswald Medium"/>
                <a:ea typeface="Oswald Medium"/>
                <a:cs typeface="Oswald Medium"/>
                <a:sym typeface="Oswald Medium"/>
              </a:rPr>
              <a:t>SOKOBAN</a:t>
            </a:r>
            <a:endParaRPr sz="2800" b="0" i="0" u="none" strike="noStrike" cap="none" dirty="0">
              <a:solidFill>
                <a:srgbClr val="000000"/>
              </a:solidFill>
              <a:latin typeface="Oswald Medium"/>
              <a:ea typeface="Oswald Medium"/>
              <a:cs typeface="Oswald Medium"/>
              <a:sym typeface="Oswald Medium"/>
            </a:endParaRPr>
          </a:p>
        </p:txBody>
      </p:sp>
    </p:spTree>
    <p:extLst>
      <p:ext uri="{BB962C8B-B14F-4D97-AF65-F5344CB8AC3E}">
        <p14:creationId xmlns:p14="http://schemas.microsoft.com/office/powerpoint/2010/main" val="402363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501162" y="88686"/>
            <a:ext cx="13100539" cy="465229"/>
          </a:xfrm>
          <a:prstGeom prst="rect">
            <a:avLst/>
          </a:prstGeom>
        </p:spPr>
        <p:txBody>
          <a:bodyPr spcFirstLastPara="1" wrap="square" lIns="121900" tIns="121900" rIns="121900" bIns="121900" anchor="ctr" anchorCtr="0">
            <a:noAutofit/>
          </a:bodyPr>
          <a:lstStyle/>
          <a:p>
            <a:pPr lvl="0"/>
            <a:r>
              <a:rPr lang="en" sz="3800" b="1" dirty="0" smtClean="0"/>
              <a:t>III. </a:t>
            </a:r>
            <a:r>
              <a:rPr lang="en-US" sz="3800" b="1" dirty="0"/>
              <a:t>GIẢI THUẬT CHO BÀI TOÁN</a:t>
            </a:r>
            <a:endParaRPr sz="3800" b="1" dirty="0"/>
          </a:p>
        </p:txBody>
      </p:sp>
      <p:pic>
        <p:nvPicPr>
          <p:cNvPr id="20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775" y="1363569"/>
            <a:ext cx="4329887" cy="42547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2625437" y="5618284"/>
            <a:ext cx="32465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8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rPr>
              <a:t>Hình </a:t>
            </a:r>
            <a:r>
              <a:rPr kumimoji="0" lang="vi-VN" altLang="en-US" sz="18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rPr>
              <a:t>6.Trạng </a:t>
            </a:r>
            <a:r>
              <a:rPr kumimoji="0" lang="vi-VN" altLang="en-US" sz="18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rPr>
              <a:t>thái khởi đầu</a:t>
            </a:r>
          </a:p>
        </p:txBody>
      </p:sp>
      <p:sp>
        <p:nvSpPr>
          <p:cNvPr id="10" name="Rectangle 9"/>
          <p:cNvSpPr>
            <a:spLocks noChangeArrowheads="1"/>
          </p:cNvSpPr>
          <p:nvPr/>
        </p:nvSpPr>
        <p:spPr bwMode="auto">
          <a:xfrm>
            <a:off x="8268019" y="2822380"/>
            <a:ext cx="256410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rPr>
              <a:t>g(n)</a:t>
            </a:r>
            <a:r>
              <a:rPr kumimoji="0" lang="en-US" altLang="en-US" sz="4000" b="1" i="0" u="none" strike="noStrike" cap="none" normalizeH="0" dirty="0" smtClean="0">
                <a:ln>
                  <a:noFill/>
                </a:ln>
                <a:solidFill>
                  <a:schemeClr val="tx1"/>
                </a:solidFill>
                <a:effectLst/>
                <a:latin typeface="Open Sans" panose="020B0604020202020204" charset="0"/>
                <a:ea typeface="Open Sans" panose="020B0604020202020204" charset="0"/>
                <a:cs typeface="Open Sans" panose="020B0604020202020204" charset="0"/>
              </a:rPr>
              <a:t> = 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1" baseline="0" dirty="0" smtClean="0">
                <a:solidFill>
                  <a:schemeClr val="tx1"/>
                </a:solidFill>
                <a:latin typeface="Open Sans" panose="020B0604020202020204" charset="0"/>
                <a:ea typeface="Open Sans" panose="020B0604020202020204" charset="0"/>
                <a:cs typeface="Open Sans" panose="020B0604020202020204" charset="0"/>
              </a:rPr>
              <a:t>h(n) = 4</a:t>
            </a:r>
            <a:endParaRPr kumimoji="0" lang="vi-VN" altLang="en-US" sz="40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11" name="TextBox 10"/>
          <p:cNvSpPr txBox="1"/>
          <p:nvPr/>
        </p:nvSpPr>
        <p:spPr>
          <a:xfrm>
            <a:off x="2132716" y="743066"/>
            <a:ext cx="2836622" cy="461665"/>
          </a:xfrm>
          <a:prstGeom prst="rect">
            <a:avLst/>
          </a:prstGeom>
          <a:noFill/>
        </p:spPr>
        <p:txBody>
          <a:bodyPr wrap="square" rtlCol="0">
            <a:spAutoFit/>
          </a:bodyPr>
          <a:lstStyle/>
          <a:p>
            <a:r>
              <a:rPr lang="en-US" sz="2400" b="1" i="1" dirty="0" smtClean="0">
                <a:latin typeface="Open Sans" panose="020B0604020202020204" charset="0"/>
                <a:ea typeface="Open Sans" panose="020B0604020202020204" charset="0"/>
                <a:cs typeface="Open Sans" panose="020B0604020202020204" charset="0"/>
              </a:rPr>
              <a:t>1.Giải </a:t>
            </a:r>
            <a:r>
              <a:rPr lang="en-US" sz="2400" b="1" i="1" dirty="0" err="1" smtClean="0">
                <a:latin typeface="Open Sans" panose="020B0604020202020204" charset="0"/>
                <a:ea typeface="Open Sans" panose="020B0604020202020204" charset="0"/>
                <a:cs typeface="Open Sans" panose="020B0604020202020204" charset="0"/>
              </a:rPr>
              <a:t>thuật</a:t>
            </a:r>
            <a:r>
              <a:rPr lang="en-US" sz="2400" b="1" i="1" dirty="0" smtClean="0">
                <a:latin typeface="Open Sans" panose="020B0604020202020204" charset="0"/>
                <a:ea typeface="Open Sans" panose="020B0604020202020204" charset="0"/>
                <a:cs typeface="Open Sans" panose="020B0604020202020204" charset="0"/>
              </a:rPr>
              <a:t> A*</a:t>
            </a:r>
            <a:endParaRPr lang="en-US" sz="2400" b="1" i="1"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63577424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barn(inVertic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501162" y="88686"/>
            <a:ext cx="13100539" cy="465229"/>
          </a:xfrm>
          <a:prstGeom prst="rect">
            <a:avLst/>
          </a:prstGeom>
        </p:spPr>
        <p:txBody>
          <a:bodyPr spcFirstLastPara="1" wrap="square" lIns="121900" tIns="121900" rIns="121900" bIns="121900" anchor="ctr" anchorCtr="0">
            <a:noAutofit/>
          </a:bodyPr>
          <a:lstStyle/>
          <a:p>
            <a:pPr lvl="0"/>
            <a:r>
              <a:rPr lang="en" sz="3800" b="1" dirty="0" smtClean="0"/>
              <a:t>III. </a:t>
            </a:r>
            <a:r>
              <a:rPr lang="en-US" sz="3800" b="1" dirty="0"/>
              <a:t>GIẢI THUẬT CHO BÀI TOÁN</a:t>
            </a:r>
            <a:endParaRPr sz="3800" b="1" dirty="0"/>
          </a:p>
        </p:txBody>
      </p:sp>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260" y="1282914"/>
            <a:ext cx="4440759" cy="4535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1961004" y="5899610"/>
            <a:ext cx="5407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8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rPr>
              <a:t>HÌnh </a:t>
            </a:r>
            <a:r>
              <a:rPr kumimoji="0" lang="vi-VN" altLang="en-US" sz="18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rPr>
              <a:t>7. </a:t>
            </a:r>
            <a:r>
              <a:rPr kumimoji="0" lang="vi-VN" altLang="en-US" sz="18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rPr>
              <a:t>Trạng thái thực hiện 1 bước di chuyển </a:t>
            </a:r>
          </a:p>
        </p:txBody>
      </p:sp>
      <p:sp>
        <p:nvSpPr>
          <p:cNvPr id="12" name="Rectangle 11"/>
          <p:cNvSpPr>
            <a:spLocks noChangeArrowheads="1"/>
          </p:cNvSpPr>
          <p:nvPr/>
        </p:nvSpPr>
        <p:spPr bwMode="auto">
          <a:xfrm>
            <a:off x="8268019" y="2822380"/>
            <a:ext cx="256410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rPr>
              <a:t>g(n)</a:t>
            </a:r>
            <a:r>
              <a:rPr kumimoji="0" lang="en-US" altLang="en-US" sz="4000" b="1" i="0" u="none" strike="noStrike" cap="none" normalizeH="0" dirty="0" smtClean="0">
                <a:ln>
                  <a:noFill/>
                </a:ln>
                <a:solidFill>
                  <a:schemeClr val="tx1"/>
                </a:solidFill>
                <a:effectLst/>
                <a:latin typeface="Open Sans" panose="020B0604020202020204" charset="0"/>
                <a:ea typeface="Open Sans" panose="020B0604020202020204" charset="0"/>
                <a:cs typeface="Open Sans" panose="020B0604020202020204" charset="0"/>
              </a:rPr>
              <a:t> = 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1" baseline="0" dirty="0" smtClean="0">
                <a:solidFill>
                  <a:schemeClr val="tx1"/>
                </a:solidFill>
                <a:latin typeface="Open Sans" panose="020B0604020202020204" charset="0"/>
                <a:ea typeface="Open Sans" panose="020B0604020202020204" charset="0"/>
                <a:cs typeface="Open Sans" panose="020B0604020202020204" charset="0"/>
              </a:rPr>
              <a:t>h(n) = 4</a:t>
            </a:r>
            <a:endParaRPr kumimoji="0" lang="vi-VN" altLang="en-US" sz="4000" b="1" i="0" u="none" strike="noStrike" cap="none" normalizeH="0" baseline="0" dirty="0" smtClean="0">
              <a:ln>
                <a:noFill/>
              </a:ln>
              <a:solidFill>
                <a:schemeClr val="tx1"/>
              </a:solidFill>
              <a:effectLst/>
              <a:latin typeface="Open Sans" panose="020B0604020202020204" charset="0"/>
              <a:ea typeface="Open Sans" panose="020B0604020202020204" charset="0"/>
              <a:cs typeface="Open Sans" panose="020B0604020202020204" charset="0"/>
            </a:endParaRPr>
          </a:p>
        </p:txBody>
      </p:sp>
      <p:sp>
        <p:nvSpPr>
          <p:cNvPr id="13" name="TextBox 12"/>
          <p:cNvSpPr txBox="1"/>
          <p:nvPr/>
        </p:nvSpPr>
        <p:spPr>
          <a:xfrm>
            <a:off x="2132716" y="743066"/>
            <a:ext cx="2836622" cy="461665"/>
          </a:xfrm>
          <a:prstGeom prst="rect">
            <a:avLst/>
          </a:prstGeom>
          <a:noFill/>
        </p:spPr>
        <p:txBody>
          <a:bodyPr wrap="square" rtlCol="0">
            <a:spAutoFit/>
          </a:bodyPr>
          <a:lstStyle/>
          <a:p>
            <a:r>
              <a:rPr lang="en-US" sz="2400" b="1" i="1" dirty="0" smtClean="0">
                <a:latin typeface="Open Sans" panose="020B0604020202020204" charset="0"/>
                <a:ea typeface="Open Sans" panose="020B0604020202020204" charset="0"/>
                <a:cs typeface="Open Sans" panose="020B0604020202020204" charset="0"/>
              </a:rPr>
              <a:t>1.Giải </a:t>
            </a:r>
            <a:r>
              <a:rPr lang="en-US" sz="2400" b="1" i="1" dirty="0" err="1" smtClean="0">
                <a:latin typeface="Open Sans" panose="020B0604020202020204" charset="0"/>
                <a:ea typeface="Open Sans" panose="020B0604020202020204" charset="0"/>
                <a:cs typeface="Open Sans" panose="020B0604020202020204" charset="0"/>
              </a:rPr>
              <a:t>thuật</a:t>
            </a:r>
            <a:r>
              <a:rPr lang="en-US" sz="2400" b="1" i="1" dirty="0" smtClean="0">
                <a:latin typeface="Open Sans" panose="020B0604020202020204" charset="0"/>
                <a:ea typeface="Open Sans" panose="020B0604020202020204" charset="0"/>
                <a:cs typeface="Open Sans" panose="020B0604020202020204" charset="0"/>
              </a:rPr>
              <a:t> A*</a:t>
            </a:r>
            <a:endParaRPr lang="en-US" sz="2400" b="1" i="1"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872669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barn(inVertic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 name="Title 1"/>
          <p:cNvSpPr>
            <a:spLocks noGrp="1"/>
          </p:cNvSpPr>
          <p:nvPr>
            <p:ph type="title"/>
          </p:nvPr>
        </p:nvSpPr>
        <p:spPr>
          <a:xfrm>
            <a:off x="2770089" y="-96738"/>
            <a:ext cx="7437900" cy="763500"/>
          </a:xfrm>
        </p:spPr>
        <p:txBody>
          <a:bodyPr/>
          <a:lstStyle/>
          <a:p>
            <a:pPr algn="ctr"/>
            <a:r>
              <a:rPr lang="en-US" sz="3800" b="1" dirty="0" smtClean="0"/>
              <a:t>III. GIẢI THUẬT CHO BÀI TOÁN</a:t>
            </a:r>
            <a:endParaRPr lang="en-US" sz="3800" b="1"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016962" y="1425886"/>
            <a:ext cx="8944155" cy="4552267"/>
          </a:xfrm>
          <a:prstGeom prst="rect">
            <a:avLst/>
          </a:prstGeom>
        </p:spPr>
      </p:pic>
      <p:sp>
        <p:nvSpPr>
          <p:cNvPr id="3" name="Rectangle 2"/>
          <p:cNvSpPr/>
          <p:nvPr/>
        </p:nvSpPr>
        <p:spPr>
          <a:xfrm>
            <a:off x="5406851" y="5969574"/>
            <a:ext cx="3236784" cy="388696"/>
          </a:xfrm>
          <a:prstGeom prst="rect">
            <a:avLst/>
          </a:prstGeom>
        </p:spPr>
        <p:txBody>
          <a:bodyPr wrap="none">
            <a:spAutoFit/>
          </a:bodyPr>
          <a:lstStyle/>
          <a:p>
            <a:pPr>
              <a:lnSpc>
                <a:spcPct val="107000"/>
              </a:lnSpc>
              <a:spcAft>
                <a:spcPts val="800"/>
              </a:spcAft>
            </a:pPr>
            <a:r>
              <a:rPr lang="vi-VN" sz="1800" b="1" dirty="0">
                <a:latin typeface="Open Sans" panose="020B0604020202020204" charset="0"/>
                <a:ea typeface="Open Sans" panose="020B0604020202020204" charset="0"/>
                <a:cs typeface="Open Sans" panose="020B0604020202020204" charset="0"/>
              </a:rPr>
              <a:t>Hình </a:t>
            </a:r>
            <a:r>
              <a:rPr lang="vi-VN" sz="1800" b="1" dirty="0" smtClean="0">
                <a:latin typeface="Open Sans" panose="020B0604020202020204" charset="0"/>
                <a:ea typeface="Open Sans" panose="020B0604020202020204" charset="0"/>
                <a:cs typeface="Open Sans" panose="020B0604020202020204" charset="0"/>
              </a:rPr>
              <a:t>8.Mã </a:t>
            </a:r>
            <a:r>
              <a:rPr lang="vi-VN" sz="1800" b="1" dirty="0">
                <a:latin typeface="Open Sans" panose="020B0604020202020204" charset="0"/>
                <a:ea typeface="Open Sans" panose="020B0604020202020204" charset="0"/>
                <a:cs typeface="Open Sans" panose="020B0604020202020204" charset="0"/>
              </a:rPr>
              <a:t>giả giải thuật A*</a:t>
            </a:r>
            <a:endParaRPr lang="en-US" sz="1800" b="1" dirty="0">
              <a:effectLst/>
              <a:latin typeface="Open Sans" panose="020B0604020202020204" charset="0"/>
              <a:ea typeface="Open Sans" panose="020B0604020202020204" charset="0"/>
              <a:cs typeface="Open Sans" panose="020B0604020202020204" charset="0"/>
            </a:endParaRPr>
          </a:p>
        </p:txBody>
      </p:sp>
      <p:sp>
        <p:nvSpPr>
          <p:cNvPr id="8" name="TextBox 7"/>
          <p:cNvSpPr txBox="1"/>
          <p:nvPr/>
        </p:nvSpPr>
        <p:spPr>
          <a:xfrm>
            <a:off x="598651" y="964221"/>
            <a:ext cx="2836622" cy="461665"/>
          </a:xfrm>
          <a:prstGeom prst="rect">
            <a:avLst/>
          </a:prstGeom>
          <a:noFill/>
        </p:spPr>
        <p:txBody>
          <a:bodyPr wrap="square" rtlCol="0">
            <a:spAutoFit/>
          </a:bodyPr>
          <a:lstStyle/>
          <a:p>
            <a:r>
              <a:rPr lang="en-US" sz="2400" b="1" i="1" dirty="0" smtClean="0">
                <a:latin typeface="Open Sans" panose="020B0604020202020204" charset="0"/>
                <a:ea typeface="Open Sans" panose="020B0604020202020204" charset="0"/>
                <a:cs typeface="Open Sans" panose="020B0604020202020204" charset="0"/>
              </a:rPr>
              <a:t>1.Giải </a:t>
            </a:r>
            <a:r>
              <a:rPr lang="en-US" sz="2400" b="1" i="1" dirty="0" err="1" smtClean="0">
                <a:latin typeface="Open Sans" panose="020B0604020202020204" charset="0"/>
                <a:ea typeface="Open Sans" panose="020B0604020202020204" charset="0"/>
                <a:cs typeface="Open Sans" panose="020B0604020202020204" charset="0"/>
              </a:rPr>
              <a:t>thuật</a:t>
            </a:r>
            <a:r>
              <a:rPr lang="en-US" sz="2400" b="1" i="1" dirty="0" smtClean="0">
                <a:latin typeface="Open Sans" panose="020B0604020202020204" charset="0"/>
                <a:ea typeface="Open Sans" panose="020B0604020202020204" charset="0"/>
                <a:cs typeface="Open Sans" panose="020B0604020202020204" charset="0"/>
              </a:rPr>
              <a:t> A*</a:t>
            </a:r>
            <a:endParaRPr lang="en-US" sz="2400" b="1" i="1"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5350123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grpSp>
        <p:nvGrpSpPr>
          <p:cNvPr id="648" name="Google Shape;648;p39"/>
          <p:cNvGrpSpPr/>
          <p:nvPr/>
        </p:nvGrpSpPr>
        <p:grpSpPr>
          <a:xfrm>
            <a:off x="434888" y="2063374"/>
            <a:ext cx="5523080" cy="2833275"/>
            <a:chOff x="3289100" y="2648488"/>
            <a:chExt cx="5622600" cy="2876421"/>
          </a:xfrm>
        </p:grpSpPr>
        <p:grpSp>
          <p:nvGrpSpPr>
            <p:cNvPr id="649" name="Google Shape;649;p39"/>
            <p:cNvGrpSpPr/>
            <p:nvPr/>
          </p:nvGrpSpPr>
          <p:grpSpPr>
            <a:xfrm>
              <a:off x="3289100" y="2648488"/>
              <a:ext cx="5622600" cy="2876421"/>
              <a:chOff x="1059475" y="2296088"/>
              <a:chExt cx="5622600" cy="2876421"/>
            </a:xfrm>
          </p:grpSpPr>
          <p:sp>
            <p:nvSpPr>
              <p:cNvPr id="650" name="Google Shape;650;p39"/>
              <p:cNvSpPr/>
              <p:nvPr/>
            </p:nvSpPr>
            <p:spPr>
              <a:xfrm>
                <a:off x="1709623" y="2296088"/>
                <a:ext cx="4319700" cy="2813400"/>
              </a:xfrm>
              <a:prstGeom prst="roundRect">
                <a:avLst>
                  <a:gd name="adj" fmla="val 4487"/>
                </a:avLst>
              </a:prstGeom>
              <a:solidFill>
                <a:srgbClr val="262626"/>
              </a:solidFill>
              <a:ln w="38100" cap="flat" cmpd="sng">
                <a:solidFill>
                  <a:srgbClr val="BFBFBF"/>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nvGrpSpPr>
              <p:cNvPr id="651" name="Google Shape;651;p39"/>
              <p:cNvGrpSpPr/>
              <p:nvPr/>
            </p:nvGrpSpPr>
            <p:grpSpPr>
              <a:xfrm>
                <a:off x="1059475" y="5078309"/>
                <a:ext cx="5622600" cy="94200"/>
                <a:chOff x="1059475" y="5076025"/>
                <a:chExt cx="5622600" cy="188400"/>
              </a:xfrm>
            </p:grpSpPr>
            <p:sp>
              <p:nvSpPr>
                <p:cNvPr id="652" name="Google Shape;652;p39"/>
                <p:cNvSpPr/>
                <p:nvPr/>
              </p:nvSpPr>
              <p:spPr>
                <a:xfrm>
                  <a:off x="1059475" y="5076025"/>
                  <a:ext cx="5622600" cy="188400"/>
                </a:xfrm>
                <a:prstGeom prst="roundRect">
                  <a:avLst>
                    <a:gd name="adj" fmla="val 35520"/>
                  </a:avLst>
                </a:prstGeom>
                <a:solidFill>
                  <a:srgbClr val="BFBFBF"/>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53" name="Google Shape;653;p39"/>
                <p:cNvSpPr/>
                <p:nvPr/>
              </p:nvSpPr>
              <p:spPr>
                <a:xfrm>
                  <a:off x="3354359" y="5081221"/>
                  <a:ext cx="1030351" cy="131148"/>
                </a:xfrm>
                <a:custGeom>
                  <a:avLst/>
                  <a:gdLst/>
                  <a:ahLst/>
                  <a:cxnLst/>
                  <a:rect l="l" t="t" r="r" b="b"/>
                  <a:pathLst>
                    <a:path w="1030351" h="131148" extrusionOk="0">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654" name="Google Shape;654;p39"/>
            <p:cNvSpPr/>
            <p:nvPr/>
          </p:nvSpPr>
          <p:spPr>
            <a:xfrm>
              <a:off x="6037018" y="27680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528" y="2349790"/>
            <a:ext cx="4243241" cy="2454072"/>
          </a:xfrm>
          <a:prstGeom prst="rect">
            <a:avLst/>
          </a:prstGeom>
        </p:spPr>
      </p:pic>
      <p:sp>
        <p:nvSpPr>
          <p:cNvPr id="4" name="Rectangle 3"/>
          <p:cNvSpPr/>
          <p:nvPr/>
        </p:nvSpPr>
        <p:spPr>
          <a:xfrm>
            <a:off x="727068" y="1173704"/>
            <a:ext cx="10966464" cy="954107"/>
          </a:xfrm>
          <a:prstGeom prst="rect">
            <a:avLst/>
          </a:prstGeom>
          <a:noFill/>
        </p:spPr>
        <p:txBody>
          <a:bodyPr wrap="none" lIns="91440" tIns="45720" rIns="91440" bIns="45720">
            <a:spAutoFit/>
          </a:bodyPr>
          <a:lstStyle/>
          <a:p>
            <a:pPr algn="ctr"/>
            <a:r>
              <a:rPr lang="en" sz="2800" b="1" dirty="0" smtClean="0">
                <a:ln w="22225">
                  <a:solidFill>
                    <a:schemeClr val="accent2"/>
                  </a:solidFill>
                  <a:prstDash val="solid"/>
                </a:ln>
                <a:solidFill>
                  <a:srgbClr val="FFC000"/>
                </a:solidFill>
              </a:rPr>
              <a:t>CHÚNG EM XIN CHÂN THÀNH CẢM ƠN THẦY ĐÃ LẮNG NGHE </a:t>
            </a:r>
          </a:p>
          <a:p>
            <a:pPr algn="ctr"/>
            <a:r>
              <a:rPr lang="en" sz="2800" b="1" dirty="0" smtClean="0">
                <a:ln w="22225">
                  <a:solidFill>
                    <a:schemeClr val="accent2"/>
                  </a:solidFill>
                  <a:prstDash val="solid"/>
                </a:ln>
                <a:solidFill>
                  <a:srgbClr val="FFC000"/>
                </a:solidFill>
              </a:rPr>
              <a:t>BÀI THUYẾT TRÌNH CỦA NHÓM CHÚNG EM</a:t>
            </a:r>
            <a:endParaRPr lang="en-US" sz="2800" b="1" dirty="0">
              <a:ln w="22225">
                <a:solidFill>
                  <a:schemeClr val="accent2"/>
                </a:solidFill>
                <a:prstDash val="solid"/>
              </a:ln>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p:nvPr/>
        </p:nvSpPr>
        <p:spPr>
          <a:xfrm>
            <a:off x="664235" y="1164567"/>
            <a:ext cx="10955547" cy="5529532"/>
          </a:xfrm>
          <a:prstGeom prst="roundRect">
            <a:avLst>
              <a:gd name="adj" fmla="val 16667"/>
            </a:avLst>
          </a:prstGeom>
          <a:solidFill>
            <a:schemeClr val="lt1"/>
          </a:solidFill>
          <a:ln w="25400" cap="flat" cmpd="sng">
            <a:solidFill>
              <a:srgbClr val="5999A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3" name="Google Shape;83;p2"/>
          <p:cNvSpPr/>
          <p:nvPr/>
        </p:nvSpPr>
        <p:spPr>
          <a:xfrm>
            <a:off x="2779549" y="94739"/>
            <a:ext cx="6724918"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5400" b="1" i="0" u="none" strike="noStrike" cap="none" dirty="0">
                <a:solidFill>
                  <a:srgbClr val="F9E6AB"/>
                </a:solidFill>
                <a:latin typeface="Arial"/>
                <a:ea typeface="Arial"/>
                <a:cs typeface="Arial"/>
                <a:sym typeface="Arial"/>
              </a:rPr>
              <a:t>THÀNH VIÊN NHÓM</a:t>
            </a:r>
            <a:endParaRPr sz="5400" b="1" i="0" u="none" strike="noStrike" cap="none" dirty="0">
              <a:solidFill>
                <a:srgbClr val="F9E6AB"/>
              </a:solidFill>
              <a:latin typeface="Arial"/>
              <a:ea typeface="Arial"/>
              <a:cs typeface="Arial"/>
              <a:sym typeface="Arial"/>
            </a:endParaRPr>
          </a:p>
        </p:txBody>
      </p:sp>
      <p:sp>
        <p:nvSpPr>
          <p:cNvPr id="84" name="Google Shape;84;p2"/>
          <p:cNvSpPr/>
          <p:nvPr/>
        </p:nvSpPr>
        <p:spPr>
          <a:xfrm>
            <a:off x="3368495" y="1173194"/>
            <a:ext cx="5547026"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err="1">
                <a:solidFill>
                  <a:srgbClr val="3F3F3F"/>
                </a:solidFill>
                <a:latin typeface="Arial"/>
                <a:ea typeface="Arial"/>
                <a:cs typeface="Arial"/>
                <a:sym typeface="Arial"/>
              </a:rPr>
              <a:t>Bao</a:t>
            </a:r>
            <a:r>
              <a:rPr lang="en-US" sz="2800" b="1" i="0" u="none" strike="noStrike" cap="none" dirty="0">
                <a:solidFill>
                  <a:srgbClr val="3F3F3F"/>
                </a:solidFill>
                <a:latin typeface="Arial"/>
                <a:ea typeface="Arial"/>
                <a:cs typeface="Arial"/>
                <a:sym typeface="Arial"/>
              </a:rPr>
              <a:t> </a:t>
            </a:r>
            <a:r>
              <a:rPr lang="en-US" sz="2800" b="1" i="0" u="none" strike="noStrike" cap="none" dirty="0" err="1">
                <a:solidFill>
                  <a:srgbClr val="3F3F3F"/>
                </a:solidFill>
                <a:latin typeface="Arial"/>
                <a:ea typeface="Arial"/>
                <a:cs typeface="Arial"/>
                <a:sym typeface="Arial"/>
              </a:rPr>
              <a:t>gồm</a:t>
            </a:r>
            <a:r>
              <a:rPr lang="en-US" sz="2800" b="1" i="0" u="none" strike="noStrike" cap="none" dirty="0">
                <a:solidFill>
                  <a:srgbClr val="3F3F3F"/>
                </a:solidFill>
                <a:latin typeface="Arial"/>
                <a:ea typeface="Arial"/>
                <a:cs typeface="Arial"/>
                <a:sym typeface="Arial"/>
              </a:rPr>
              <a:t> </a:t>
            </a:r>
            <a:r>
              <a:rPr lang="en-US" sz="2800" b="1" dirty="0" smtClean="0">
                <a:solidFill>
                  <a:srgbClr val="3F3F3F"/>
                </a:solidFill>
              </a:rPr>
              <a:t>3</a:t>
            </a:r>
            <a:r>
              <a:rPr lang="en-US" sz="2800" b="1" i="0" u="none" strike="noStrike" cap="none" dirty="0" smtClean="0">
                <a:solidFill>
                  <a:srgbClr val="3F3F3F"/>
                </a:solidFill>
                <a:latin typeface="Arial"/>
                <a:ea typeface="Arial"/>
                <a:cs typeface="Arial"/>
                <a:sym typeface="Arial"/>
              </a:rPr>
              <a:t> </a:t>
            </a:r>
            <a:r>
              <a:rPr lang="en-US" sz="2800" b="1" i="0" u="none" strike="noStrike" cap="none" dirty="0" err="1">
                <a:solidFill>
                  <a:srgbClr val="3F3F3F"/>
                </a:solidFill>
                <a:latin typeface="Arial"/>
                <a:ea typeface="Arial"/>
                <a:cs typeface="Arial"/>
                <a:sym typeface="Arial"/>
              </a:rPr>
              <a:t>thành</a:t>
            </a:r>
            <a:r>
              <a:rPr lang="en-US" sz="2800" b="1" i="0" u="none" strike="noStrike" cap="none" dirty="0">
                <a:solidFill>
                  <a:srgbClr val="3F3F3F"/>
                </a:solidFill>
                <a:latin typeface="Arial"/>
                <a:ea typeface="Arial"/>
                <a:cs typeface="Arial"/>
                <a:sym typeface="Arial"/>
              </a:rPr>
              <a:t> </a:t>
            </a:r>
            <a:r>
              <a:rPr lang="en-US" sz="2800" b="1" i="0" u="none" strike="noStrike" cap="none" dirty="0" err="1">
                <a:solidFill>
                  <a:srgbClr val="3F3F3F"/>
                </a:solidFill>
                <a:latin typeface="Arial"/>
                <a:ea typeface="Arial"/>
                <a:cs typeface="Arial"/>
                <a:sym typeface="Arial"/>
              </a:rPr>
              <a:t>viên</a:t>
            </a:r>
            <a:endParaRPr sz="2800" b="1" i="0" u="none" strike="noStrike" cap="none" dirty="0">
              <a:solidFill>
                <a:srgbClr val="3F3F3F"/>
              </a:solidFill>
              <a:latin typeface="Arial"/>
              <a:ea typeface="Arial"/>
              <a:cs typeface="Arial"/>
              <a:sym typeface="Arial"/>
            </a:endParaRPr>
          </a:p>
        </p:txBody>
      </p:sp>
      <p:sp>
        <p:nvSpPr>
          <p:cNvPr id="85" name="Google Shape;85;p2"/>
          <p:cNvSpPr/>
          <p:nvPr/>
        </p:nvSpPr>
        <p:spPr>
          <a:xfrm>
            <a:off x="1509624" y="1842912"/>
            <a:ext cx="9885870" cy="1754286"/>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pPr>
            <a:r>
              <a:rPr lang="en-US" sz="3600" b="1" i="0" u="none" strike="noStrike" cap="none" dirty="0" smtClean="0">
                <a:solidFill>
                  <a:srgbClr val="777777"/>
                </a:solidFill>
                <a:latin typeface="Times New Roman"/>
                <a:ea typeface="Times New Roman"/>
                <a:cs typeface="Times New Roman"/>
                <a:sym typeface="Times New Roman"/>
              </a:rPr>
              <a:t>1. 2001207452 </a:t>
            </a:r>
            <a:r>
              <a:rPr lang="en-US" sz="3600" b="1" i="0" u="none" strike="noStrike" cap="none" dirty="0">
                <a:solidFill>
                  <a:srgbClr val="777777"/>
                </a:solidFill>
                <a:latin typeface="Times New Roman"/>
                <a:ea typeface="Times New Roman"/>
                <a:cs typeface="Times New Roman"/>
                <a:sym typeface="Times New Roman"/>
              </a:rPr>
              <a:t>– </a:t>
            </a:r>
            <a:r>
              <a:rPr lang="en-US" sz="3600" b="1" i="0" u="none" strike="noStrike" cap="none" dirty="0" err="1" smtClean="0">
                <a:solidFill>
                  <a:srgbClr val="777777"/>
                </a:solidFill>
                <a:latin typeface="Times New Roman"/>
                <a:ea typeface="Times New Roman"/>
                <a:cs typeface="Times New Roman"/>
                <a:sym typeface="Times New Roman"/>
              </a:rPr>
              <a:t>Hồ</a:t>
            </a:r>
            <a:r>
              <a:rPr lang="en-US" sz="3600" b="1" i="0" u="none" strike="noStrike" cap="none" dirty="0" smtClean="0">
                <a:solidFill>
                  <a:srgbClr val="777777"/>
                </a:solidFill>
                <a:latin typeface="Times New Roman"/>
                <a:ea typeface="Times New Roman"/>
                <a:cs typeface="Times New Roman"/>
                <a:sym typeface="Times New Roman"/>
              </a:rPr>
              <a:t> </a:t>
            </a:r>
            <a:r>
              <a:rPr lang="en-US" sz="3600" b="1" i="0" u="none" strike="noStrike" cap="none" dirty="0" err="1" smtClean="0">
                <a:solidFill>
                  <a:srgbClr val="777777"/>
                </a:solidFill>
                <a:latin typeface="Times New Roman"/>
                <a:ea typeface="Times New Roman"/>
                <a:cs typeface="Times New Roman"/>
                <a:sym typeface="Times New Roman"/>
              </a:rPr>
              <a:t>Thanh</a:t>
            </a:r>
            <a:r>
              <a:rPr lang="en-US" sz="3600" b="1" i="0" u="none" strike="noStrike" cap="none" dirty="0" smtClean="0">
                <a:solidFill>
                  <a:srgbClr val="777777"/>
                </a:solidFill>
                <a:latin typeface="Times New Roman"/>
                <a:ea typeface="Times New Roman"/>
                <a:cs typeface="Times New Roman"/>
                <a:sym typeface="Times New Roman"/>
              </a:rPr>
              <a:t> </a:t>
            </a:r>
            <a:r>
              <a:rPr lang="en-US" sz="3600" b="1" i="0" u="none" strike="noStrike" cap="none" dirty="0" err="1" smtClean="0">
                <a:solidFill>
                  <a:srgbClr val="777777"/>
                </a:solidFill>
                <a:latin typeface="Times New Roman"/>
                <a:ea typeface="Times New Roman"/>
                <a:cs typeface="Times New Roman"/>
                <a:sym typeface="Times New Roman"/>
              </a:rPr>
              <a:t>Tùng</a:t>
            </a:r>
            <a:r>
              <a:rPr lang="en-US" sz="3600" b="1" i="0" u="none" strike="noStrike" cap="none" dirty="0" smtClean="0">
                <a:solidFill>
                  <a:srgbClr val="777777"/>
                </a:solidFill>
                <a:latin typeface="Times New Roman"/>
                <a:ea typeface="Times New Roman"/>
                <a:cs typeface="Times New Roman"/>
                <a:sym typeface="Times New Roman"/>
              </a:rPr>
              <a:t> </a:t>
            </a:r>
          </a:p>
          <a:p>
            <a:pPr marR="0" lvl="0" algn="just" rtl="0">
              <a:lnSpc>
                <a:spcPct val="100000"/>
              </a:lnSpc>
              <a:spcBef>
                <a:spcPts val="0"/>
              </a:spcBef>
              <a:spcAft>
                <a:spcPts val="0"/>
              </a:spcAft>
            </a:pPr>
            <a:r>
              <a:rPr lang="en-US" sz="3600" b="1" i="0" u="none" strike="noStrike" cap="none" dirty="0" smtClean="0">
                <a:solidFill>
                  <a:srgbClr val="777777"/>
                </a:solidFill>
                <a:latin typeface="Times New Roman"/>
                <a:ea typeface="Times New Roman"/>
                <a:cs typeface="Times New Roman"/>
                <a:sym typeface="Times New Roman"/>
              </a:rPr>
              <a:t>2</a:t>
            </a:r>
            <a:r>
              <a:rPr lang="en-US" sz="3600" b="1" i="0" u="none" strike="noStrike" cap="none" dirty="0">
                <a:solidFill>
                  <a:srgbClr val="777777"/>
                </a:solidFill>
                <a:latin typeface="Times New Roman"/>
                <a:ea typeface="Times New Roman"/>
                <a:cs typeface="Times New Roman"/>
                <a:sym typeface="Times New Roman"/>
              </a:rPr>
              <a:t>. </a:t>
            </a:r>
            <a:r>
              <a:rPr lang="en-US" sz="3600" b="1" dirty="0">
                <a:solidFill>
                  <a:srgbClr val="777777"/>
                </a:solidFill>
                <a:latin typeface="Times New Roman"/>
                <a:ea typeface="Times New Roman"/>
                <a:cs typeface="Times New Roman"/>
                <a:sym typeface="Times New Roman"/>
              </a:rPr>
              <a:t>2001207313 – </a:t>
            </a:r>
            <a:r>
              <a:rPr lang="en-US" sz="3600" b="1" dirty="0" err="1">
                <a:solidFill>
                  <a:srgbClr val="777777"/>
                </a:solidFill>
                <a:latin typeface="Times New Roman"/>
                <a:ea typeface="Times New Roman"/>
                <a:cs typeface="Times New Roman"/>
                <a:sym typeface="Times New Roman"/>
              </a:rPr>
              <a:t>Nguyễn</a:t>
            </a:r>
            <a:r>
              <a:rPr lang="en-US" sz="3600" b="1" dirty="0">
                <a:solidFill>
                  <a:srgbClr val="777777"/>
                </a:solidFill>
                <a:latin typeface="Times New Roman"/>
                <a:ea typeface="Times New Roman"/>
                <a:cs typeface="Times New Roman"/>
                <a:sym typeface="Times New Roman"/>
              </a:rPr>
              <a:t> </a:t>
            </a:r>
            <a:r>
              <a:rPr lang="en-US" sz="3600" b="1" dirty="0" err="1">
                <a:solidFill>
                  <a:srgbClr val="777777"/>
                </a:solidFill>
                <a:latin typeface="Times New Roman"/>
                <a:ea typeface="Times New Roman"/>
                <a:cs typeface="Times New Roman"/>
                <a:sym typeface="Times New Roman"/>
              </a:rPr>
              <a:t>Lê</a:t>
            </a:r>
            <a:r>
              <a:rPr lang="en-US" sz="3600" b="1" dirty="0">
                <a:solidFill>
                  <a:srgbClr val="777777"/>
                </a:solidFill>
                <a:latin typeface="Times New Roman"/>
                <a:ea typeface="Times New Roman"/>
                <a:cs typeface="Times New Roman"/>
                <a:sym typeface="Times New Roman"/>
              </a:rPr>
              <a:t> </a:t>
            </a:r>
            <a:r>
              <a:rPr lang="en-US" sz="3600" b="1" dirty="0" err="1">
                <a:solidFill>
                  <a:srgbClr val="777777"/>
                </a:solidFill>
                <a:latin typeface="Times New Roman"/>
                <a:ea typeface="Times New Roman"/>
                <a:cs typeface="Times New Roman"/>
                <a:sym typeface="Times New Roman"/>
              </a:rPr>
              <a:t>Hữu</a:t>
            </a:r>
            <a:r>
              <a:rPr lang="en-US" sz="3600" b="1" dirty="0">
                <a:solidFill>
                  <a:srgbClr val="777777"/>
                </a:solidFill>
                <a:latin typeface="Times New Roman"/>
                <a:ea typeface="Times New Roman"/>
                <a:cs typeface="Times New Roman"/>
                <a:sym typeface="Times New Roman"/>
              </a:rPr>
              <a:t> </a:t>
            </a:r>
            <a:r>
              <a:rPr lang="en-US" sz="3600" b="1" dirty="0" err="1" smtClean="0">
                <a:solidFill>
                  <a:srgbClr val="777777"/>
                </a:solidFill>
                <a:latin typeface="Times New Roman"/>
                <a:ea typeface="Times New Roman"/>
                <a:cs typeface="Times New Roman"/>
                <a:sym typeface="Times New Roman"/>
              </a:rPr>
              <a:t>Thắng</a:t>
            </a:r>
            <a:endParaRPr lang="en-US" sz="3600" b="1" dirty="0" smtClean="0">
              <a:solidFill>
                <a:srgbClr val="777777"/>
              </a:solidFill>
              <a:latin typeface="Times New Roman"/>
              <a:ea typeface="Times New Roman"/>
              <a:cs typeface="Times New Roman"/>
              <a:sym typeface="Times New Roman"/>
            </a:endParaRPr>
          </a:p>
          <a:p>
            <a:pPr algn="just"/>
            <a:r>
              <a:rPr lang="en-US" sz="3600" b="1" dirty="0" smtClean="0">
                <a:solidFill>
                  <a:srgbClr val="777777"/>
                </a:solidFill>
                <a:latin typeface="Times New Roman"/>
                <a:ea typeface="Times New Roman"/>
                <a:cs typeface="Times New Roman"/>
                <a:sym typeface="Times New Roman"/>
              </a:rPr>
              <a:t>3. 2001200653 – </a:t>
            </a:r>
            <a:r>
              <a:rPr lang="en-US" sz="3600" b="1" dirty="0" err="1" smtClean="0">
                <a:solidFill>
                  <a:srgbClr val="777777"/>
                </a:solidFill>
                <a:latin typeface="Times New Roman"/>
                <a:ea typeface="Times New Roman"/>
                <a:cs typeface="Times New Roman"/>
                <a:sym typeface="Times New Roman"/>
              </a:rPr>
              <a:t>Trần</a:t>
            </a:r>
            <a:r>
              <a:rPr lang="en-US" sz="3600" b="1" dirty="0" smtClean="0">
                <a:solidFill>
                  <a:srgbClr val="777777"/>
                </a:solidFill>
                <a:latin typeface="Times New Roman"/>
                <a:ea typeface="Times New Roman"/>
                <a:cs typeface="Times New Roman"/>
                <a:sym typeface="Times New Roman"/>
              </a:rPr>
              <a:t> </a:t>
            </a:r>
            <a:r>
              <a:rPr lang="en-US" sz="3600" b="1" dirty="0" err="1" smtClean="0">
                <a:solidFill>
                  <a:srgbClr val="777777"/>
                </a:solidFill>
                <a:latin typeface="Times New Roman"/>
                <a:ea typeface="Times New Roman"/>
                <a:cs typeface="Times New Roman"/>
                <a:sym typeface="Times New Roman"/>
              </a:rPr>
              <a:t>Đình</a:t>
            </a:r>
            <a:r>
              <a:rPr lang="en-US" sz="3600" b="1" dirty="0" smtClean="0">
                <a:solidFill>
                  <a:srgbClr val="777777"/>
                </a:solidFill>
                <a:latin typeface="Times New Roman"/>
                <a:ea typeface="Times New Roman"/>
                <a:cs typeface="Times New Roman"/>
                <a:sym typeface="Times New Roman"/>
              </a:rPr>
              <a:t> </a:t>
            </a:r>
            <a:r>
              <a:rPr lang="en-US" sz="3600" b="1" dirty="0" err="1" smtClean="0">
                <a:solidFill>
                  <a:srgbClr val="777777"/>
                </a:solidFill>
                <a:latin typeface="Times New Roman"/>
                <a:ea typeface="Times New Roman"/>
                <a:cs typeface="Times New Roman"/>
                <a:sym typeface="Times New Roman"/>
              </a:rPr>
              <a:t>Trung</a:t>
            </a:r>
            <a:r>
              <a:rPr lang="en-US" sz="3600" b="1" dirty="0" smtClean="0">
                <a:solidFill>
                  <a:srgbClr val="777777"/>
                </a:solidFill>
                <a:latin typeface="Times New Roman"/>
                <a:ea typeface="Times New Roman"/>
                <a:cs typeface="Times New Roman"/>
                <a:sym typeface="Times New Roman"/>
              </a:rPr>
              <a:t> </a:t>
            </a:r>
            <a:r>
              <a:rPr lang="en-US" sz="3600" b="1" dirty="0" err="1" smtClean="0">
                <a:solidFill>
                  <a:srgbClr val="777777"/>
                </a:solidFill>
                <a:latin typeface="Times New Roman"/>
                <a:ea typeface="Times New Roman"/>
                <a:cs typeface="Times New Roman"/>
                <a:sym typeface="Times New Roman"/>
              </a:rPr>
              <a:t>Tín</a:t>
            </a:r>
            <a:r>
              <a:rPr lang="en-US" sz="3600" b="1" dirty="0" smtClean="0">
                <a:solidFill>
                  <a:srgbClr val="777777"/>
                </a:solidFill>
                <a:latin typeface="Times New Roman"/>
                <a:ea typeface="Times New Roman"/>
                <a:cs typeface="Times New Roman"/>
                <a:sym typeface="Times New Roman"/>
              </a:rPr>
              <a:t> </a:t>
            </a:r>
            <a:r>
              <a:rPr lang="en-US" sz="3600" b="1" dirty="0">
                <a:solidFill>
                  <a:srgbClr val="777777"/>
                </a:solidFill>
                <a:latin typeface="Times New Roman"/>
                <a:ea typeface="Times New Roman"/>
                <a:cs typeface="Times New Roman"/>
                <a:sym typeface="Times New Roman"/>
              </a:rPr>
              <a:t>(Leader</a:t>
            </a:r>
            <a:r>
              <a:rPr lang="en-US" sz="3600" b="1" dirty="0" smtClean="0">
                <a:solidFill>
                  <a:srgbClr val="777777"/>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38941285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4" name="Rounded Rectangle 3"/>
          <p:cNvSpPr/>
          <p:nvPr/>
        </p:nvSpPr>
        <p:spPr>
          <a:xfrm>
            <a:off x="664235" y="1164567"/>
            <a:ext cx="10955547" cy="55295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972182" y="94739"/>
            <a:ext cx="4339650"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solidFill>
                  <a:schemeClr val="bg2">
                    <a:lumMod val="60000"/>
                    <a:lumOff val="40000"/>
                  </a:schemeClr>
                </a:solidFill>
                <a:effectLst>
                  <a:innerShdw blurRad="177800">
                    <a:schemeClr val="accent3">
                      <a:lumMod val="50000"/>
                    </a:schemeClr>
                  </a:innerShdw>
                </a:effectLst>
              </a:rPr>
              <a:t>TỔNG QUÁT</a:t>
            </a:r>
            <a:endParaRPr lang="en-US" sz="5400" b="1" cap="none" spc="0" dirty="0">
              <a:ln w="12700">
                <a:solidFill>
                  <a:schemeClr val="accent3">
                    <a:lumMod val="50000"/>
                  </a:schemeClr>
                </a:solidFill>
                <a:prstDash val="solid"/>
              </a:ln>
              <a:solidFill>
                <a:schemeClr val="bg2">
                  <a:lumMod val="60000"/>
                  <a:lumOff val="40000"/>
                </a:schemeClr>
              </a:solidFill>
              <a:effectLst>
                <a:innerShdw blurRad="177800">
                  <a:schemeClr val="accent3">
                    <a:lumMod val="50000"/>
                  </a:schemeClr>
                </a:innerShdw>
              </a:effectLst>
            </a:endParaRPr>
          </a:p>
        </p:txBody>
      </p:sp>
      <p:sp>
        <p:nvSpPr>
          <p:cNvPr id="11" name="Rectangle 10"/>
          <p:cNvSpPr/>
          <p:nvPr/>
        </p:nvSpPr>
        <p:spPr>
          <a:xfrm>
            <a:off x="980501" y="1574842"/>
            <a:ext cx="10323011" cy="5170646"/>
          </a:xfrm>
          <a:prstGeom prst="rect">
            <a:avLst/>
          </a:prstGeom>
          <a:noFill/>
        </p:spPr>
        <p:txBody>
          <a:bodyPr wrap="square" lIns="91440" tIns="45720" rIns="91440" bIns="45720">
            <a:spAutoFit/>
          </a:bodyPr>
          <a:lstStyle/>
          <a:p>
            <a:pPr algn="just"/>
            <a:r>
              <a:rPr lang="en-US" sz="3000" b="1" dirty="0" smtClean="0">
                <a:ln w="12700">
                  <a:solidFill>
                    <a:schemeClr val="tx2">
                      <a:lumMod val="75000"/>
                    </a:schemeClr>
                  </a:solidFill>
                  <a:prstDash val="solid"/>
                </a:ln>
                <a:solidFill>
                  <a:schemeClr val="bg2">
                    <a:lumMod val="60000"/>
                    <a:lumOff val="40000"/>
                  </a:schemeClr>
                </a:solidFill>
                <a:effectLst>
                  <a:outerShdw dist="38100" dir="2640000" algn="bl" rotWithShape="0">
                    <a:schemeClr val="tx2">
                      <a:lumMod val="75000"/>
                    </a:schemeClr>
                  </a:outerShdw>
                </a:effectLst>
                <a:latin typeface="Times New Roman" panose="02020603050405020304" pitchFamily="18" charset="0"/>
                <a:ea typeface="Tahoma" panose="020B0604030504040204" pitchFamily="34" charset="0"/>
                <a:cs typeface="Times New Roman" panose="02020603050405020304" pitchFamily="18" charset="0"/>
              </a:rPr>
              <a:t>I. ĐỊNH NGHĨA </a:t>
            </a:r>
          </a:p>
          <a:p>
            <a:pPr algn="just"/>
            <a:endParaRPr lang="en-US" sz="3000" b="1" dirty="0" smtClean="0">
              <a:ln w="12700">
                <a:solidFill>
                  <a:schemeClr val="tx2">
                    <a:lumMod val="75000"/>
                  </a:schemeClr>
                </a:solidFill>
                <a:prstDash val="solid"/>
              </a:ln>
              <a:solidFill>
                <a:schemeClr val="bg2">
                  <a:lumMod val="60000"/>
                  <a:lumOff val="40000"/>
                </a:schemeClr>
              </a:solidFill>
              <a:effectLst>
                <a:outerShdw dist="38100" dir="2640000" algn="bl" rotWithShape="0">
                  <a:schemeClr val="tx2">
                    <a:lumMod val="75000"/>
                  </a:schemeClr>
                </a:outerShdw>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3000" b="1" dirty="0" smtClean="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THUẬT TOÁN MINIMAX</a:t>
            </a:r>
          </a:p>
          <a:p>
            <a:pPr algn="just"/>
            <a:endParaRPr lang="en-US" sz="3000" b="1" dirty="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3000" b="1" dirty="0" smtClean="0">
                <a:ln w="12700">
                  <a:solidFill>
                    <a:schemeClr val="tx2">
                      <a:lumMod val="75000"/>
                    </a:schemeClr>
                  </a:solidFill>
                  <a:prstDash val="solid"/>
                </a:ln>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III. </a:t>
            </a:r>
            <a:r>
              <a:rPr lang="en-US" sz="3000" b="1" dirty="0">
                <a:ln w="12700">
                  <a:solidFill>
                    <a:schemeClr val="tx2">
                      <a:lumMod val="75000"/>
                    </a:schemeClr>
                  </a:solidFill>
                  <a:prstDash val="solid"/>
                </a:ln>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ƯU ĐIỂM VÀ NHƯỢC ĐIỂM CỦA GIẢI THUẬT </a:t>
            </a:r>
            <a:r>
              <a:rPr lang="en-US" sz="3000" b="1" dirty="0" smtClean="0">
                <a:ln w="12700">
                  <a:solidFill>
                    <a:schemeClr val="tx2">
                      <a:lumMod val="75000"/>
                    </a:schemeClr>
                  </a:solidFill>
                  <a:prstDash val="solid"/>
                </a:ln>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MINIMAX</a:t>
            </a:r>
            <a:endParaRPr lang="en-US" sz="3000" b="1" dirty="0" smtClean="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3000" b="1" dirty="0" smtClean="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 sz="3000" b="1" dirty="0" smtClean="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a:t>
            </a:r>
            <a:r>
              <a:rPr lang="en-US" sz="3000" b="1" dirty="0" smtClean="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BƯỚC CỦA THUẬT TOÁN MINIMAX</a:t>
            </a:r>
          </a:p>
          <a:p>
            <a:pPr algn="just"/>
            <a:endParaRPr lang="en-US" sz="3000" b="1" dirty="0" smtClean="0">
              <a:ln w="12700">
                <a:solidFill>
                  <a:schemeClr val="tx2">
                    <a:lumMod val="75000"/>
                  </a:schemeClr>
                </a:solidFill>
                <a:prstDash val="solid"/>
              </a:ln>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3000" b="1" dirty="0" smtClean="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VÍ DỤ CỦA THUẬT TOÁN MINIMAX</a:t>
            </a:r>
          </a:p>
          <a:p>
            <a:pPr algn="just"/>
            <a:endParaRPr lang="en-US" sz="3000" b="1" dirty="0" smtClean="0">
              <a:solidFill>
                <a:schemeClr val="bg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63199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 name="Title 1"/>
          <p:cNvSpPr>
            <a:spLocks noGrp="1"/>
          </p:cNvSpPr>
          <p:nvPr>
            <p:ph type="title"/>
          </p:nvPr>
        </p:nvSpPr>
        <p:spPr>
          <a:xfrm>
            <a:off x="2770090" y="662386"/>
            <a:ext cx="7437900" cy="763500"/>
          </a:xfrm>
        </p:spPr>
        <p:txBody>
          <a:bodyPr/>
          <a:lstStyle/>
          <a:p>
            <a:pPr algn="ctr"/>
            <a:r>
              <a:rPr lang="en-US" sz="3800" b="1" dirty="0" smtClean="0"/>
              <a:t>I. TRÒ SOKOBAN LÀ GÌ ?</a:t>
            </a:r>
            <a:endParaRPr lang="en-US" sz="3800" b="1" dirty="0"/>
          </a:p>
        </p:txBody>
      </p:sp>
      <p:sp>
        <p:nvSpPr>
          <p:cNvPr id="6" name="Google Shape;277;p24"/>
          <p:cNvSpPr txBox="1">
            <a:spLocks noGrp="1"/>
          </p:cNvSpPr>
          <p:nvPr>
            <p:ph type="body" idx="4294967295"/>
          </p:nvPr>
        </p:nvSpPr>
        <p:spPr>
          <a:xfrm>
            <a:off x="586596" y="1476827"/>
            <a:ext cx="11533517" cy="4363256"/>
          </a:xfrm>
          <a:prstGeom prst="rect">
            <a:avLst/>
          </a:prstGeom>
        </p:spPr>
        <p:txBody>
          <a:bodyPr spcFirstLastPara="1" wrap="square" lIns="121900" tIns="121900" rIns="121900" bIns="121900" anchor="t" anchorCtr="0">
            <a:noAutofit/>
          </a:bodyPr>
          <a:lstStyle/>
          <a:p>
            <a:pPr marL="107950" indent="0">
              <a:buNone/>
            </a:pPr>
            <a:r>
              <a:rPr lang="vi-VN" dirty="0">
                <a:solidFill>
                  <a:schemeClr val="tx1"/>
                </a:solidFill>
              </a:rPr>
              <a:t>SOKOBAN là một trò chơi dạng giải đố,trong đó người chơi sẽ điều khiển một nhân vật đẩy hộp vượt qua chướng ngoại vật  về đích </a:t>
            </a:r>
            <a:r>
              <a:rPr lang="vi-VN" dirty="0" smtClean="0">
                <a:solidFill>
                  <a:schemeClr val="tx1"/>
                </a:solidFill>
              </a:rPr>
              <a:t>.</a:t>
            </a:r>
            <a:endParaRPr lang="en-US" dirty="0" smtClean="0">
              <a:solidFill>
                <a:schemeClr val="tx1"/>
              </a:solidFill>
            </a:endParaRPr>
          </a:p>
          <a:p>
            <a:pPr marL="107950" indent="0">
              <a:buNone/>
            </a:pPr>
            <a:r>
              <a:rPr lang="vi-VN" b="1" dirty="0">
                <a:solidFill>
                  <a:schemeClr val="tx1"/>
                </a:solidFill>
              </a:rPr>
              <a:t>Những quy tắc:</a:t>
            </a:r>
            <a:endParaRPr lang="en-US" b="1" dirty="0">
              <a:solidFill>
                <a:schemeClr val="tx1"/>
              </a:solidFill>
            </a:endParaRPr>
          </a:p>
          <a:p>
            <a:r>
              <a:rPr lang="vi-VN" dirty="0" smtClean="0">
                <a:solidFill>
                  <a:schemeClr val="tx1"/>
                </a:solidFill>
              </a:rPr>
              <a:t>Nhân </a:t>
            </a:r>
            <a:r>
              <a:rPr lang="vi-VN" dirty="0">
                <a:solidFill>
                  <a:schemeClr val="tx1"/>
                </a:solidFill>
              </a:rPr>
              <a:t>vật chỉ có thể di chuyển ở những nơi là ô trống vào không thể di chuyển xuyên qua tường và hộp.</a:t>
            </a:r>
            <a:endParaRPr lang="en-US" dirty="0">
              <a:solidFill>
                <a:schemeClr val="tx1"/>
              </a:solidFill>
            </a:endParaRPr>
          </a:p>
          <a:p>
            <a:r>
              <a:rPr lang="vi-VN" dirty="0" smtClean="0">
                <a:solidFill>
                  <a:schemeClr val="tx1"/>
                </a:solidFill>
              </a:rPr>
              <a:t>Nhân </a:t>
            </a:r>
            <a:r>
              <a:rPr lang="vi-VN" dirty="0">
                <a:solidFill>
                  <a:schemeClr val="tx1"/>
                </a:solidFill>
              </a:rPr>
              <a:t>vật chỉ có thể đẩy một hộp duy nhất và không thể kéo theo hộp.</a:t>
            </a:r>
            <a:endParaRPr lang="en-US" dirty="0">
              <a:solidFill>
                <a:schemeClr val="tx1"/>
              </a:solidFill>
            </a:endParaRPr>
          </a:p>
          <a:p>
            <a:r>
              <a:rPr lang="vi-VN" dirty="0" smtClean="0">
                <a:solidFill>
                  <a:schemeClr val="tx1"/>
                </a:solidFill>
              </a:rPr>
              <a:t>Khi </a:t>
            </a:r>
            <a:r>
              <a:rPr lang="vi-VN" dirty="0">
                <a:solidFill>
                  <a:schemeClr val="tx1"/>
                </a:solidFill>
              </a:rPr>
              <a:t>tất cả các hộp được đẩy về đích thì trò chơi sẽ kết thúc.</a:t>
            </a:r>
            <a:endParaRPr lang="en-US" dirty="0">
              <a:solidFill>
                <a:schemeClr val="tx1"/>
              </a:solidFill>
            </a:endParaRPr>
          </a:p>
          <a:p>
            <a:pPr marL="107950" indent="0">
              <a:buNone/>
            </a:pPr>
            <a:endParaRPr lang="en-US" dirty="0">
              <a:solidFill>
                <a:schemeClr val="tx1"/>
              </a:solidFill>
            </a:endParaRPr>
          </a:p>
          <a:p>
            <a:pPr marL="107950" indent="0">
              <a:buNone/>
            </a:pPr>
            <a:endParaRPr lang="en-US" dirty="0">
              <a:solidFill>
                <a:schemeClr val="tx1"/>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963880" y="3108926"/>
            <a:ext cx="3156233" cy="3033082"/>
          </a:xfrm>
          <a:prstGeom prst="rect">
            <a:avLst/>
          </a:prstGeom>
        </p:spPr>
      </p:pic>
      <p:sp>
        <p:nvSpPr>
          <p:cNvPr id="4" name="TextBox 3"/>
          <p:cNvSpPr txBox="1"/>
          <p:nvPr/>
        </p:nvSpPr>
        <p:spPr>
          <a:xfrm>
            <a:off x="9290649" y="6142008"/>
            <a:ext cx="2829464" cy="369332"/>
          </a:xfrm>
          <a:prstGeom prst="rect">
            <a:avLst/>
          </a:prstGeom>
          <a:noFill/>
        </p:spPr>
        <p:txBody>
          <a:bodyPr wrap="square" rtlCol="0">
            <a:spAutoFit/>
          </a:bodyPr>
          <a:lstStyle/>
          <a:p>
            <a:r>
              <a:rPr lang="en-US" sz="1800" b="1" dirty="0" err="1" smtClean="0">
                <a:latin typeface="Open Sans" panose="020B0604020202020204" charset="0"/>
                <a:ea typeface="Open Sans" panose="020B0604020202020204" charset="0"/>
                <a:cs typeface="Open Sans" panose="020B0604020202020204" charset="0"/>
              </a:rPr>
              <a:t>Hình</a:t>
            </a:r>
            <a:r>
              <a:rPr lang="en-US" sz="1800" b="1" dirty="0" smtClean="0">
                <a:latin typeface="Open Sans" panose="020B0604020202020204" charset="0"/>
                <a:ea typeface="Open Sans" panose="020B0604020202020204" charset="0"/>
                <a:cs typeface="Open Sans" panose="020B0604020202020204" charset="0"/>
              </a:rPr>
              <a:t> 1. Game </a:t>
            </a:r>
            <a:r>
              <a:rPr lang="en-US" sz="1800" b="1" dirty="0" err="1" smtClean="0">
                <a:latin typeface="Open Sans" panose="020B0604020202020204" charset="0"/>
                <a:ea typeface="Open Sans" panose="020B0604020202020204" charset="0"/>
                <a:cs typeface="Open Sans" panose="020B0604020202020204" charset="0"/>
              </a:rPr>
              <a:t>Sokoban</a:t>
            </a:r>
            <a:endParaRPr lang="en-US" sz="1800" b="1" dirty="0">
              <a:latin typeface="Open Sans" panose="020B0604020202020204" charset="0"/>
              <a:ea typeface="Open Sans" panose="020B0604020202020204" charset="0"/>
              <a:cs typeface="Open Sans"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heel(1)">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heel(1)">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heel(1)">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heel(1)">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heel(1)">
                                      <p:cBhvr>
                                        <p:cTn id="32"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501162" y="88686"/>
            <a:ext cx="13100539" cy="465229"/>
          </a:xfrm>
          <a:prstGeom prst="rect">
            <a:avLst/>
          </a:prstGeom>
        </p:spPr>
        <p:txBody>
          <a:bodyPr spcFirstLastPara="1" wrap="square" lIns="121900" tIns="121900" rIns="121900" bIns="121900" anchor="ctr" anchorCtr="0">
            <a:noAutofit/>
          </a:bodyPr>
          <a:lstStyle/>
          <a:p>
            <a:pPr lvl="0"/>
            <a:r>
              <a:rPr lang="en-US" sz="3800" b="1" dirty="0" smtClean="0"/>
              <a:t>II.ĐỊNH NGHĨA CÁC TRẠNG THÁI</a:t>
            </a:r>
            <a:endParaRPr sz="3800" b="1" dirty="0"/>
          </a:p>
        </p:txBody>
      </p:sp>
      <p:sp>
        <p:nvSpPr>
          <p:cNvPr id="2" name="TextBox 1"/>
          <p:cNvSpPr txBox="1"/>
          <p:nvPr/>
        </p:nvSpPr>
        <p:spPr>
          <a:xfrm>
            <a:off x="632875" y="1310054"/>
            <a:ext cx="11559125" cy="738664"/>
          </a:xfrm>
          <a:prstGeom prst="rect">
            <a:avLst/>
          </a:prstGeom>
          <a:noFill/>
        </p:spPr>
        <p:txBody>
          <a:bodyPr wrap="square" rtlCol="0">
            <a:spAutoFit/>
          </a:bodyPr>
          <a:lstStyle/>
          <a:p>
            <a:r>
              <a:rPr lang="vi-VN" sz="2100" dirty="0">
                <a:latin typeface="Open Sans" panose="020B0604020202020204" charset="0"/>
                <a:ea typeface="Open Sans" panose="020B0604020202020204" charset="0"/>
                <a:cs typeface="Open Sans" panose="020B0604020202020204" charset="0"/>
              </a:rPr>
              <a:t>-Trạng thái của bài toán là 1 ma trận 2 chiều lưu vị trí của các thực thể.</a:t>
            </a:r>
            <a:endParaRPr lang="en-US" sz="2100" dirty="0">
              <a:latin typeface="Open Sans" panose="020B0604020202020204" charset="0"/>
              <a:ea typeface="Open Sans" panose="020B0604020202020204" charset="0"/>
              <a:cs typeface="Open Sans" panose="020B0604020202020204" charset="0"/>
            </a:endParaRPr>
          </a:p>
          <a:p>
            <a:r>
              <a:rPr lang="vi-VN" sz="2100" dirty="0">
                <a:latin typeface="Open Sans" panose="020B0604020202020204" charset="0"/>
                <a:ea typeface="Open Sans" panose="020B0604020202020204" charset="0"/>
                <a:cs typeface="Open Sans" panose="020B0604020202020204" charset="0"/>
              </a:rPr>
              <a:t>-Mỗi bước đi di chuyển của nhân vật sẽ thay đổi trạng thái của bài toán</a:t>
            </a:r>
            <a:endParaRPr lang="en-US" sz="2100" dirty="0">
              <a:latin typeface="Open Sans" panose="020B0604020202020204" charset="0"/>
              <a:ea typeface="Open Sans" panose="020B0604020202020204" charset="0"/>
              <a:cs typeface="Open Sans" panose="020B0604020202020204"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969640" y="2141051"/>
            <a:ext cx="4158933" cy="3635495"/>
          </a:xfrm>
          <a:prstGeom prst="rect">
            <a:avLst/>
          </a:prstGeom>
        </p:spPr>
      </p:pic>
      <p:sp>
        <p:nvSpPr>
          <p:cNvPr id="3" name="Rectangle 2"/>
          <p:cNvSpPr/>
          <p:nvPr/>
        </p:nvSpPr>
        <p:spPr>
          <a:xfrm>
            <a:off x="5048671" y="5843725"/>
            <a:ext cx="2996333" cy="372794"/>
          </a:xfrm>
          <a:prstGeom prst="rect">
            <a:avLst/>
          </a:prstGeom>
        </p:spPr>
        <p:txBody>
          <a:bodyPr wrap="none">
            <a:spAutoFit/>
          </a:bodyPr>
          <a:lstStyle/>
          <a:p>
            <a:pPr>
              <a:lnSpc>
                <a:spcPct val="107000"/>
              </a:lnSpc>
              <a:spcAft>
                <a:spcPts val="800"/>
              </a:spcAft>
            </a:pPr>
            <a:r>
              <a:rPr lang="vi-VN" sz="1800" b="1" dirty="0">
                <a:latin typeface="Open Sans" panose="020B0604020202020204" charset="0"/>
                <a:ea typeface="Open Sans" panose="020B0604020202020204" charset="0"/>
                <a:cs typeface="Open Sans" panose="020B0604020202020204" charset="0"/>
              </a:rPr>
              <a:t>Hình 2.Trạng Thái (State)</a:t>
            </a:r>
            <a:endParaRPr lang="en-US" sz="1800" b="1" dirty="0">
              <a:effectLst/>
              <a:latin typeface="Open Sans" panose="020B0604020202020204" charset="0"/>
              <a:ea typeface="Open Sans" panose="020B0604020202020204" charset="0"/>
              <a:cs typeface="Open Sans"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barn(inVertic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501162" y="88686"/>
            <a:ext cx="13100539" cy="465229"/>
          </a:xfrm>
          <a:prstGeom prst="rect">
            <a:avLst/>
          </a:prstGeom>
        </p:spPr>
        <p:txBody>
          <a:bodyPr spcFirstLastPara="1" wrap="square" lIns="121900" tIns="121900" rIns="121900" bIns="121900" anchor="ctr" anchorCtr="0">
            <a:noAutofit/>
          </a:bodyPr>
          <a:lstStyle/>
          <a:p>
            <a:pPr lvl="0"/>
            <a:r>
              <a:rPr lang="en-US" sz="3800" b="1" dirty="0" smtClean="0"/>
              <a:t>II.ĐỊNH NGHĨA CÁC TRẠNG THÁI</a:t>
            </a:r>
            <a:endParaRPr sz="3800" b="1" dirty="0"/>
          </a:p>
        </p:txBody>
      </p:sp>
      <p:sp>
        <p:nvSpPr>
          <p:cNvPr id="2" name="TextBox 1"/>
          <p:cNvSpPr txBox="1"/>
          <p:nvPr/>
        </p:nvSpPr>
        <p:spPr>
          <a:xfrm>
            <a:off x="632875" y="1310054"/>
            <a:ext cx="11559125" cy="1061829"/>
          </a:xfrm>
          <a:prstGeom prst="rect">
            <a:avLst/>
          </a:prstGeom>
          <a:noFill/>
        </p:spPr>
        <p:txBody>
          <a:bodyPr wrap="square" rtlCol="0">
            <a:spAutoFit/>
          </a:bodyPr>
          <a:lstStyle/>
          <a:p>
            <a:r>
              <a:rPr lang="vi-VN" sz="2100" dirty="0">
                <a:latin typeface="Open Sans" panose="020B0604020202020204" charset="0"/>
                <a:ea typeface="Open Sans" panose="020B0604020202020204" charset="0"/>
                <a:cs typeface="Open Sans" panose="020B0604020202020204" charset="0"/>
              </a:rPr>
              <a:t>-Trạng thái khóa chết(deadlock):Khi hộp nằm vào góc chết và nhân vật không di chuyển hộp được nữa, và khi các hộp vô tình trở thành vật cản cho nhau  và không di chuyển hộp còn lại được</a:t>
            </a:r>
            <a:endParaRPr lang="en-US" sz="2100" dirty="0">
              <a:latin typeface="Open Sans" panose="020B0604020202020204" charset="0"/>
              <a:ea typeface="Open Sans" panose="020B0604020202020204" charset="0"/>
              <a:cs typeface="Open Sans" panose="020B0604020202020204" charset="0"/>
            </a:endParaRPr>
          </a:p>
        </p:txBody>
      </p:sp>
      <p:sp>
        <p:nvSpPr>
          <p:cNvPr id="3" name="Rectangle 2"/>
          <p:cNvSpPr/>
          <p:nvPr/>
        </p:nvSpPr>
        <p:spPr>
          <a:xfrm>
            <a:off x="1259266" y="6256964"/>
            <a:ext cx="3382657" cy="369332"/>
          </a:xfrm>
          <a:prstGeom prst="rect">
            <a:avLst/>
          </a:prstGeom>
        </p:spPr>
        <p:txBody>
          <a:bodyPr wrap="none">
            <a:spAutoFit/>
          </a:bodyPr>
          <a:lstStyle/>
          <a:p>
            <a:r>
              <a:rPr lang="vi-VN" sz="1800" b="1" dirty="0">
                <a:latin typeface="Open Sans" panose="020B0604020202020204" charset="0"/>
                <a:ea typeface="Open Sans" panose="020B0604020202020204" charset="0"/>
                <a:cs typeface="Open Sans" panose="020B0604020202020204" charset="0"/>
              </a:rPr>
              <a:t>Hình 3. Khóa chết(deadlock)</a:t>
            </a:r>
            <a:endParaRPr lang="en-US" sz="1800" b="1" dirty="0">
              <a:latin typeface="Open Sans" panose="020B0604020202020204" charset="0"/>
              <a:ea typeface="Open Sans" panose="020B0604020202020204" charset="0"/>
              <a:cs typeface="Open Sans" panose="020B0604020202020204" charset="0"/>
            </a:endParaRPr>
          </a:p>
        </p:txBody>
      </p:sp>
      <p:pic>
        <p:nvPicPr>
          <p:cNvPr id="6" name="Picture 5"/>
          <p:cNvPicPr/>
          <p:nvPr/>
        </p:nvPicPr>
        <p:blipFill>
          <a:blip r:embed="rId3"/>
          <a:stretch>
            <a:fillRect/>
          </a:stretch>
        </p:blipFill>
        <p:spPr>
          <a:xfrm>
            <a:off x="733241" y="2371883"/>
            <a:ext cx="4160594" cy="377680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7474559" y="2371883"/>
            <a:ext cx="4113702" cy="3776800"/>
          </a:xfrm>
          <a:prstGeom prst="rect">
            <a:avLst/>
          </a:prstGeom>
        </p:spPr>
      </p:pic>
      <p:sp>
        <p:nvSpPr>
          <p:cNvPr id="5" name="Rectangle 4"/>
          <p:cNvSpPr/>
          <p:nvPr/>
        </p:nvSpPr>
        <p:spPr>
          <a:xfrm>
            <a:off x="8433192" y="6256964"/>
            <a:ext cx="3382657" cy="369332"/>
          </a:xfrm>
          <a:prstGeom prst="rect">
            <a:avLst/>
          </a:prstGeom>
        </p:spPr>
        <p:txBody>
          <a:bodyPr wrap="none">
            <a:spAutoFit/>
          </a:bodyPr>
          <a:lstStyle/>
          <a:p>
            <a:r>
              <a:rPr lang="vi-VN" sz="1800" b="1" dirty="0">
                <a:latin typeface="Open Sans" panose="020B0604020202020204" charset="0"/>
                <a:ea typeface="Open Sans" panose="020B0604020202020204" charset="0"/>
                <a:cs typeface="Open Sans" panose="020B0604020202020204" charset="0"/>
              </a:rPr>
              <a:t>Hình </a:t>
            </a:r>
            <a:r>
              <a:rPr lang="vi-VN" sz="1800" b="1" dirty="0" smtClean="0">
                <a:latin typeface="Open Sans" panose="020B0604020202020204" charset="0"/>
                <a:ea typeface="Open Sans" panose="020B0604020202020204" charset="0"/>
                <a:cs typeface="Open Sans" panose="020B0604020202020204" charset="0"/>
              </a:rPr>
              <a:t>4</a:t>
            </a:r>
            <a:r>
              <a:rPr lang="en-US" sz="1800" b="1" dirty="0" smtClean="0">
                <a:latin typeface="Open Sans" panose="020B0604020202020204" charset="0"/>
                <a:ea typeface="Open Sans" panose="020B0604020202020204" charset="0"/>
                <a:cs typeface="Open Sans" panose="020B0604020202020204" charset="0"/>
              </a:rPr>
              <a:t>.</a:t>
            </a:r>
            <a:r>
              <a:rPr lang="vi-VN" sz="1800" b="1" dirty="0" smtClean="0">
                <a:latin typeface="Open Sans" panose="020B0604020202020204" charset="0"/>
                <a:ea typeface="Open Sans" panose="020B0604020202020204" charset="0"/>
                <a:cs typeface="Open Sans" panose="020B0604020202020204" charset="0"/>
              </a:rPr>
              <a:t> </a:t>
            </a:r>
            <a:r>
              <a:rPr lang="vi-VN" sz="1800" b="1" dirty="0">
                <a:latin typeface="Open Sans" panose="020B0604020202020204" charset="0"/>
                <a:ea typeface="Open Sans" panose="020B0604020202020204" charset="0"/>
                <a:cs typeface="Open Sans" panose="020B0604020202020204" charset="0"/>
              </a:rPr>
              <a:t>Khóa chết(deadlock)</a:t>
            </a:r>
            <a:endParaRPr lang="en-US" sz="1800" b="1"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6166351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barn(inVertic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501162" y="88686"/>
            <a:ext cx="13100539" cy="465229"/>
          </a:xfrm>
          <a:prstGeom prst="rect">
            <a:avLst/>
          </a:prstGeom>
        </p:spPr>
        <p:txBody>
          <a:bodyPr spcFirstLastPara="1" wrap="square" lIns="121900" tIns="121900" rIns="121900" bIns="121900" anchor="ctr" anchorCtr="0">
            <a:noAutofit/>
          </a:bodyPr>
          <a:lstStyle/>
          <a:p>
            <a:pPr lvl="0"/>
            <a:r>
              <a:rPr lang="en-US" sz="3800" b="1" dirty="0" smtClean="0"/>
              <a:t>II.ĐỊNH NGHĨA CÁC TRẠNG THÁI</a:t>
            </a:r>
            <a:endParaRPr sz="3800" b="1" dirty="0"/>
          </a:p>
        </p:txBody>
      </p:sp>
      <p:sp>
        <p:nvSpPr>
          <p:cNvPr id="2" name="TextBox 1"/>
          <p:cNvSpPr txBox="1"/>
          <p:nvPr/>
        </p:nvSpPr>
        <p:spPr>
          <a:xfrm>
            <a:off x="632875" y="1310054"/>
            <a:ext cx="11559125" cy="738664"/>
          </a:xfrm>
          <a:prstGeom prst="rect">
            <a:avLst/>
          </a:prstGeom>
          <a:noFill/>
        </p:spPr>
        <p:txBody>
          <a:bodyPr wrap="square" rtlCol="0">
            <a:spAutoFit/>
          </a:bodyPr>
          <a:lstStyle/>
          <a:p>
            <a:r>
              <a:rPr lang="vi-VN" sz="2100" dirty="0">
                <a:latin typeface="Open Sans" panose="020B0604020202020204" charset="0"/>
                <a:ea typeface="Open Sans" panose="020B0604020202020204" charset="0"/>
                <a:cs typeface="Open Sans" panose="020B0604020202020204" charset="0"/>
              </a:rPr>
              <a:t>-Trạng </a:t>
            </a:r>
            <a:r>
              <a:rPr lang="vi-VN" sz="2100" dirty="0" smtClean="0">
                <a:latin typeface="Open Sans" panose="020B0604020202020204" charset="0"/>
                <a:ea typeface="Open Sans" panose="020B0604020202020204" charset="0"/>
                <a:cs typeface="Open Sans" panose="020B0604020202020204" charset="0"/>
              </a:rPr>
              <a:t>Thái Hết Giờ</a:t>
            </a:r>
            <a:r>
              <a:rPr lang="vi-VN" sz="2100" dirty="0" smtClean="0">
                <a:latin typeface="Open Sans" panose="020B0604020202020204" charset="0"/>
                <a:ea typeface="Open Sans" panose="020B0604020202020204" charset="0"/>
                <a:cs typeface="Open Sans" panose="020B0604020202020204" charset="0"/>
              </a:rPr>
              <a:t>(Timeout): </a:t>
            </a:r>
            <a:r>
              <a:rPr lang="vi-VN" sz="2100" dirty="0" smtClean="0">
                <a:latin typeface="Open Sans" panose="020B0604020202020204" charset="0"/>
                <a:ea typeface="Open Sans" panose="020B0604020202020204" charset="0"/>
                <a:cs typeface="Open Sans" panose="020B0604020202020204" charset="0"/>
              </a:rPr>
              <a:t>Thời gian quyết định giải trò chơi của thuật toán.</a:t>
            </a:r>
            <a:r>
              <a:rPr lang="vi-VN" sz="2100" dirty="0" smtClean="0">
                <a:latin typeface="Open Sans" panose="020B0604020202020204" charset="0"/>
                <a:ea typeface="Open Sans" panose="020B0604020202020204" charset="0"/>
                <a:cs typeface="Open Sans" panose="020B0604020202020204" charset="0"/>
              </a:rPr>
              <a:t>Khi hết thời gian nếu thuật toán chưa giải xong sẽ time out.</a:t>
            </a:r>
            <a:endParaRPr lang="en-US" sz="2100" dirty="0">
              <a:latin typeface="Open Sans" panose="020B0604020202020204" charset="0"/>
              <a:ea typeface="Open Sans" panose="020B0604020202020204" charset="0"/>
              <a:cs typeface="Open Sans" panose="020B0604020202020204" charset="0"/>
            </a:endParaRPr>
          </a:p>
        </p:txBody>
      </p:sp>
      <p:sp>
        <p:nvSpPr>
          <p:cNvPr id="3" name="Rectangle 2"/>
          <p:cNvSpPr/>
          <p:nvPr/>
        </p:nvSpPr>
        <p:spPr>
          <a:xfrm>
            <a:off x="2666450" y="5907008"/>
            <a:ext cx="3382657" cy="369332"/>
          </a:xfrm>
          <a:prstGeom prst="rect">
            <a:avLst/>
          </a:prstGeom>
        </p:spPr>
        <p:txBody>
          <a:bodyPr wrap="none">
            <a:spAutoFit/>
          </a:bodyPr>
          <a:lstStyle/>
          <a:p>
            <a:r>
              <a:rPr lang="vi-VN" sz="1800" b="1" dirty="0">
                <a:latin typeface="Open Sans" panose="020B0604020202020204" charset="0"/>
                <a:ea typeface="Open Sans" panose="020B0604020202020204" charset="0"/>
                <a:cs typeface="Open Sans" panose="020B0604020202020204" charset="0"/>
              </a:rPr>
              <a:t>Hình </a:t>
            </a:r>
            <a:r>
              <a:rPr lang="vi-VN" sz="1800" b="1" dirty="0" smtClean="0">
                <a:latin typeface="Open Sans" panose="020B0604020202020204" charset="0"/>
                <a:ea typeface="Open Sans" panose="020B0604020202020204" charset="0"/>
                <a:cs typeface="Open Sans" panose="020B0604020202020204" charset="0"/>
              </a:rPr>
              <a:t>5. </a:t>
            </a:r>
            <a:r>
              <a:rPr lang="vi-VN" sz="1800" b="1" dirty="0">
                <a:latin typeface="Open Sans" panose="020B0604020202020204" charset="0"/>
                <a:ea typeface="Open Sans" panose="020B0604020202020204" charset="0"/>
                <a:cs typeface="Open Sans" panose="020B0604020202020204" charset="0"/>
              </a:rPr>
              <a:t>Khóa chết(deadlock)</a:t>
            </a:r>
            <a:endParaRPr lang="en-US" sz="1800" b="1" dirty="0">
              <a:latin typeface="Open Sans" panose="020B0604020202020204" charset="0"/>
              <a:ea typeface="Open Sans" panose="020B0604020202020204" charset="0"/>
              <a:cs typeface="Open Sans" panose="020B0604020202020204" charset="0"/>
            </a:endParaRPr>
          </a:p>
        </p:txBody>
      </p:sp>
      <p:pic>
        <p:nvPicPr>
          <p:cNvPr id="4" name="Picture 3"/>
          <p:cNvPicPr>
            <a:picLocks noChangeAspect="1"/>
          </p:cNvPicPr>
          <p:nvPr/>
        </p:nvPicPr>
        <p:blipFill>
          <a:blip r:embed="rId3"/>
          <a:stretch>
            <a:fillRect/>
          </a:stretch>
        </p:blipFill>
        <p:spPr>
          <a:xfrm>
            <a:off x="2805556" y="2048718"/>
            <a:ext cx="3104444" cy="3856302"/>
          </a:xfrm>
          <a:prstGeom prst="rect">
            <a:avLst/>
          </a:prstGeom>
        </p:spPr>
      </p:pic>
    </p:spTree>
    <p:extLst>
      <p:ext uri="{BB962C8B-B14F-4D97-AF65-F5344CB8AC3E}">
        <p14:creationId xmlns:p14="http://schemas.microsoft.com/office/powerpoint/2010/main" val="20395522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barn(inVertic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501162" y="88686"/>
            <a:ext cx="13100539" cy="465229"/>
          </a:xfrm>
          <a:prstGeom prst="rect">
            <a:avLst/>
          </a:prstGeom>
        </p:spPr>
        <p:txBody>
          <a:bodyPr spcFirstLastPara="1" wrap="square" lIns="121900" tIns="121900" rIns="121900" bIns="121900" anchor="ctr" anchorCtr="0">
            <a:noAutofit/>
          </a:bodyPr>
          <a:lstStyle/>
          <a:p>
            <a:pPr lvl="0"/>
            <a:r>
              <a:rPr lang="en-US" sz="3800" b="1" dirty="0" smtClean="0"/>
              <a:t>III. GIẢI THUẬT CHO BÀI TOÁN</a:t>
            </a:r>
            <a:endParaRPr sz="3800" b="1" dirty="0"/>
          </a:p>
        </p:txBody>
      </p:sp>
      <p:sp>
        <p:nvSpPr>
          <p:cNvPr id="2" name="TextBox 1"/>
          <p:cNvSpPr txBox="1"/>
          <p:nvPr/>
        </p:nvSpPr>
        <p:spPr>
          <a:xfrm>
            <a:off x="632875" y="1811216"/>
            <a:ext cx="11559125" cy="3416320"/>
          </a:xfrm>
          <a:prstGeom prst="rect">
            <a:avLst/>
          </a:prstGeom>
          <a:noFill/>
        </p:spPr>
        <p:txBody>
          <a:bodyPr wrap="square" rtlCol="0">
            <a:spAutoFit/>
          </a:bodyPr>
          <a:lstStyle/>
          <a:p>
            <a:pPr marL="342900" indent="-342900">
              <a:buFontTx/>
              <a:buChar char="-"/>
            </a:pPr>
            <a:r>
              <a:rPr lang="vi-VN" sz="2400" dirty="0" smtClean="0">
                <a:solidFill>
                  <a:schemeClr val="tx1"/>
                </a:solidFill>
                <a:latin typeface="Open Sans" panose="020B0604020202020204" charset="0"/>
                <a:ea typeface="Open Sans" panose="020B0604020202020204" charset="0"/>
                <a:cs typeface="Open Sans" panose="020B0604020202020204" charset="0"/>
              </a:rPr>
              <a:t>Input</a:t>
            </a:r>
            <a:r>
              <a:rPr lang="vi-VN" sz="2400" dirty="0">
                <a:solidFill>
                  <a:schemeClr val="tx1"/>
                </a:solidFill>
                <a:latin typeface="Open Sans" panose="020B0604020202020204" charset="0"/>
                <a:ea typeface="Open Sans" panose="020B0604020202020204" charset="0"/>
                <a:cs typeface="Open Sans" panose="020B0604020202020204" charset="0"/>
              </a:rPr>
              <a:t>: Trạng </a:t>
            </a:r>
            <a:r>
              <a:rPr lang="vi-VN" sz="2400" dirty="0" smtClean="0">
                <a:solidFill>
                  <a:schemeClr val="tx1"/>
                </a:solidFill>
                <a:latin typeface="Open Sans" panose="020B0604020202020204" charset="0"/>
                <a:ea typeface="Open Sans" panose="020B0604020202020204" charset="0"/>
                <a:cs typeface="Open Sans" panose="020B0604020202020204" charset="0"/>
              </a:rPr>
              <a:t>Thái</a:t>
            </a:r>
            <a:endParaRPr lang="en-US" sz="2400" dirty="0" smtClean="0">
              <a:solidFill>
                <a:schemeClr val="tx1"/>
              </a:solidFill>
              <a:latin typeface="Open Sans" panose="020B0604020202020204" charset="0"/>
              <a:ea typeface="Open Sans" panose="020B0604020202020204" charset="0"/>
              <a:cs typeface="Open Sans" panose="020B0604020202020204" charset="0"/>
            </a:endParaRPr>
          </a:p>
          <a:p>
            <a:endParaRPr lang="en-US" sz="2400" dirty="0">
              <a:solidFill>
                <a:schemeClr val="tx1"/>
              </a:solidFill>
              <a:latin typeface="Open Sans" panose="020B0604020202020204" charset="0"/>
              <a:ea typeface="Open Sans" panose="020B0604020202020204" charset="0"/>
              <a:cs typeface="Open Sans" panose="020B0604020202020204" charset="0"/>
            </a:endParaRPr>
          </a:p>
          <a:p>
            <a:pPr marL="342900" indent="-342900">
              <a:buFontTx/>
              <a:buChar char="-"/>
            </a:pPr>
            <a:r>
              <a:rPr lang="vi-VN" sz="2400" dirty="0" smtClean="0">
                <a:solidFill>
                  <a:schemeClr val="tx1"/>
                </a:solidFill>
                <a:latin typeface="Open Sans" panose="020B0604020202020204" charset="0"/>
                <a:ea typeface="Open Sans" panose="020B0604020202020204" charset="0"/>
                <a:cs typeface="Open Sans" panose="020B0604020202020204" charset="0"/>
              </a:rPr>
              <a:t>Output</a:t>
            </a:r>
            <a:r>
              <a:rPr lang="vi-VN" sz="2400" dirty="0">
                <a:solidFill>
                  <a:schemeClr val="tx1"/>
                </a:solidFill>
                <a:latin typeface="Open Sans" panose="020B0604020202020204" charset="0"/>
                <a:ea typeface="Open Sans" panose="020B0604020202020204" charset="0"/>
                <a:cs typeface="Open Sans" panose="020B0604020202020204" charset="0"/>
              </a:rPr>
              <a:t>: Solusion dưới dạng chuỗi các bước di chuyển  ‘U’,’D’,’L’,’R</a:t>
            </a:r>
            <a:r>
              <a:rPr lang="vi-VN" sz="2400" dirty="0" smtClean="0">
                <a:solidFill>
                  <a:schemeClr val="tx1"/>
                </a:solidFill>
                <a:latin typeface="Open Sans" panose="020B0604020202020204" charset="0"/>
                <a:ea typeface="Open Sans" panose="020B0604020202020204" charset="0"/>
                <a:cs typeface="Open Sans" panose="020B0604020202020204" charset="0"/>
              </a:rPr>
              <a:t>’</a:t>
            </a:r>
            <a:endParaRPr lang="en-US" sz="2400" dirty="0" smtClean="0">
              <a:solidFill>
                <a:schemeClr val="tx1"/>
              </a:solidFill>
              <a:latin typeface="Open Sans" panose="020B0604020202020204" charset="0"/>
              <a:ea typeface="Open Sans" panose="020B0604020202020204" charset="0"/>
              <a:cs typeface="Open Sans" panose="020B0604020202020204" charset="0"/>
            </a:endParaRPr>
          </a:p>
          <a:p>
            <a:endParaRPr lang="en-US" sz="2400" dirty="0">
              <a:solidFill>
                <a:schemeClr val="tx1"/>
              </a:solidFill>
              <a:latin typeface="Open Sans" panose="020B0604020202020204" charset="0"/>
              <a:ea typeface="Open Sans" panose="020B0604020202020204" charset="0"/>
              <a:cs typeface="Open Sans" panose="020B0604020202020204" charset="0"/>
            </a:endParaRPr>
          </a:p>
          <a:p>
            <a:r>
              <a:rPr lang="vi-VN" sz="2400" dirty="0">
                <a:solidFill>
                  <a:schemeClr val="tx1"/>
                </a:solidFill>
                <a:latin typeface="Open Sans" panose="020B0604020202020204" charset="0"/>
                <a:ea typeface="Open Sans" panose="020B0604020202020204" charset="0"/>
                <a:cs typeface="Open Sans" panose="020B0604020202020204" charset="0"/>
              </a:rPr>
              <a:t>	+ Nếu không giải được(deadlock hoặc map sai) =&gt; Solution là ‘NoSol</a:t>
            </a:r>
            <a:r>
              <a:rPr lang="vi-VN" sz="2400" dirty="0" smtClean="0">
                <a:solidFill>
                  <a:schemeClr val="tx1"/>
                </a:solidFill>
                <a:latin typeface="Open Sans" panose="020B0604020202020204" charset="0"/>
                <a:ea typeface="Open Sans" panose="020B0604020202020204" charset="0"/>
                <a:cs typeface="Open Sans" panose="020B0604020202020204" charset="0"/>
              </a:rPr>
              <a:t>’</a:t>
            </a:r>
            <a:endParaRPr lang="en-US" sz="2400" dirty="0" smtClean="0">
              <a:solidFill>
                <a:schemeClr val="tx1"/>
              </a:solidFill>
              <a:latin typeface="Open Sans" panose="020B0604020202020204" charset="0"/>
              <a:ea typeface="Open Sans" panose="020B0604020202020204" charset="0"/>
              <a:cs typeface="Open Sans" panose="020B0604020202020204" charset="0"/>
            </a:endParaRPr>
          </a:p>
          <a:p>
            <a:endParaRPr lang="en-US" sz="2400" dirty="0">
              <a:solidFill>
                <a:schemeClr val="tx1"/>
              </a:solidFill>
              <a:latin typeface="Open Sans" panose="020B0604020202020204" charset="0"/>
              <a:ea typeface="Open Sans" panose="020B0604020202020204" charset="0"/>
              <a:cs typeface="Open Sans" panose="020B0604020202020204" charset="0"/>
            </a:endParaRPr>
          </a:p>
          <a:p>
            <a:r>
              <a:rPr lang="vi-VN" sz="2400" dirty="0">
                <a:solidFill>
                  <a:schemeClr val="tx1"/>
                </a:solidFill>
                <a:latin typeface="Open Sans" panose="020B0604020202020204" charset="0"/>
                <a:ea typeface="Open Sans" panose="020B0604020202020204" charset="0"/>
                <a:cs typeface="Open Sans" panose="020B0604020202020204" charset="0"/>
              </a:rPr>
              <a:t>	+ Nếu hết thời gian (Time out) =&gt; Solution là ‘Time out</a:t>
            </a:r>
            <a:r>
              <a:rPr lang="vi-VN" sz="2400" dirty="0" smtClean="0">
                <a:solidFill>
                  <a:schemeClr val="tx1"/>
                </a:solidFill>
                <a:latin typeface="Open Sans" panose="020B0604020202020204" charset="0"/>
                <a:ea typeface="Open Sans" panose="020B0604020202020204" charset="0"/>
                <a:cs typeface="Open Sans" panose="020B0604020202020204" charset="0"/>
              </a:rPr>
              <a:t>’</a:t>
            </a:r>
            <a:endParaRPr lang="en-US" sz="2400" dirty="0" smtClean="0">
              <a:solidFill>
                <a:schemeClr val="tx1"/>
              </a:solidFill>
              <a:latin typeface="Open Sans" panose="020B0604020202020204" charset="0"/>
              <a:ea typeface="Open Sans" panose="020B0604020202020204" charset="0"/>
              <a:cs typeface="Open Sans" panose="020B0604020202020204" charset="0"/>
            </a:endParaRPr>
          </a:p>
          <a:p>
            <a:endParaRPr lang="en-US" sz="2400" dirty="0">
              <a:solidFill>
                <a:schemeClr val="tx1"/>
              </a:solidFill>
              <a:latin typeface="Open Sans" panose="020B0604020202020204" charset="0"/>
              <a:ea typeface="Open Sans" panose="020B0604020202020204" charset="0"/>
              <a:cs typeface="Open Sans" panose="020B0604020202020204" charset="0"/>
            </a:endParaRPr>
          </a:p>
          <a:p>
            <a:r>
              <a:rPr lang="vi-VN" sz="2400" dirty="0">
                <a:solidFill>
                  <a:schemeClr val="tx1"/>
                </a:solidFill>
                <a:latin typeface="Open Sans" panose="020B0604020202020204" charset="0"/>
                <a:ea typeface="Open Sans" panose="020B0604020202020204" charset="0"/>
                <a:cs typeface="Open Sans" panose="020B0604020202020204" charset="0"/>
              </a:rPr>
              <a:t>-Áp dụng thuật toán A*</a:t>
            </a:r>
            <a:endParaRPr lang="en-US" sz="2400" dirty="0">
              <a:solidFill>
                <a:schemeClr val="tx1"/>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98936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randombar(horizont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501162" y="88686"/>
            <a:ext cx="13100539" cy="465229"/>
          </a:xfrm>
          <a:prstGeom prst="rect">
            <a:avLst/>
          </a:prstGeom>
        </p:spPr>
        <p:txBody>
          <a:bodyPr spcFirstLastPara="1" wrap="square" lIns="121900" tIns="121900" rIns="121900" bIns="121900" anchor="ctr" anchorCtr="0">
            <a:noAutofit/>
          </a:bodyPr>
          <a:lstStyle/>
          <a:p>
            <a:pPr lvl="0"/>
            <a:r>
              <a:rPr lang="en" sz="3800" b="1" dirty="0" smtClean="0"/>
              <a:t>III. </a:t>
            </a:r>
            <a:r>
              <a:rPr lang="en-US" sz="3800" b="1" dirty="0"/>
              <a:t>GIẢI THUẬT CHO BÀI TOÁN</a:t>
            </a:r>
            <a:endParaRPr sz="3800" b="1" dirty="0"/>
          </a:p>
        </p:txBody>
      </p:sp>
      <p:sp>
        <p:nvSpPr>
          <p:cNvPr id="2" name="TextBox 1"/>
          <p:cNvSpPr txBox="1"/>
          <p:nvPr/>
        </p:nvSpPr>
        <p:spPr>
          <a:xfrm>
            <a:off x="632875" y="1393882"/>
            <a:ext cx="11559125" cy="4154984"/>
          </a:xfrm>
          <a:prstGeom prst="rect">
            <a:avLst/>
          </a:prstGeom>
          <a:noFill/>
        </p:spPr>
        <p:txBody>
          <a:bodyPr wrap="square" rtlCol="0">
            <a:spAutoFit/>
          </a:bodyPr>
          <a:lstStyle/>
          <a:p>
            <a:r>
              <a:rPr lang="vi-VN" sz="2200" dirty="0">
                <a:solidFill>
                  <a:schemeClr val="tx1"/>
                </a:solidFill>
                <a:latin typeface="Open Sans" panose="020B0604020202020204" charset="0"/>
                <a:ea typeface="Open Sans" panose="020B0604020202020204" charset="0"/>
                <a:cs typeface="Open Sans" panose="020B0604020202020204" charset="0"/>
              </a:rPr>
              <a:t>-Một hàng đợi ưu tiên Priority (StateSet) để lưu các node cần để duyệt. (Low heuristic -&gt; high priority</a:t>
            </a:r>
            <a:r>
              <a:rPr lang="vi-VN" sz="2200" dirty="0" smtClean="0">
                <a:solidFill>
                  <a:schemeClr val="tx1"/>
                </a:solidFill>
                <a:latin typeface="Open Sans" panose="020B0604020202020204" charset="0"/>
                <a:ea typeface="Open Sans" panose="020B0604020202020204" charset="0"/>
                <a:cs typeface="Open Sans" panose="020B0604020202020204" charset="0"/>
              </a:rPr>
              <a:t>)</a:t>
            </a:r>
            <a:endParaRPr lang="en-US" sz="2200" dirty="0" smtClean="0">
              <a:solidFill>
                <a:schemeClr val="tx1"/>
              </a:solidFill>
              <a:latin typeface="Open Sans" panose="020B0604020202020204" charset="0"/>
              <a:ea typeface="Open Sans" panose="020B0604020202020204" charset="0"/>
              <a:cs typeface="Open Sans" panose="020B0604020202020204" charset="0"/>
            </a:endParaRPr>
          </a:p>
          <a:p>
            <a:endParaRPr lang="en-US" sz="2200" dirty="0">
              <a:solidFill>
                <a:schemeClr val="tx1"/>
              </a:solidFill>
              <a:latin typeface="Open Sans" panose="020B0604020202020204" charset="0"/>
              <a:ea typeface="Open Sans" panose="020B0604020202020204" charset="0"/>
              <a:cs typeface="Open Sans" panose="020B0604020202020204" charset="0"/>
            </a:endParaRPr>
          </a:p>
          <a:p>
            <a:r>
              <a:rPr lang="vi-VN" sz="2200" dirty="0">
                <a:solidFill>
                  <a:schemeClr val="tx1"/>
                </a:solidFill>
                <a:latin typeface="Open Sans" panose="020B0604020202020204" charset="0"/>
                <a:ea typeface="Open Sans" panose="020B0604020202020204" charset="0"/>
                <a:cs typeface="Open Sans" panose="020B0604020202020204" charset="0"/>
              </a:rPr>
              <a:t>-Một  danh sách (stateExplored) các node đã được duyệt qua để tránh việc lặp đi lặp lại.</a:t>
            </a:r>
            <a:endParaRPr lang="en-US" sz="2200" dirty="0">
              <a:solidFill>
                <a:schemeClr val="tx1"/>
              </a:solidFill>
              <a:latin typeface="Open Sans" panose="020B0604020202020204" charset="0"/>
              <a:ea typeface="Open Sans" panose="020B0604020202020204" charset="0"/>
              <a:cs typeface="Open Sans" panose="020B0604020202020204" charset="0"/>
            </a:endParaRPr>
          </a:p>
          <a:p>
            <a:r>
              <a:rPr lang="en-US" sz="2200" b="1" dirty="0" smtClean="0">
                <a:solidFill>
                  <a:schemeClr val="tx1"/>
                </a:solidFill>
                <a:latin typeface="Open Sans" panose="020B0604020202020204" charset="0"/>
                <a:ea typeface="Open Sans" panose="020B0604020202020204" charset="0"/>
                <a:cs typeface="Open Sans" panose="020B0604020202020204" charset="0"/>
                <a:sym typeface="Wingdings" panose="05000000000000000000" pitchFamily="2" charset="2"/>
              </a:rPr>
              <a:t></a:t>
            </a:r>
            <a:r>
              <a:rPr lang="vi-VN" sz="2200" dirty="0" smtClean="0">
                <a:solidFill>
                  <a:schemeClr val="tx1"/>
                </a:solidFill>
                <a:latin typeface="Open Sans" panose="020B0604020202020204" charset="0"/>
                <a:ea typeface="Open Sans" panose="020B0604020202020204" charset="0"/>
                <a:cs typeface="Open Sans" panose="020B0604020202020204" charset="0"/>
              </a:rPr>
              <a:t> </a:t>
            </a:r>
            <a:r>
              <a:rPr lang="vi-VN" sz="2200" dirty="0">
                <a:solidFill>
                  <a:schemeClr val="tx1"/>
                </a:solidFill>
                <a:latin typeface="Open Sans" panose="020B0604020202020204" charset="0"/>
                <a:ea typeface="Open Sans" panose="020B0604020202020204" charset="0"/>
                <a:cs typeface="Open Sans" panose="020B0604020202020204" charset="0"/>
              </a:rPr>
              <a:t>Lần lượt duyệt các node trong stateSet đến khi tìm được lời  giải hoặc stateSet rỗng.</a:t>
            </a:r>
            <a:endParaRPr lang="en-US" sz="2200" dirty="0">
              <a:solidFill>
                <a:schemeClr val="tx1"/>
              </a:solidFill>
              <a:latin typeface="Open Sans" panose="020B0604020202020204" charset="0"/>
              <a:ea typeface="Open Sans" panose="020B0604020202020204" charset="0"/>
              <a:cs typeface="Open Sans" panose="020B0604020202020204" charset="0"/>
            </a:endParaRPr>
          </a:p>
          <a:p>
            <a:r>
              <a:rPr lang="vi-VN" sz="2200" dirty="0">
                <a:solidFill>
                  <a:schemeClr val="tx1"/>
                </a:solidFill>
                <a:latin typeface="Open Sans" panose="020B0604020202020204" charset="0"/>
                <a:ea typeface="Open Sans" panose="020B0604020202020204" charset="0"/>
                <a:cs typeface="Open Sans" panose="020B0604020202020204" charset="0"/>
              </a:rPr>
              <a:t>Hệ số ưu tiên (heuristic) của stateSet dựa vào hàm đánh giá f(n) được lưu trong  mỗi trạng thái</a:t>
            </a:r>
            <a:endParaRPr lang="en-US" sz="2200" dirty="0">
              <a:solidFill>
                <a:schemeClr val="tx1"/>
              </a:solidFill>
              <a:latin typeface="Open Sans" panose="020B0604020202020204" charset="0"/>
              <a:ea typeface="Open Sans" panose="020B0604020202020204" charset="0"/>
              <a:cs typeface="Open Sans" panose="020B0604020202020204" charset="0"/>
            </a:endParaRPr>
          </a:p>
          <a:p>
            <a:r>
              <a:rPr lang="vi-VN" sz="2200" dirty="0">
                <a:solidFill>
                  <a:schemeClr val="tx1"/>
                </a:solidFill>
                <a:latin typeface="Open Sans" panose="020B0604020202020204" charset="0"/>
                <a:ea typeface="Open Sans" panose="020B0604020202020204" charset="0"/>
                <a:cs typeface="Open Sans" panose="020B0604020202020204" charset="0"/>
              </a:rPr>
              <a:t>	f(n) =g(n)+h(n</a:t>
            </a:r>
            <a:r>
              <a:rPr lang="vi-VN" sz="2200" dirty="0" smtClean="0">
                <a:solidFill>
                  <a:schemeClr val="tx1"/>
                </a:solidFill>
                <a:latin typeface="Open Sans" panose="020B0604020202020204" charset="0"/>
                <a:ea typeface="Open Sans" panose="020B0604020202020204" charset="0"/>
                <a:cs typeface="Open Sans" panose="020B0604020202020204" charset="0"/>
              </a:rPr>
              <a:t>)</a:t>
            </a:r>
            <a:endParaRPr lang="en-US" sz="2200" dirty="0" smtClean="0">
              <a:solidFill>
                <a:schemeClr val="tx1"/>
              </a:solidFill>
              <a:latin typeface="Open Sans" panose="020B0604020202020204" charset="0"/>
              <a:ea typeface="Open Sans" panose="020B0604020202020204" charset="0"/>
              <a:cs typeface="Open Sans" panose="020B0604020202020204" charset="0"/>
            </a:endParaRPr>
          </a:p>
          <a:p>
            <a:endParaRPr lang="en-US" sz="2200" dirty="0">
              <a:solidFill>
                <a:schemeClr val="tx1"/>
              </a:solidFill>
              <a:latin typeface="Open Sans" panose="020B0604020202020204" charset="0"/>
              <a:ea typeface="Open Sans" panose="020B0604020202020204" charset="0"/>
              <a:cs typeface="Open Sans" panose="020B0604020202020204" charset="0"/>
            </a:endParaRPr>
          </a:p>
          <a:p>
            <a:r>
              <a:rPr lang="vi-VN" sz="2200" dirty="0">
                <a:solidFill>
                  <a:schemeClr val="tx1"/>
                </a:solidFill>
                <a:latin typeface="Open Sans" panose="020B0604020202020204" charset="0"/>
                <a:ea typeface="Open Sans" panose="020B0604020202020204" charset="0"/>
                <a:cs typeface="Open Sans" panose="020B0604020202020204" charset="0"/>
              </a:rPr>
              <a:t>	Trong đó:</a:t>
            </a:r>
            <a:endParaRPr lang="en-US" sz="2200" dirty="0">
              <a:solidFill>
                <a:schemeClr val="tx1"/>
              </a:solidFill>
              <a:latin typeface="Open Sans" panose="020B0604020202020204" charset="0"/>
              <a:ea typeface="Open Sans" panose="020B0604020202020204" charset="0"/>
              <a:cs typeface="Open Sans" panose="020B0604020202020204" charset="0"/>
            </a:endParaRPr>
          </a:p>
          <a:p>
            <a:r>
              <a:rPr lang="vi-VN" sz="2200" dirty="0">
                <a:solidFill>
                  <a:schemeClr val="tx1"/>
                </a:solidFill>
                <a:latin typeface="Open Sans" panose="020B0604020202020204" charset="0"/>
                <a:ea typeface="Open Sans" panose="020B0604020202020204" charset="0"/>
                <a:cs typeface="Open Sans" panose="020B0604020202020204" charset="0"/>
              </a:rPr>
              <a:t>		g(n): là khoảng cách giữa các  worker và box gần nhất (wtp_distance).</a:t>
            </a:r>
            <a:endParaRPr lang="en-US" sz="2200" dirty="0">
              <a:solidFill>
                <a:schemeClr val="tx1"/>
              </a:solidFill>
              <a:latin typeface="Open Sans" panose="020B0604020202020204" charset="0"/>
              <a:ea typeface="Open Sans" panose="020B0604020202020204" charset="0"/>
              <a:cs typeface="Open Sans" panose="020B0604020202020204" charset="0"/>
            </a:endParaRPr>
          </a:p>
          <a:p>
            <a:r>
              <a:rPr lang="vi-VN" sz="2200" dirty="0">
                <a:solidFill>
                  <a:schemeClr val="tx1"/>
                </a:solidFill>
                <a:latin typeface="Open Sans" panose="020B0604020202020204" charset="0"/>
                <a:ea typeface="Open Sans" panose="020B0604020202020204" charset="0"/>
                <a:cs typeface="Open Sans" panose="020B0604020202020204" charset="0"/>
              </a:rPr>
              <a:t>		H(n): là tổng khoảng cách từ  các hộp  đến các đích (manhattan_distance).</a:t>
            </a:r>
            <a:endParaRPr lang="en-US" sz="2200" dirty="0">
              <a:solidFill>
                <a:schemeClr val="tx1"/>
              </a:solidFill>
              <a:latin typeface="Open Sans" panose="020B0604020202020204" charset="0"/>
              <a:ea typeface="Open Sans" panose="020B0604020202020204" charset="0"/>
              <a:cs typeface="Open Sans" panose="020B0604020202020204" charset="0"/>
            </a:endParaRPr>
          </a:p>
        </p:txBody>
      </p:sp>
      <p:sp>
        <p:nvSpPr>
          <p:cNvPr id="7" name="TextBox 6"/>
          <p:cNvSpPr txBox="1"/>
          <p:nvPr/>
        </p:nvSpPr>
        <p:spPr>
          <a:xfrm>
            <a:off x="2132716" y="743066"/>
            <a:ext cx="2836622" cy="461665"/>
          </a:xfrm>
          <a:prstGeom prst="rect">
            <a:avLst/>
          </a:prstGeom>
          <a:noFill/>
        </p:spPr>
        <p:txBody>
          <a:bodyPr wrap="square" rtlCol="0">
            <a:spAutoFit/>
          </a:bodyPr>
          <a:lstStyle/>
          <a:p>
            <a:r>
              <a:rPr lang="en-US" sz="2400" b="1" i="1" dirty="0" smtClean="0">
                <a:latin typeface="Open Sans" panose="020B0604020202020204" charset="0"/>
                <a:ea typeface="Open Sans" panose="020B0604020202020204" charset="0"/>
                <a:cs typeface="Open Sans" panose="020B0604020202020204" charset="0"/>
              </a:rPr>
              <a:t>1.Giải </a:t>
            </a:r>
            <a:r>
              <a:rPr lang="en-US" sz="2400" b="1" i="1" dirty="0" err="1" smtClean="0">
                <a:latin typeface="Open Sans" panose="020B0604020202020204" charset="0"/>
                <a:ea typeface="Open Sans" panose="020B0604020202020204" charset="0"/>
                <a:cs typeface="Open Sans" panose="020B0604020202020204" charset="0"/>
              </a:rPr>
              <a:t>thuật</a:t>
            </a:r>
            <a:r>
              <a:rPr lang="en-US" sz="2400" b="1" i="1" dirty="0" smtClean="0">
                <a:latin typeface="Open Sans" panose="020B0604020202020204" charset="0"/>
                <a:ea typeface="Open Sans" panose="020B0604020202020204" charset="0"/>
                <a:cs typeface="Open Sans" panose="020B0604020202020204" charset="0"/>
              </a:rPr>
              <a:t> A*</a:t>
            </a:r>
            <a:endParaRPr lang="en-US" sz="2400" b="1" i="1"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304378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barn(inVertical)">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2" grpId="0"/>
      <p:bldP spid="7" grpId="0"/>
    </p:bldLst>
  </p:timing>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7AD2DE"/>
      </a:accent1>
      <a:accent2>
        <a:srgbClr val="FFDA72"/>
      </a:accent2>
      <a:accent3>
        <a:srgbClr val="F1C232"/>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1569</TotalTime>
  <Words>628</Words>
  <Application>Microsoft Office PowerPoint</Application>
  <PresentationFormat>Widescreen</PresentationFormat>
  <Paragraphs>77</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Wingdings</vt:lpstr>
      <vt:lpstr>Calibri</vt:lpstr>
      <vt:lpstr>Tahoma</vt:lpstr>
      <vt:lpstr>Abril Fatface</vt:lpstr>
      <vt:lpstr>Aldrich</vt:lpstr>
      <vt:lpstr>Oswald</vt:lpstr>
      <vt:lpstr>Open Sans</vt:lpstr>
      <vt:lpstr>Times New Roman</vt:lpstr>
      <vt:lpstr>Arial</vt:lpstr>
      <vt:lpstr>Oswald Medium</vt:lpstr>
      <vt:lpstr>DM Sans</vt:lpstr>
      <vt:lpstr>SlidesMania</vt:lpstr>
      <vt:lpstr>BỘ CÔNG THƯƠNG TRƯỜNG ĐẠI HỌC CÔNG NGHIỆP THỰC PHẨM TP.HCM KHOA CÔNG NGHỆ THÔNG TIN  </vt:lpstr>
      <vt:lpstr>PowerPoint Presentation</vt:lpstr>
      <vt:lpstr>PowerPoint Presentation</vt:lpstr>
      <vt:lpstr>I. TRÒ SOKOBAN LÀ GÌ ?</vt:lpstr>
      <vt:lpstr>II.ĐỊNH NGHĨA CÁC TRẠNG THÁI</vt:lpstr>
      <vt:lpstr>II.ĐỊNH NGHĨA CÁC TRẠNG THÁI</vt:lpstr>
      <vt:lpstr>II.ĐỊNH NGHĨA CÁC TRẠNG THÁI</vt:lpstr>
      <vt:lpstr>III. GIẢI THUẬT CHO BÀI TOÁN</vt:lpstr>
      <vt:lpstr>III. GIẢI THUẬT CHO BÀI TOÁN</vt:lpstr>
      <vt:lpstr>III. GIẢI THUẬT CHO BÀI TOÁN</vt:lpstr>
      <vt:lpstr>III. GIẢI THUẬT CHO BÀI TOÁN</vt:lpstr>
      <vt:lpstr>III. GIẢI THUẬT CHO BÀI TOÁN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BỘ CÔNG THƯƠNG TRƯỜNG ĐẠI HỌC CÔNG NGHIỆP THỰC PHẨM TP.HCM KHOA CÔNG NGHỆ THÔNG TIN</dc:title>
  <dc:creator>TSOIS</dc:creator>
  <cp:lastModifiedBy>Dell</cp:lastModifiedBy>
  <cp:revision>89</cp:revision>
  <dcterms:modified xsi:type="dcterms:W3CDTF">2022-12-08T03:52:27Z</dcterms:modified>
</cp:coreProperties>
</file>