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A24953-CF75-45F8-B92E-4AD80ABA66FC}"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264061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24953-CF75-45F8-B92E-4AD80ABA66FC}"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272687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24953-CF75-45F8-B92E-4AD80ABA66FC}"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53466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24953-CF75-45F8-B92E-4AD80ABA66FC}"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358565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A24953-CF75-45F8-B92E-4AD80ABA66FC}"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136551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A24953-CF75-45F8-B92E-4AD80ABA66FC}"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180915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A24953-CF75-45F8-B92E-4AD80ABA66FC}" type="datetimeFigureOut">
              <a:rPr lang="en-US" smtClean="0"/>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407601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A24953-CF75-45F8-B92E-4AD80ABA66FC}" type="datetimeFigureOut">
              <a:rPr lang="en-US" smtClean="0"/>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6098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4953-CF75-45F8-B92E-4AD80ABA66FC}" type="datetimeFigureOut">
              <a:rPr lang="en-US" smtClean="0"/>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158072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24953-CF75-45F8-B92E-4AD80ABA66FC}"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50349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A24953-CF75-45F8-B92E-4AD80ABA66FC}"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93BA0-48F1-4516-83C0-F3BAB1D724A0}" type="slidenum">
              <a:rPr lang="en-US" smtClean="0"/>
              <a:t>‹#›</a:t>
            </a:fld>
            <a:endParaRPr lang="en-US"/>
          </a:p>
        </p:txBody>
      </p:sp>
    </p:spTree>
    <p:extLst>
      <p:ext uri="{BB962C8B-B14F-4D97-AF65-F5344CB8AC3E}">
        <p14:creationId xmlns:p14="http://schemas.microsoft.com/office/powerpoint/2010/main" val="117680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24953-CF75-45F8-B92E-4AD80ABA66FC}" type="datetimeFigureOut">
              <a:rPr lang="en-US" smtClean="0"/>
              <a:t>3/17/2019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93BA0-48F1-4516-83C0-F3BAB1D724A0}" type="slidenum">
              <a:rPr lang="en-US" smtClean="0"/>
              <a:t>‹#›</a:t>
            </a:fld>
            <a:endParaRPr lang="en-US"/>
          </a:p>
        </p:txBody>
      </p:sp>
    </p:spTree>
    <p:extLst>
      <p:ext uri="{BB962C8B-B14F-4D97-AF65-F5344CB8AC3E}">
        <p14:creationId xmlns:p14="http://schemas.microsoft.com/office/powerpoint/2010/main" val="346768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ammio.com/glossary/cs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dammio.com/glossary/thiet-ke-we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ammio.com/glossary/css"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ammio.com/glossary/css"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dammio.com/glossary/intern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mmio.com/glossary/css" TargetMode="External"/><Relationship Id="rId7" Type="http://schemas.openxmlformats.org/officeDocument/2006/relationships/hyperlink" Target="https://maxcdn.bootstrapcdn.com/bootstrap/4.1.0/js/bootstrap.min.js"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cdnjs.cloudflare.com/ajax/libs/popper.js/1.14.0/umd/popper.min.js" TargetMode="External"/><Relationship Id="rId5" Type="http://schemas.openxmlformats.org/officeDocument/2006/relationships/hyperlink" Target="https://ajax.googleapis.com/ajax/libs/jquery/3.3.1/jquery.min.js" TargetMode="External"/><Relationship Id="rId4" Type="http://schemas.openxmlformats.org/officeDocument/2006/relationships/hyperlink" Target="https://maxcdn.bootstrapcdn.com/bootstrap/4.1.0/css/bootstrap.min.c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dammio.com/glossary/cs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241177" y="326685"/>
            <a:ext cx="9000615" cy="830997"/>
          </a:xfrm>
          <a:prstGeom prst="rect">
            <a:avLst/>
          </a:prstGeom>
          <a:noFill/>
        </p:spPr>
        <p:txBody>
          <a:bodyPr wrap="square" lIns="91440" tIns="45720" rIns="91440" bIns="45720">
            <a:spAutoFit/>
          </a:bodyPr>
          <a:lstStyle/>
          <a:p>
            <a:pPr algn="ctr"/>
            <a:r>
              <a:rPr lang="en-US" sz="4800" b="1" cap="none" spc="0" smtClean="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rPr>
              <a:t>GIỚI THIỆU VỀ </a:t>
            </a:r>
            <a:r>
              <a:rPr lang="en-US" sz="4800" b="1" cap="none" spc="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rPr>
              <a:t>Bootstrap </a:t>
            </a:r>
            <a:r>
              <a:rPr lang="en-US" sz="4800" b="1" cap="none" spc="0" smtClean="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rPr>
              <a:t>4:</a:t>
            </a:r>
            <a:endParaRPr lang="en-US" sz="4800" b="1" cap="none" spc="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7" name="TextBox 6"/>
          <p:cNvSpPr txBox="1"/>
          <p:nvPr/>
        </p:nvSpPr>
        <p:spPr>
          <a:xfrm>
            <a:off x="1768979" y="1157682"/>
            <a:ext cx="9118363" cy="1559881"/>
          </a:xfrm>
          <a:prstGeom prst="rect">
            <a:avLst/>
          </a:prstGeom>
          <a:noFill/>
        </p:spPr>
        <p:txBody>
          <a:bodyPr wrap="square" rtlCol="0">
            <a:spAutoFit/>
          </a:bodyPr>
          <a:lstStyle/>
          <a:p>
            <a:r>
              <a:rPr lang="vi-VN" sz="2400" b="1">
                <a:latin typeface="+mj-lt"/>
              </a:rPr>
              <a:t>Bootstrap 4</a:t>
            </a:r>
            <a:r>
              <a:rPr lang="vi-VN" sz="2400">
                <a:latin typeface="+mj-lt"/>
              </a:rPr>
              <a:t> (viết tắt là BS4) là phiên bản mới của Bootstrap, là framework HTML, </a:t>
            </a:r>
            <a:r>
              <a:rPr lang="vi-VN" sz="2400">
                <a:latin typeface="+mj-lt"/>
                <a:hlinkClick r:id="rId3"/>
              </a:rPr>
              <a:t>CSS</a:t>
            </a:r>
            <a:r>
              <a:rPr lang="vi-VN" sz="2400">
                <a:latin typeface="+mj-lt"/>
              </a:rPr>
              <a:t> và JavaScript phổ biến nhất để </a:t>
            </a:r>
            <a:r>
              <a:rPr lang="vi-VN" sz="2400">
                <a:latin typeface="+mj-lt"/>
                <a:hlinkClick r:id="rId4"/>
              </a:rPr>
              <a:t>thiết kế web</a:t>
            </a:r>
            <a:r>
              <a:rPr lang="vi-VN" sz="2400">
                <a:latin typeface="+mj-lt"/>
              </a:rPr>
              <a:t> đáp ứng, ưu tiên trên nền tảng di động. Tương tự như Bootstrap 3, Bootstrap 4 hoàn toàn miễn phí tải về và tự do sử dụng.</a:t>
            </a:r>
            <a:endParaRPr lang="en-US" sz="2400">
              <a:latin typeface="+mj-lt"/>
            </a:endParaRPr>
          </a:p>
        </p:txBody>
      </p:sp>
    </p:spTree>
    <p:extLst>
      <p:ext uri="{BB962C8B-B14F-4D97-AF65-F5344CB8AC3E}">
        <p14:creationId xmlns:p14="http://schemas.microsoft.com/office/powerpoint/2010/main" val="34746890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circle(in)">
                                      <p:cBhvr>
                                        <p:cTn id="18"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660759" y="200024"/>
            <a:ext cx="12862159" cy="1323439"/>
          </a:xfrm>
          <a:prstGeom prst="rect">
            <a:avLst/>
          </a:prstGeom>
          <a:noFill/>
          <a:effectLst>
            <a:innerShdw blurRad="63500" dist="50800" dir="18900000">
              <a:prstClr val="black">
                <a:alpha val="50000"/>
              </a:prstClr>
            </a:innerShdw>
          </a:effectLst>
        </p:spPr>
        <p:txBody>
          <a:bodyPr wrap="square" lIns="91440" tIns="45720" rIns="91440" bIns="45720">
            <a:spAutoFit/>
          </a:bodyPr>
          <a:lstStyle/>
          <a:p>
            <a:pPr algn="ctr"/>
            <a:r>
              <a:rPr lang="en-US" sz="4000" b="0" cap="none" spc="0" smtClean="0">
                <a:ln w="0"/>
                <a:solidFill>
                  <a:schemeClr val="accent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Giao diện website sử dụng lớp .container </a:t>
            </a:r>
          </a:p>
          <a:p>
            <a:pPr algn="ctr"/>
            <a:r>
              <a:rPr lang="en-US" sz="4000" b="0" cap="none" spc="0" smtClean="0">
                <a:ln w="0"/>
                <a:solidFill>
                  <a:schemeClr val="accent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và lớp .container-fluid:</a:t>
            </a:r>
            <a:endParaRPr lang="en-US" sz="4000" b="0" cap="none" spc="0">
              <a:ln w="0"/>
              <a:solidFill>
                <a:schemeClr val="accent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962025" y="1523463"/>
            <a:ext cx="9867900" cy="95410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Giao diện đầu tiên chúng ta sẽ dùng lớp .container, nhận xét thấy giao diện này không thể trải rộng toàn bộ màn hình.</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725" y="2477570"/>
            <a:ext cx="6972300" cy="4272954"/>
          </a:xfrm>
          <a:prstGeom prst="rect">
            <a:avLst/>
          </a:prstGeom>
        </p:spPr>
      </p:pic>
    </p:spTree>
    <p:extLst>
      <p:ext uri="{BB962C8B-B14F-4D97-AF65-F5344CB8AC3E}">
        <p14:creationId xmlns:p14="http://schemas.microsoft.com/office/powerpoint/2010/main" val="3167503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p:cTn id="1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80">
                                          <p:stCondLst>
                                            <p:cond delay="0"/>
                                          </p:stCondLst>
                                        </p:cTn>
                                        <p:tgtEl>
                                          <p:spTgt spid="6"/>
                                        </p:tgtEl>
                                      </p:cBhvr>
                                    </p:animEffect>
                                    <p:anim calcmode="lin" valueType="num">
                                      <p:cBhvr>
                                        <p:cTn id="2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8" dur="26">
                                          <p:stCondLst>
                                            <p:cond delay="650"/>
                                          </p:stCondLst>
                                        </p:cTn>
                                        <p:tgtEl>
                                          <p:spTgt spid="6"/>
                                        </p:tgtEl>
                                      </p:cBhvr>
                                      <p:to x="100000" y="60000"/>
                                    </p:animScale>
                                    <p:animScale>
                                      <p:cBhvr>
                                        <p:cTn id="29" dur="166" decel="50000">
                                          <p:stCondLst>
                                            <p:cond delay="676"/>
                                          </p:stCondLst>
                                        </p:cTn>
                                        <p:tgtEl>
                                          <p:spTgt spid="6"/>
                                        </p:tgtEl>
                                      </p:cBhvr>
                                      <p:to x="100000" y="100000"/>
                                    </p:animScale>
                                    <p:animScale>
                                      <p:cBhvr>
                                        <p:cTn id="30" dur="26">
                                          <p:stCondLst>
                                            <p:cond delay="1312"/>
                                          </p:stCondLst>
                                        </p:cTn>
                                        <p:tgtEl>
                                          <p:spTgt spid="6"/>
                                        </p:tgtEl>
                                      </p:cBhvr>
                                      <p:to x="100000" y="80000"/>
                                    </p:animScale>
                                    <p:animScale>
                                      <p:cBhvr>
                                        <p:cTn id="31" dur="166" decel="50000">
                                          <p:stCondLst>
                                            <p:cond delay="1338"/>
                                          </p:stCondLst>
                                        </p:cTn>
                                        <p:tgtEl>
                                          <p:spTgt spid="6"/>
                                        </p:tgtEl>
                                      </p:cBhvr>
                                      <p:to x="100000" y="100000"/>
                                    </p:animScale>
                                    <p:animScale>
                                      <p:cBhvr>
                                        <p:cTn id="32" dur="26">
                                          <p:stCondLst>
                                            <p:cond delay="1642"/>
                                          </p:stCondLst>
                                        </p:cTn>
                                        <p:tgtEl>
                                          <p:spTgt spid="6"/>
                                        </p:tgtEl>
                                      </p:cBhvr>
                                      <p:to x="100000" y="90000"/>
                                    </p:animScale>
                                    <p:animScale>
                                      <p:cBhvr>
                                        <p:cTn id="33" dur="166" decel="50000">
                                          <p:stCondLst>
                                            <p:cond delay="1668"/>
                                          </p:stCondLst>
                                        </p:cTn>
                                        <p:tgtEl>
                                          <p:spTgt spid="6"/>
                                        </p:tgtEl>
                                      </p:cBhvr>
                                      <p:to x="100000" y="100000"/>
                                    </p:animScale>
                                    <p:animScale>
                                      <p:cBhvr>
                                        <p:cTn id="34" dur="26">
                                          <p:stCondLst>
                                            <p:cond delay="1808"/>
                                          </p:stCondLst>
                                        </p:cTn>
                                        <p:tgtEl>
                                          <p:spTgt spid="6"/>
                                        </p:tgtEl>
                                      </p:cBhvr>
                                      <p:to x="100000" y="95000"/>
                                    </p:animScale>
                                    <p:animScale>
                                      <p:cBhvr>
                                        <p:cTn id="3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extBox 4"/>
          <p:cNvSpPr txBox="1"/>
          <p:nvPr/>
        </p:nvSpPr>
        <p:spPr>
          <a:xfrm>
            <a:off x="1452786" y="324740"/>
            <a:ext cx="8673981" cy="954107"/>
          </a:xfrm>
          <a:prstGeom prst="rect">
            <a:avLst/>
          </a:prstGeom>
          <a:noFill/>
        </p:spPr>
        <p:txBody>
          <a:bodyPr wrap="square" rtlCol="0">
            <a:spAutoFit/>
          </a:bodyPr>
          <a:lstStyle/>
          <a:p>
            <a:r>
              <a:rPr lang="vi-VN" sz="2800">
                <a:latin typeface="+mj-lt"/>
              </a:rPr>
              <a:t>Tiếp theo đây là giao diện dùng lớp .container-fluid được trải rộng toàn bộ màn hình.</a:t>
            </a:r>
            <a:endParaRPr lang="en-US" sz="280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426" y="1358124"/>
            <a:ext cx="8779001" cy="5303980"/>
          </a:xfrm>
          <a:prstGeom prst="rect">
            <a:avLst/>
          </a:prstGeom>
        </p:spPr>
      </p:pic>
    </p:spTree>
    <p:extLst>
      <p:ext uri="{BB962C8B-B14F-4D97-AF65-F5344CB8AC3E}">
        <p14:creationId xmlns:p14="http://schemas.microsoft.com/office/powerpoint/2010/main" val="3090724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191994" y="420689"/>
            <a:ext cx="8986756" cy="923330"/>
          </a:xfrm>
          <a:prstGeom prst="rect">
            <a:avLst/>
          </a:prstGeom>
          <a:noFill/>
          <a:scene3d>
            <a:camera prst="perspectiveContrastingRightFacing"/>
            <a:lightRig rig="threePt" dir="t"/>
          </a:scene3d>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vi-VN" sz="5400" b="1" cap="none" spc="0">
                <a:ln/>
                <a:solidFill>
                  <a:schemeClr val="accent4"/>
                </a:solidFill>
                <a:effectLst/>
              </a:rPr>
              <a:t>Hệ thống lưới Bootstrap </a:t>
            </a:r>
            <a:r>
              <a:rPr lang="vi-VN" sz="5400" b="1" cap="none" spc="0" smtClean="0">
                <a:ln/>
                <a:solidFill>
                  <a:schemeClr val="accent4"/>
                </a:solidFill>
                <a:effectLst/>
              </a:rPr>
              <a:t>4</a:t>
            </a:r>
            <a:r>
              <a:rPr lang="en-US" sz="5400" b="1" cap="none" spc="0" smtClean="0">
                <a:ln/>
                <a:solidFill>
                  <a:schemeClr val="accent4"/>
                </a:solidFill>
                <a:effectLst/>
              </a:rPr>
              <a:t>:</a:t>
            </a:r>
            <a:endParaRPr lang="en-US" sz="5400" b="1" cap="none" spc="0">
              <a:ln/>
              <a:solidFill>
                <a:schemeClr val="accent4"/>
              </a:solidFill>
              <a:effectLst/>
            </a:endParaRPr>
          </a:p>
        </p:txBody>
      </p:sp>
      <p:sp>
        <p:nvSpPr>
          <p:cNvPr id="6" name="TextBox 5"/>
          <p:cNvSpPr txBox="1"/>
          <p:nvPr/>
        </p:nvSpPr>
        <p:spPr>
          <a:xfrm>
            <a:off x="3367044" y="1546789"/>
            <a:ext cx="7768127" cy="1938992"/>
          </a:xfrm>
          <a:prstGeom prst="rect">
            <a:avLst/>
          </a:prstGeom>
          <a:noFill/>
        </p:spPr>
        <p:txBody>
          <a:bodyPr wrap="square" rtlCol="0">
            <a:spAutoFit/>
          </a:bodyPr>
          <a:lstStyle/>
          <a:p>
            <a:r>
              <a:rPr lang="vi-VN" sz="2400">
                <a:latin typeface="+mj-lt"/>
              </a:rPr>
              <a:t>Tương tự như Bootstrap 2, Bootstrap 4 cũng có hệ thống </a:t>
            </a:r>
            <a:r>
              <a:rPr lang="vi-VN" sz="2400" b="1">
                <a:latin typeface="+mj-lt"/>
              </a:rPr>
              <a:t>lưới 12 cột</a:t>
            </a:r>
            <a:r>
              <a:rPr lang="vi-VN" sz="2400">
                <a:latin typeface="+mj-lt"/>
              </a:rPr>
              <a:t>. Nếu bạn không muốn dùng 12 cột riêng lẻ, bạn có thể gom nhiều cột lại thành một cột rộng hơn.</a:t>
            </a:r>
          </a:p>
          <a:p>
            <a:r>
              <a:rPr lang="vi-VN" sz="2400">
                <a:latin typeface="+mj-lt"/>
              </a:rPr>
              <a:t/>
            </a:r>
            <a:br>
              <a:rPr lang="vi-VN" sz="2400">
                <a:latin typeface="+mj-lt"/>
              </a:rPr>
            </a:br>
            <a:endParaRPr lang="en-US" sz="2400">
              <a:latin typeface="+mj-lt"/>
            </a:endParaRPr>
          </a:p>
        </p:txBody>
      </p:sp>
      <p:pic>
        <p:nvPicPr>
          <p:cNvPr id="2050" name="Picture 2" descr="https://www.dammio.com/wp-content/uploads/2018/06/bootstrap_4_gr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13" y="2931206"/>
            <a:ext cx="8952013" cy="2818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888621" y="5896598"/>
            <a:ext cx="9776388" cy="830997"/>
          </a:xfrm>
          <a:prstGeom prst="rect">
            <a:avLst/>
          </a:prstGeom>
          <a:noFill/>
        </p:spPr>
        <p:txBody>
          <a:bodyPr wrap="square" rtlCol="0">
            <a:spAutoFit/>
          </a:bodyPr>
          <a:lstStyle/>
          <a:p>
            <a:r>
              <a:rPr lang="vi-VN" sz="2400">
                <a:latin typeface="+mj-lt"/>
              </a:rPr>
              <a:t>Hệ thống lưới có tính đáp ứng, các cột sẽ tự động sắp xếp lại tùy theo kích thước màn hình. Bạn hãy chắn chắn tổng các cột phải là 12 hoặc ít hơn.</a:t>
            </a:r>
            <a:endParaRPr lang="en-US" sz="2400">
              <a:latin typeface="+mj-lt"/>
            </a:endParaRPr>
          </a:p>
        </p:txBody>
      </p:sp>
    </p:spTree>
    <p:extLst>
      <p:ext uri="{BB962C8B-B14F-4D97-AF65-F5344CB8AC3E}">
        <p14:creationId xmlns:p14="http://schemas.microsoft.com/office/powerpoint/2010/main" val="36273345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Scale>
                                      <p:cBhvr>
                                        <p:cTn id="12"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
                                            <p:txEl>
                                              <p:pRg st="0" end="0"/>
                                            </p:txEl>
                                          </p:spTgt>
                                        </p:tgtEl>
                                        <p:attrNameLst>
                                          <p:attrName>ppt_x</p:attrName>
                                          <p:attrName>ppt_y</p:attrName>
                                        </p:attrNameLst>
                                      </p:cBhvr>
                                    </p:animMotion>
                                    <p:animEffect transition="in" filter="fade">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decel="50000" fill="hold">
                                          <p:stCondLst>
                                            <p:cond delay="0"/>
                                          </p:stCondLst>
                                        </p:cTn>
                                        <p:tgtEl>
                                          <p:spTgt spid="2050"/>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2050"/>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2050"/>
                                        </p:tgtEl>
                                        <p:attrNameLst>
                                          <p:attrName>ppt_w</p:attrName>
                                        </p:attrNameLst>
                                      </p:cBhvr>
                                      <p:tavLst>
                                        <p:tav tm="0">
                                          <p:val>
                                            <p:strVal val="#ppt_w*.05"/>
                                          </p:val>
                                        </p:tav>
                                        <p:tav tm="100000">
                                          <p:val>
                                            <p:strVal val="#ppt_w"/>
                                          </p:val>
                                        </p:tav>
                                      </p:tavLst>
                                    </p:anim>
                                    <p:anim calcmode="lin" valueType="num">
                                      <p:cBhvr>
                                        <p:cTn id="22" dur="1000" fill="hold"/>
                                        <p:tgtEl>
                                          <p:spTgt spid="2050"/>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2050"/>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2050"/>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2050"/>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205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checkerboard(across)">
                                      <p:cBhvr>
                                        <p:cTn id="3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549437" y="414635"/>
            <a:ext cx="5569112" cy="1015663"/>
          </a:xfrm>
          <a:prstGeom prst="rect">
            <a:avLst/>
          </a:prstGeom>
          <a:noFill/>
          <a:scene3d>
            <a:camera prst="perspectiveContrastingRightFacing"/>
            <a:lightRig rig="threePt" dir="t"/>
          </a:scene3d>
        </p:spPr>
        <p:txBody>
          <a:bodyPr wrap="square" lIns="91440" tIns="45720" rIns="91440" bIns="45720">
            <a:spAutoFit/>
          </a:bodyPr>
          <a:lstStyle/>
          <a:p>
            <a:pPr algn="ctr"/>
            <a:r>
              <a:rPr lang="vi-VN" sz="60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rPr>
              <a:t>Các lớp </a:t>
            </a:r>
            <a:r>
              <a:rPr lang="vi-VN" sz="6000" b="1" cap="none" spc="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rPr>
              <a:t>lưới</a:t>
            </a:r>
            <a:r>
              <a:rPr lang="en-US" sz="6000" b="1" cap="none" spc="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j-lt"/>
              </a:rPr>
              <a:t>:</a:t>
            </a:r>
            <a:endParaRPr lang="en-US" sz="60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2943225" y="2038350"/>
            <a:ext cx="8096250" cy="3785652"/>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vi-VN" sz="2400">
                <a:solidFill>
                  <a:srgbClr val="C00000"/>
                </a:solidFill>
                <a:latin typeface="+mj-lt"/>
              </a:rPr>
              <a:t>Điểm mới ở Bootstrap 4 là hệ thống lưới có 5 lớp.</a:t>
            </a:r>
          </a:p>
          <a:p>
            <a:r>
              <a:rPr lang="vi-VN" sz="2400">
                <a:solidFill>
                  <a:srgbClr val="C00000"/>
                </a:solidFill>
                <a:latin typeface="+mj-lt"/>
              </a:rPr>
              <a:t>.col- (thiết bị cực nhỏ – độ rộng màn hình ít hơn 576px)</a:t>
            </a:r>
          </a:p>
          <a:p>
            <a:r>
              <a:rPr lang="vi-VN" sz="2400">
                <a:solidFill>
                  <a:srgbClr val="C00000"/>
                </a:solidFill>
                <a:latin typeface="+mj-lt"/>
              </a:rPr>
              <a:t>.col-sm- (thiết bị nhỏ – kích thước màn hình &gt;= 576px)</a:t>
            </a:r>
          </a:p>
          <a:p>
            <a:r>
              <a:rPr lang="vi-VN" sz="2400">
                <a:solidFill>
                  <a:srgbClr val="C00000"/>
                </a:solidFill>
                <a:latin typeface="+mj-lt"/>
              </a:rPr>
              <a:t>.col-md- (thiết bị trung bình – kích thước màn hình &gt;= 768px)</a:t>
            </a:r>
          </a:p>
          <a:p>
            <a:r>
              <a:rPr lang="vi-VN" sz="2400">
                <a:solidFill>
                  <a:srgbClr val="C00000"/>
                </a:solidFill>
                <a:latin typeface="+mj-lt"/>
              </a:rPr>
              <a:t>.col-lg- (thiết bị lớn – kích thước màn hình &gt;= 992px)</a:t>
            </a:r>
          </a:p>
          <a:p>
            <a:r>
              <a:rPr lang="vi-VN" sz="2400">
                <a:solidFill>
                  <a:srgbClr val="C00000"/>
                </a:solidFill>
                <a:latin typeface="+mj-lt"/>
              </a:rPr>
              <a:t>.col-xl- (thiết bị siêu lớn – kích thước màn hình &gt;= 1200px)</a:t>
            </a:r>
          </a:p>
          <a:p>
            <a:r>
              <a:rPr lang="vi-VN" sz="2400">
                <a:solidFill>
                  <a:srgbClr val="C00000"/>
                </a:solidFill>
                <a:latin typeface="+mj-lt"/>
              </a:rPr>
              <a:t>Nếu để ý bạn có thể lấy lớp .col-xs- ở BS3 đã bị bỏ thay bằng lớp .col-. Các lớp ở trên có thể kết hợp để tạo bố cục giao diện linh hoạt và năng động hơn.</a:t>
            </a:r>
          </a:p>
          <a:p>
            <a:endParaRPr lang="en-US" sz="2400">
              <a:solidFill>
                <a:srgbClr val="C00000"/>
              </a:solidFill>
              <a:latin typeface="+mj-lt"/>
            </a:endParaRPr>
          </a:p>
        </p:txBody>
      </p:sp>
    </p:spTree>
    <p:extLst>
      <p:ext uri="{BB962C8B-B14F-4D97-AF65-F5344CB8AC3E}">
        <p14:creationId xmlns:p14="http://schemas.microsoft.com/office/powerpoint/2010/main" val="13738306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3"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
                                        <p:tgtEl>
                                          <p:spTgt spid="6">
                                            <p:txEl>
                                              <p:pRg st="0" end="0"/>
                                            </p:txEl>
                                          </p:spTgt>
                                        </p:tgtEl>
                                      </p:cBhvr>
                                    </p:animEffect>
                                    <p:anim calcmode="lin" valueType="num">
                                      <p:cBhvr>
                                        <p:cTn id="16"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400" fill="hold"/>
                                        <p:tgtEl>
                                          <p:spTgt spid="6">
                                            <p:txEl>
                                              <p:pRg st="0" end="0"/>
                                            </p:txEl>
                                          </p:spTgt>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6">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6">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0" presetID="43" presetClass="entr" presetSubtype="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100"/>
                                        <p:tgtEl>
                                          <p:spTgt spid="6">
                                            <p:txEl>
                                              <p:pRg st="1" end="1"/>
                                            </p:txEl>
                                          </p:spTgt>
                                        </p:tgtEl>
                                      </p:cBhvr>
                                    </p:animEffect>
                                    <p:anim calcmode="lin" valueType="num">
                                      <p:cBhvr>
                                        <p:cTn id="23" dur="4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4" dur="400" fill="hold"/>
                                        <p:tgtEl>
                                          <p:spTgt spid="6">
                                            <p:txEl>
                                              <p:pRg st="1" end="1"/>
                                            </p:txEl>
                                          </p:spTgt>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6">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6">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7" presetID="43"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
                                        <p:tgtEl>
                                          <p:spTgt spid="6">
                                            <p:txEl>
                                              <p:pRg st="2" end="2"/>
                                            </p:txEl>
                                          </p:spTgt>
                                        </p:tgtEl>
                                      </p:cBhvr>
                                    </p:animEffect>
                                    <p:anim calcmode="lin" valueType="num">
                                      <p:cBhvr>
                                        <p:cTn id="30" dur="4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400" fill="hold"/>
                                        <p:tgtEl>
                                          <p:spTgt spid="6">
                                            <p:txEl>
                                              <p:pRg st="2" end="2"/>
                                            </p:txEl>
                                          </p:spTgt>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6">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6">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4" presetID="43" presetClass="entr" presetSubtype="0"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100"/>
                                        <p:tgtEl>
                                          <p:spTgt spid="6">
                                            <p:txEl>
                                              <p:pRg st="3" end="3"/>
                                            </p:txEl>
                                          </p:spTgt>
                                        </p:tgtEl>
                                      </p:cBhvr>
                                    </p:animEffect>
                                    <p:anim calcmode="lin" valueType="num">
                                      <p:cBhvr>
                                        <p:cTn id="37" dur="4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8" dur="400" fill="hold"/>
                                        <p:tgtEl>
                                          <p:spTgt spid="6">
                                            <p:txEl>
                                              <p:pRg st="3" end="3"/>
                                            </p:txEl>
                                          </p:spTgt>
                                        </p:tgtEl>
                                        <p:attrNameLst>
                                          <p:attrName>ppt_y</p:attrName>
                                        </p:attrNameLst>
                                      </p:cBhvr>
                                      <p:tavLst>
                                        <p:tav tm="0">
                                          <p:val>
                                            <p:strVal val="#ppt_y+0.31"/>
                                          </p:val>
                                        </p:tav>
                                        <p:tav tm="100000">
                                          <p:val>
                                            <p:strVal val="#ppt_y+0.31"/>
                                          </p:val>
                                        </p:tav>
                                      </p:tavLst>
                                    </p:anim>
                                    <p:anim calcmode="lin" valueType="num">
                                      <p:cBhvr>
                                        <p:cTn id="39" dur="600" decel="50000" fill="hold">
                                          <p:stCondLst>
                                            <p:cond delay="400"/>
                                          </p:stCondLst>
                                        </p:cTn>
                                        <p:tgtEl>
                                          <p:spTgt spid="6">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0" dur="600" decel="50000" fill="hold">
                                          <p:stCondLst>
                                            <p:cond delay="400"/>
                                          </p:stCondLst>
                                        </p:cTn>
                                        <p:tgtEl>
                                          <p:spTgt spid="6">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1" presetID="43"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100"/>
                                        <p:tgtEl>
                                          <p:spTgt spid="6">
                                            <p:txEl>
                                              <p:pRg st="4" end="4"/>
                                            </p:txEl>
                                          </p:spTgt>
                                        </p:tgtEl>
                                      </p:cBhvr>
                                    </p:animEffect>
                                    <p:anim calcmode="lin" valueType="num">
                                      <p:cBhvr>
                                        <p:cTn id="44" dur="4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5" dur="400" fill="hold"/>
                                        <p:tgtEl>
                                          <p:spTgt spid="6">
                                            <p:txEl>
                                              <p:pRg st="4" end="4"/>
                                            </p:txEl>
                                          </p:spTgt>
                                        </p:tgtEl>
                                        <p:attrNameLst>
                                          <p:attrName>ppt_y</p:attrName>
                                        </p:attrNameLst>
                                      </p:cBhvr>
                                      <p:tavLst>
                                        <p:tav tm="0">
                                          <p:val>
                                            <p:strVal val="#ppt_y+0.31"/>
                                          </p:val>
                                        </p:tav>
                                        <p:tav tm="100000">
                                          <p:val>
                                            <p:strVal val="#ppt_y+0.31"/>
                                          </p:val>
                                        </p:tav>
                                      </p:tavLst>
                                    </p:anim>
                                    <p:anim calcmode="lin" valueType="num">
                                      <p:cBhvr>
                                        <p:cTn id="46" dur="600" decel="50000" fill="hold">
                                          <p:stCondLst>
                                            <p:cond delay="400"/>
                                          </p:stCondLst>
                                        </p:cTn>
                                        <p:tgtEl>
                                          <p:spTgt spid="6">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7" dur="600" decel="50000" fill="hold">
                                          <p:stCondLst>
                                            <p:cond delay="400"/>
                                          </p:stCondLst>
                                        </p:cTn>
                                        <p:tgtEl>
                                          <p:spTgt spid="6">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8" presetID="43" presetClass="entr" presetSubtype="0"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100"/>
                                        <p:tgtEl>
                                          <p:spTgt spid="6">
                                            <p:txEl>
                                              <p:pRg st="5" end="5"/>
                                            </p:txEl>
                                          </p:spTgt>
                                        </p:tgtEl>
                                      </p:cBhvr>
                                    </p:animEffect>
                                    <p:anim calcmode="lin" valueType="num">
                                      <p:cBhvr>
                                        <p:cTn id="51" dur="4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2" dur="400" fill="hold"/>
                                        <p:tgtEl>
                                          <p:spTgt spid="6">
                                            <p:txEl>
                                              <p:pRg st="5" end="5"/>
                                            </p:txEl>
                                          </p:spTgt>
                                        </p:tgtEl>
                                        <p:attrNameLst>
                                          <p:attrName>ppt_y</p:attrName>
                                        </p:attrNameLst>
                                      </p:cBhvr>
                                      <p:tavLst>
                                        <p:tav tm="0">
                                          <p:val>
                                            <p:strVal val="#ppt_y+0.31"/>
                                          </p:val>
                                        </p:tav>
                                        <p:tav tm="100000">
                                          <p:val>
                                            <p:strVal val="#ppt_y+0.31"/>
                                          </p:val>
                                        </p:tav>
                                      </p:tavLst>
                                    </p:anim>
                                    <p:anim calcmode="lin" valueType="num">
                                      <p:cBhvr>
                                        <p:cTn id="53" dur="600" decel="50000" fill="hold">
                                          <p:stCondLst>
                                            <p:cond delay="400"/>
                                          </p:stCondLst>
                                        </p:cTn>
                                        <p:tgtEl>
                                          <p:spTgt spid="6">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4" dur="600" decel="50000" fill="hold">
                                          <p:stCondLst>
                                            <p:cond delay="400"/>
                                          </p:stCondLst>
                                        </p:cTn>
                                        <p:tgtEl>
                                          <p:spTgt spid="6">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5" presetID="43" presetClass="entr" presetSubtype="0" fill="hold"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fade">
                                      <p:cBhvr>
                                        <p:cTn id="57" dur="100"/>
                                        <p:tgtEl>
                                          <p:spTgt spid="6">
                                            <p:txEl>
                                              <p:pRg st="6" end="6"/>
                                            </p:txEl>
                                          </p:spTgt>
                                        </p:tgtEl>
                                      </p:cBhvr>
                                    </p:animEffect>
                                    <p:anim calcmode="lin" valueType="num">
                                      <p:cBhvr>
                                        <p:cTn id="58" dur="4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9" dur="400" fill="hold"/>
                                        <p:tgtEl>
                                          <p:spTgt spid="6">
                                            <p:txEl>
                                              <p:pRg st="6" end="6"/>
                                            </p:txEl>
                                          </p:spTgt>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6">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6">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695325" y="466725"/>
            <a:ext cx="10096500" cy="2000548"/>
          </a:xfrm>
          <a:prstGeom prst="rect">
            <a:avLst/>
          </a:prstGeom>
          <a:noFill/>
        </p:spPr>
        <p:txBody>
          <a:bodyPr wrap="square" rtlCol="0">
            <a:spAutoFit/>
          </a:bodyPr>
          <a:lstStyle/>
          <a:p>
            <a:r>
              <a:rPr lang="vi-VN" sz="4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Cấu trúc cơ bản của một mạng lưới Bootstrap </a:t>
            </a:r>
            <a:r>
              <a:rPr lang="vi-VN" sz="40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4</a:t>
            </a:r>
            <a:r>
              <a:rPr lang="en-US" sz="40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a:t>
            </a:r>
            <a:endParaRPr lang="vi-VN" sz="4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a:p>
            <a:endParaRPr lang="en-US" sz="4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ndParaRPr>
          </a:p>
        </p:txBody>
      </p:sp>
      <p:sp>
        <p:nvSpPr>
          <p:cNvPr id="6" name="TextBox 5"/>
          <p:cNvSpPr txBox="1"/>
          <p:nvPr/>
        </p:nvSpPr>
        <p:spPr>
          <a:xfrm>
            <a:off x="1495514" y="1751888"/>
            <a:ext cx="8135596" cy="1015663"/>
          </a:xfrm>
          <a:prstGeom prst="rect">
            <a:avLst/>
          </a:prstGeom>
          <a:noFill/>
        </p:spPr>
        <p:txBody>
          <a:bodyPr wrap="square" rtlCol="0">
            <a:spAutoFit/>
          </a:bodyPr>
          <a:lstStyle/>
          <a:p>
            <a:r>
              <a:rPr lang="vi-VN" sz="2000" smtClean="0">
                <a:solidFill>
                  <a:schemeClr val="accent4">
                    <a:lumMod val="50000"/>
                  </a:schemeClr>
                </a:solidFill>
                <a:latin typeface="+mj-lt"/>
                <a:sym typeface="Wingdings 2" panose="05020102010507070707" pitchFamily="18" charset="2"/>
              </a:rPr>
              <a:t></a:t>
            </a:r>
            <a:r>
              <a:rPr lang="vi-VN" sz="2000" smtClean="0">
                <a:solidFill>
                  <a:schemeClr val="accent4">
                    <a:lumMod val="50000"/>
                  </a:schemeClr>
                </a:solidFill>
                <a:latin typeface="+mj-lt"/>
              </a:rPr>
              <a:t>Để </a:t>
            </a:r>
            <a:r>
              <a:rPr lang="vi-VN" sz="2000">
                <a:solidFill>
                  <a:schemeClr val="accent4">
                    <a:lumMod val="50000"/>
                  </a:schemeClr>
                </a:solidFill>
                <a:latin typeface="+mj-lt"/>
              </a:rPr>
              <a:t>định nghĩa một lưới BS4, bạn định nghĩa thẻ div với lớp .row ở ngoài, bên trong là các thẻ div với các lớp col-*-* định nghĩa cách hiển thị ở các kích thước màn hình.</a:t>
            </a:r>
            <a:endParaRPr lang="en-US" sz="2000">
              <a:solidFill>
                <a:schemeClr val="accent4">
                  <a:lumMod val="50000"/>
                </a:schemeClr>
              </a:solidFill>
              <a:latin typeface="+mj-lt"/>
            </a:endParaRPr>
          </a:p>
        </p:txBody>
      </p:sp>
      <p:sp>
        <p:nvSpPr>
          <p:cNvPr id="7" name="Rectangle 6"/>
          <p:cNvSpPr/>
          <p:nvPr/>
        </p:nvSpPr>
        <p:spPr>
          <a:xfrm>
            <a:off x="2945450" y="2842106"/>
            <a:ext cx="6096000" cy="3477875"/>
          </a:xfrm>
          <a:prstGeom prst="rect">
            <a:avLst/>
          </a:prstGeom>
        </p:spPr>
        <p:txBody>
          <a:bodyPr>
            <a:spAutoFit/>
          </a:bodyPr>
          <a:lstStyle/>
          <a:p>
            <a:r>
              <a:rPr lang="en-US" sz="2000">
                <a:solidFill>
                  <a:srgbClr val="7030A0"/>
                </a:solidFill>
                <a:latin typeface="Times New Roman" panose="02020603050405020304" pitchFamily="18" charset="0"/>
                <a:cs typeface="Times New Roman" panose="02020603050405020304" pitchFamily="18" charset="0"/>
              </a:rPr>
              <a:t>&lt;!-- Điều khiển chiều rộng cột và cách hiển thị trên các thiết bị khác nhau --- dammio.com --&gt;</a:t>
            </a:r>
          </a:p>
          <a:p>
            <a:r>
              <a:rPr lang="en-US" sz="2000">
                <a:solidFill>
                  <a:srgbClr val="7030A0"/>
                </a:solidFill>
                <a:latin typeface="Times New Roman" panose="02020603050405020304" pitchFamily="18" charset="0"/>
                <a:cs typeface="Times New Roman" panose="02020603050405020304" pitchFamily="18" charset="0"/>
              </a:rPr>
              <a:t>&lt;div class="row"&gt;</a:t>
            </a:r>
          </a:p>
          <a:p>
            <a:r>
              <a:rPr lang="en-US" sz="2000">
                <a:solidFill>
                  <a:srgbClr val="7030A0"/>
                </a:solidFill>
                <a:latin typeface="Times New Roman" panose="02020603050405020304" pitchFamily="18" charset="0"/>
                <a:cs typeface="Times New Roman" panose="02020603050405020304" pitchFamily="18" charset="0"/>
              </a:rPr>
              <a:t>  &lt;div class="col-*-*"&gt;&lt;/div&gt;</a:t>
            </a:r>
          </a:p>
          <a:p>
            <a:r>
              <a:rPr lang="en-US" sz="2000">
                <a:solidFill>
                  <a:srgbClr val="7030A0"/>
                </a:solidFill>
                <a:latin typeface="Times New Roman" panose="02020603050405020304" pitchFamily="18" charset="0"/>
                <a:cs typeface="Times New Roman" panose="02020603050405020304" pitchFamily="18" charset="0"/>
              </a:rPr>
              <a:t>  &lt;div class="col-*-*"&gt;&lt;/div&gt;</a:t>
            </a:r>
          </a:p>
          <a:p>
            <a:r>
              <a:rPr lang="en-US" sz="2000">
                <a:solidFill>
                  <a:srgbClr val="7030A0"/>
                </a:solidFill>
                <a:latin typeface="Times New Roman" panose="02020603050405020304" pitchFamily="18" charset="0"/>
                <a:cs typeface="Times New Roman" panose="02020603050405020304" pitchFamily="18" charset="0"/>
              </a:rPr>
              <a:t>&lt;/div&gt;</a:t>
            </a:r>
          </a:p>
          <a:p>
            <a:r>
              <a:rPr lang="en-US" sz="2000">
                <a:solidFill>
                  <a:srgbClr val="7030A0"/>
                </a:solidFill>
                <a:latin typeface="Times New Roman" panose="02020603050405020304" pitchFamily="18" charset="0"/>
                <a:cs typeface="Times New Roman" panose="02020603050405020304" pitchFamily="18" charset="0"/>
              </a:rPr>
              <a:t>&lt;div class="row"&gt;</a:t>
            </a:r>
          </a:p>
          <a:p>
            <a:r>
              <a:rPr lang="en-US" sz="2000">
                <a:solidFill>
                  <a:srgbClr val="7030A0"/>
                </a:solidFill>
                <a:latin typeface="Times New Roman" panose="02020603050405020304" pitchFamily="18" charset="0"/>
                <a:cs typeface="Times New Roman" panose="02020603050405020304" pitchFamily="18" charset="0"/>
              </a:rPr>
              <a:t>  &lt;div class="col-*-*"&gt;&lt;/div&gt;</a:t>
            </a:r>
          </a:p>
          <a:p>
            <a:r>
              <a:rPr lang="en-US" sz="2000">
                <a:solidFill>
                  <a:srgbClr val="7030A0"/>
                </a:solidFill>
                <a:latin typeface="Times New Roman" panose="02020603050405020304" pitchFamily="18" charset="0"/>
                <a:cs typeface="Times New Roman" panose="02020603050405020304" pitchFamily="18" charset="0"/>
              </a:rPr>
              <a:t>  &lt;div class="col-*-*"&gt;&lt;/div&gt;</a:t>
            </a:r>
          </a:p>
          <a:p>
            <a:r>
              <a:rPr lang="en-US" sz="2000">
                <a:solidFill>
                  <a:srgbClr val="7030A0"/>
                </a:solidFill>
                <a:latin typeface="Times New Roman" panose="02020603050405020304" pitchFamily="18" charset="0"/>
                <a:cs typeface="Times New Roman" panose="02020603050405020304" pitchFamily="18" charset="0"/>
              </a:rPr>
              <a:t>  &lt;div class="col-*-*"&gt;&lt;/div&gt;</a:t>
            </a:r>
          </a:p>
          <a:p>
            <a:r>
              <a:rPr lang="en-US" sz="2000">
                <a:solidFill>
                  <a:srgbClr val="7030A0"/>
                </a:solidFill>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4982728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p:cTn id="15"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891123" y="164315"/>
            <a:ext cx="6820520" cy="769441"/>
          </a:xfrm>
          <a:prstGeom prst="rect">
            <a:avLst/>
          </a:prstGeom>
          <a:noFill/>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prstTxWarp prst="textChevron">
              <a:avLst/>
            </a:prstTxWarp>
            <a:spAutoFit/>
          </a:bodyPr>
          <a:lstStyle/>
          <a:p>
            <a:pPr algn="ctr"/>
            <a:r>
              <a:rPr lang="en-US" sz="4400" b="1" cap="none" spc="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Văn bản trong Bootstrap </a:t>
            </a:r>
            <a:r>
              <a:rPr lang="en-US" sz="4400" b="1" cap="none" spc="0"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4:</a:t>
            </a:r>
            <a:endParaRPr lang="en-US" sz="4400" b="1" cap="none" spc="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p:cNvSpPr txBox="1"/>
          <p:nvPr/>
        </p:nvSpPr>
        <p:spPr>
          <a:xfrm>
            <a:off x="2448732" y="1332855"/>
            <a:ext cx="7989377" cy="1938992"/>
          </a:xfrm>
          <a:prstGeom prst="rect">
            <a:avLst/>
          </a:prstGeom>
          <a:noFill/>
        </p:spPr>
        <p:txBody>
          <a:bodyPr wrap="square" rtlCol="0">
            <a:spAutoFit/>
          </a:bodyPr>
          <a:lstStyle/>
          <a:p>
            <a:r>
              <a:rPr lang="vi-VN" sz="2400" smtClean="0">
                <a:latin typeface="+mj-lt"/>
                <a:sym typeface="Wingdings 2" panose="05020102010507070707" pitchFamily="18" charset="2"/>
              </a:rPr>
              <a:t></a:t>
            </a:r>
            <a:r>
              <a:rPr lang="vi-VN" sz="2400" smtClean="0">
                <a:solidFill>
                  <a:srgbClr val="002060"/>
                </a:solidFill>
                <a:latin typeface="+mj-lt"/>
              </a:rPr>
              <a:t>Bootstrap </a:t>
            </a:r>
            <a:r>
              <a:rPr lang="vi-VN" sz="2400">
                <a:solidFill>
                  <a:srgbClr val="002060"/>
                </a:solidFill>
                <a:latin typeface="+mj-lt"/>
              </a:rPr>
              <a:t>4 dùng font chữ có kích thước mặc định là 16px, với chiều cao dòng là 1.5. Kiểu chữ mặc định là “Helvetica Neue”, Helvetica, Arial, Sans-Serif. Thêm nữa, tất cả phần tử p đều có margin-top: 0 và có margin-bottom: 1rem (mặc định là 16px).</a:t>
            </a:r>
            <a:endParaRPr lang="en-US" sz="2400">
              <a:solidFill>
                <a:srgbClr val="002060"/>
              </a:solidFill>
              <a:latin typeface="+mj-lt"/>
            </a:endParaRPr>
          </a:p>
        </p:txBody>
      </p:sp>
    </p:spTree>
    <p:extLst>
      <p:ext uri="{BB962C8B-B14F-4D97-AF65-F5344CB8AC3E}">
        <p14:creationId xmlns:p14="http://schemas.microsoft.com/office/powerpoint/2010/main" val="2415449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circle(in)">
                                      <p:cBhvr>
                                        <p:cTn id="15"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390208" y="500360"/>
            <a:ext cx="7676833" cy="830997"/>
          </a:xfrm>
          <a:prstGeom prst="rect">
            <a:avLst/>
          </a:prstGeom>
          <a:noFill/>
          <a:effectLst>
            <a:outerShdw blurRad="50800" dist="38100" algn="l" rotWithShape="0">
              <a:prstClr val="black">
                <a:alpha val="40000"/>
              </a:prstClr>
            </a:outerShdw>
          </a:effectLst>
          <a:scene3d>
            <a:camera prst="perspectiveContrastingRightFacing"/>
            <a:lightRig rig="threePt" dir="t"/>
          </a:scene3d>
        </p:spPr>
        <p:txBody>
          <a:bodyPr wrap="square" lIns="91440" tIns="45720" rIns="91440" bIns="45720">
            <a:spAutoFit/>
          </a:bodyPr>
          <a:lstStyle/>
          <a:p>
            <a:pPr algn="ctr"/>
            <a:r>
              <a:rPr lang="en-US" sz="4800" b="0" cap="none" spc="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Các lớp định nghĩa văn </a:t>
            </a:r>
            <a:r>
              <a:rPr lang="en-US" sz="4800" b="0" cap="none" spc="0" smtClean="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bản:</a:t>
            </a:r>
            <a:endParaRPr lang="en-US" sz="4800" b="0" cap="none" spc="0">
              <a:ln w="0"/>
              <a:gradFill>
                <a:gsLst>
                  <a:gs pos="21000">
                    <a:srgbClr val="53575C"/>
                  </a:gs>
                  <a:gs pos="88000">
                    <a:srgbClr val="C5C7CA"/>
                  </a:gs>
                </a:gsLst>
                <a:lin ang="5400000"/>
              </a:gradFill>
              <a:effectLst/>
            </a:endParaRPr>
          </a:p>
        </p:txBody>
      </p:sp>
      <p:sp>
        <p:nvSpPr>
          <p:cNvPr id="6" name="TextBox 5"/>
          <p:cNvSpPr txBox="1"/>
          <p:nvPr/>
        </p:nvSpPr>
        <p:spPr>
          <a:xfrm>
            <a:off x="2838608" y="1752600"/>
            <a:ext cx="8010367" cy="4985980"/>
          </a:xfrm>
          <a:prstGeom prst="rect">
            <a:avLst/>
          </a:prstGeom>
          <a:noFill/>
        </p:spPr>
        <p:txBody>
          <a:bodyPr wrap="square" rtlCol="0">
            <a:spAutoFit/>
          </a:bodyPr>
          <a:lstStyle/>
          <a:p>
            <a:r>
              <a:rPr lang="vi-VN" sz="2000">
                <a:latin typeface="+mj-lt"/>
              </a:rPr>
              <a:t>Bootstrap 4 chứa một số lớp khác dùng để định nghĩa văn bản sau đây</a:t>
            </a:r>
            <a:r>
              <a:rPr lang="vi-VN" sz="2000" smtClean="0">
                <a:latin typeface="+mj-lt"/>
              </a:rPr>
              <a:t>.</a:t>
            </a:r>
            <a:endParaRPr lang="en-US" sz="2000" smtClean="0">
              <a:latin typeface="+mj-lt"/>
            </a:endParaRPr>
          </a:p>
          <a:p>
            <a:r>
              <a:rPr lang="en-US" sz="2000" smtClean="0">
                <a:latin typeface="+mj-lt"/>
              </a:rPr>
              <a:t>  </a:t>
            </a:r>
            <a:r>
              <a:rPr lang="vi-VN" sz="2000" smtClean="0">
                <a:latin typeface="+mj-lt"/>
              </a:rPr>
              <a:t>.</a:t>
            </a:r>
            <a:r>
              <a:rPr lang="vi-VN" sz="2000">
                <a:latin typeface="+mj-lt"/>
              </a:rPr>
              <a:t>font-weight-bold: in đậm</a:t>
            </a:r>
          </a:p>
          <a:p>
            <a:r>
              <a:rPr lang="en-US" sz="2000" smtClean="0">
                <a:latin typeface="+mj-lt"/>
              </a:rPr>
              <a:t>  </a:t>
            </a:r>
            <a:r>
              <a:rPr lang="vi-VN" sz="2000" smtClean="0">
                <a:latin typeface="+mj-lt"/>
              </a:rPr>
              <a:t>.</a:t>
            </a:r>
            <a:r>
              <a:rPr lang="vi-VN" sz="2000">
                <a:latin typeface="+mj-lt"/>
              </a:rPr>
              <a:t>font-italic: in nghiêng</a:t>
            </a:r>
          </a:p>
          <a:p>
            <a:r>
              <a:rPr lang="en-US" sz="2000" smtClean="0">
                <a:latin typeface="+mj-lt"/>
              </a:rPr>
              <a:t>  </a:t>
            </a:r>
            <a:r>
              <a:rPr lang="vi-VN" sz="2000" smtClean="0">
                <a:latin typeface="+mj-lt"/>
              </a:rPr>
              <a:t>.</a:t>
            </a:r>
            <a:r>
              <a:rPr lang="vi-VN" sz="2000">
                <a:latin typeface="+mj-lt"/>
              </a:rPr>
              <a:t>font-weight-light: in nhạt</a:t>
            </a:r>
          </a:p>
          <a:p>
            <a:r>
              <a:rPr lang="en-US" sz="2000" smtClean="0">
                <a:latin typeface="+mj-lt"/>
              </a:rPr>
              <a:t>  </a:t>
            </a:r>
            <a:r>
              <a:rPr lang="vi-VN" sz="2000" smtClean="0">
                <a:latin typeface="+mj-lt"/>
              </a:rPr>
              <a:t>.</a:t>
            </a:r>
            <a:r>
              <a:rPr lang="vi-VN" sz="2000">
                <a:latin typeface="+mj-lt"/>
              </a:rPr>
              <a:t>font-weight-normal: in bình thường</a:t>
            </a:r>
          </a:p>
          <a:p>
            <a:r>
              <a:rPr lang="en-US" sz="2000" smtClean="0">
                <a:latin typeface="+mj-lt"/>
              </a:rPr>
              <a:t>  </a:t>
            </a:r>
            <a:r>
              <a:rPr lang="vi-VN" sz="2000" smtClean="0">
                <a:latin typeface="+mj-lt"/>
              </a:rPr>
              <a:t>.</a:t>
            </a:r>
            <a:r>
              <a:rPr lang="vi-VN" sz="2000">
                <a:latin typeface="+mj-lt"/>
              </a:rPr>
              <a:t>lead: làm văn bản nổi bật</a:t>
            </a:r>
          </a:p>
          <a:p>
            <a:r>
              <a:rPr lang="en-US" sz="2000" smtClean="0">
                <a:latin typeface="+mj-lt"/>
              </a:rPr>
              <a:t>  </a:t>
            </a:r>
            <a:r>
              <a:rPr lang="vi-VN" sz="2000" smtClean="0">
                <a:latin typeface="+mj-lt"/>
              </a:rPr>
              <a:t>.</a:t>
            </a:r>
            <a:r>
              <a:rPr lang="vi-VN" sz="2000">
                <a:latin typeface="+mj-lt"/>
              </a:rPr>
              <a:t>small: chữ nhỏ (85% bình thường)</a:t>
            </a:r>
          </a:p>
          <a:p>
            <a:r>
              <a:rPr lang="en-US" sz="2000" smtClean="0">
                <a:latin typeface="+mj-lt"/>
              </a:rPr>
              <a:t>  </a:t>
            </a:r>
            <a:r>
              <a:rPr lang="vi-VN" sz="2000" smtClean="0">
                <a:latin typeface="+mj-lt"/>
              </a:rPr>
              <a:t>.text-left</a:t>
            </a:r>
            <a:r>
              <a:rPr lang="vi-VN" sz="2000">
                <a:latin typeface="+mj-lt"/>
              </a:rPr>
              <a:t>, .text-center:, .text-right canh trái, canh giữa, canh phải</a:t>
            </a:r>
          </a:p>
          <a:p>
            <a:r>
              <a:rPr lang="en-US" sz="2000" smtClean="0">
                <a:latin typeface="+mj-lt"/>
              </a:rPr>
              <a:t>  </a:t>
            </a:r>
            <a:r>
              <a:rPr lang="vi-VN" sz="2000" smtClean="0">
                <a:latin typeface="+mj-lt"/>
              </a:rPr>
              <a:t>.</a:t>
            </a:r>
            <a:r>
              <a:rPr lang="vi-VN" sz="2000">
                <a:latin typeface="+mj-lt"/>
              </a:rPr>
              <a:t>text-*-left, .text-*-center, .text-*-right: canh trái, canh giữa, canh phải tùy </a:t>
            </a:r>
            <a:r>
              <a:rPr lang="en-US" sz="2000" smtClean="0">
                <a:latin typeface="+mj-lt"/>
              </a:rPr>
              <a:t>       </a:t>
            </a:r>
            <a:r>
              <a:rPr lang="vi-VN" sz="2000" smtClean="0">
                <a:latin typeface="+mj-lt"/>
              </a:rPr>
              <a:t>theo </a:t>
            </a:r>
            <a:r>
              <a:rPr lang="vi-VN" sz="2000">
                <a:latin typeface="+mj-lt"/>
              </a:rPr>
              <a:t>màn hình small, medium, large hay xlarge.</a:t>
            </a:r>
          </a:p>
          <a:p>
            <a:r>
              <a:rPr lang="en-US" sz="2000" smtClean="0">
                <a:latin typeface="+mj-lt"/>
              </a:rPr>
              <a:t>  </a:t>
            </a:r>
            <a:r>
              <a:rPr lang="vi-VN" sz="2000" smtClean="0">
                <a:latin typeface="+mj-lt"/>
              </a:rPr>
              <a:t>.</a:t>
            </a:r>
            <a:r>
              <a:rPr lang="vi-VN" sz="2000">
                <a:latin typeface="+mj-lt"/>
              </a:rPr>
              <a:t>text-monospace: văn bản khoảng trống đơn</a:t>
            </a:r>
          </a:p>
          <a:p>
            <a:r>
              <a:rPr lang="en-US" sz="2000" smtClean="0">
                <a:latin typeface="+mj-lt"/>
              </a:rPr>
              <a:t>  </a:t>
            </a:r>
            <a:r>
              <a:rPr lang="vi-VN" sz="2000" smtClean="0">
                <a:latin typeface="+mj-lt"/>
              </a:rPr>
              <a:t>.</a:t>
            </a:r>
            <a:r>
              <a:rPr lang="vi-VN" sz="2000">
                <a:latin typeface="+mj-lt"/>
              </a:rPr>
              <a:t>text-nowrap: văn bản không bao</a:t>
            </a:r>
          </a:p>
          <a:p>
            <a:r>
              <a:rPr lang="en-US" sz="2000" smtClean="0">
                <a:latin typeface="+mj-lt"/>
              </a:rPr>
              <a:t>  </a:t>
            </a:r>
            <a:r>
              <a:rPr lang="vi-VN" sz="2000" smtClean="0">
                <a:latin typeface="+mj-lt"/>
              </a:rPr>
              <a:t>.</a:t>
            </a:r>
            <a:r>
              <a:rPr lang="vi-VN" sz="2000">
                <a:latin typeface="+mj-lt"/>
              </a:rPr>
              <a:t>text-lowercase, .text-uppercase, .text-capitalize: văn bản thường, văn bản </a:t>
            </a:r>
            <a:r>
              <a:rPr lang="en-US" sz="2000" smtClean="0">
                <a:latin typeface="+mj-lt"/>
              </a:rPr>
              <a:t> </a:t>
            </a:r>
            <a:r>
              <a:rPr lang="vi-VN" sz="2000" smtClean="0">
                <a:latin typeface="+mj-lt"/>
              </a:rPr>
              <a:t>hoa </a:t>
            </a:r>
            <a:r>
              <a:rPr lang="vi-VN" sz="2000">
                <a:latin typeface="+mj-lt"/>
              </a:rPr>
              <a:t>chữ đầu, văn bản in hoa</a:t>
            </a:r>
          </a:p>
          <a:p>
            <a:r>
              <a:rPr lang="en-US" sz="2000" smtClean="0">
                <a:latin typeface="+mj-lt"/>
              </a:rPr>
              <a:t>  </a:t>
            </a:r>
            <a:r>
              <a:rPr lang="vi-VN" sz="2000" smtClean="0">
                <a:latin typeface="+mj-lt"/>
              </a:rPr>
              <a:t>.</a:t>
            </a:r>
            <a:r>
              <a:rPr lang="vi-VN" sz="2000">
                <a:latin typeface="+mj-lt"/>
              </a:rPr>
              <a:t>text-justify: canh đều</a:t>
            </a:r>
          </a:p>
          <a:p>
            <a:endParaRPr lang="en-US"/>
          </a:p>
        </p:txBody>
      </p:sp>
    </p:spTree>
    <p:extLst>
      <p:ext uri="{BB962C8B-B14F-4D97-AF65-F5344CB8AC3E}">
        <p14:creationId xmlns:p14="http://schemas.microsoft.com/office/powerpoint/2010/main" val="2332741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1000"/>
                                        <p:tgtEl>
                                          <p:spTgt spid="6">
                                            <p:txEl>
                                              <p:pRg st="4" end="4"/>
                                            </p:txEl>
                                          </p:spTgt>
                                        </p:tgtEl>
                                      </p:cBhvr>
                                    </p:animEffect>
                                    <p:anim calcmode="lin" valueType="num">
                                      <p:cBhvr>
                                        <p:cTn id="3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1000"/>
                                        <p:tgtEl>
                                          <p:spTgt spid="6">
                                            <p:txEl>
                                              <p:pRg st="5" end="5"/>
                                            </p:txEl>
                                          </p:spTgt>
                                        </p:tgtEl>
                                      </p:cBhvr>
                                    </p:animEffect>
                                    <p:anim calcmode="lin" valueType="num">
                                      <p:cBhvr>
                                        <p:cTn id="3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1000"/>
                                        <p:tgtEl>
                                          <p:spTgt spid="6">
                                            <p:txEl>
                                              <p:pRg st="7" end="7"/>
                                            </p:txEl>
                                          </p:spTgt>
                                        </p:tgtEl>
                                      </p:cBhvr>
                                    </p:animEffect>
                                    <p:anim calcmode="lin" valueType="num">
                                      <p:cBhvr>
                                        <p:cTn id="4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fade">
                                      <p:cBhvr>
                                        <p:cTn id="52" dur="1000"/>
                                        <p:tgtEl>
                                          <p:spTgt spid="6">
                                            <p:txEl>
                                              <p:pRg st="8" end="8"/>
                                            </p:txEl>
                                          </p:spTgt>
                                        </p:tgtEl>
                                      </p:cBhvr>
                                    </p:animEffect>
                                    <p:anim calcmode="lin" valueType="num">
                                      <p:cBhvr>
                                        <p:cTn id="5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6">
                                            <p:txEl>
                                              <p:pRg st="9" end="9"/>
                                            </p:txEl>
                                          </p:spTgt>
                                        </p:tgtEl>
                                        <p:attrNameLst>
                                          <p:attrName>style.visibility</p:attrName>
                                        </p:attrNameLst>
                                      </p:cBhvr>
                                      <p:to>
                                        <p:strVal val="visible"/>
                                      </p:to>
                                    </p:set>
                                    <p:animEffect transition="in" filter="fade">
                                      <p:cBhvr>
                                        <p:cTn id="57" dur="1000"/>
                                        <p:tgtEl>
                                          <p:spTgt spid="6">
                                            <p:txEl>
                                              <p:pRg st="9" end="9"/>
                                            </p:txEl>
                                          </p:spTgt>
                                        </p:tgtEl>
                                      </p:cBhvr>
                                    </p:animEffect>
                                    <p:anim calcmode="lin" valueType="num">
                                      <p:cBhvr>
                                        <p:cTn id="5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9" end="9"/>
                                            </p:txEl>
                                          </p:spTgt>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6">
                                            <p:txEl>
                                              <p:pRg st="10" end="10"/>
                                            </p:txEl>
                                          </p:spTgt>
                                        </p:tgtEl>
                                        <p:attrNameLst>
                                          <p:attrName>style.visibility</p:attrName>
                                        </p:attrNameLst>
                                      </p:cBhvr>
                                      <p:to>
                                        <p:strVal val="visible"/>
                                      </p:to>
                                    </p:set>
                                    <p:animEffect transition="in" filter="fade">
                                      <p:cBhvr>
                                        <p:cTn id="62" dur="1000"/>
                                        <p:tgtEl>
                                          <p:spTgt spid="6">
                                            <p:txEl>
                                              <p:pRg st="10" end="10"/>
                                            </p:txEl>
                                          </p:spTgt>
                                        </p:tgtEl>
                                      </p:cBhvr>
                                    </p:animEffect>
                                    <p:anim calcmode="lin" valueType="num">
                                      <p:cBhvr>
                                        <p:cTn id="6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Effect transition="in" filter="fade">
                                      <p:cBhvr>
                                        <p:cTn id="67" dur="1000"/>
                                        <p:tgtEl>
                                          <p:spTgt spid="6">
                                            <p:txEl>
                                              <p:pRg st="11" end="11"/>
                                            </p:txEl>
                                          </p:spTgt>
                                        </p:tgtEl>
                                      </p:cBhvr>
                                    </p:animEffect>
                                    <p:anim calcmode="lin" valueType="num">
                                      <p:cBhvr>
                                        <p:cTn id="68"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1000"/>
                                        <p:tgtEl>
                                          <p:spTgt spid="6">
                                            <p:txEl>
                                              <p:pRg st="12" end="12"/>
                                            </p:txEl>
                                          </p:spTgt>
                                        </p:tgtEl>
                                      </p:cBhvr>
                                    </p:animEffect>
                                    <p:anim calcmode="lin" valueType="num">
                                      <p:cBhvr>
                                        <p:cTn id="73"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248193" y="255132"/>
            <a:ext cx="7387086" cy="830997"/>
          </a:xfrm>
          <a:prstGeom prst="rect">
            <a:avLst/>
          </a:prstGeom>
          <a:noFill/>
          <a:effectLst>
            <a:outerShdw blurRad="76200" dir="13500000" sy="23000" kx="1200000" algn="br" rotWithShape="0">
              <a:prstClr val="black">
                <a:alpha val="20000"/>
              </a:prstClr>
            </a:outerShdw>
          </a:effectLst>
          <a:scene3d>
            <a:camera prst="perspectiveHeroicExtremeRightFacing"/>
            <a:lightRig rig="threePt" dir="t"/>
          </a:scene3d>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cap="none" spc="0">
                <a:ln/>
                <a:solidFill>
                  <a:schemeClr val="accent3"/>
                </a:solidFill>
                <a:effectLst/>
                <a:latin typeface="Times New Roman" panose="02020603050405020304" pitchFamily="18" charset="0"/>
                <a:cs typeface="Times New Roman" panose="02020603050405020304" pitchFamily="18" charset="0"/>
              </a:rPr>
              <a:t>Màu sắc trong Bootstrap </a:t>
            </a:r>
            <a:r>
              <a:rPr lang="en-US" sz="4800" b="1" cap="none" spc="0" smtClean="0">
                <a:ln/>
                <a:solidFill>
                  <a:schemeClr val="accent3"/>
                </a:solidFill>
                <a:effectLst/>
                <a:latin typeface="Times New Roman" panose="02020603050405020304" pitchFamily="18" charset="0"/>
                <a:cs typeface="Times New Roman" panose="02020603050405020304" pitchFamily="18" charset="0"/>
              </a:rPr>
              <a:t>4:</a:t>
            </a:r>
            <a:endParaRPr lang="en-US" sz="4800" b="1" cap="none" spc="0">
              <a:ln/>
              <a:solidFill>
                <a:schemeClr val="accent3"/>
              </a:solidFill>
              <a:effectLst/>
            </a:endParaRPr>
          </a:p>
        </p:txBody>
      </p:sp>
      <p:sp>
        <p:nvSpPr>
          <p:cNvPr id="8" name="TextBox 7"/>
          <p:cNvSpPr txBox="1"/>
          <p:nvPr/>
        </p:nvSpPr>
        <p:spPr>
          <a:xfrm>
            <a:off x="1803161" y="4539937"/>
            <a:ext cx="9015813" cy="1631216"/>
          </a:xfrm>
          <a:prstGeom prst="rect">
            <a:avLst/>
          </a:prstGeom>
          <a:noFill/>
        </p:spPr>
        <p:txBody>
          <a:bodyPr wrap="square" rtlCol="0">
            <a:prstTxWarp prst="textChevron">
              <a:avLst/>
            </a:prstTxWarp>
            <a:spAutoFit/>
          </a:bodyPr>
          <a:lstStyle/>
          <a:p>
            <a:r>
              <a:rPr lang="vi-VN" sz="2000">
                <a:solidFill>
                  <a:schemeClr val="accent2">
                    <a:lumMod val="75000"/>
                  </a:schemeClr>
                </a:solidFill>
              </a:rPr>
              <a:t>Bootstrap 4 có 4 lớp bối cảnh có thể dùng để định nghĩa “ý nghĩa bằng màu sắc”, đó là: .text-muted, .text-primary, .text-success, .text-info, .text-warning, .text-danger, .text-secondary, .text-white, .text-dark, .text-body (mặc định là màu văn bản chính của trang web, thường màu đen) và .text-light. Sau đây, bạn có thể xem ví dụ để nhận biết các màu sắc của các lớp.</a:t>
            </a:r>
            <a:br>
              <a:rPr lang="vi-VN" sz="2000">
                <a:solidFill>
                  <a:schemeClr val="accent2">
                    <a:lumMod val="75000"/>
                  </a:schemeClr>
                </a:solidFill>
              </a:rPr>
            </a:br>
            <a:r>
              <a:rPr lang="vi-VN" sz="2000">
                <a:solidFill>
                  <a:schemeClr val="accent2">
                    <a:lumMod val="75000"/>
                  </a:schemeClr>
                </a:solidFill>
              </a:rPr>
              <a:t/>
            </a:r>
            <a:br>
              <a:rPr lang="vi-VN" sz="2000">
                <a:solidFill>
                  <a:schemeClr val="accent2">
                    <a:lumMod val="75000"/>
                  </a:schemeClr>
                </a:solidFill>
              </a:rPr>
            </a:br>
            <a:endParaRPr lang="en-US" sz="2000">
              <a:solidFill>
                <a:schemeClr val="accent2">
                  <a:lumMod val="75000"/>
                </a:schemeClr>
              </a:solidFill>
            </a:endParaRPr>
          </a:p>
        </p:txBody>
      </p:sp>
      <p:sp>
        <p:nvSpPr>
          <p:cNvPr id="9" name="TextBox 8"/>
          <p:cNvSpPr txBox="1"/>
          <p:nvPr/>
        </p:nvSpPr>
        <p:spPr>
          <a:xfrm>
            <a:off x="2521010" y="1380649"/>
            <a:ext cx="2632105" cy="523220"/>
          </a:xfrm>
          <a:prstGeom prst="rect">
            <a:avLst/>
          </a:prstGeom>
          <a:noFill/>
        </p:spPr>
        <p:txBody>
          <a:bodyPr wrap="square" rtlCol="0">
            <a:spAutoFit/>
          </a:bodyPr>
          <a:lstStyle/>
          <a:p>
            <a:r>
              <a:rPr lang="en-US" sz="2800" b="1" u="sng">
                <a:latin typeface="Times New Roman" panose="02020603050405020304" pitchFamily="18" charset="0"/>
                <a:cs typeface="Times New Roman" panose="02020603050405020304" pitchFamily="18" charset="0"/>
              </a:rPr>
              <a:t>Màu </a:t>
            </a:r>
            <a:r>
              <a:rPr lang="en-US" sz="2800" b="1" u="sng" smtClean="0">
                <a:latin typeface="Times New Roman" panose="02020603050405020304" pitchFamily="18" charset="0"/>
                <a:cs typeface="Times New Roman" panose="02020603050405020304" pitchFamily="18" charset="0"/>
              </a:rPr>
              <a:t>nền:</a:t>
            </a:r>
            <a:endParaRPr lang="en-US" sz="2800" b="1" u="sng">
              <a:latin typeface="Times New Roman" panose="02020603050405020304" pitchFamily="18" charset="0"/>
              <a:cs typeface="Times New Roman" panose="02020603050405020304" pitchFamily="18" charset="0"/>
            </a:endParaRPr>
          </a:p>
        </p:txBody>
      </p:sp>
      <p:sp>
        <p:nvSpPr>
          <p:cNvPr id="10" name="TextBox 9"/>
          <p:cNvSpPr txBox="1"/>
          <p:nvPr/>
        </p:nvSpPr>
        <p:spPr>
          <a:xfrm>
            <a:off x="3520868" y="2025354"/>
            <a:ext cx="8468882" cy="1938992"/>
          </a:xfrm>
          <a:prstGeom prst="rect">
            <a:avLst/>
          </a:prstGeom>
          <a:noFill/>
        </p:spPr>
        <p:txBody>
          <a:bodyPr wrap="square" rtlCol="0">
            <a:spAutoFit/>
          </a:bodyPr>
          <a:lstStyle/>
          <a:p>
            <a:r>
              <a:rPr lang="vi-VN" sz="2400">
                <a:latin typeface="+mj-lt"/>
              </a:rPr>
              <a:t>Các lớp dùng để định nghĩa màu nền là: .bg-primary, .bg-success, .bg-info, .bg-warning, .bg-danger, .bg-secondary, .bg-dark và .bg-light. Lưu ý màu nền không áp dụng cho màu chữ, do đó, trong một số trường hợp bạn phải lớp .text-* cùng với màu nền để định nghĩa màu chữ.</a:t>
            </a:r>
            <a:endParaRPr lang="en-US" sz="2400">
              <a:latin typeface="+mj-lt"/>
            </a:endParaRPr>
          </a:p>
        </p:txBody>
      </p:sp>
    </p:spTree>
    <p:extLst>
      <p:ext uri="{BB962C8B-B14F-4D97-AF65-F5344CB8AC3E}">
        <p14:creationId xmlns:p14="http://schemas.microsoft.com/office/powerpoint/2010/main" val="2108112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anim calcmode="lin" valueType="num">
                                      <p:cBhvr>
                                        <p:cTn id="8" dur="400" fill="hold"/>
                                        <p:tgtEl>
                                          <p:spTgt spid="7"/>
                                        </p:tgtEl>
                                        <p:attrNameLst>
                                          <p:attrName>ppt_x</p:attrName>
                                        </p:attrNameLst>
                                      </p:cBhvr>
                                      <p:tavLst>
                                        <p:tav tm="0">
                                          <p:val>
                                            <p:strVal val="#ppt_x"/>
                                          </p:val>
                                        </p:tav>
                                        <p:tav tm="100000">
                                          <p:val>
                                            <p:strVal val="#ppt_x"/>
                                          </p:val>
                                        </p:tav>
                                      </p:tavLst>
                                    </p:anim>
                                    <p:anim calcmode="lin" valueType="num">
                                      <p:cBhvr>
                                        <p:cTn id="9" dur="400" fill="hold"/>
                                        <p:tgtEl>
                                          <p:spTgt spid="7"/>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6" dur="500"/>
                                        <p:tgtEl>
                                          <p:spTgt spid="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1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72047" y="207043"/>
            <a:ext cx="3050836"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Màu </a:t>
            </a:r>
            <a:r>
              <a:rPr lang="en-US" sz="5400" b="1" cap="none" spc="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nền:</a:t>
            </a:r>
            <a:endPar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TextBox 1"/>
          <p:cNvSpPr txBox="1"/>
          <p:nvPr/>
        </p:nvSpPr>
        <p:spPr>
          <a:xfrm>
            <a:off x="1324598" y="1239140"/>
            <a:ext cx="8272329" cy="1323439"/>
          </a:xfrm>
          <a:prstGeom prst="rect">
            <a:avLst/>
          </a:prstGeom>
          <a:noFill/>
        </p:spPr>
        <p:txBody>
          <a:bodyPr wrap="square" rtlCol="0">
            <a:spAutoFit/>
          </a:bodyPr>
          <a:lstStyle/>
          <a:p>
            <a:r>
              <a:rPr lang="vi-VN" sz="2000">
                <a:solidFill>
                  <a:schemeClr val="tx2">
                    <a:lumMod val="50000"/>
                  </a:schemeClr>
                </a:solidFill>
                <a:latin typeface="+mj-lt"/>
              </a:rPr>
              <a:t>Các lớp dùng để định nghĩa màu nền là: .bg-primary, .bg-success, .bg-info, .bg-warning, .bg-danger, .bg-secondary, .bg-dark và .bg-light. Lưu ý màu nền không áp dụng cho màu chữ, do đó, trong một số trường hợp bạn phải lớp .text-* cùng với màu nền để định nghĩa màu chữ.</a:t>
            </a:r>
            <a:endParaRPr lang="en-US" sz="2000">
              <a:solidFill>
                <a:schemeClr val="tx2">
                  <a:lumMod val="50000"/>
                </a:schemeClr>
              </a:solidFill>
              <a:latin typeface="+mj-lt"/>
            </a:endParaRPr>
          </a:p>
        </p:txBody>
      </p:sp>
      <p:pic>
        <p:nvPicPr>
          <p:cNvPr id="1026" name="Picture 2" descr="https://www.dammio.com/wp-content/uploads/2018/07/bs4_colors_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86" y="2671346"/>
            <a:ext cx="8720161" cy="391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98938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plus(in)">
                                      <p:cBhvr>
                                        <p:cTn id="2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661561" y="343913"/>
            <a:ext cx="3204724" cy="923330"/>
          </a:xfrm>
          <a:prstGeom prst="rect">
            <a:avLst/>
          </a:prstGeom>
          <a:effectLst>
            <a:outerShdw blurRad="152400" dist="317500" dir="5400000" sx="90000" sy="-19000" rotWithShape="0">
              <a:prstClr val="black">
                <a:alpha val="15000"/>
              </a:prstClr>
            </a:outerShdw>
          </a:effectLst>
          <a:scene3d>
            <a:camera prst="perspectiveContrastingRightFacing"/>
            <a:lightRig rig="threePt" dir="t"/>
          </a:scene3d>
        </p:spPr>
        <p:txBody>
          <a:bodyPr wrap="none">
            <a:spAutoFit/>
          </a:bodyPr>
          <a:lstStyle/>
          <a:p>
            <a:pPr algn="ctr"/>
            <a:r>
              <a:rPr lang="en-US" sz="5400" b="1">
                <a:ln/>
                <a:solidFill>
                  <a:schemeClr val="accent5">
                    <a:lumMod val="50000"/>
                  </a:schemeClr>
                </a:solidFill>
                <a:latin typeface="Times New Roman" panose="02020603050405020304" pitchFamily="18" charset="0"/>
                <a:ea typeface="Tahoma" panose="020B0604030504040204" pitchFamily="34" charset="0"/>
                <a:cs typeface="Times New Roman" panose="02020603050405020304" pitchFamily="18" charset="0"/>
              </a:rPr>
              <a:t>Hình </a:t>
            </a:r>
            <a:r>
              <a:rPr lang="en-US" sz="5400" b="1" smtClean="0">
                <a:ln/>
                <a:solidFill>
                  <a:schemeClr val="accent5">
                    <a:lumMod val="50000"/>
                  </a:schemeClr>
                </a:solidFill>
                <a:latin typeface="Times New Roman" panose="02020603050405020304" pitchFamily="18" charset="0"/>
                <a:ea typeface="Tahoma" panose="020B0604030504040204" pitchFamily="34" charset="0"/>
                <a:cs typeface="Times New Roman" panose="02020603050405020304" pitchFamily="18" charset="0"/>
              </a:rPr>
              <a:t>ảnh:</a:t>
            </a:r>
            <a:endParaRPr lang="en-US" sz="5400" b="1">
              <a:ln/>
              <a:solidFill>
                <a:schemeClr val="accent5">
                  <a:lumMod val="50000"/>
                </a:schemeClr>
              </a:solidFill>
            </a:endParaRPr>
          </a:p>
        </p:txBody>
      </p:sp>
      <p:sp>
        <p:nvSpPr>
          <p:cNvPr id="7" name="TextBox 6"/>
          <p:cNvSpPr txBox="1"/>
          <p:nvPr/>
        </p:nvSpPr>
        <p:spPr>
          <a:xfrm>
            <a:off x="2264636" y="1384419"/>
            <a:ext cx="7819401" cy="707886"/>
          </a:xfrm>
          <a:prstGeom prst="rect">
            <a:avLst/>
          </a:prstGeom>
          <a:noFill/>
        </p:spPr>
        <p:txBody>
          <a:bodyPr wrap="square" rtlCol="0">
            <a:prstTxWarp prst="textWave1">
              <a:avLst/>
            </a:prstTxWarp>
            <a:spAutoFit/>
          </a:bodyPr>
          <a:lstStyle/>
          <a:p>
            <a:r>
              <a:rPr lang="en-US" sz="2000" smtClean="0">
                <a:latin typeface="Times New Roman" panose="02020603050405020304" pitchFamily="18" charset="0"/>
                <a:cs typeface="Times New Roman" panose="02020603050405020304" pitchFamily="18" charset="0"/>
                <a:sym typeface="Wingdings 2" panose="05020102010507070707" pitchFamily="18" charset="2"/>
              </a:rPr>
              <a:t></a:t>
            </a:r>
            <a:r>
              <a:rPr lang="en-US" sz="2000" smtClean="0">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Bootstrap 4</a:t>
            </a:r>
            <a:r>
              <a:rPr lang="en-US" sz="2000">
                <a:latin typeface="Times New Roman" panose="02020603050405020304" pitchFamily="18" charset="0"/>
                <a:cs typeface="Times New Roman" panose="02020603050405020304" pitchFamily="18" charset="0"/>
              </a:rPr>
              <a:t>, bạn có thể hiển thị hình ảnh với 4 góc bo tròn, hình tròn hay hình có khung ảnh đẹp mắt bao quanh.</a:t>
            </a:r>
            <a:endParaRPr lang="en-US" sz="2000">
              <a:latin typeface="Times New Roman" panose="02020603050405020304" pitchFamily="18" charset="0"/>
              <a:cs typeface="Times New Roman" panose="02020603050405020304" pitchFamily="18" charset="0"/>
            </a:endParaRPr>
          </a:p>
        </p:txBody>
      </p:sp>
      <p:pic>
        <p:nvPicPr>
          <p:cNvPr id="2050" name="Picture 2" descr="https://www.dammio.com/wp-content/uploads/2018/10/images_b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57" y="2845749"/>
            <a:ext cx="9997473" cy="306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8084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fill="hold"/>
                                        <p:tgtEl>
                                          <p:spTgt spid="2050"/>
                                        </p:tgtEl>
                                        <p:attrNameLst>
                                          <p:attrName>ppt_w</p:attrName>
                                        </p:attrNameLst>
                                      </p:cBhvr>
                                      <p:tavLst>
                                        <p:tav tm="0">
                                          <p:val>
                                            <p:fltVal val="0"/>
                                          </p:val>
                                        </p:tav>
                                        <p:tav tm="100000">
                                          <p:val>
                                            <p:strVal val="#ppt_w"/>
                                          </p:val>
                                        </p:tav>
                                      </p:tavLst>
                                    </p:anim>
                                    <p:anim calcmode="lin" valueType="num">
                                      <p:cBhvr>
                                        <p:cTn id="20" dur="500" fill="hold"/>
                                        <p:tgtEl>
                                          <p:spTgt spid="2050"/>
                                        </p:tgtEl>
                                        <p:attrNameLst>
                                          <p:attrName>ppt_h</p:attrName>
                                        </p:attrNameLst>
                                      </p:cBhvr>
                                      <p:tavLst>
                                        <p:tav tm="0">
                                          <p:val>
                                            <p:fltVal val="0"/>
                                          </p:val>
                                        </p:tav>
                                        <p:tav tm="100000">
                                          <p:val>
                                            <p:strVal val="#ppt_h"/>
                                          </p:val>
                                        </p:tav>
                                      </p:tavLst>
                                    </p:anim>
                                    <p:anim calcmode="lin" valueType="num">
                                      <p:cBhvr>
                                        <p:cTn id="21" dur="500" fill="hold"/>
                                        <p:tgtEl>
                                          <p:spTgt spid="2050"/>
                                        </p:tgtEl>
                                        <p:attrNameLst>
                                          <p:attrName>style.rotation</p:attrName>
                                        </p:attrNameLst>
                                      </p:cBhvr>
                                      <p:tavLst>
                                        <p:tav tm="0">
                                          <p:val>
                                            <p:fltVal val="360"/>
                                          </p:val>
                                        </p:tav>
                                        <p:tav tm="100000">
                                          <p:val>
                                            <p:fltVal val="0"/>
                                          </p:val>
                                        </p:tav>
                                      </p:tavLst>
                                    </p:anim>
                                    <p:animEffect transition="in" filter="fade">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67105" y="266864"/>
            <a:ext cx="8837676" cy="769441"/>
          </a:xfrm>
          <a:prstGeom prst="rect">
            <a:avLst/>
          </a:prstGeom>
          <a:noFill/>
        </p:spPr>
        <p:txBody>
          <a:bodyPr wrap="none" lIns="91440" tIns="45720" rIns="91440" bIns="45720">
            <a:spAutoFit/>
          </a:bodyPr>
          <a:lstStyle/>
          <a:p>
            <a:pPr algn="ctr"/>
            <a:r>
              <a:rPr lang="nl-NL" sz="44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So sánh Bootstrap 3 và Bootstrap </a:t>
            </a:r>
            <a:r>
              <a:rPr lang="nl-NL" sz="4400" b="1" cap="none" spc="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4:</a:t>
            </a:r>
            <a:endParaRPr lang="en-US" sz="44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TextBox 5"/>
          <p:cNvSpPr txBox="1"/>
          <p:nvPr/>
        </p:nvSpPr>
        <p:spPr>
          <a:xfrm>
            <a:off x="1914257" y="1213502"/>
            <a:ext cx="8503066" cy="3323987"/>
          </a:xfrm>
          <a:prstGeom prst="rect">
            <a:avLst/>
          </a:prstGeom>
          <a:noFill/>
        </p:spPr>
        <p:txBody>
          <a:bodyPr wrap="square" rtlCol="0">
            <a:spAutoFit/>
          </a:bodyPr>
          <a:lstStyle/>
          <a:p>
            <a:r>
              <a:rPr lang="vi-VN" sz="2400" smtClean="0">
                <a:latin typeface="+mj-lt"/>
                <a:sym typeface="Wingdings" panose="05000000000000000000" pitchFamily="2" charset="2"/>
              </a:rPr>
              <a:t></a:t>
            </a:r>
            <a:r>
              <a:rPr lang="vi-VN" sz="2400" smtClean="0">
                <a:latin typeface="+mj-lt"/>
              </a:rPr>
              <a:t>Bootstrap </a:t>
            </a:r>
            <a:r>
              <a:rPr lang="vi-VN" sz="2400">
                <a:latin typeface="+mj-lt"/>
              </a:rPr>
              <a:t>4 là phiên bản mới nhất của Bootstrap tính đến thời điểm viết bài này, với các thành phần mới, </a:t>
            </a:r>
            <a:r>
              <a:rPr lang="vi-VN" sz="2400">
                <a:latin typeface="+mj-lt"/>
                <a:hlinkClick r:id="rId3"/>
              </a:rPr>
              <a:t>css</a:t>
            </a:r>
            <a:r>
              <a:rPr lang="vi-VN" sz="2400">
                <a:latin typeface="+mj-lt"/>
              </a:rPr>
              <a:t> nhanh hơn và khả năng đáp ứng cao hơn. Bootstrap 4 hỗ trợ tất cả các trình duyệt và nền tảng với các phiên bản ổn định và mới nhất. Tuy nhiên, một nhược điểm duy nhất đó IE9 không hỗ trợ Bootstrap 4.</a:t>
            </a:r>
          </a:p>
          <a:p>
            <a:r>
              <a:rPr lang="en-US" sz="2400" smtClean="0">
                <a:latin typeface="+mj-lt"/>
                <a:sym typeface="Wingdings" panose="05000000000000000000" pitchFamily="2" charset="2"/>
              </a:rPr>
              <a:t>	</a:t>
            </a:r>
            <a:r>
              <a:rPr lang="vi-VN" sz="2400" smtClean="0">
                <a:latin typeface="+mj-lt"/>
                <a:sym typeface="Wingdings" panose="05000000000000000000" pitchFamily="2" charset="2"/>
              </a:rPr>
              <a:t></a:t>
            </a:r>
            <a:r>
              <a:rPr lang="vi-VN" sz="2400" smtClean="0">
                <a:latin typeface="+mj-lt"/>
              </a:rPr>
              <a:t>Nếu </a:t>
            </a:r>
            <a:r>
              <a:rPr lang="vi-VN" sz="2400">
                <a:latin typeface="+mj-lt"/>
              </a:rPr>
              <a:t>bạn cần chạy giao diện web trên trình duyệt IE8 và IE9, bạn nên dùng Bootstrap 3. Đây là phiên bản ổn định, hỗ trợ các bản vá lỗi và các thay đổi tài liệu.</a:t>
            </a:r>
          </a:p>
          <a:p>
            <a:endParaRPr lang="en-US"/>
          </a:p>
        </p:txBody>
      </p:sp>
    </p:spTree>
    <p:extLst>
      <p:ext uri="{BB962C8B-B14F-4D97-AF65-F5344CB8AC3E}">
        <p14:creationId xmlns:p14="http://schemas.microsoft.com/office/powerpoint/2010/main" val="40049783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5" dur="500"/>
                                        <p:tgtEl>
                                          <p:spTgt spid="6">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49480" y="444381"/>
            <a:ext cx="4896741" cy="1323439"/>
          </a:xfrm>
          <a:prstGeom prst="rect">
            <a:avLst/>
          </a:prstGeom>
          <a:noFill/>
        </p:spPr>
        <p:txBody>
          <a:bodyPr wrap="square" rtlCol="0">
            <a:prstTxWarp prst="textCanUp">
              <a:avLst/>
            </a:prstTxWarp>
            <a:spAutoFit/>
          </a:bodyPr>
          <a:lstStyle/>
          <a:p>
            <a:r>
              <a:rPr lang="pl-PL" sz="4000" b="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Hình có góc </a:t>
            </a:r>
            <a:r>
              <a:rPr lang="pl-PL" sz="4000" b="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bo </a:t>
            </a:r>
            <a:r>
              <a:rPr lang="pl-PL" sz="4000" b="1" smtClean="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tròn</a:t>
            </a:r>
            <a:r>
              <a:rPr lang="en-US" sz="4000" b="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a:t>
            </a:r>
            <a:endParaRPr lang="pl-PL" sz="4000" b="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endParaRPr lang="en-US" sz="4000" b="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965531" y="1196411"/>
            <a:ext cx="8195417" cy="724977"/>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Để hiển thị hình có góc bo tròn, bạn có thể thêm lớp </a:t>
            </a:r>
            <a:r>
              <a:rPr lang="en-US" sz="2000" b="1">
                <a:latin typeface="Times New Roman" panose="02020603050405020304" pitchFamily="18" charset="0"/>
                <a:cs typeface="Times New Roman" panose="02020603050405020304" pitchFamily="18" charset="0"/>
              </a:rPr>
              <a:t>.rounded</a:t>
            </a:r>
            <a:r>
              <a:rPr lang="en-US" sz="2000">
                <a:latin typeface="Times New Roman" panose="02020603050405020304" pitchFamily="18" charset="0"/>
                <a:cs typeface="Times New Roman" panose="02020603050405020304" pitchFamily="18" charset="0"/>
              </a:rPr>
              <a:t> vào một thẻ hình ảnh.</a:t>
            </a:r>
            <a:endParaRPr lang="en-US" sz="20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66340" y="2002889"/>
            <a:ext cx="8280964" cy="4766269"/>
          </a:xfrm>
          <a:prstGeom prst="rect">
            <a:avLst/>
          </a:prstGeom>
        </p:spPr>
      </p:pic>
    </p:spTree>
    <p:extLst>
      <p:ext uri="{BB962C8B-B14F-4D97-AF65-F5344CB8AC3E}">
        <p14:creationId xmlns:p14="http://schemas.microsoft.com/office/powerpoint/2010/main" val="35451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4">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074" name="Picture 2" descr="https://www.dammio.com/wp-content/uploads/2018/10/rounded_b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682" y="240502"/>
            <a:ext cx="6253566" cy="2884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9966" y="3556861"/>
            <a:ext cx="3122909" cy="738664"/>
          </a:xfrm>
          <a:prstGeom prst="rect">
            <a:avLst/>
          </a:prstGeom>
          <a:noFill/>
        </p:spPr>
        <p:txBody>
          <a:bodyPr wrap="square" rtlCol="0">
            <a:spAutoFit/>
          </a:bodyPr>
          <a:lstStyle/>
          <a:p>
            <a:r>
              <a:rPr lang="en-US" sz="2400" b="1">
                <a:solidFill>
                  <a:schemeClr val="accent6">
                    <a:lumMod val="75000"/>
                  </a:schemeClr>
                </a:solidFill>
                <a:latin typeface="Times New Roman" panose="02020603050405020304" pitchFamily="18" charset="0"/>
                <a:cs typeface="Times New Roman" panose="02020603050405020304" pitchFamily="18" charset="0"/>
              </a:rPr>
              <a:t>Hình </a:t>
            </a:r>
            <a:r>
              <a:rPr lang="en-US" sz="2400" b="1">
                <a:solidFill>
                  <a:schemeClr val="accent6">
                    <a:lumMod val="75000"/>
                  </a:schemeClr>
                </a:solidFill>
                <a:latin typeface="Times New Roman" panose="02020603050405020304" pitchFamily="18" charset="0"/>
                <a:cs typeface="Times New Roman" panose="02020603050405020304" pitchFamily="18" charset="0"/>
              </a:rPr>
              <a:t>ảnh </a:t>
            </a:r>
            <a:r>
              <a:rPr lang="en-US" sz="2400" b="1" smtClean="0">
                <a:solidFill>
                  <a:schemeClr val="accent6">
                    <a:lumMod val="75000"/>
                  </a:schemeClr>
                </a:solidFill>
                <a:latin typeface="Times New Roman" panose="02020603050405020304" pitchFamily="18" charset="0"/>
                <a:cs typeface="Times New Roman" panose="02020603050405020304" pitchFamily="18" charset="0"/>
              </a:rPr>
              <a:t>tròn:</a:t>
            </a:r>
            <a:endParaRPr lang="en-US" sz="2400" b="1">
              <a:solidFill>
                <a:schemeClr val="accent6">
                  <a:lumMod val="75000"/>
                </a:schemeClr>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1712563" y="4161295"/>
            <a:ext cx="7214461"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Bạn chỉ cần lớp </a:t>
            </a:r>
            <a:r>
              <a:rPr lang="en-US" sz="2400" b="1">
                <a:latin typeface="Times New Roman" panose="02020603050405020304" pitchFamily="18" charset="0"/>
                <a:cs typeface="Times New Roman" panose="02020603050405020304" pitchFamily="18" charset="0"/>
              </a:rPr>
              <a:t>.rounded-circle</a:t>
            </a:r>
            <a:r>
              <a:rPr lang="en-US" sz="2400">
                <a:latin typeface="Times New Roman" panose="02020603050405020304" pitchFamily="18" charset="0"/>
                <a:cs typeface="Times New Roman" panose="02020603050405020304" pitchFamily="18" charset="0"/>
              </a:rPr>
              <a:t> là có thể biến hình ảnh cần hiển thị thành hình tròn.</a:t>
            </a:r>
            <a:endParaRPr lang="en-US" sz="24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63432442"/>
              </p:ext>
            </p:extLst>
          </p:nvPr>
        </p:nvGraphicFramePr>
        <p:xfrm>
          <a:off x="2293749" y="5300051"/>
          <a:ext cx="8074617" cy="589305"/>
        </p:xfrm>
        <a:graphic>
          <a:graphicData uri="http://schemas.openxmlformats.org/drawingml/2006/table">
            <a:tbl>
              <a:tblPr/>
              <a:tblGrid>
                <a:gridCol w="378498"/>
                <a:gridCol w="7696119"/>
              </a:tblGrid>
              <a:tr h="589305">
                <a:tc>
                  <a:txBody>
                    <a:bodyPr/>
                    <a:lstStyle/>
                    <a:p>
                      <a:pPr algn="r" rtl="0" fontAlgn="base"/>
                      <a:r>
                        <a:rPr lang="en-US" b="0" i="0">
                          <a:solidFill>
                            <a:srgbClr val="AFAFAF"/>
                          </a:solidFill>
                          <a:effectLst/>
                          <a:latin typeface="Monaco"/>
                        </a:rPr>
                        <a:t>1</a:t>
                      </a:r>
                    </a:p>
                  </a:txBody>
                  <a:tcPr marL="0" marR="0" marT="0" marB="0" anchor="ctr">
                    <a:lnL>
                      <a:noFill/>
                    </a:lnL>
                    <a:lnR>
                      <a:noFill/>
                    </a:lnR>
                    <a:lnT>
                      <a:noFill/>
                    </a:lnT>
                    <a:lnB>
                      <a:noFill/>
                    </a:lnB>
                  </a:tcPr>
                </a:tc>
                <a:tc>
                  <a:txBody>
                    <a:bodyPr/>
                    <a:lstStyle/>
                    <a:p>
                      <a:pPr algn="l" rtl="0" fontAlgn="base"/>
                      <a:r>
                        <a:rPr lang="en-US" b="0" i="0">
                          <a:solidFill>
                            <a:schemeClr val="accent4">
                              <a:lumMod val="75000"/>
                            </a:schemeClr>
                          </a:solidFill>
                          <a:effectLst/>
                          <a:latin typeface="Monaco"/>
                        </a:rPr>
                        <a:t>&lt;img src="girl.jpg" class="rounded-circle" alt="A girl" width="300"&gt;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3617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style.rotation</p:attrName>
                                        </p:attrNameLst>
                                      </p:cBhvr>
                                      <p:tavLst>
                                        <p:tav tm="0">
                                          <p:val>
                                            <p:fltVal val="720"/>
                                          </p:val>
                                        </p:tav>
                                        <p:tav tm="100000">
                                          <p:val>
                                            <p:fltVal val="0"/>
                                          </p:val>
                                        </p:tav>
                                      </p:tavLst>
                                    </p:anim>
                                    <p:anim calcmode="lin" valueType="num">
                                      <p:cBhvr>
                                        <p:cTn id="9" dur="2000" fill="hold"/>
                                        <p:tgtEl>
                                          <p:spTgt spid="3074"/>
                                        </p:tgtEl>
                                        <p:attrNameLst>
                                          <p:attrName>ppt_h</p:attrName>
                                        </p:attrNameLst>
                                      </p:cBhvr>
                                      <p:tavLst>
                                        <p:tav tm="0">
                                          <p:val>
                                            <p:fltVal val="0"/>
                                          </p:val>
                                        </p:tav>
                                        <p:tav tm="100000">
                                          <p:val>
                                            <p:strVal val="#ppt_h"/>
                                          </p:val>
                                        </p:tav>
                                      </p:tavLst>
                                    </p:anim>
                                    <p:anim calcmode="lin" valueType="num">
                                      <p:cBhvr>
                                        <p:cTn id="10" dur="2000" fill="hold"/>
                                        <p:tgtEl>
                                          <p:spTgt spid="307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74176" y="333214"/>
            <a:ext cx="4951709" cy="1077218"/>
          </a:xfrm>
          <a:prstGeom prst="rect">
            <a:avLst/>
          </a:prstGeom>
          <a:noFill/>
        </p:spPr>
        <p:txBody>
          <a:bodyPr wrap="square" rtlCol="0">
            <a:prstTxWarp prst="textPlain">
              <a:avLst/>
            </a:prstTxWarp>
            <a:spAutoFit/>
          </a:bodyPr>
          <a:lstStyle/>
          <a:p>
            <a:r>
              <a:rPr lang="en-US" sz="3200" b="1">
                <a:latin typeface="Times New Roman" panose="02020603050405020304" pitchFamily="18" charset="0"/>
                <a:cs typeface="Times New Roman" panose="02020603050405020304" pitchFamily="18" charset="0"/>
              </a:rPr>
              <a:t>Hình </a:t>
            </a:r>
            <a:r>
              <a:rPr lang="en-US" sz="3200" b="1">
                <a:latin typeface="Times New Roman" panose="02020603050405020304" pitchFamily="18" charset="0"/>
                <a:cs typeface="Times New Roman" panose="02020603050405020304" pitchFamily="18" charset="0"/>
              </a:rPr>
              <a:t>thu </a:t>
            </a:r>
            <a:r>
              <a:rPr lang="en-US" sz="3200" b="1" smtClean="0">
                <a:latin typeface="Times New Roman" panose="02020603050405020304" pitchFamily="18" charset="0"/>
                <a:cs typeface="Times New Roman" panose="02020603050405020304" pitchFamily="18" charset="0"/>
              </a:rPr>
              <a:t>nhỏ:</a:t>
            </a:r>
            <a:endParaRPr lang="en-US" sz="3200" b="1">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5" name="TextBox 4"/>
          <p:cNvSpPr txBox="1"/>
          <p:nvPr/>
        </p:nvSpPr>
        <p:spPr>
          <a:xfrm>
            <a:off x="1658319" y="994933"/>
            <a:ext cx="8469824"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Nếu bạn muốn tạo hình thu nhỏ có khung viền xung quanh thì bạn có thể sử dụng lớp </a:t>
            </a:r>
            <a:r>
              <a:rPr lang="en-US" sz="2400" b="1">
                <a:latin typeface="Times New Roman" panose="02020603050405020304" pitchFamily="18" charset="0"/>
                <a:cs typeface="Times New Roman" panose="02020603050405020304" pitchFamily="18" charset="0"/>
              </a:rPr>
              <a:t>.img-thumbnail</a:t>
            </a:r>
            <a:endParaRPr lang="en-US" sz="24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7849654"/>
              </p:ext>
            </p:extLst>
          </p:nvPr>
        </p:nvGraphicFramePr>
        <p:xfrm>
          <a:off x="2108285" y="2339876"/>
          <a:ext cx="8174839" cy="274320"/>
        </p:xfrm>
        <a:graphic>
          <a:graphicData uri="http://schemas.openxmlformats.org/drawingml/2006/table">
            <a:tbl>
              <a:tblPr/>
              <a:tblGrid>
                <a:gridCol w="383196"/>
                <a:gridCol w="7791643"/>
              </a:tblGrid>
              <a:tr h="0">
                <a:tc>
                  <a:txBody>
                    <a:bodyPr/>
                    <a:lstStyle/>
                    <a:p>
                      <a:pPr algn="r" rtl="0" fontAlgn="base"/>
                      <a:r>
                        <a:rPr lang="en-US" b="0" i="0">
                          <a:solidFill>
                            <a:schemeClr val="tx2">
                              <a:lumMod val="60000"/>
                              <a:lumOff val="40000"/>
                            </a:schemeClr>
                          </a:solidFill>
                          <a:effectLst/>
                          <a:latin typeface="Monaco"/>
                        </a:rPr>
                        <a:t>1</a:t>
                      </a:r>
                    </a:p>
                  </a:txBody>
                  <a:tcPr marL="0" marR="0" marT="0" marB="0" anchor="ctr">
                    <a:lnL>
                      <a:noFill/>
                    </a:lnL>
                    <a:lnR>
                      <a:noFill/>
                    </a:lnR>
                    <a:lnT>
                      <a:noFill/>
                    </a:lnT>
                    <a:lnB>
                      <a:noFill/>
                    </a:lnB>
                  </a:tcPr>
                </a:tc>
                <a:tc>
                  <a:txBody>
                    <a:bodyPr/>
                    <a:lstStyle/>
                    <a:p>
                      <a:pPr algn="l" rtl="0" fontAlgn="base"/>
                      <a:r>
                        <a:rPr lang="en-US" b="0" i="0">
                          <a:solidFill>
                            <a:schemeClr val="tx2">
                              <a:lumMod val="60000"/>
                              <a:lumOff val="40000"/>
                            </a:schemeClr>
                          </a:solidFill>
                          <a:effectLst/>
                          <a:latin typeface="Monaco"/>
                        </a:rPr>
                        <a:t>&lt;img src="girl.jpg" class="img-thumbnail" alt="A girl" width="300"&gt;</a:t>
                      </a:r>
                    </a:p>
                  </a:txBody>
                  <a:tcPr marL="0" marR="0" marT="0" marB="0" anchor="ctr">
                    <a:lnL>
                      <a:noFill/>
                    </a:lnL>
                    <a:lnR>
                      <a:noFill/>
                    </a:lnR>
                    <a:lnT>
                      <a:noFill/>
                    </a:lnT>
                    <a:lnB>
                      <a:noFill/>
                    </a:lnB>
                  </a:tcPr>
                </a:tc>
              </a:tr>
            </a:tbl>
          </a:graphicData>
        </a:graphic>
      </p:graphicFrame>
      <p:pic>
        <p:nvPicPr>
          <p:cNvPr id="4098" name="Picture 2" descr="https://www.dammio.com/wp-content/uploads/2018/10/img_thumbnail_b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785" y="3061625"/>
            <a:ext cx="7151876" cy="329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608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diamond(in)">
                                      <p:cBhvr>
                                        <p:cTn id="14" dur="2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4098"/>
                                        </p:tgtEl>
                                        <p:attrNameLst>
                                          <p:attrName>style.visibility</p:attrName>
                                        </p:attrNameLst>
                                      </p:cBhvr>
                                      <p:to>
                                        <p:strVal val="visible"/>
                                      </p:to>
                                    </p:set>
                                    <p:anim calcmode="lin" valueType="num">
                                      <p:cBhvr>
                                        <p:cTn id="24" dur="1000" fill="hold"/>
                                        <p:tgtEl>
                                          <p:spTgt spid="4098"/>
                                        </p:tgtEl>
                                        <p:attrNameLst>
                                          <p:attrName>ppt_w</p:attrName>
                                        </p:attrNameLst>
                                      </p:cBhvr>
                                      <p:tavLst>
                                        <p:tav tm="0">
                                          <p:val>
                                            <p:fltVal val="0"/>
                                          </p:val>
                                        </p:tav>
                                        <p:tav tm="100000">
                                          <p:val>
                                            <p:strVal val="#ppt_w"/>
                                          </p:val>
                                        </p:tav>
                                      </p:tavLst>
                                    </p:anim>
                                    <p:anim calcmode="lin" valueType="num">
                                      <p:cBhvr>
                                        <p:cTn id="25" dur="1000" fill="hold"/>
                                        <p:tgtEl>
                                          <p:spTgt spid="4098"/>
                                        </p:tgtEl>
                                        <p:attrNameLst>
                                          <p:attrName>ppt_h</p:attrName>
                                        </p:attrNameLst>
                                      </p:cBhvr>
                                      <p:tavLst>
                                        <p:tav tm="0">
                                          <p:val>
                                            <p:fltVal val="0"/>
                                          </p:val>
                                        </p:tav>
                                        <p:tav tm="100000">
                                          <p:val>
                                            <p:strVal val="#ppt_h"/>
                                          </p:val>
                                        </p:tav>
                                      </p:tavLst>
                                    </p:anim>
                                    <p:anim calcmode="lin" valueType="num">
                                      <p:cBhvr>
                                        <p:cTn id="26" dur="1000" fill="hold"/>
                                        <p:tgtEl>
                                          <p:spTgt spid="4098"/>
                                        </p:tgtEl>
                                        <p:attrNameLst>
                                          <p:attrName>style.rotation</p:attrName>
                                        </p:attrNameLst>
                                      </p:cBhvr>
                                      <p:tavLst>
                                        <p:tav tm="0">
                                          <p:val>
                                            <p:fltVal val="90"/>
                                          </p:val>
                                        </p:tav>
                                        <p:tav tm="100000">
                                          <p:val>
                                            <p:fltVal val="0"/>
                                          </p:val>
                                        </p:tav>
                                      </p:tavLst>
                                    </p:anim>
                                    <p:animEffect transition="in" filter="fade">
                                      <p:cBhvr>
                                        <p:cTn id="27"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758698" y="728420"/>
            <a:ext cx="7818895"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09754645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69734" y="181406"/>
            <a:ext cx="7755649" cy="923330"/>
          </a:xfrm>
          <a:prstGeom prst="rect">
            <a:avLst/>
          </a:prstGeom>
          <a:noFill/>
        </p:spPr>
        <p:txBody>
          <a:bodyPr wrap="none" lIns="91440" tIns="45720" rIns="91440" bIns="45720">
            <a:spAutoFit/>
          </a:bodyPr>
          <a:lstStyle/>
          <a:p>
            <a:pPr algn="ctr"/>
            <a:r>
              <a:rPr lang="en-US" sz="5400" b="1" cap="none" spc="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Lý</a:t>
            </a:r>
            <a:r>
              <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 do </a:t>
            </a:r>
            <a:r>
              <a:rPr lang="en-US" sz="5400" b="1" cap="none" spc="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sử</a:t>
            </a:r>
            <a:r>
              <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 </a:t>
            </a:r>
            <a:r>
              <a:rPr lang="en-US" sz="5400" b="1" cap="none" spc="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dụng</a:t>
            </a:r>
            <a:r>
              <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 </a:t>
            </a:r>
            <a:r>
              <a:rPr lang="en-US" sz="5400" b="1" cap="none" spc="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cs typeface="Times New Roman" panose="02020603050405020304" pitchFamily="18" charset="0"/>
              </a:rPr>
              <a:t>Bootstrap:</a:t>
            </a:r>
            <a:endPar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TextBox 5"/>
          <p:cNvSpPr txBox="1"/>
          <p:nvPr/>
        </p:nvSpPr>
        <p:spPr>
          <a:xfrm>
            <a:off x="2427005" y="1529697"/>
            <a:ext cx="7913406" cy="4062651"/>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_</a:t>
            </a:r>
            <a:r>
              <a:rPr lang="vi-VN" sz="2400" smtClean="0">
                <a:latin typeface="Times New Roman" panose="02020603050405020304" pitchFamily="18" charset="0"/>
                <a:cs typeface="Times New Roman" panose="02020603050405020304" pitchFamily="18" charset="0"/>
              </a:rPr>
              <a:t>Dễ </a:t>
            </a:r>
            <a:r>
              <a:rPr lang="vi-VN" sz="2400">
                <a:latin typeface="Times New Roman" panose="02020603050405020304" pitchFamily="18" charset="0"/>
                <a:cs typeface="Times New Roman" panose="02020603050405020304" pitchFamily="18" charset="0"/>
              </a:rPr>
              <a:t>dùng: bất cứ ai với kiến thức cơ bản về HTML và </a:t>
            </a:r>
            <a:r>
              <a:rPr lang="vi-VN" sz="2400">
                <a:latin typeface="Times New Roman" panose="02020603050405020304" pitchFamily="18" charset="0"/>
                <a:cs typeface="Times New Roman" panose="02020603050405020304" pitchFamily="18" charset="0"/>
                <a:hlinkClick r:id="rId3"/>
              </a:rPr>
              <a:t>CSS</a:t>
            </a:r>
            <a:r>
              <a:rPr lang="vi-VN" sz="2400">
                <a:latin typeface="Times New Roman" panose="02020603050405020304" pitchFamily="18" charset="0"/>
                <a:cs typeface="Times New Roman" panose="02020603050405020304" pitchFamily="18" charset="0"/>
              </a:rPr>
              <a:t> đều cũng có thể sử dụng Bootstrap</a:t>
            </a:r>
          </a:p>
          <a:p>
            <a:r>
              <a:rPr lang="en-US" sz="2400" smtClean="0">
                <a:latin typeface="Times New Roman" panose="02020603050405020304" pitchFamily="18" charset="0"/>
                <a:cs typeface="Times New Roman" panose="02020603050405020304" pitchFamily="18" charset="0"/>
              </a:rPr>
              <a:t>_</a:t>
            </a:r>
            <a:r>
              <a:rPr lang="vi-VN" sz="2400" smtClean="0">
                <a:latin typeface="Times New Roman" panose="02020603050405020304" pitchFamily="18" charset="0"/>
                <a:cs typeface="Times New Roman" panose="02020603050405020304" pitchFamily="18" charset="0"/>
              </a:rPr>
              <a:t>Các </a:t>
            </a:r>
            <a:r>
              <a:rPr lang="vi-VN" sz="2400">
                <a:latin typeface="Times New Roman" panose="02020603050405020304" pitchFamily="18" charset="0"/>
                <a:cs typeface="Times New Roman" panose="02020603050405020304" pitchFamily="18" charset="0"/>
              </a:rPr>
              <a:t>tính năng đáp ứng: </a:t>
            </a:r>
            <a:r>
              <a:rPr lang="vi-VN" sz="2400">
                <a:latin typeface="Times New Roman" panose="02020603050405020304" pitchFamily="18" charset="0"/>
                <a:cs typeface="Times New Roman" panose="02020603050405020304" pitchFamily="18" charset="0"/>
                <a:hlinkClick r:id="rId3"/>
              </a:rPr>
              <a:t>CSS</a:t>
            </a:r>
            <a:r>
              <a:rPr lang="vi-VN" sz="2400">
                <a:latin typeface="Times New Roman" panose="02020603050405020304" pitchFamily="18" charset="0"/>
                <a:cs typeface="Times New Roman" panose="02020603050405020304" pitchFamily="18" charset="0"/>
              </a:rPr>
              <a:t> đáp ứng của Bootstrap thích hợp với điện thoại, máy tính bảng và máy tính để bàn.</a:t>
            </a:r>
          </a:p>
          <a:p>
            <a:r>
              <a:rPr lang="en-US" sz="2400" smtClean="0">
                <a:latin typeface="Times New Roman" panose="02020603050405020304" pitchFamily="18" charset="0"/>
                <a:cs typeface="Times New Roman" panose="02020603050405020304" pitchFamily="18" charset="0"/>
              </a:rPr>
              <a:t>_</a:t>
            </a:r>
            <a:r>
              <a:rPr lang="vi-VN" sz="2400" smtClean="0">
                <a:latin typeface="Times New Roman" panose="02020603050405020304" pitchFamily="18" charset="0"/>
                <a:cs typeface="Times New Roman" panose="02020603050405020304" pitchFamily="18" charset="0"/>
              </a:rPr>
              <a:t>Tiếp </a:t>
            </a:r>
            <a:r>
              <a:rPr lang="vi-VN" sz="2400">
                <a:latin typeface="Times New Roman" panose="02020603050405020304" pitchFamily="18" charset="0"/>
                <a:cs typeface="Times New Roman" panose="02020603050405020304" pitchFamily="18" charset="0"/>
              </a:rPr>
              <a:t>cận ưu tiên thiết bị di động đầu tiên: Trong Bootstrap, các phong cách điện thoại di động là một phần của framework lõi.</a:t>
            </a:r>
          </a:p>
          <a:p>
            <a:r>
              <a:rPr lang="en-US" sz="2400" smtClean="0">
                <a:latin typeface="Times New Roman" panose="02020603050405020304" pitchFamily="18" charset="0"/>
                <a:cs typeface="Times New Roman" panose="02020603050405020304" pitchFamily="18" charset="0"/>
              </a:rPr>
              <a:t>_</a:t>
            </a:r>
            <a:r>
              <a:rPr lang="vi-VN" sz="2400" smtClean="0">
                <a:latin typeface="Times New Roman" panose="02020603050405020304" pitchFamily="18" charset="0"/>
                <a:cs typeface="Times New Roman" panose="02020603050405020304" pitchFamily="18" charset="0"/>
              </a:rPr>
              <a:t>Tương </a:t>
            </a:r>
            <a:r>
              <a:rPr lang="vi-VN" sz="2400">
                <a:latin typeface="Times New Roman" panose="02020603050405020304" pitchFamily="18" charset="0"/>
                <a:cs typeface="Times New Roman" panose="02020603050405020304" pitchFamily="18" charset="0"/>
              </a:rPr>
              <a:t>thích trình duyệt: Bootstrap 4 tương thích với các trình duyệt hiện đại (Chrome, Firefox, </a:t>
            </a:r>
            <a:r>
              <a:rPr lang="vi-VN" sz="2400">
                <a:latin typeface="Times New Roman" panose="02020603050405020304" pitchFamily="18" charset="0"/>
                <a:cs typeface="Times New Roman" panose="02020603050405020304" pitchFamily="18" charset="0"/>
                <a:hlinkClick r:id="rId4"/>
              </a:rPr>
              <a:t>Internet</a:t>
            </a:r>
            <a:r>
              <a:rPr lang="vi-VN" sz="2400">
                <a:latin typeface="Times New Roman" panose="02020603050405020304" pitchFamily="18" charset="0"/>
                <a:cs typeface="Times New Roman" panose="02020603050405020304" pitchFamily="18" charset="0"/>
              </a:rPr>
              <a:t>Explorer 10+, Edge, Safari, and Opera).</a:t>
            </a:r>
          </a:p>
          <a:p>
            <a:endParaRPr lang="en-US"/>
          </a:p>
        </p:txBody>
      </p:sp>
    </p:spTree>
    <p:extLst>
      <p:ext uri="{BB962C8B-B14F-4D97-AF65-F5344CB8AC3E}">
        <p14:creationId xmlns:p14="http://schemas.microsoft.com/office/powerpoint/2010/main" val="4104112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p:cTn id="18"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6">
                                            <p:txEl>
                                              <p:pRg st="1" end="1"/>
                                            </p:txEl>
                                          </p:spTgt>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p:cTn id="2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6">
                                            <p:txEl>
                                              <p:pRg st="2" end="2"/>
                                            </p:txEl>
                                          </p:spTgt>
                                        </p:tgtEl>
                                        <p:attrNameLst>
                                          <p:attrName>ppt_h</p:attrName>
                                        </p:attrNameLst>
                                      </p:cBhvr>
                                      <p:tavLst>
                                        <p:tav tm="0">
                                          <p:val>
                                            <p:strVal val="#ppt_h"/>
                                          </p:val>
                                        </p:tav>
                                        <p:tav tm="100000">
                                          <p:val>
                                            <p:strVal val="#ppt_h"/>
                                          </p:val>
                                        </p:tav>
                                      </p:tavLst>
                                    </p:anim>
                                  </p:childTnLst>
                                </p:cTn>
                              </p:par>
                              <p:par>
                                <p:cTn id="24" presetID="17" presetClass="entr" presetSubtype="1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p:cTn id="26"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41913" y="338435"/>
            <a:ext cx="7555273" cy="769441"/>
          </a:xfrm>
          <a:prstGeom prst="rect">
            <a:avLst/>
          </a:prstGeom>
          <a:noFill/>
        </p:spPr>
        <p:txBody>
          <a:bodyPr wrap="none" lIns="91440" tIns="45720" rIns="91440" bIns="45720">
            <a:spAutoFit/>
          </a:bodyPr>
          <a:lstStyle/>
          <a:p>
            <a:pPr algn="ctr"/>
            <a:r>
              <a:rPr lang="vi-VN" sz="4400" b="1" cap="none" spc="50">
                <a:ln w="0"/>
                <a:solidFill>
                  <a:schemeClr val="bg2"/>
                </a:solidFill>
                <a:effectLst>
                  <a:innerShdw blurRad="63500" dist="50800" dir="13500000">
                    <a:srgbClr val="000000">
                      <a:alpha val="50000"/>
                    </a:srgbClr>
                  </a:innerShdw>
                </a:effectLst>
                <a:latin typeface="+mj-lt"/>
              </a:rPr>
              <a:t>Giao diện Bootstrap 4 cơ </a:t>
            </a:r>
            <a:r>
              <a:rPr lang="vi-VN" sz="4400" b="1" cap="none" spc="50" smtClean="0">
                <a:ln w="0"/>
                <a:solidFill>
                  <a:schemeClr val="bg2"/>
                </a:solidFill>
                <a:effectLst>
                  <a:innerShdw blurRad="63500" dist="50800" dir="13500000">
                    <a:srgbClr val="000000">
                      <a:alpha val="50000"/>
                    </a:srgbClr>
                  </a:innerShdw>
                </a:effectLst>
                <a:latin typeface="+mj-lt"/>
              </a:rPr>
              <a:t>bản</a:t>
            </a:r>
            <a:r>
              <a:rPr lang="en-US" sz="4400" b="1" cap="none" spc="50" smtClean="0">
                <a:ln w="0"/>
                <a:solidFill>
                  <a:schemeClr val="bg2"/>
                </a:solidFill>
                <a:effectLst>
                  <a:innerShdw blurRad="63500" dist="50800" dir="13500000">
                    <a:srgbClr val="000000">
                      <a:alpha val="50000"/>
                    </a:srgbClr>
                  </a:innerShdw>
                </a:effectLst>
                <a:latin typeface="+mj-lt"/>
              </a:rPr>
              <a:t>:</a:t>
            </a:r>
            <a:endParaRPr lang="en-US" sz="4400" b="1" cap="none" spc="50">
              <a:ln w="0"/>
              <a:solidFill>
                <a:schemeClr val="bg2"/>
              </a:solidFill>
              <a:effectLst>
                <a:innerShdw blurRad="63500" dist="50800" dir="13500000">
                  <a:srgbClr val="000000">
                    <a:alpha val="50000"/>
                  </a:srgbClr>
                </a:innerShdw>
              </a:effectLst>
            </a:endParaRPr>
          </a:p>
        </p:txBody>
      </p:sp>
      <p:pic>
        <p:nvPicPr>
          <p:cNvPr id="2052" name="Picture 4" descr="https://www.dammio.com/wp-content/uploads/2018/06/BS4_first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344373"/>
            <a:ext cx="10212388" cy="488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48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p:cTn id="25" dur="500" fill="hold"/>
                                        <p:tgtEl>
                                          <p:spTgt spid="2052"/>
                                        </p:tgtEl>
                                        <p:attrNameLst>
                                          <p:attrName>ppt_w</p:attrName>
                                        </p:attrNameLst>
                                      </p:cBhvr>
                                      <p:tavLst>
                                        <p:tav tm="0">
                                          <p:val>
                                            <p:fltVal val="0"/>
                                          </p:val>
                                        </p:tav>
                                        <p:tav tm="100000">
                                          <p:val>
                                            <p:strVal val="#ppt_w"/>
                                          </p:val>
                                        </p:tav>
                                      </p:tavLst>
                                    </p:anim>
                                    <p:anim calcmode="lin" valueType="num">
                                      <p:cBhvr>
                                        <p:cTn id="26" dur="500" fill="hold"/>
                                        <p:tgtEl>
                                          <p:spTgt spid="2052"/>
                                        </p:tgtEl>
                                        <p:attrNameLst>
                                          <p:attrName>ppt_h</p:attrName>
                                        </p:attrNameLst>
                                      </p:cBhvr>
                                      <p:tavLst>
                                        <p:tav tm="0">
                                          <p:val>
                                            <p:fltVal val="0"/>
                                          </p:val>
                                        </p:tav>
                                        <p:tav tm="100000">
                                          <p:val>
                                            <p:strVal val="#ppt_h"/>
                                          </p:val>
                                        </p:tav>
                                      </p:tavLst>
                                    </p:anim>
                                    <p:animEffect transition="in" filter="fade">
                                      <p:cBhvr>
                                        <p:cTn id="2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77667" y="309785"/>
            <a:ext cx="7622849" cy="743484"/>
          </a:xfrm>
          <a:prstGeom prst="rect">
            <a:avLst/>
          </a:prstGeom>
          <a:noFill/>
        </p:spPr>
        <p:txBody>
          <a:bodyPr wrap="square" rtlCol="0">
            <a:spAutoFit/>
          </a:bodyPr>
          <a:lstStyle/>
          <a:p>
            <a:endParaRPr lang="en-US"/>
          </a:p>
        </p:txBody>
      </p:sp>
      <p:sp>
        <p:nvSpPr>
          <p:cNvPr id="4" name="Rectangle 3"/>
          <p:cNvSpPr/>
          <p:nvPr/>
        </p:nvSpPr>
        <p:spPr>
          <a:xfrm>
            <a:off x="293696" y="403597"/>
            <a:ext cx="5537093" cy="830997"/>
          </a:xfrm>
          <a:prstGeom prst="rect">
            <a:avLst/>
          </a:prstGeom>
          <a:noFill/>
          <a:scene3d>
            <a:camera prst="perspectiveContrastingRightFacing"/>
            <a:lightRig rig="threePt" dir="t"/>
          </a:scene3d>
        </p:spPr>
        <p:txBody>
          <a:bodyPr wrap="none" lIns="91440" tIns="45720" rIns="91440" bIns="45720">
            <a:spAutoFit/>
          </a:bodyPr>
          <a:lstStyle/>
          <a:p>
            <a:pPr algn="ctr"/>
            <a:r>
              <a:rPr lang="en-US" sz="4800" b="1" cap="none" spc="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Cài đặt Bootstrap </a:t>
            </a:r>
            <a:r>
              <a:rPr lang="en-US" sz="4800" b="1" cap="none" spc="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4:</a:t>
            </a:r>
            <a:endParaRPr lang="en-US" sz="4800" b="1" cap="none" spc="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TextBox 4"/>
          <p:cNvSpPr txBox="1"/>
          <p:nvPr/>
        </p:nvSpPr>
        <p:spPr>
          <a:xfrm>
            <a:off x="2042445" y="1482421"/>
            <a:ext cx="7990317"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Có hai cách chính để cài đặt Bootstrap đó là: nhúng Bootstrap 4 từ CDN (mạng phân phối nội dung) và tải từ trang </a:t>
            </a:r>
            <a:r>
              <a:rPr lang="en-US" sz="2400">
                <a:latin typeface="Times New Roman" panose="02020603050405020304" pitchFamily="18" charset="0"/>
                <a:cs typeface="Times New Roman" panose="02020603050405020304" pitchFamily="18" charset="0"/>
                <a:hlinkClick r:id="rId3"/>
              </a:rPr>
              <a:t>getbootstrap.com</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66059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p:cTn id="1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375532" y="249773"/>
            <a:ext cx="7544053" cy="769441"/>
          </a:xfrm>
          <a:prstGeom prst="rect">
            <a:avLst/>
          </a:prstGeom>
          <a:noFill/>
        </p:spPr>
        <p:txBody>
          <a:bodyPr wrap="none" lIns="91440" tIns="45720" rIns="91440" bIns="45720">
            <a:spAutoFit/>
          </a:bodyPr>
          <a:lstStyle/>
          <a:p>
            <a:pPr algn="ctr"/>
            <a:r>
              <a:rPr lang="en-US" sz="4400" b="1" cap="none" spc="0" smtClean="0">
                <a:ln w="12700" cmpd="sng">
                  <a:solidFill>
                    <a:schemeClr val="accent4"/>
                  </a:solidFill>
                  <a:prstDash val="solid"/>
                </a:ln>
                <a:solidFill>
                  <a:schemeClr val="accent5">
                    <a:lumMod val="50000"/>
                  </a:schemeClr>
                </a:solidFill>
                <a:effectLst/>
                <a:latin typeface="Times New Roman" panose="02020603050405020304" pitchFamily="18" charset="0"/>
                <a:cs typeface="Times New Roman" panose="02020603050405020304" pitchFamily="18" charset="0"/>
              </a:rPr>
              <a:t>1.</a:t>
            </a:r>
            <a:r>
              <a:rPr lang="en-US" sz="4400" b="1" cap="none" spc="0">
                <a:ln w="12700" cmpd="sng">
                  <a:solidFill>
                    <a:schemeClr val="accent4"/>
                  </a:solidFill>
                  <a:prstDash val="solid"/>
                </a:ln>
                <a:solidFill>
                  <a:schemeClr val="accent5">
                    <a:lumMod val="50000"/>
                  </a:schemeClr>
                </a:solidFill>
                <a:effectLst/>
                <a:latin typeface="Times New Roman" panose="02020603050405020304" pitchFamily="18" charset="0"/>
                <a:cs typeface="Times New Roman" panose="02020603050405020304" pitchFamily="18" charset="0"/>
              </a:rPr>
              <a:t> Nhúng Bootstrap 4 từ </a:t>
            </a:r>
            <a:r>
              <a:rPr lang="en-US" sz="4400" b="1" cap="none" spc="0" smtClean="0">
                <a:ln w="12700" cmpd="sng">
                  <a:solidFill>
                    <a:schemeClr val="accent4"/>
                  </a:solidFill>
                  <a:prstDash val="solid"/>
                </a:ln>
                <a:solidFill>
                  <a:schemeClr val="accent5">
                    <a:lumMod val="50000"/>
                  </a:schemeClr>
                </a:solidFill>
                <a:effectLst/>
                <a:latin typeface="Times New Roman" panose="02020603050405020304" pitchFamily="18" charset="0"/>
                <a:cs typeface="Times New Roman" panose="02020603050405020304" pitchFamily="18" charset="0"/>
              </a:rPr>
              <a:t>CDN:</a:t>
            </a:r>
            <a:endParaRPr lang="en-US" sz="4400" b="1" cap="none" spc="0">
              <a:ln w="12700" cmpd="sng">
                <a:solidFill>
                  <a:schemeClr val="accent4"/>
                </a:solidFill>
                <a:prstDash val="solid"/>
              </a:ln>
              <a:solidFill>
                <a:schemeClr val="accent5">
                  <a:lumMod val="50000"/>
                </a:schemeClr>
              </a:solidFill>
              <a:effectLst/>
            </a:endParaRPr>
          </a:p>
        </p:txBody>
      </p:sp>
      <p:sp>
        <p:nvSpPr>
          <p:cNvPr id="6" name="TextBox 5"/>
          <p:cNvSpPr txBox="1"/>
          <p:nvPr/>
        </p:nvSpPr>
        <p:spPr>
          <a:xfrm>
            <a:off x="2521009" y="1047116"/>
            <a:ext cx="8084322" cy="1200329"/>
          </a:xfrm>
          <a:prstGeom prst="rect">
            <a:avLst/>
          </a:prstGeom>
          <a:noFill/>
        </p:spPr>
        <p:txBody>
          <a:bodyPr wrap="square" rtlCol="0">
            <a:spAutoFit/>
          </a:bodyPr>
          <a:lstStyle/>
          <a:p>
            <a:r>
              <a:rPr lang="vi-VN">
                <a:latin typeface="+mj-lt"/>
              </a:rPr>
              <a:t>Khi triển khai website trên mạng, đa số các lập trình viên đều sử dụng nhúng Bootstrap thông qua CDN vì cách này giúp tiết kiệm băng thông cho website. MaxCDN cung cấp các CDN cho </a:t>
            </a:r>
            <a:r>
              <a:rPr lang="vi-VN">
                <a:latin typeface="+mj-lt"/>
                <a:hlinkClick r:id="rId3"/>
              </a:rPr>
              <a:t>CSS</a:t>
            </a:r>
            <a:r>
              <a:rPr lang="vi-VN">
                <a:latin typeface="+mj-lt"/>
              </a:rPr>
              <a:t> và JavaScript của Bootstrap cũng như thư viện jQuery. Ví dụ nhúng các tập tin cần thiết để xây dựng một website dùng BS4 như sau:</a:t>
            </a:r>
            <a:endParaRPr lang="en-US">
              <a:latin typeface="+mj-lt"/>
            </a:endParaRPr>
          </a:p>
        </p:txBody>
      </p:sp>
      <p:graphicFrame>
        <p:nvGraphicFramePr>
          <p:cNvPr id="8" name="Table 7"/>
          <p:cNvGraphicFramePr>
            <a:graphicFrameLocks noGrp="1"/>
          </p:cNvGraphicFramePr>
          <p:nvPr>
            <p:extLst>
              <p:ext uri="{D42A27DB-BD31-4B8C-83A1-F6EECF244321}">
                <p14:modId xmlns:p14="http://schemas.microsoft.com/office/powerpoint/2010/main" val="1137115662"/>
              </p:ext>
            </p:extLst>
          </p:nvPr>
        </p:nvGraphicFramePr>
        <p:xfrm>
          <a:off x="3999432" y="2068111"/>
          <a:ext cx="4486542" cy="4800600"/>
        </p:xfrm>
        <a:graphic>
          <a:graphicData uri="http://schemas.openxmlformats.org/drawingml/2006/table">
            <a:tbl>
              <a:tblPr/>
              <a:tblGrid>
                <a:gridCol w="210073"/>
                <a:gridCol w="4276469"/>
              </a:tblGrid>
              <a:tr h="4766415">
                <a:tc>
                  <a:txBody>
                    <a:bodyPr/>
                    <a:lstStyle/>
                    <a:p>
                      <a:pPr algn="r" rtl="0" fontAlgn="base"/>
                      <a:r>
                        <a:rPr lang="en-US" sz="1500" b="0" i="0">
                          <a:solidFill>
                            <a:srgbClr val="AFAFAF"/>
                          </a:solidFill>
                          <a:effectLst/>
                          <a:latin typeface="Monaco"/>
                        </a:rPr>
                        <a:t>01</a:t>
                      </a:r>
                    </a:p>
                    <a:p>
                      <a:pPr algn="r" rtl="0" fontAlgn="base"/>
                      <a:r>
                        <a:rPr lang="en-US" sz="1500" b="0" i="0">
                          <a:solidFill>
                            <a:srgbClr val="AFAFAF"/>
                          </a:solidFill>
                          <a:effectLst/>
                          <a:latin typeface="Monaco"/>
                        </a:rPr>
                        <a:t>02</a:t>
                      </a:r>
                    </a:p>
                    <a:p>
                      <a:pPr algn="r" rtl="0" fontAlgn="base"/>
                      <a:r>
                        <a:rPr lang="en-US" sz="1500" b="0" i="0">
                          <a:solidFill>
                            <a:srgbClr val="AFAFAF"/>
                          </a:solidFill>
                          <a:effectLst/>
                          <a:latin typeface="Monaco"/>
                        </a:rPr>
                        <a:t>03</a:t>
                      </a:r>
                    </a:p>
                    <a:p>
                      <a:pPr algn="r" rtl="0" fontAlgn="base"/>
                      <a:r>
                        <a:rPr lang="en-US" sz="1500" b="0" i="0">
                          <a:solidFill>
                            <a:srgbClr val="AFAFAF"/>
                          </a:solidFill>
                          <a:effectLst/>
                          <a:latin typeface="Monaco"/>
                        </a:rPr>
                        <a:t>04</a:t>
                      </a:r>
                    </a:p>
                    <a:p>
                      <a:pPr algn="r" rtl="0" fontAlgn="base"/>
                      <a:r>
                        <a:rPr lang="en-US" sz="1500" b="0" i="0">
                          <a:solidFill>
                            <a:srgbClr val="AFAFAF"/>
                          </a:solidFill>
                          <a:effectLst/>
                          <a:latin typeface="Monaco"/>
                        </a:rPr>
                        <a:t>05</a:t>
                      </a:r>
                    </a:p>
                    <a:p>
                      <a:pPr algn="r" rtl="0" fontAlgn="base"/>
                      <a:r>
                        <a:rPr lang="en-US" sz="1500" b="0" i="0">
                          <a:solidFill>
                            <a:srgbClr val="AFAFAF"/>
                          </a:solidFill>
                          <a:effectLst/>
                          <a:latin typeface="Monaco"/>
                        </a:rPr>
                        <a:t>06</a:t>
                      </a:r>
                    </a:p>
                    <a:p>
                      <a:pPr algn="r" rtl="0" fontAlgn="base"/>
                      <a:r>
                        <a:rPr lang="en-US" sz="1500" b="0" i="0">
                          <a:solidFill>
                            <a:srgbClr val="AFAFAF"/>
                          </a:solidFill>
                          <a:effectLst/>
                          <a:latin typeface="Monaco"/>
                        </a:rPr>
                        <a:t>07</a:t>
                      </a:r>
                    </a:p>
                    <a:p>
                      <a:pPr algn="r" rtl="0" fontAlgn="base"/>
                      <a:r>
                        <a:rPr lang="en-US" sz="1500" b="0" i="0">
                          <a:solidFill>
                            <a:srgbClr val="AFAFAF"/>
                          </a:solidFill>
                          <a:effectLst/>
                          <a:latin typeface="Monaco"/>
                        </a:rPr>
                        <a:t>08</a:t>
                      </a:r>
                    </a:p>
                    <a:p>
                      <a:pPr algn="r" rtl="0" fontAlgn="base"/>
                      <a:r>
                        <a:rPr lang="en-US" sz="1500" b="0" i="0">
                          <a:solidFill>
                            <a:srgbClr val="AFAFAF"/>
                          </a:solidFill>
                          <a:effectLst/>
                          <a:latin typeface="Monaco"/>
                        </a:rPr>
                        <a:t>09</a:t>
                      </a:r>
                    </a:p>
                    <a:p>
                      <a:pPr algn="r" rtl="0" fontAlgn="base"/>
                      <a:r>
                        <a:rPr lang="en-US" sz="1500" b="0" i="0">
                          <a:solidFill>
                            <a:srgbClr val="AFAFAF"/>
                          </a:solidFill>
                          <a:effectLst/>
                          <a:latin typeface="Monaco"/>
                        </a:rPr>
                        <a:t>10</a:t>
                      </a:r>
                    </a:p>
                    <a:p>
                      <a:pPr algn="r" rtl="0" fontAlgn="base"/>
                      <a:r>
                        <a:rPr lang="en-US" sz="1500" b="0" i="0">
                          <a:solidFill>
                            <a:srgbClr val="AFAFAF"/>
                          </a:solidFill>
                          <a:effectLst/>
                          <a:latin typeface="Monaco"/>
                        </a:rPr>
                        <a:t>11</a:t>
                      </a:r>
                    </a:p>
                  </a:txBody>
                  <a:tcPr marL="0" marR="0" marT="0" marB="0" anchor="ctr">
                    <a:lnL>
                      <a:noFill/>
                    </a:lnL>
                    <a:lnR>
                      <a:noFill/>
                    </a:lnR>
                    <a:lnT>
                      <a:noFill/>
                    </a:lnT>
                    <a:lnB>
                      <a:noFill/>
                    </a:lnB>
                  </a:tcPr>
                </a:tc>
                <a:tc>
                  <a:txBody>
                    <a:bodyPr/>
                    <a:lstStyle/>
                    <a:p>
                      <a:pPr algn="l" rtl="0" fontAlgn="base"/>
                      <a:r>
                        <a:rPr lang="vi-VN" sz="1500" b="0" i="0">
                          <a:effectLst/>
                          <a:latin typeface="Monaco"/>
                        </a:rPr>
                        <a:t>&lt;!-- CSS được tối ưu và biên dịch mới nhất --&gt;</a:t>
                      </a:r>
                    </a:p>
                    <a:p>
                      <a:pPr algn="l" rtl="0" fontAlgn="base"/>
                      <a:r>
                        <a:rPr lang="vi-VN" sz="1500" b="0" i="0">
                          <a:effectLst/>
                          <a:latin typeface="Monaco"/>
                        </a:rPr>
                        <a:t>&lt;link rel="stylesheet" href="</a:t>
                      </a:r>
                      <a:r>
                        <a:rPr lang="vi-VN" sz="1500" b="0" i="0" u="none" strike="noStrike">
                          <a:solidFill>
                            <a:srgbClr val="0000FF"/>
                          </a:solidFill>
                          <a:effectLst/>
                          <a:latin typeface="Monaco"/>
                          <a:hlinkClick r:id="rId4"/>
                        </a:rPr>
                        <a:t>https://maxcdn.bootstrapcdn.com/bootstrap/4.1.0/css/bootstrap.min.css</a:t>
                      </a:r>
                      <a:r>
                        <a:rPr lang="vi-VN" sz="1500" b="0" i="0">
                          <a:effectLst/>
                          <a:latin typeface="Monaco"/>
                        </a:rPr>
                        <a:t>"&gt;</a:t>
                      </a:r>
                    </a:p>
                    <a:p>
                      <a:pPr algn="l" rtl="0" fontAlgn="base"/>
                      <a:r>
                        <a:rPr lang="vi-VN" sz="1500" b="0" i="0">
                          <a:effectLst/>
                          <a:latin typeface="Monaco"/>
                        </a:rPr>
                        <a:t> </a:t>
                      </a:r>
                    </a:p>
                    <a:p>
                      <a:pPr algn="l" rtl="0" fontAlgn="base"/>
                      <a:r>
                        <a:rPr lang="vi-VN" sz="1500" b="0" i="0">
                          <a:effectLst/>
                          <a:latin typeface="Monaco"/>
                        </a:rPr>
                        <a:t>&lt;!-- Thư viện jQuery (dammio.com) --&gt;</a:t>
                      </a:r>
                    </a:p>
                    <a:p>
                      <a:pPr algn="l" rtl="0" fontAlgn="base"/>
                      <a:r>
                        <a:rPr lang="vi-VN" sz="1500" b="0" i="0">
                          <a:effectLst/>
                          <a:latin typeface="Monaco"/>
                        </a:rPr>
                        <a:t>&lt;script src="</a:t>
                      </a:r>
                      <a:r>
                        <a:rPr lang="vi-VN" sz="1500" b="0" i="0" u="none" strike="noStrike">
                          <a:solidFill>
                            <a:srgbClr val="0000FF"/>
                          </a:solidFill>
                          <a:effectLst/>
                          <a:latin typeface="Monaco"/>
                          <a:hlinkClick r:id="rId5"/>
                        </a:rPr>
                        <a:t>https://ajax.googleapis.com/ajax/libs/jquery/3.3.1/jquery.min.js</a:t>
                      </a:r>
                      <a:r>
                        <a:rPr lang="vi-VN" sz="1500" b="0" i="0">
                          <a:effectLst/>
                          <a:latin typeface="Monaco"/>
                        </a:rPr>
                        <a:t>"&gt;&lt;/script&gt;</a:t>
                      </a:r>
                    </a:p>
                    <a:p>
                      <a:pPr algn="l" rtl="0" fontAlgn="base"/>
                      <a:r>
                        <a:rPr lang="vi-VN" sz="1500" b="0" i="0">
                          <a:effectLst/>
                          <a:latin typeface="Monaco"/>
                        </a:rPr>
                        <a:t> </a:t>
                      </a:r>
                    </a:p>
                    <a:p>
                      <a:pPr algn="l" rtl="0" fontAlgn="base"/>
                      <a:r>
                        <a:rPr lang="vi-VN" sz="1500" b="0" i="0">
                          <a:effectLst/>
                          <a:latin typeface="Monaco"/>
                        </a:rPr>
                        <a:t>&lt;!-- Popper JS --&gt;</a:t>
                      </a:r>
                    </a:p>
                    <a:p>
                      <a:pPr algn="l" rtl="0" fontAlgn="base"/>
                      <a:r>
                        <a:rPr lang="vi-VN" sz="1500" b="0" i="0">
                          <a:effectLst/>
                          <a:latin typeface="Monaco"/>
                        </a:rPr>
                        <a:t>&lt;script src="</a:t>
                      </a:r>
                      <a:r>
                        <a:rPr lang="vi-VN" sz="1500" b="0" i="0" u="sng">
                          <a:solidFill>
                            <a:srgbClr val="0000FF"/>
                          </a:solidFill>
                          <a:effectLst/>
                          <a:latin typeface="Monaco"/>
                          <a:hlinkClick r:id="rId6"/>
                        </a:rPr>
                        <a:t>https://cdnjs.cloudflare.com/ajax/libs/popper.js/1.14.0/umd/popper.min.js</a:t>
                      </a:r>
                      <a:r>
                        <a:rPr lang="vi-VN" sz="1500" b="0" i="0">
                          <a:effectLst/>
                          <a:latin typeface="Monaco"/>
                        </a:rPr>
                        <a:t>"&gt;&lt;/script&gt;</a:t>
                      </a:r>
                    </a:p>
                    <a:p>
                      <a:pPr algn="l" rtl="0" fontAlgn="base"/>
                      <a:r>
                        <a:rPr lang="vi-VN" sz="1500" b="0" i="0">
                          <a:effectLst/>
                          <a:latin typeface="Monaco"/>
                        </a:rPr>
                        <a:t> </a:t>
                      </a:r>
                    </a:p>
                    <a:p>
                      <a:pPr algn="l" rtl="0" fontAlgn="base"/>
                      <a:r>
                        <a:rPr lang="vi-VN" sz="1500" b="0" i="0">
                          <a:effectLst/>
                          <a:latin typeface="Monaco"/>
                        </a:rPr>
                        <a:t>&lt;!-- JavaScript biên dịch mới nhất --&gt;</a:t>
                      </a:r>
                    </a:p>
                    <a:p>
                      <a:pPr algn="l" rtl="0" fontAlgn="base"/>
                      <a:r>
                        <a:rPr lang="vi-VN" sz="1500" b="0" i="0">
                          <a:effectLst/>
                          <a:latin typeface="Monaco"/>
                        </a:rPr>
                        <a:t>&lt;script src="</a:t>
                      </a:r>
                      <a:r>
                        <a:rPr lang="vi-VN" sz="1500" b="0" i="0" u="none" strike="noStrike">
                          <a:solidFill>
                            <a:srgbClr val="0000FF"/>
                          </a:solidFill>
                          <a:effectLst/>
                          <a:latin typeface="Monaco"/>
                          <a:hlinkClick r:id="rId7"/>
                        </a:rPr>
                        <a:t>https://maxcdn.bootstrapcdn.com/bootstrap/4.1.0/js/bootstrap.min.js</a:t>
                      </a:r>
                      <a:r>
                        <a:rPr lang="vi-VN" sz="1500" b="0" i="0">
                          <a:effectLst/>
                          <a:latin typeface="Monaco"/>
                        </a:rPr>
                        <a:t>"&gt;&lt;/script&gt;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40009922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anim calcmode="lin" valueType="num">
                                      <p:cBhvr>
                                        <p:cTn id="13"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470018" y="153824"/>
            <a:ext cx="11348815" cy="1569660"/>
          </a:xfrm>
          <a:prstGeom prst="rect">
            <a:avLst/>
          </a:prstGeom>
          <a:noFill/>
        </p:spPr>
        <p:txBody>
          <a:bodyPr wrap="square" rtlCol="0">
            <a:spAutoFit/>
          </a:bodyPr>
          <a:lstStyle/>
          <a:p>
            <a:r>
              <a:rPr lang="vi-VN" sz="2400">
                <a:latin typeface="+mj-lt"/>
              </a:rPr>
              <a:t>Trong ví dụ trên bạn thấy xuất hiện hai thư viện JavaScript: jQuery và Popper. Vậy tại sao chúng ta nên dùng thư viên này? Lý do là jQuery và Popper dùng để tạo các thành phần website như hộp thoại (modal), chú thích (tooltip), popover,… giúp website có nhiều tính năng và nâng cao trải nghiệm người dùng hơn.</a:t>
            </a:r>
            <a:endParaRPr lang="en-US" sz="2400">
              <a:latin typeface="+mj-lt"/>
            </a:endParaRPr>
          </a:p>
        </p:txBody>
      </p:sp>
      <p:sp>
        <p:nvSpPr>
          <p:cNvPr id="5" name="TextBox 4"/>
          <p:cNvSpPr txBox="1"/>
          <p:nvPr/>
        </p:nvSpPr>
        <p:spPr>
          <a:xfrm>
            <a:off x="854580" y="1729263"/>
            <a:ext cx="5571857" cy="861774"/>
          </a:xfrm>
          <a:prstGeom prst="rect">
            <a:avLst/>
          </a:prstGeom>
          <a:noFill/>
        </p:spPr>
        <p:txBody>
          <a:bodyPr wrap="square" rtlCol="0">
            <a:spAutoFit/>
          </a:bodyPr>
          <a:lstStyle/>
          <a:p>
            <a:r>
              <a:rPr lang="vi-VN" sz="3200" b="1">
                <a:latin typeface="+mj-lt"/>
              </a:rPr>
              <a:t>Xây dựng giao diện cơ </a:t>
            </a:r>
            <a:r>
              <a:rPr lang="vi-VN" sz="3200" b="1" smtClean="0">
                <a:latin typeface="+mj-lt"/>
              </a:rPr>
              <a:t>bản</a:t>
            </a:r>
            <a:r>
              <a:rPr lang="en-US" sz="3200" b="1" smtClean="0">
                <a:latin typeface="+mj-lt"/>
              </a:rPr>
              <a:t>:</a:t>
            </a:r>
            <a:endParaRPr lang="vi-VN" sz="3200" b="1">
              <a:latin typeface="+mj-lt"/>
            </a:endParaRPr>
          </a:p>
          <a:p>
            <a:endParaRPr lang="en-US"/>
          </a:p>
        </p:txBody>
      </p:sp>
      <p:sp>
        <p:nvSpPr>
          <p:cNvPr id="6" name="TextBox 5"/>
          <p:cNvSpPr txBox="1"/>
          <p:nvPr/>
        </p:nvSpPr>
        <p:spPr>
          <a:xfrm>
            <a:off x="2059536" y="2358639"/>
            <a:ext cx="6836636" cy="800219"/>
          </a:xfrm>
          <a:prstGeom prst="rect">
            <a:avLst/>
          </a:prstGeom>
          <a:noFill/>
        </p:spPr>
        <p:txBody>
          <a:bodyPr wrap="square" rtlCol="0">
            <a:spAutoFit/>
          </a:bodyPr>
          <a:lstStyle/>
          <a:p>
            <a:r>
              <a:rPr lang="en-US" sz="2800" b="1">
                <a:solidFill>
                  <a:schemeClr val="accent6">
                    <a:lumMod val="50000"/>
                  </a:schemeClr>
                </a:solidFill>
                <a:latin typeface="Times New Roman" panose="02020603050405020304" pitchFamily="18" charset="0"/>
                <a:cs typeface="Times New Roman" panose="02020603050405020304" pitchFamily="18" charset="0"/>
              </a:rPr>
              <a:t>Thêm dạng tài liệu (doctype) là HTML5</a:t>
            </a:r>
          </a:p>
          <a:p>
            <a:endParaRPr lang="en-US"/>
          </a:p>
        </p:txBody>
      </p:sp>
      <p:sp>
        <p:nvSpPr>
          <p:cNvPr id="10" name="TextBox 9"/>
          <p:cNvSpPr txBox="1"/>
          <p:nvPr/>
        </p:nvSpPr>
        <p:spPr>
          <a:xfrm>
            <a:off x="3290131" y="2965391"/>
            <a:ext cx="6571716" cy="1200329"/>
          </a:xfrm>
          <a:prstGeom prst="rect">
            <a:avLst/>
          </a:prstGeom>
          <a:noFill/>
        </p:spPr>
        <p:txBody>
          <a:bodyPr wrap="square" rtlCol="0">
            <a:spAutoFit/>
          </a:bodyPr>
          <a:lstStyle/>
          <a:p>
            <a:r>
              <a:rPr lang="vi-VN" sz="2400">
                <a:solidFill>
                  <a:schemeClr val="tx1">
                    <a:lumMod val="95000"/>
                    <a:lumOff val="5000"/>
                  </a:schemeClr>
                </a:solidFill>
                <a:latin typeface="+mj-lt"/>
              </a:rPr>
              <a:t>Bootstrap 4 dùng các thuộc tính </a:t>
            </a:r>
            <a:r>
              <a:rPr lang="vi-VN" sz="2400">
                <a:solidFill>
                  <a:schemeClr val="tx1">
                    <a:lumMod val="95000"/>
                    <a:lumOff val="5000"/>
                  </a:schemeClr>
                </a:solidFill>
                <a:latin typeface="+mj-lt"/>
                <a:hlinkClick r:id="rId3"/>
              </a:rPr>
              <a:t>CSS</a:t>
            </a:r>
            <a:r>
              <a:rPr lang="vi-VN" sz="2400">
                <a:solidFill>
                  <a:schemeClr val="tx1">
                    <a:lumMod val="95000"/>
                    <a:lumOff val="5000"/>
                  </a:schemeClr>
                </a:solidFill>
                <a:latin typeface="+mj-lt"/>
              </a:rPr>
              <a:t> và phần tử HTML yêu cầu tài liệu HTML phải là phiên bản HTML5. Việc thêm này rất dễ như sau.</a:t>
            </a:r>
            <a:endParaRPr lang="en-US" sz="2400">
              <a:solidFill>
                <a:schemeClr val="tx1">
                  <a:lumMod val="95000"/>
                  <a:lumOff val="5000"/>
                </a:schemeClr>
              </a:solidFill>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val="799608004"/>
              </p:ext>
            </p:extLst>
          </p:nvPr>
        </p:nvGraphicFramePr>
        <p:xfrm>
          <a:off x="3486681" y="3693743"/>
          <a:ext cx="7426297" cy="2954886"/>
        </p:xfrm>
        <a:graphic>
          <a:graphicData uri="http://schemas.openxmlformats.org/drawingml/2006/table">
            <a:tbl>
              <a:tblPr/>
              <a:tblGrid>
                <a:gridCol w="348109"/>
                <a:gridCol w="7078188"/>
              </a:tblGrid>
              <a:tr h="2954886">
                <a:tc>
                  <a:txBody>
                    <a:bodyPr/>
                    <a:lstStyle/>
                    <a:p>
                      <a:pPr algn="r" rtl="0" fontAlgn="base"/>
                      <a:r>
                        <a:rPr lang="en-US" b="0" i="0">
                          <a:solidFill>
                            <a:srgbClr val="AFAFAF"/>
                          </a:solidFill>
                          <a:effectLst/>
                          <a:latin typeface="Monaco"/>
                        </a:rPr>
                        <a:t>1</a:t>
                      </a:r>
                    </a:p>
                    <a:p>
                      <a:pPr algn="r" rtl="0" fontAlgn="base"/>
                      <a:r>
                        <a:rPr lang="en-US" b="0" i="0">
                          <a:solidFill>
                            <a:srgbClr val="AFAFAF"/>
                          </a:solidFill>
                          <a:effectLst/>
                          <a:latin typeface="Monaco"/>
                        </a:rPr>
                        <a:t>2</a:t>
                      </a:r>
                    </a:p>
                    <a:p>
                      <a:pPr algn="r" rtl="0" fontAlgn="base"/>
                      <a:r>
                        <a:rPr lang="en-US" b="0" i="0">
                          <a:solidFill>
                            <a:srgbClr val="AFAFAF"/>
                          </a:solidFill>
                          <a:effectLst/>
                          <a:latin typeface="Monaco"/>
                        </a:rPr>
                        <a:t>3</a:t>
                      </a:r>
                    </a:p>
                    <a:p>
                      <a:pPr algn="r" rtl="0" fontAlgn="base"/>
                      <a:r>
                        <a:rPr lang="en-US" b="0" i="0">
                          <a:solidFill>
                            <a:srgbClr val="AFAFAF"/>
                          </a:solidFill>
                          <a:effectLst/>
                          <a:latin typeface="Monaco"/>
                        </a:rPr>
                        <a:t>4</a:t>
                      </a:r>
                    </a:p>
                    <a:p>
                      <a:pPr algn="r" rtl="0" fontAlgn="base"/>
                      <a:r>
                        <a:rPr lang="en-US" b="0" i="0">
                          <a:solidFill>
                            <a:srgbClr val="AFAFAF"/>
                          </a:solidFill>
                          <a:effectLst/>
                          <a:latin typeface="Monaco"/>
                        </a:rPr>
                        <a:t>5</a:t>
                      </a:r>
                    </a:p>
                    <a:p>
                      <a:pPr algn="r" rtl="0" fontAlgn="base"/>
                      <a:r>
                        <a:rPr lang="en-US" b="0" i="0">
                          <a:solidFill>
                            <a:srgbClr val="AFAFAF"/>
                          </a:solidFill>
                          <a:effectLst/>
                          <a:latin typeface="Monaco"/>
                        </a:rPr>
                        <a:t>6</a:t>
                      </a:r>
                    </a:p>
                  </a:txBody>
                  <a:tcPr marL="0" marR="0" marT="0" marB="0" anchor="ctr">
                    <a:lnL>
                      <a:noFill/>
                    </a:lnL>
                    <a:lnR>
                      <a:noFill/>
                    </a:lnR>
                    <a:lnT>
                      <a:noFill/>
                    </a:lnT>
                    <a:lnB>
                      <a:noFill/>
                    </a:lnB>
                  </a:tcPr>
                </a:tc>
                <a:tc>
                  <a:txBody>
                    <a:bodyPr/>
                    <a:lstStyle/>
                    <a:p>
                      <a:pPr algn="l" rtl="0" fontAlgn="base"/>
                      <a:r>
                        <a:rPr lang="en-US" b="0" i="0">
                          <a:effectLst/>
                          <a:latin typeface="Monaco"/>
                        </a:rPr>
                        <a:t>&lt;!DOCTYPE html&gt;</a:t>
                      </a:r>
                    </a:p>
                    <a:p>
                      <a:pPr algn="l" rtl="0" fontAlgn="base"/>
                      <a:r>
                        <a:rPr lang="en-US" b="0" i="0">
                          <a:effectLst/>
                          <a:latin typeface="Monaco"/>
                        </a:rPr>
                        <a:t>&lt;html lang="en"&gt;</a:t>
                      </a:r>
                    </a:p>
                    <a:p>
                      <a:pPr algn="l" rtl="0" fontAlgn="base"/>
                      <a:r>
                        <a:rPr lang="en-US" b="0" i="0">
                          <a:effectLst/>
                          <a:latin typeface="Monaco"/>
                        </a:rPr>
                        <a:t>  &lt;head&gt;</a:t>
                      </a:r>
                    </a:p>
                    <a:p>
                      <a:pPr algn="l" rtl="0" fontAlgn="base"/>
                      <a:r>
                        <a:rPr lang="en-US" b="0" i="0">
                          <a:effectLst/>
                          <a:latin typeface="Monaco"/>
                        </a:rPr>
                        <a:t>    &lt;meta charset="utf-8"&gt; </a:t>
                      </a:r>
                    </a:p>
                    <a:p>
                      <a:pPr algn="l" rtl="0" fontAlgn="base"/>
                      <a:r>
                        <a:rPr lang="en-US" b="0" i="0">
                          <a:effectLst/>
                          <a:latin typeface="Monaco"/>
                        </a:rPr>
                        <a:t>  &lt;/head&gt;</a:t>
                      </a:r>
                    </a:p>
                    <a:p>
                      <a:pPr algn="l" rtl="0" fontAlgn="base"/>
                      <a:r>
                        <a:rPr lang="en-US" b="0" i="0">
                          <a:effectLst/>
                          <a:latin typeface="Monaco"/>
                        </a:rPr>
                        <a:t>&lt;/html&gt;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14331020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80">
                                          <p:stCondLst>
                                            <p:cond delay="0"/>
                                          </p:stCondLst>
                                        </p:cTn>
                                        <p:tgtEl>
                                          <p:spTgt spid="5">
                                            <p:txEl>
                                              <p:pRg st="0" end="0"/>
                                            </p:txEl>
                                          </p:spTgt>
                                        </p:tgtEl>
                                      </p:cBhvr>
                                    </p:animEffect>
                                    <p:anim calcmode="lin" valueType="num">
                                      <p:cBhvr>
                                        <p:cTn id="14"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xEl>
                                              <p:pRg st="0" end="0"/>
                                            </p:txEl>
                                          </p:spTgt>
                                        </p:tgtEl>
                                      </p:cBhvr>
                                      <p:to x="100000" y="60000"/>
                                    </p:animScale>
                                    <p:animScale>
                                      <p:cBhvr>
                                        <p:cTn id="20" dur="166" decel="50000">
                                          <p:stCondLst>
                                            <p:cond delay="676"/>
                                          </p:stCondLst>
                                        </p:cTn>
                                        <p:tgtEl>
                                          <p:spTgt spid="5">
                                            <p:txEl>
                                              <p:pRg st="0" end="0"/>
                                            </p:txEl>
                                          </p:spTgt>
                                        </p:tgtEl>
                                      </p:cBhvr>
                                      <p:to x="100000" y="100000"/>
                                    </p:animScale>
                                    <p:animScale>
                                      <p:cBhvr>
                                        <p:cTn id="21" dur="26">
                                          <p:stCondLst>
                                            <p:cond delay="1312"/>
                                          </p:stCondLst>
                                        </p:cTn>
                                        <p:tgtEl>
                                          <p:spTgt spid="5">
                                            <p:txEl>
                                              <p:pRg st="0" end="0"/>
                                            </p:txEl>
                                          </p:spTgt>
                                        </p:tgtEl>
                                      </p:cBhvr>
                                      <p:to x="100000" y="80000"/>
                                    </p:animScale>
                                    <p:animScale>
                                      <p:cBhvr>
                                        <p:cTn id="22" dur="166" decel="50000">
                                          <p:stCondLst>
                                            <p:cond delay="1338"/>
                                          </p:stCondLst>
                                        </p:cTn>
                                        <p:tgtEl>
                                          <p:spTgt spid="5">
                                            <p:txEl>
                                              <p:pRg st="0" end="0"/>
                                            </p:txEl>
                                          </p:spTgt>
                                        </p:tgtEl>
                                      </p:cBhvr>
                                      <p:to x="100000" y="100000"/>
                                    </p:animScale>
                                    <p:animScale>
                                      <p:cBhvr>
                                        <p:cTn id="23" dur="26">
                                          <p:stCondLst>
                                            <p:cond delay="1642"/>
                                          </p:stCondLst>
                                        </p:cTn>
                                        <p:tgtEl>
                                          <p:spTgt spid="5">
                                            <p:txEl>
                                              <p:pRg st="0" end="0"/>
                                            </p:txEl>
                                          </p:spTgt>
                                        </p:tgtEl>
                                      </p:cBhvr>
                                      <p:to x="100000" y="90000"/>
                                    </p:animScale>
                                    <p:animScale>
                                      <p:cBhvr>
                                        <p:cTn id="24" dur="166" decel="50000">
                                          <p:stCondLst>
                                            <p:cond delay="1668"/>
                                          </p:stCondLst>
                                        </p:cTn>
                                        <p:tgtEl>
                                          <p:spTgt spid="5">
                                            <p:txEl>
                                              <p:pRg st="0" end="0"/>
                                            </p:txEl>
                                          </p:spTgt>
                                        </p:tgtEl>
                                      </p:cBhvr>
                                      <p:to x="100000" y="100000"/>
                                    </p:animScale>
                                    <p:animScale>
                                      <p:cBhvr>
                                        <p:cTn id="25" dur="26">
                                          <p:stCondLst>
                                            <p:cond delay="1808"/>
                                          </p:stCondLst>
                                        </p:cTn>
                                        <p:tgtEl>
                                          <p:spTgt spid="5">
                                            <p:txEl>
                                              <p:pRg st="0" end="0"/>
                                            </p:txEl>
                                          </p:spTgt>
                                        </p:tgtEl>
                                      </p:cBhvr>
                                      <p:to x="100000" y="95000"/>
                                    </p:animScale>
                                    <p:animScale>
                                      <p:cBhvr>
                                        <p:cTn id="26" dur="166" decel="50000">
                                          <p:stCondLst>
                                            <p:cond delay="1834"/>
                                          </p:stCondLst>
                                        </p:cTn>
                                        <p:tgtEl>
                                          <p:spTgt spid="5">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heel(1)">
                                      <p:cBhvr>
                                        <p:cTn id="31" dur="20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36" dur="500"/>
                                        <p:tgtEl>
                                          <p:spTgt spid="1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2000"/>
                                        <p:tgtEl>
                                          <p:spTgt spid="11"/>
                                        </p:tgtEl>
                                      </p:cBhvr>
                                    </p:animEffect>
                                    <p:anim calcmode="lin" valueType="num">
                                      <p:cBhvr>
                                        <p:cTn id="42" dur="2000" fill="hold"/>
                                        <p:tgtEl>
                                          <p:spTgt spid="11"/>
                                        </p:tgtEl>
                                        <p:attrNameLst>
                                          <p:attrName>ppt_w</p:attrName>
                                        </p:attrNameLst>
                                      </p:cBhvr>
                                      <p:tavLst>
                                        <p:tav tm="0" fmla="#ppt_w*sin(2.5*pi*$)">
                                          <p:val>
                                            <p:fltVal val="0"/>
                                          </p:val>
                                        </p:tav>
                                        <p:tav tm="100000">
                                          <p:val>
                                            <p:fltVal val="1"/>
                                          </p:val>
                                        </p:tav>
                                      </p:tavLst>
                                    </p:anim>
                                    <p:anim calcmode="lin" valueType="num">
                                      <p:cBhvr>
                                        <p:cTn id="4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Rectangle 4"/>
          <p:cNvSpPr/>
          <p:nvPr/>
        </p:nvSpPr>
        <p:spPr>
          <a:xfrm>
            <a:off x="145051" y="262455"/>
            <a:ext cx="9362820" cy="830997"/>
          </a:xfrm>
          <a:prstGeom prst="rect">
            <a:avLst/>
          </a:prstGeom>
          <a:noFill/>
        </p:spPr>
        <p:txBody>
          <a:bodyPr wrap="none" lIns="91440" tIns="45720" rIns="91440" bIns="45720">
            <a:spAutoFit/>
          </a:bodyPr>
          <a:lstStyle/>
          <a:p>
            <a:pPr algn="ctr"/>
            <a:r>
              <a:rPr lang="en-US" sz="4800" b="1" smtClean="0">
                <a:ln w="12700">
                  <a:solidFill>
                    <a:schemeClr val="accent1"/>
                  </a:solidFill>
                  <a:prstDash val="solid"/>
                </a:ln>
                <a:solidFill>
                  <a:srgbClr val="FF0000"/>
                </a:solidFill>
                <a:effectLst>
                  <a:outerShdw dist="38100" dir="2640000" algn="bl" rotWithShape="0">
                    <a:schemeClr val="accent1"/>
                  </a:outerShdw>
                </a:effectLst>
              </a:rPr>
              <a:t>Bootstrap 4 ưu tiên thiết bị di động:</a:t>
            </a:r>
            <a:endParaRPr lang="en-US" sz="4800" b="1" cap="none" spc="0">
              <a:ln w="12700">
                <a:solidFill>
                  <a:schemeClr val="accent1"/>
                </a:solidFill>
                <a:prstDash val="solid"/>
              </a:ln>
              <a:solidFill>
                <a:srgbClr val="FF0000"/>
              </a:solidFill>
              <a:effectLst>
                <a:outerShdw dist="38100" dir="2640000" algn="bl" rotWithShape="0">
                  <a:schemeClr val="accent1"/>
                </a:outerShdw>
              </a:effectLst>
            </a:endParaRPr>
          </a:p>
        </p:txBody>
      </p:sp>
      <p:sp>
        <p:nvSpPr>
          <p:cNvPr id="6" name="TextBox 5"/>
          <p:cNvSpPr txBox="1"/>
          <p:nvPr/>
        </p:nvSpPr>
        <p:spPr>
          <a:xfrm>
            <a:off x="1740877" y="1222131"/>
            <a:ext cx="8044961" cy="1569660"/>
          </a:xfrm>
          <a:prstGeom prst="rect">
            <a:avLst/>
          </a:prstGeom>
          <a:noFill/>
        </p:spPr>
        <p:txBody>
          <a:bodyPr wrap="square" rtlCol="0">
            <a:spAutoFit/>
          </a:bodyPr>
          <a:lstStyle/>
          <a:p>
            <a:r>
              <a:rPr lang="vi-VN" sz="2400" smtClean="0">
                <a:latin typeface="+mj-lt"/>
                <a:sym typeface="Wingdings 2" panose="05020102010507070707" pitchFamily="18" charset="2"/>
              </a:rPr>
              <a:t></a:t>
            </a:r>
            <a:r>
              <a:rPr lang="vi-VN" sz="2400" smtClean="0">
                <a:latin typeface="+mj-lt"/>
              </a:rPr>
              <a:t>Bootstrap </a:t>
            </a:r>
            <a:r>
              <a:rPr lang="vi-VN" sz="2400">
                <a:latin typeface="+mj-lt"/>
              </a:rPr>
              <a:t>4 được thiết kế đáp ứng trên các màn hình thiết bị di động. Do đó, các phong cách ưu tiên di động là phần lõi chính trong framework. Để chắc chắn việc hiển thị thu phóng thích hợp, bạn thêm thẻ meta sau bên trong phần tử head.</a:t>
            </a:r>
            <a:endParaRPr lang="en-US" sz="240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2721329924"/>
              </p:ext>
            </p:extLst>
          </p:nvPr>
        </p:nvGraphicFramePr>
        <p:xfrm>
          <a:off x="2242039" y="2920470"/>
          <a:ext cx="7641689" cy="820237"/>
        </p:xfrm>
        <a:graphic>
          <a:graphicData uri="http://schemas.openxmlformats.org/drawingml/2006/table">
            <a:tbl>
              <a:tblPr/>
              <a:tblGrid>
                <a:gridCol w="358205"/>
                <a:gridCol w="7283484"/>
              </a:tblGrid>
              <a:tr h="820237">
                <a:tc>
                  <a:txBody>
                    <a:bodyPr/>
                    <a:lstStyle/>
                    <a:p>
                      <a:pPr algn="r" rtl="0" fontAlgn="base"/>
                      <a:r>
                        <a:rPr lang="en-US" b="0" i="0">
                          <a:solidFill>
                            <a:srgbClr val="AFAFAF"/>
                          </a:solidFill>
                          <a:effectLst/>
                          <a:latin typeface="Monaco"/>
                        </a:rPr>
                        <a:t>1</a:t>
                      </a:r>
                    </a:p>
                  </a:txBody>
                  <a:tcPr marL="0" marR="0" marT="0" marB="0" anchor="ctr">
                    <a:lnL>
                      <a:noFill/>
                    </a:lnL>
                    <a:lnR>
                      <a:noFill/>
                    </a:lnR>
                    <a:lnT>
                      <a:noFill/>
                    </a:lnT>
                    <a:lnB>
                      <a:noFill/>
                    </a:lnB>
                  </a:tcPr>
                </a:tc>
                <a:tc>
                  <a:txBody>
                    <a:bodyPr/>
                    <a:lstStyle/>
                    <a:p>
                      <a:pPr algn="l" rtl="0" fontAlgn="base"/>
                      <a:r>
                        <a:rPr lang="en-US" b="0" i="0">
                          <a:solidFill>
                            <a:srgbClr val="FF0000"/>
                          </a:solidFill>
                          <a:effectLst/>
                          <a:latin typeface="Monaco"/>
                        </a:rPr>
                        <a:t>&lt;meta name="viewport" content="width=device-width, initial-scale=1"&gt;</a:t>
                      </a:r>
                    </a:p>
                  </a:txBody>
                  <a:tcPr marL="0" marR="0" marT="0" marB="0" anchor="ctr">
                    <a:lnL>
                      <a:noFill/>
                    </a:lnL>
                    <a:lnR>
                      <a:noFill/>
                    </a:lnR>
                    <a:lnT>
                      <a:noFill/>
                    </a:lnT>
                    <a:lnB>
                      <a:noFill/>
                    </a:lnB>
                  </a:tcPr>
                </a:tc>
              </a:tr>
            </a:tbl>
          </a:graphicData>
        </a:graphic>
      </p:graphicFrame>
      <p:sp>
        <p:nvSpPr>
          <p:cNvPr id="8" name="TextBox 7"/>
          <p:cNvSpPr txBox="1"/>
          <p:nvPr/>
        </p:nvSpPr>
        <p:spPr>
          <a:xfrm>
            <a:off x="2039815" y="3982914"/>
            <a:ext cx="7468056" cy="1938992"/>
          </a:xfrm>
          <a:prstGeom prst="rect">
            <a:avLst/>
          </a:prstGeom>
          <a:noFill/>
        </p:spPr>
        <p:txBody>
          <a:bodyPr wrap="square" rtlCol="0">
            <a:spAutoFit/>
          </a:bodyPr>
          <a:lstStyle/>
          <a:p>
            <a:r>
              <a:rPr lang="vi-VN" sz="2400">
                <a:sym typeface="Wingdings 2" panose="05020102010507070707" pitchFamily="18" charset="2"/>
              </a:rPr>
              <a:t> </a:t>
            </a:r>
            <a:r>
              <a:rPr lang="vi-VN" sz="2400" smtClean="0">
                <a:latin typeface="+mj-lt"/>
              </a:rPr>
              <a:t>Phần </a:t>
            </a:r>
            <a:r>
              <a:rPr lang="vi-VN" sz="2400">
                <a:latin typeface="+mj-lt"/>
              </a:rPr>
              <a:t>này tương tự như BS3, phần width=device-width đặt độ rộng trang theo độ rộng màn hình. Khi giao diện website chạy trên các thiết bị màn hình khác nhau thì trang web sẽ có độ rộng khác nhau. Phần initial-scale=1 thiết lập mức thu phóng ban đầu, thông thường là 1 (tức 100%).</a:t>
            </a:r>
            <a:endParaRPr lang="en-US" sz="2400">
              <a:latin typeface="+mj-lt"/>
            </a:endParaRPr>
          </a:p>
        </p:txBody>
      </p:sp>
    </p:spTree>
    <p:extLst>
      <p:ext uri="{BB962C8B-B14F-4D97-AF65-F5344CB8AC3E}">
        <p14:creationId xmlns:p14="http://schemas.microsoft.com/office/powerpoint/2010/main" val="27942203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barn(inVertical)">
                                      <p:cBhvr>
                                        <p:cTn id="2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457017" y="376535"/>
            <a:ext cx="5620129" cy="923330"/>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sp3d>
            <a:bevelT w="114300" prst="artDeco"/>
          </a:sp3d>
        </p:spPr>
        <p:txBody>
          <a:bodyPr wrap="none" lIns="91440" tIns="45720" rIns="91440" bIns="45720">
            <a:spAutoFit/>
          </a:bodyPr>
          <a:lstStyle/>
          <a:p>
            <a:pPr algn="ctr"/>
            <a:r>
              <a:rPr lang="en-US" sz="5400" b="1" cap="none" spc="0" smtClean="0">
                <a:ln w="22225">
                  <a:solidFill>
                    <a:schemeClr val="accent2"/>
                  </a:solidFill>
                  <a:prstDash val="solid"/>
                </a:ln>
                <a:solidFill>
                  <a:schemeClr val="bg1">
                    <a:lumMod val="50000"/>
                  </a:schemeClr>
                </a:solidFill>
                <a:effectLst/>
              </a:rPr>
              <a:t>Tạo các vùng chứa:</a:t>
            </a:r>
            <a:endParaRPr lang="en-US" sz="5400" b="1" cap="none" spc="0">
              <a:ln w="22225">
                <a:solidFill>
                  <a:schemeClr val="accent2"/>
                </a:solidFill>
                <a:prstDash val="solid"/>
              </a:ln>
              <a:solidFill>
                <a:schemeClr val="bg1">
                  <a:lumMod val="50000"/>
                </a:schemeClr>
              </a:solidFill>
              <a:effectLst/>
            </a:endParaRPr>
          </a:p>
        </p:txBody>
      </p:sp>
      <p:sp>
        <p:nvSpPr>
          <p:cNvPr id="5" name="TextBox 4"/>
          <p:cNvSpPr txBox="1"/>
          <p:nvPr/>
        </p:nvSpPr>
        <p:spPr>
          <a:xfrm>
            <a:off x="2743200" y="1692971"/>
            <a:ext cx="7657032" cy="3785652"/>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vi-VN" sz="2400" smtClean="0">
                <a:latin typeface="+mj-lt"/>
                <a:sym typeface="Wingdings 2" panose="05020102010507070707" pitchFamily="18" charset="2"/>
              </a:rPr>
              <a:t></a:t>
            </a:r>
            <a:r>
              <a:rPr lang="vi-VN" sz="2400" smtClean="0">
                <a:latin typeface="+mj-lt"/>
              </a:rPr>
              <a:t>Vùng </a:t>
            </a:r>
            <a:r>
              <a:rPr lang="vi-VN" sz="2400">
                <a:latin typeface="+mj-lt"/>
              </a:rPr>
              <a:t>chứa là vùng chứa toàn bộ giao diện website. Theo cách thiết kế website cũ, vùng chứa chính là thẻ div chính bao toàn bộ nội dung website. Không khác gì BS3, BS4 cũng chứa 2 dạng vùng chứa:</a:t>
            </a:r>
          </a:p>
          <a:p>
            <a:r>
              <a:rPr lang="vi-VN" sz="2400">
                <a:sym typeface="Wingdings 2" panose="05020102010507070707" pitchFamily="18" charset="2"/>
              </a:rPr>
              <a:t> </a:t>
            </a:r>
            <a:r>
              <a:rPr lang="vi-VN" sz="2400" smtClean="0">
                <a:latin typeface="+mj-lt"/>
              </a:rPr>
              <a:t>Lớp </a:t>
            </a:r>
            <a:r>
              <a:rPr lang="vi-VN" sz="2400">
                <a:latin typeface="+mj-lt"/>
              </a:rPr>
              <a:t>.container cung cấp vùng chứa có độ rộng cố định</a:t>
            </a:r>
          </a:p>
          <a:p>
            <a:r>
              <a:rPr lang="vi-VN" sz="2400">
                <a:sym typeface="Wingdings 2" panose="05020102010507070707" pitchFamily="18" charset="2"/>
              </a:rPr>
              <a:t> </a:t>
            </a:r>
            <a:r>
              <a:rPr lang="vi-VN" sz="2400" smtClean="0">
                <a:latin typeface="+mj-lt"/>
              </a:rPr>
              <a:t>Lớp </a:t>
            </a:r>
            <a:r>
              <a:rPr lang="vi-VN" sz="2400">
                <a:latin typeface="+mj-lt"/>
              </a:rPr>
              <a:t>.container-fluid cung cấp độ rộng toàn phần, tùy theo kích thước màn hình.</a:t>
            </a:r>
          </a:p>
          <a:p>
            <a:r>
              <a:rPr lang="vi-VN" sz="2400">
                <a:sym typeface="Wingdings 2" panose="05020102010507070707" pitchFamily="18" charset="2"/>
              </a:rPr>
              <a:t> </a:t>
            </a:r>
            <a:r>
              <a:rPr lang="vi-VN" sz="2400" smtClean="0">
                <a:latin typeface="+mj-lt"/>
              </a:rPr>
              <a:t>Tùy </a:t>
            </a:r>
            <a:r>
              <a:rPr lang="vi-VN" sz="2400">
                <a:latin typeface="+mj-lt"/>
              </a:rPr>
              <a:t>theo yêu cầu thiết kế, bạn có thể chọn 1 trong hai lớp này để tạo vùng chứa cho website</a:t>
            </a:r>
            <a:r>
              <a:rPr lang="vi-VN" sz="2400" smtClean="0">
                <a:latin typeface="+mj-lt"/>
              </a:rPr>
              <a:t>.</a:t>
            </a:r>
            <a:endParaRPr lang="vi-VN" sz="2400">
              <a:latin typeface="+mj-lt"/>
            </a:endParaRPr>
          </a:p>
          <a:p>
            <a:endParaRPr lang="en-US" sz="2400">
              <a:latin typeface="+mj-lt"/>
            </a:endParaRPr>
          </a:p>
        </p:txBody>
      </p:sp>
    </p:spTree>
    <p:extLst>
      <p:ext uri="{BB962C8B-B14F-4D97-AF65-F5344CB8AC3E}">
        <p14:creationId xmlns:p14="http://schemas.microsoft.com/office/powerpoint/2010/main" val="184077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style.rotation</p:attrName>
                                        </p:attrNameLst>
                                      </p:cBhvr>
                                      <p:tavLst>
                                        <p:tav tm="0">
                                          <p:val>
                                            <p:fltVal val="720"/>
                                          </p:val>
                                        </p:tav>
                                        <p:tav tm="100000">
                                          <p:val>
                                            <p:fltVal val="0"/>
                                          </p:val>
                                        </p:tav>
                                      </p:tavLst>
                                    </p:anim>
                                    <p:anim calcmode="lin" valueType="num">
                                      <p:cBhvr>
                                        <p:cTn id="16" dur="2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5">
                                            <p:txEl>
                                              <p:pRg st="0" end="0"/>
                                            </p:txEl>
                                          </p:spTgt>
                                        </p:tgtEl>
                                        <p:attrNameLst>
                                          <p:attrName>ppt_w</p:attrName>
                                        </p:attrNameLst>
                                      </p:cBhvr>
                                      <p:tavLst>
                                        <p:tav tm="0">
                                          <p:val>
                                            <p:fltVal val="0"/>
                                          </p:val>
                                        </p:tav>
                                        <p:tav tm="100000">
                                          <p:val>
                                            <p:strVal val="#ppt_w"/>
                                          </p:val>
                                        </p:tav>
                                      </p:tavLst>
                                    </p:anim>
                                  </p:childTnLst>
                                </p:cTn>
                              </p:par>
                              <p:par>
                                <p:cTn id="18" presetID="35"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2000"/>
                                        <p:tgtEl>
                                          <p:spTgt spid="5">
                                            <p:txEl>
                                              <p:pRg st="1" end="1"/>
                                            </p:txEl>
                                          </p:spTgt>
                                        </p:tgtEl>
                                      </p:cBhvr>
                                    </p:animEffect>
                                    <p:anim calcmode="lin" valueType="num">
                                      <p:cBhvr>
                                        <p:cTn id="21" dur="2000" fill="hold"/>
                                        <p:tgtEl>
                                          <p:spTgt spid="5">
                                            <p:txEl>
                                              <p:pRg st="1" end="1"/>
                                            </p:txEl>
                                          </p:spTgt>
                                        </p:tgtEl>
                                        <p:attrNameLst>
                                          <p:attrName>style.rotation</p:attrName>
                                        </p:attrNameLst>
                                      </p:cBhvr>
                                      <p:tavLst>
                                        <p:tav tm="0">
                                          <p:val>
                                            <p:fltVal val="720"/>
                                          </p:val>
                                        </p:tav>
                                        <p:tav tm="100000">
                                          <p:val>
                                            <p:fltVal val="0"/>
                                          </p:val>
                                        </p:tav>
                                      </p:tavLst>
                                    </p:anim>
                                    <p:anim calcmode="lin" valueType="num">
                                      <p:cBhvr>
                                        <p:cTn id="22" dur="2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23" dur="2000" fill="hold"/>
                                        <p:tgtEl>
                                          <p:spTgt spid="5">
                                            <p:txEl>
                                              <p:pRg st="1" end="1"/>
                                            </p:txEl>
                                          </p:spTgt>
                                        </p:tgtEl>
                                        <p:attrNameLst>
                                          <p:attrName>ppt_w</p:attrName>
                                        </p:attrNameLst>
                                      </p:cBhvr>
                                      <p:tavLst>
                                        <p:tav tm="0">
                                          <p:val>
                                            <p:fltVal val="0"/>
                                          </p:val>
                                        </p:tav>
                                        <p:tav tm="100000">
                                          <p:val>
                                            <p:strVal val="#ppt_w"/>
                                          </p:val>
                                        </p:tav>
                                      </p:tavLst>
                                    </p:anim>
                                  </p:childTnLst>
                                </p:cTn>
                              </p:par>
                              <p:par>
                                <p:cTn id="24" presetID="35" presetClass="entr" presetSubtype="0"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2000"/>
                                        <p:tgtEl>
                                          <p:spTgt spid="5">
                                            <p:txEl>
                                              <p:pRg st="2" end="2"/>
                                            </p:txEl>
                                          </p:spTgt>
                                        </p:tgtEl>
                                      </p:cBhvr>
                                    </p:animEffect>
                                    <p:anim calcmode="lin" valueType="num">
                                      <p:cBhvr>
                                        <p:cTn id="27" dur="2000" fill="hold"/>
                                        <p:tgtEl>
                                          <p:spTgt spid="5">
                                            <p:txEl>
                                              <p:pRg st="2" end="2"/>
                                            </p:txEl>
                                          </p:spTgt>
                                        </p:tgtEl>
                                        <p:attrNameLst>
                                          <p:attrName>style.rotation</p:attrName>
                                        </p:attrNameLst>
                                      </p:cBhvr>
                                      <p:tavLst>
                                        <p:tav tm="0">
                                          <p:val>
                                            <p:fltVal val="720"/>
                                          </p:val>
                                        </p:tav>
                                        <p:tav tm="100000">
                                          <p:val>
                                            <p:fltVal val="0"/>
                                          </p:val>
                                        </p:tav>
                                      </p:tavLst>
                                    </p:anim>
                                    <p:anim calcmode="lin" valueType="num">
                                      <p:cBhvr>
                                        <p:cTn id="28" dur="2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9" dur="2000" fill="hold"/>
                                        <p:tgtEl>
                                          <p:spTgt spid="5">
                                            <p:txEl>
                                              <p:pRg st="2" end="2"/>
                                            </p:txEl>
                                          </p:spTgt>
                                        </p:tgtEl>
                                        <p:attrNameLst>
                                          <p:attrName>ppt_w</p:attrName>
                                        </p:attrNameLst>
                                      </p:cBhvr>
                                      <p:tavLst>
                                        <p:tav tm="0">
                                          <p:val>
                                            <p:fltVal val="0"/>
                                          </p:val>
                                        </p:tav>
                                        <p:tav tm="100000">
                                          <p:val>
                                            <p:strVal val="#ppt_w"/>
                                          </p:val>
                                        </p:tav>
                                      </p:tavLst>
                                    </p:anim>
                                  </p:childTnLst>
                                </p:cTn>
                              </p:par>
                              <p:par>
                                <p:cTn id="30" presetID="35"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2000"/>
                                        <p:tgtEl>
                                          <p:spTgt spid="5">
                                            <p:txEl>
                                              <p:pRg st="3" end="3"/>
                                            </p:txEl>
                                          </p:spTgt>
                                        </p:tgtEl>
                                      </p:cBhvr>
                                    </p:animEffect>
                                    <p:anim calcmode="lin" valueType="num">
                                      <p:cBhvr>
                                        <p:cTn id="33" dur="2000" fill="hold"/>
                                        <p:tgtEl>
                                          <p:spTgt spid="5">
                                            <p:txEl>
                                              <p:pRg st="3" end="3"/>
                                            </p:txEl>
                                          </p:spTgt>
                                        </p:tgtEl>
                                        <p:attrNameLst>
                                          <p:attrName>style.rotation</p:attrName>
                                        </p:attrNameLst>
                                      </p:cBhvr>
                                      <p:tavLst>
                                        <p:tav tm="0">
                                          <p:val>
                                            <p:fltVal val="720"/>
                                          </p:val>
                                        </p:tav>
                                        <p:tav tm="100000">
                                          <p:val>
                                            <p:fltVal val="0"/>
                                          </p:val>
                                        </p:tav>
                                      </p:tavLst>
                                    </p:anim>
                                    <p:anim calcmode="lin" valueType="num">
                                      <p:cBhvr>
                                        <p:cTn id="34" dur="2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35" dur="2000" fill="hold"/>
                                        <p:tgtEl>
                                          <p:spTgt spid="5">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1486</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Monaco</vt:lpstr>
      <vt:lpstr>Tahoma</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pasal13579@gmail.com</dc:creator>
  <cp:lastModifiedBy>pasal13579@gmail.com</cp:lastModifiedBy>
  <cp:revision>41</cp:revision>
  <dcterms:created xsi:type="dcterms:W3CDTF">2019-03-12T09:03:24Z</dcterms:created>
  <dcterms:modified xsi:type="dcterms:W3CDTF">2019-03-18T04:33:33Z</dcterms:modified>
</cp:coreProperties>
</file>