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image" Target="../media/image2.pn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4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Логотип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272" y="182880"/>
            <a:ext cx="685800" cy="685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0000" y="4572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6B6B6B"/>
                </a:solidFill>
                <a:latin typeface="Roboto"/>
              </a:defRPr>
            </a:pPr>
            <a:r>
              <a:t>БАНКОВСКИЕ ГАРАНТИИ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0000" y="2286000"/>
            <a:ext cx="11108952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400" b="1">
                <a:solidFill>
                  <a:srgbClr val="2E7D32"/>
                </a:solidFill>
                <a:latin typeface="Roboto"/>
              </a:defRPr>
            </a:pPr>
            <a:r>
              <a:t>ОТЧЁТ ПО ПРОДАЖАМ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540000" y="3840480"/>
            <a:ext cx="11108952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222222"/>
                </a:solidFill>
                <a:latin typeface="Roboto"/>
              </a:defRPr>
            </a:pPr>
            <a:r>
              <a:t>Период 01.09.2025—07.09.2025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540000" y="4572000"/>
            <a:ext cx="11108952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600">
                <a:solidFill>
                  <a:srgbClr val="6B6B6B"/>
                </a:solidFill>
                <a:latin typeface="Roboto"/>
              </a:defRPr>
            </a:pPr>
            <a:r>
              <a:t>01.09.2025 — 07.09.2025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gradFill rotWithShape="1">
            <a:gsLst>
              <a:gs pos="0">
                <a:srgbClr val="F8F9FA"/>
              </a:gs>
              <a:gs pos="100000">
                <a:srgbClr val="E8F5E8"/>
              </a:gs>
            </a:gsLst>
            <a:lin scaled="0"/>
          </a:gra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Логотип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272" y="182880"/>
            <a:ext cx="685800" cy="685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0000" y="457200"/>
            <a:ext cx="111089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2E7D32"/>
                </a:solidFill>
                <a:latin typeface="Roboto"/>
              </a:defRPr>
            </a:pPr>
            <a:r>
              <a:t>Ключевые показатели команды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0000" y="1188720"/>
          <a:ext cx="10360152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038"/>
                <a:gridCol w="2590038"/>
                <a:gridCol w="2590038"/>
                <a:gridCol w="2590038"/>
              </a:tblGrid>
              <a:tr h="587828"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  <a:latin typeface="Roboto"/>
                        </a:defRPr>
                      </a:pPr>
                      <a:r>
                        <a:t>Показатель</a:t>
                      </a:r>
                    </a:p>
                  </a:txBody>
                  <a:tcPr>
                    <a:solidFill>
                      <a:srgbClr val="2E7D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  <a:latin typeface="Roboto"/>
                        </a:defRPr>
                      </a:pPr>
                      <a:r>
                        <a:t>План</a:t>
                      </a:r>
                    </a:p>
                  </a:txBody>
                  <a:tcPr>
                    <a:solidFill>
                      <a:srgbClr val="2E7D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  <a:latin typeface="Roboto"/>
                        </a:defRPr>
                      </a:pPr>
                      <a:r>
                        <a:t>Факт</a:t>
                      </a:r>
                    </a:p>
                  </a:txBody>
                  <a:tcPr>
                    <a:solidFill>
                      <a:srgbClr val="2E7D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  <a:latin typeface="Roboto"/>
                        </a:defRPr>
                      </a:pPr>
                      <a:r>
                        <a:t>Конв (%)</a:t>
                      </a:r>
                    </a:p>
                  </a:txBody>
                  <a:tcPr>
                    <a:solidFill>
                      <a:srgbClr val="2E7D32"/>
                    </a:solidFill>
                  </a:tcPr>
                </a:tc>
              </a:tr>
              <a:tr h="587828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Повторные звонки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164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67,7%</a:t>
                      </a:r>
                    </a:p>
                  </a:txBody>
                  <a:tcPr/>
                </a:tc>
              </a:tr>
              <a:tr h="587828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Заявки, шт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16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18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112,5%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587828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Заявки, млн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204,0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646,0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316,7%</a:t>
                      </a:r>
                    </a:p>
                  </a:txBody>
                  <a:tcPr/>
                </a:tc>
              </a:tr>
              <a:tr h="587828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Одобрено, млн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—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186,0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—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587828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Выдано, млн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—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39,0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—</a:t>
                      </a:r>
                    </a:p>
                  </a:txBody>
                  <a:tcPr/>
                </a:tc>
              </a:tr>
              <a:tr h="587832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Новые звонки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—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186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—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  <p:pic>
        <p:nvPicPr>
          <p:cNvPr id="6" name="Picture 5" descr="donut_metric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57600" y="5669280"/>
            <a:ext cx="4572000" cy="109728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Логотип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272" y="182880"/>
            <a:ext cx="685800" cy="685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0000" y="457200"/>
            <a:ext cx="111089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2E7D32"/>
                </a:solidFill>
                <a:latin typeface="Roboto"/>
              </a:defRPr>
            </a:pPr>
            <a:r>
              <a:t>Анализ и рекомендации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0000" y="1371600"/>
            <a:ext cx="11108952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  <a:r>
              <a:t>За период 01.09.2025—07.09.2025 количество перезвонить по заявкам составило 111 из 164 (67,7%), что свидетельствует о высокой конверсии. Однако количество обработанных заявок (18) превысило плановое количество (16) на 12,5%, а сумма заявок (646,0 млн) превысила плановую (204,0 млн) на 116,7%. Это может указывать на необходимость более тщательного планирования нагрузки.</a:t>
            </a:r>
          </a:p>
          <a:p>
            <a:pPr algn="l"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</a:p>
          <a:p>
            <a:pPr algn="l"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  <a:r>
              <a:t>Узкое место: необходимо оптимизировать процесс обработки заявок для более точного планирования нагрузки.</a:t>
            </a:r>
          </a:p>
          <a:p>
            <a:pPr algn="l"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</a:p>
          <a:p>
            <a:pPr algn="l"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  <a:r>
              <a:t>На неделю:</a:t>
            </a:r>
          </a:p>
          <a:p>
            <a:pPr algn="l"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  <a:r>
              <a:t>1. Проанализировать причины превышения плановых показателей по заявкам.</a:t>
            </a:r>
          </a:p>
          <a:p>
            <a:pPr algn="l"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  <a:r>
              <a:t>2. Скорректировать план обработки заявок с учётом полученных данных.</a:t>
            </a:r>
          </a:p>
          <a:p>
            <a:pPr algn="l"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  <a:r>
              <a:t>3. Провести совещание с отделом для обсуждения результатов и выработки мер по оптимизации работы.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Логотип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272" y="182880"/>
            <a:ext cx="685800" cy="685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0000" y="457200"/>
            <a:ext cx="111089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2E7D32"/>
                </a:solidFill>
                <a:latin typeface="Roboto"/>
              </a:defRPr>
            </a:pPr>
            <a:r>
              <a:t>Сравнение с предыдущим периодом</a:t>
            </a:r>
          </a:p>
        </p:txBody>
      </p:sp>
      <p:pic>
        <p:nvPicPr>
          <p:cNvPr id="5" name="Picture 4" descr="comparison_bars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" y="1371600"/>
            <a:ext cx="5029200" cy="2743200"/>
          </a:xfrm>
          <a:prstGeom prst="rect">
            <a:avLst/>
          </a:prstGeom>
        </p:spPr>
      </p:pic>
      <p:pic>
        <p:nvPicPr>
          <p:cNvPr id="6" name="Picture 5" descr="dynamics_line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0800" y="1371600"/>
            <a:ext cx="5029200" cy="2743200"/>
          </a:xfrm>
          <a:prstGeom prst="rect">
            <a:avLst/>
          </a:prstGeom>
        </p:spPr>
      </p:pic>
      <p:pic>
        <p:nvPicPr>
          <p:cNvPr id="7" name="Picture 6" descr="donut_metrics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00" y="4572000"/>
            <a:ext cx="4572000" cy="18288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Логотип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272" y="182880"/>
            <a:ext cx="685800" cy="685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0000" y="457200"/>
            <a:ext cx="111089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2E7D32"/>
                </a:solidFill>
                <a:latin typeface="Roboto"/>
              </a:defRPr>
            </a:pPr>
            <a:r>
              <a:t>Рейтинг эффективности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0000" y="1371600"/>
            <a:ext cx="5486400" cy="4572000"/>
          </a:xfrm>
          <a:prstGeom prst="roundRect">
            <a:avLst/>
          </a:prstGeom>
          <a:solidFill>
            <a:srgbClr val="2E7D3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9972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FFFFFF"/>
                </a:solidFill>
                <a:latin typeface="Roboto"/>
              </a:defRPr>
            </a:pPr>
            <a:r>
              <a:t>🏆 ЛИДЕРЫ ПЕРИОДА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997200" y="2560320"/>
            <a:ext cx="4572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FFFFFF"/>
                </a:solidFill>
                <a:latin typeface="Roboto"/>
              </a:defRPr>
            </a:pPr>
            <a:r>
              <a:t>1. Туробов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97200" y="3474720"/>
            <a:ext cx="4572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FFFFFF"/>
                </a:solidFill>
                <a:latin typeface="Roboto"/>
              </a:defRPr>
            </a:pPr>
            <a:r>
              <a:t>2. Бариев</a:t>
            </a:r>
          </a:p>
        </p:txBody>
      </p:sp>
      <p:sp>
        <p:nvSpPr>
          <p:cNvPr id="9" name="Rounded Rectangle 8"/>
          <p:cNvSpPr/>
          <p:nvPr/>
        </p:nvSpPr>
        <p:spPr>
          <a:xfrm>
            <a:off x="6400800" y="1371600"/>
            <a:ext cx="5486400" cy="4572000"/>
          </a:xfrm>
          <a:prstGeom prst="roundRect">
            <a:avLst/>
          </a:prstGeom>
          <a:solidFill>
            <a:srgbClr val="C628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TextBox 9"/>
          <p:cNvSpPr txBox="1"/>
          <p:nvPr/>
        </p:nvSpPr>
        <p:spPr>
          <a:xfrm>
            <a:off x="6858000" y="1828800"/>
            <a:ext cx="4572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FFFFFF"/>
                </a:solidFill>
                <a:latin typeface="Roboto"/>
              </a:defRPr>
            </a:pPr>
            <a:r>
              <a:t>⚠️ ТРЕБУЮТ ВНИМАНИЯ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6858000" y="2560320"/>
            <a:ext cx="4572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FFFFFF"/>
                </a:solidFill>
                <a:latin typeface="Roboto"/>
              </a:defRPr>
            </a:pPr>
            <a:r>
              <a:t>1. Воробьев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858000" y="3474720"/>
            <a:ext cx="45720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 b="1">
                <a:solidFill>
                  <a:srgbClr val="FFFFFF"/>
                </a:solidFill>
                <a:latin typeface="Roboto"/>
              </a:defRPr>
            </a:pPr>
            <a:r>
              <a:t>2. тест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Логотип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272" y="182880"/>
            <a:ext cx="685800" cy="685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0000" y="457200"/>
            <a:ext cx="111089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2E7D32"/>
                </a:solidFill>
                <a:latin typeface="Roboto"/>
              </a:defRPr>
            </a:pPr>
            <a:r>
              <a:t>Результаты по менеджерам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540000" y="1188720"/>
          <a:ext cx="10360152" cy="5029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72030"/>
                <a:gridCol w="2072030"/>
                <a:gridCol w="2072030"/>
                <a:gridCol w="2072030"/>
                <a:gridCol w="2072032"/>
              </a:tblGrid>
              <a:tr h="718457"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  <a:latin typeface="Roboto"/>
                        </a:defRPr>
                      </a:pPr>
                      <a:r>
                        <a:t>Менеджер</a:t>
                      </a:r>
                    </a:p>
                  </a:txBody>
                  <a:tcPr>
                    <a:solidFill>
                      <a:srgbClr val="2E7D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  <a:latin typeface="Roboto"/>
                        </a:defRPr>
                      </a:pPr>
                      <a:r>
                        <a:t>Звонки</a:t>
                      </a:r>
                    </a:p>
                  </a:txBody>
                  <a:tcPr>
                    <a:solidFill>
                      <a:srgbClr val="2E7D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  <a:latin typeface="Roboto"/>
                        </a:defRPr>
                      </a:pPr>
                      <a:r>
                        <a:t>Заявки шт</a:t>
                      </a:r>
                    </a:p>
                  </a:txBody>
                  <a:tcPr>
                    <a:solidFill>
                      <a:srgbClr val="2E7D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  <a:latin typeface="Roboto"/>
                        </a:defRPr>
                      </a:pPr>
                      <a:r>
                        <a:t>Заявки млн</a:t>
                      </a:r>
                    </a:p>
                  </a:txBody>
                  <a:tcPr>
                    <a:solidFill>
                      <a:srgbClr val="2E7D32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 b="1">
                          <a:solidFill>
                            <a:srgbClr val="FFFFFF"/>
                          </a:solidFill>
                          <a:latin typeface="Roboto"/>
                        </a:defRPr>
                      </a:pPr>
                      <a:r>
                        <a:t>Выдано млн</a:t>
                      </a:r>
                    </a:p>
                  </a:txBody>
                  <a:tcPr>
                    <a:solidFill>
                      <a:srgbClr val="2E7D32"/>
                    </a:solidFill>
                  </a:tcPr>
                </a:tc>
              </a:tr>
              <a:tr h="718457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Бариев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10/22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100,0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1,0</a:t>
                      </a:r>
                    </a:p>
                  </a:txBody>
                  <a:tcPr/>
                </a:tc>
              </a:tr>
              <a:tr h="718457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Воробьев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23/41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200,0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5,0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718457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Шевченко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8/8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117,0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1,0</a:t>
                      </a:r>
                    </a:p>
                  </a:txBody>
                  <a:tcPr/>
                </a:tc>
              </a:tr>
              <a:tr h="718457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Туробов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5/7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212,0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21,0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  <a:tr h="718457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Романченко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55/66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7,0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1,0</a:t>
                      </a:r>
                    </a:p>
                  </a:txBody>
                  <a:tcPr/>
                </a:tc>
              </a:tr>
              <a:tr h="718458">
                <a:tc>
                  <a:txBody>
                    <a:bodyPr/>
                    <a:lstStyle/>
                    <a:p>
                      <a:pPr algn="l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тест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10/20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10,0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defRPr sz="1200">
                          <a:solidFill>
                            <a:srgbClr val="222222"/>
                          </a:solidFill>
                          <a:latin typeface="Roboto"/>
                        </a:defRPr>
                      </a:pPr>
                      <a:r>
                        <a:t>10,0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Логотип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272" y="182880"/>
            <a:ext cx="685800" cy="685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0000" y="457200"/>
            <a:ext cx="111089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2E7D32"/>
                </a:solidFill>
                <a:latin typeface="Roboto"/>
              </a:defRPr>
            </a:pPr>
            <a:r>
              <a:t>Индивидуальные показатели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540000" y="1371600"/>
            <a:ext cx="3566160" cy="1554480"/>
          </a:xfrm>
          <a:prstGeom prst="roundRect">
            <a:avLst/>
          </a:prstGeom>
          <a:solidFill>
            <a:srgbClr val="FF98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TextBox 5"/>
          <p:cNvSpPr txBox="1"/>
          <p:nvPr/>
        </p:nvSpPr>
        <p:spPr>
          <a:xfrm>
            <a:off x="722880" y="15544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Roboto"/>
              </a:defRPr>
            </a:pPr>
            <a:r>
              <a:t>Бариев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22880" y="2103120"/>
            <a:ext cx="32004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  <a:latin typeface="Roboto"/>
              </a:defRPr>
            </a:pPr>
            <a:r>
              <a:t>📞 10 • 📝 1 • 💰 100,0</a:t>
            </a:r>
          </a:p>
        </p:txBody>
      </p:sp>
      <p:sp>
        <p:nvSpPr>
          <p:cNvPr id="8" name="Rounded Rectangle 7"/>
          <p:cNvSpPr/>
          <p:nvPr/>
        </p:nvSpPr>
        <p:spPr>
          <a:xfrm>
            <a:off x="4380480" y="1371600"/>
            <a:ext cx="3566160" cy="1554480"/>
          </a:xfrm>
          <a:prstGeom prst="roundRect">
            <a:avLst/>
          </a:prstGeom>
          <a:solidFill>
            <a:srgbClr val="C628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TextBox 8"/>
          <p:cNvSpPr txBox="1"/>
          <p:nvPr/>
        </p:nvSpPr>
        <p:spPr>
          <a:xfrm>
            <a:off x="4563360" y="15544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Roboto"/>
              </a:defRPr>
            </a:pPr>
            <a:r>
              <a:t>Воробьев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563360" y="2103120"/>
            <a:ext cx="32004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  <a:latin typeface="Roboto"/>
              </a:defRPr>
            </a:pPr>
            <a:r>
              <a:t>📞 23 • 📝 3 • 💰 200,0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8220960" y="1371600"/>
            <a:ext cx="3566160" cy="1554480"/>
          </a:xfrm>
          <a:prstGeom prst="roundRect">
            <a:avLst/>
          </a:prstGeom>
          <a:solidFill>
            <a:srgbClr val="C628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8403840" y="155448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Roboto"/>
              </a:defRPr>
            </a:pPr>
            <a:r>
              <a:t>Шевченко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8403840" y="2103120"/>
            <a:ext cx="32004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  <a:latin typeface="Roboto"/>
              </a:defRPr>
            </a:pPr>
            <a:r>
              <a:t>📞 8 • 📝 4 • 💰 117,0</a:t>
            </a:r>
          </a:p>
        </p:txBody>
      </p:sp>
      <p:sp>
        <p:nvSpPr>
          <p:cNvPr id="14" name="Rounded Rectangle 13"/>
          <p:cNvSpPr/>
          <p:nvPr/>
        </p:nvSpPr>
        <p:spPr>
          <a:xfrm>
            <a:off x="540000" y="3108960"/>
            <a:ext cx="3566160" cy="1554480"/>
          </a:xfrm>
          <a:prstGeom prst="roundRect">
            <a:avLst/>
          </a:prstGeom>
          <a:solidFill>
            <a:srgbClr val="2E7D32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5" name="TextBox 14"/>
          <p:cNvSpPr txBox="1"/>
          <p:nvPr/>
        </p:nvSpPr>
        <p:spPr>
          <a:xfrm>
            <a:off x="722880" y="329184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Roboto"/>
              </a:defRPr>
            </a:pPr>
            <a:r>
              <a:t>Туробов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22880" y="3840480"/>
            <a:ext cx="32004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  <a:latin typeface="Roboto"/>
              </a:defRPr>
            </a:pPr>
            <a:r>
              <a:t>📞 5 • 📝 5 • 💰 212,0</a:t>
            </a:r>
          </a:p>
        </p:txBody>
      </p:sp>
      <p:sp>
        <p:nvSpPr>
          <p:cNvPr id="17" name="Rounded Rectangle 16"/>
          <p:cNvSpPr/>
          <p:nvPr/>
        </p:nvSpPr>
        <p:spPr>
          <a:xfrm>
            <a:off x="4380480" y="3108960"/>
            <a:ext cx="3566160" cy="1554480"/>
          </a:xfrm>
          <a:prstGeom prst="roundRect">
            <a:avLst/>
          </a:prstGeom>
          <a:solidFill>
            <a:srgbClr val="C628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8" name="TextBox 17"/>
          <p:cNvSpPr txBox="1"/>
          <p:nvPr/>
        </p:nvSpPr>
        <p:spPr>
          <a:xfrm>
            <a:off x="4563360" y="329184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Roboto"/>
              </a:defRPr>
            </a:pPr>
            <a:r>
              <a:t>Романченко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4563360" y="3840480"/>
            <a:ext cx="32004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  <a:latin typeface="Roboto"/>
              </a:defRPr>
            </a:pPr>
            <a:r>
              <a:t>📞 55 • 📝 2 • 💰 7,0</a:t>
            </a:r>
          </a:p>
        </p:txBody>
      </p:sp>
      <p:sp>
        <p:nvSpPr>
          <p:cNvPr id="20" name="Rounded Rectangle 19"/>
          <p:cNvSpPr/>
          <p:nvPr/>
        </p:nvSpPr>
        <p:spPr>
          <a:xfrm>
            <a:off x="8220960" y="3108960"/>
            <a:ext cx="3566160" cy="1554480"/>
          </a:xfrm>
          <a:prstGeom prst="roundRect">
            <a:avLst/>
          </a:prstGeom>
          <a:solidFill>
            <a:srgbClr val="C62828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1" name="TextBox 20"/>
          <p:cNvSpPr txBox="1"/>
          <p:nvPr/>
        </p:nvSpPr>
        <p:spPr>
          <a:xfrm>
            <a:off x="8403840" y="329184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 b="1">
                <a:solidFill>
                  <a:srgbClr val="FFFFFF"/>
                </a:solidFill>
                <a:latin typeface="Roboto"/>
              </a:defRPr>
            </a:pPr>
            <a:r>
              <a:t>тест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403840" y="3840480"/>
            <a:ext cx="3200400" cy="6400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FFFFFF"/>
                </a:solidFill>
                <a:latin typeface="Roboto"/>
              </a:defRPr>
            </a:pPr>
            <a:r>
              <a:t>📞 10 • 📝 3 • 💰 10,0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Логотип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272" y="182880"/>
            <a:ext cx="685800" cy="685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0000" y="457200"/>
            <a:ext cx="111089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2E7D32"/>
                </a:solidFill>
                <a:latin typeface="Roboto"/>
              </a:defRPr>
            </a:pPr>
            <a:r>
              <a:t>Динамика ключевых метрик</a:t>
            </a:r>
          </a:p>
        </p:txBody>
      </p:sp>
      <p:pic>
        <p:nvPicPr>
          <p:cNvPr id="5" name="Picture 4" descr="dynamics_line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371600"/>
            <a:ext cx="82296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Логотип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77272" y="182880"/>
            <a:ext cx="685800" cy="6858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540000" y="457200"/>
            <a:ext cx="11108952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2E7D32"/>
                </a:solidFill>
                <a:latin typeface="Roboto"/>
              </a:defRPr>
            </a:pPr>
            <a:r>
              <a:t>Выводы и рекомендации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40000" y="1371600"/>
            <a:ext cx="11108952" cy="457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  <a:r>
              <a:t>🎯 КЛЮЧЕВЫЕ ВЫВОДЫ:</a:t>
            </a:r>
          </a:p>
          <a:p>
            <a:pPr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</a:p>
          <a:p>
            <a:pPr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  <a:r>
              <a:t>За период с 01.09.2025 по 07.09.2025 количество перезвонить по заявкам составило 111 из 164 (67,7%), что свидетельствует о необходимости улучшения работы с заявками. Количество поступивших заявок составило 18 при плане 16 (112,5%), а сумма заявок — 646,0 млн при плане 204,0 млн (316,7%). Это говорит о значительном превышении плановых показателей по сумме заявок. Однако сумма одобренных гарантий составила 186 млн, а выдано было 39 млн, что может указывать на задержки в процессе выдачи.</a:t>
            </a:r>
          </a:p>
          <a:p>
            <a:pPr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</a:p>
          <a:p>
            <a:pPr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  <a:r>
              <a:t>Необходимо оптимизировать процесс обработки заявок и сократить время между одобрением и выдачей гарантий. Также следует уделить внимание повышению качества работы с клиентами для увеличения процента перезвонить. На неделю рекомендуется:</a:t>
            </a:r>
          </a:p>
          <a:p>
            <a:pPr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  <a:r>
              <a:t>1. Провести анализ причин задержек в выдаче гарантий.</a:t>
            </a:r>
          </a:p>
          <a:p>
            <a:pPr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  <a:r>
              <a:t>2. Разработать и внедрить меры по улучшению коммуникации с клиентами.</a:t>
            </a:r>
          </a:p>
          <a:p>
            <a:pPr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  <a:r>
              <a:t>3. Оптимизировать внутренние процессы для сокращения времени между одобрением и выдачей.</a:t>
            </a:r>
          </a:p>
          <a:p>
            <a:pPr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</a:p>
          <a:p>
            <a:pPr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  <a:r>
              <a:t>📌 СЛЕДУЮЩИЕ ШАГИ:</a:t>
            </a:r>
          </a:p>
          <a:p>
            <a:pPr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  <a:r>
              <a:t>• Усилить работу с отстающими</a:t>
            </a:r>
          </a:p>
          <a:p>
            <a:pPr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  <a:r>
              <a:t>• Масштабировать успешные практики</a:t>
            </a:r>
          </a:p>
          <a:p>
            <a:pPr>
              <a:lnSpc>
                <a:spcPct val="130000"/>
              </a:lnSpc>
              <a:defRPr sz="1600">
                <a:solidFill>
                  <a:srgbClr val="222222"/>
                </a:solidFill>
                <a:latin typeface="Roboto"/>
              </a:defRPr>
            </a:pPr>
            <a:r>
              <a:t>• Оптимизировать процессы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