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1B5E20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457200" y="457200"/>
            <a:ext cx="1828800" cy="182880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9144000" y="4114800"/>
            <a:ext cx="2286000" cy="228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Triangle 4"/>
          <p:cNvSpPr/>
          <p:nvPr/>
        </p:nvSpPr>
        <p:spPr>
          <a:xfrm>
            <a:off x="914400" y="4572000"/>
            <a:ext cx="1371600" cy="1371600"/>
          </a:xfrm>
          <a:prstGeom prst="rtTriangle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743200" y="1371600"/>
            <a:ext cx="6702552" cy="22860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Roboto"/>
              </a:defRPr>
            </a:pPr>
            <a:r>
              <a:t>БАНКОВСКИЕ ГАРАНТИИ</a:t>
            </a:r>
          </a:p>
          <a:p>
            <a:pPr algn="ctr">
              <a:defRPr sz="4800" b="1">
                <a:solidFill>
                  <a:srgbClr val="FFFFFF"/>
                </a:solidFill>
                <a:latin typeface="Roboto"/>
              </a:defRPr>
            </a:pPr>
          </a:p>
          <a:p>
            <a:pPr algn="ctr">
              <a:defRPr sz="4800" b="1">
                <a:solidFill>
                  <a:srgbClr val="FFFFFF"/>
                </a:solidFill>
                <a:latin typeface="Roboto"/>
              </a:defRPr>
            </a:pPr>
            <a:r>
              <a:t>ОТЧЕТ ПО ПРОДАЖАМ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4114800"/>
            <a:ext cx="67025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E8F5E8"/>
                </a:solidFill>
                <a:latin typeface="Roboto"/>
              </a:defRPr>
            </a:pPr>
            <a:r>
              <a:t>Период 01.09.2025—07.09.2025</a:t>
            </a:r>
          </a:p>
          <a:p>
            <a:pPr algn="ctr">
              <a:defRPr sz="2000">
                <a:solidFill>
                  <a:srgbClr val="E8F5E8"/>
                </a:solidFill>
                <a:latin typeface="Roboto"/>
              </a:defRPr>
            </a:pPr>
            <a:r>
              <a:t>01.09.2025 — 07.09.2025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F5F5DC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gradFill rotWithShape="1">
            <a:gsLst>
              <a:gs pos="0">
                <a:srgbClr val="2E7D32"/>
              </a:gs>
              <a:gs pos="100000">
                <a:srgbClr val="1B5E2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  <a:latin typeface="Roboto"/>
              </a:defRPr>
            </a:pPr>
            <a:r>
              <a:t>КЛЮЧЕВЫЕ ПОКАЗАТЕЛИ КОМАНДЫ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1554480"/>
            <a:ext cx="3657600" cy="16459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8F9FA"/>
              </a:gs>
            </a:gsLst>
            <a:lin scaled="0"/>
          </a:gradFill>
          <a:ln w="635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731520" y="1554480"/>
            <a:ext cx="3657600" cy="137160"/>
          </a:xfrm>
          <a:prstGeom prst="rect">
            <a:avLst/>
          </a:prstGeom>
          <a:gradFill rotWithShape="1">
            <a:gsLst>
              <a:gs pos="0">
                <a:srgbClr val="4CAF50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914400" y="1828800"/>
            <a:ext cx="548640" cy="54864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645920" y="178308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424242"/>
                </a:solidFill>
                <a:latin typeface="Roboto"/>
              </a:defRPr>
            </a:pPr>
            <a:r>
              <a:t>ПОВТОРНЫЕ ЗВОНКИ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28600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B5E20"/>
                </a:solidFill>
                <a:latin typeface="Roboto"/>
              </a:defRPr>
            </a:pPr>
            <a:r>
              <a:t>111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91840" y="1737360"/>
            <a:ext cx="914400" cy="365760"/>
          </a:xfrm>
          <a:prstGeom prst="round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337560" y="1828800"/>
            <a:ext cx="8229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Roboto"/>
              </a:defRPr>
            </a:pPr>
            <a:r>
              <a:t>67,7%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1554480"/>
            <a:ext cx="3657600" cy="16459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8F9FA"/>
              </a:gs>
            </a:gsLst>
            <a:lin scaled="0"/>
          </a:gradFill>
          <a:ln w="635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0" y="1554480"/>
            <a:ext cx="3657600" cy="137160"/>
          </a:xfrm>
          <a:prstGeom prst="rect">
            <a:avLst/>
          </a:prstGeom>
          <a:gradFill rotWithShape="1">
            <a:gsLst>
              <a:gs pos="0">
                <a:srgbClr val="66BB6A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4754880" y="1828800"/>
            <a:ext cx="548640" cy="548640"/>
          </a:xfrm>
          <a:prstGeom prst="ellipse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178308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424242"/>
                </a:solidFill>
                <a:latin typeface="Roboto"/>
              </a:defRPr>
            </a:pPr>
            <a:r>
              <a:t>ЗАЯВКИ (ШТ)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880" y="228600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B5E20"/>
                </a:solidFill>
                <a:latin typeface="Roboto"/>
              </a:defRPr>
            </a:pPr>
            <a:r>
              <a:t>18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32320" y="1737360"/>
            <a:ext cx="914400" cy="365760"/>
          </a:xfrm>
          <a:prstGeom prst="round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1828800"/>
            <a:ext cx="8229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Roboto"/>
              </a:defRPr>
            </a:pPr>
            <a:r>
              <a:t>112,5%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12480" y="1554480"/>
            <a:ext cx="3657600" cy="16459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8F9FA"/>
              </a:gs>
            </a:gsLst>
            <a:lin scaled="0"/>
          </a:gradFill>
          <a:ln w="635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8412480" y="1554480"/>
            <a:ext cx="3657600" cy="137160"/>
          </a:xfrm>
          <a:prstGeom prst="rect">
            <a:avLst/>
          </a:prstGeom>
          <a:gradFill rotWithShape="1">
            <a:gsLst>
              <a:gs pos="0">
                <a:srgbClr val="81C784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8595360" y="1828800"/>
            <a:ext cx="548640" cy="548640"/>
          </a:xfrm>
          <a:prstGeom prst="ellipse">
            <a:avLst/>
          </a:prstGeom>
          <a:solidFill>
            <a:srgbClr val="81C7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9326880" y="178308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424242"/>
                </a:solidFill>
                <a:latin typeface="Roboto"/>
              </a:defRPr>
            </a:pPr>
            <a:r>
              <a:t>ЗАЯВКИ (МЛН)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95360" y="228600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B5E20"/>
                </a:solidFill>
                <a:latin typeface="Roboto"/>
              </a:defRPr>
            </a:pPr>
            <a:r>
              <a:t>646,0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72800" y="1737360"/>
            <a:ext cx="914400" cy="365760"/>
          </a:xfrm>
          <a:prstGeom prst="roundRect">
            <a:avLst/>
          </a:prstGeom>
          <a:solidFill>
            <a:srgbClr val="81C7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1018520" y="1828800"/>
            <a:ext cx="8229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Roboto"/>
              </a:defRPr>
            </a:pPr>
            <a:r>
              <a:t>316,7%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" y="3474720"/>
            <a:ext cx="3657600" cy="16459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8F9FA"/>
              </a:gs>
            </a:gsLst>
            <a:lin scaled="0"/>
          </a:gradFill>
          <a:ln w="635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31520" y="3474720"/>
            <a:ext cx="3657600" cy="137160"/>
          </a:xfrm>
          <a:prstGeom prst="rect">
            <a:avLst/>
          </a:prstGeom>
          <a:gradFill rotWithShape="1">
            <a:gsLst>
              <a:gs pos="0">
                <a:srgbClr val="A5D6A7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914400" y="3749040"/>
            <a:ext cx="548640" cy="548640"/>
          </a:xfrm>
          <a:prstGeom prst="ellipse">
            <a:avLst/>
          </a:prstGeom>
          <a:solidFill>
            <a:srgbClr val="A5D6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645920" y="370332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424242"/>
                </a:solidFill>
                <a:latin typeface="Roboto"/>
              </a:defRPr>
            </a:pPr>
            <a:r>
              <a:t>ОДОБРЕНО (МЛН)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420624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B5E20"/>
                </a:solidFill>
                <a:latin typeface="Roboto"/>
              </a:defRPr>
            </a:pPr>
            <a:r>
              <a:t>186,0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0" y="3474720"/>
            <a:ext cx="3657600" cy="16459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8F9FA"/>
              </a:gs>
            </a:gsLst>
            <a:lin scaled="0"/>
          </a:gradFill>
          <a:ln w="635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572000" y="3474720"/>
            <a:ext cx="3657600" cy="137160"/>
          </a:xfrm>
          <a:prstGeom prst="rect">
            <a:avLst/>
          </a:prstGeom>
          <a:gradFill rotWithShape="1">
            <a:gsLst>
              <a:gs pos="0">
                <a:srgbClr val="C8E6C9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4754880" y="3749040"/>
            <a:ext cx="548640" cy="548640"/>
          </a:xfrm>
          <a:prstGeom prst="ellipse">
            <a:avLst/>
          </a:prstGeom>
          <a:solidFill>
            <a:srgbClr val="C8E6C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5486400" y="370332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424242"/>
                </a:solidFill>
                <a:latin typeface="Roboto"/>
              </a:defRPr>
            </a:pPr>
            <a:r>
              <a:t>ВЫДАНО (МЛН)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54880" y="420624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B5E20"/>
                </a:solidFill>
                <a:latin typeface="Roboto"/>
              </a:defRPr>
            </a:pPr>
            <a:r>
              <a:t>39,0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412480" y="3474720"/>
            <a:ext cx="3657600" cy="16459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8F9FA"/>
              </a:gs>
            </a:gsLst>
            <a:lin scaled="0"/>
          </a:gradFill>
          <a:ln w="635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412480" y="3474720"/>
            <a:ext cx="3657600" cy="137160"/>
          </a:xfrm>
          <a:prstGeom prst="rect">
            <a:avLst/>
          </a:prstGeom>
          <a:gradFill rotWithShape="1">
            <a:gsLst>
              <a:gs pos="0">
                <a:srgbClr val="E1F5FE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Oval 37"/>
          <p:cNvSpPr/>
          <p:nvPr/>
        </p:nvSpPr>
        <p:spPr>
          <a:xfrm>
            <a:off x="8595360" y="3749040"/>
            <a:ext cx="548640" cy="548640"/>
          </a:xfrm>
          <a:prstGeom prst="ellipse">
            <a:avLst/>
          </a:prstGeom>
          <a:solidFill>
            <a:srgbClr val="E1F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326880" y="370332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424242"/>
                </a:solidFill>
                <a:latin typeface="Roboto"/>
              </a:defRPr>
            </a:pPr>
            <a:r>
              <a:t>НОВЫЕ ЗВОНКИ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5360" y="420624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B5E20"/>
                </a:solidFill>
                <a:latin typeface="Roboto"/>
              </a:defRPr>
            </a:pPr>
            <a:r>
              <a:t>186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E8F5E8"/>
              </a:gs>
              <a:gs pos="100000">
                <a:srgbClr val="F1F8E9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gradFill rotWithShape="1">
            <a:gsLst>
              <a:gs pos="0">
                <a:srgbClr val="1B5E20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latin typeface="Roboto"/>
              </a:defRPr>
            </a:pPr>
            <a:r>
              <a:t>РЕЙТИНГ ЭФФЕКТИВНОСТИ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1645920"/>
            <a:ext cx="5029200" cy="4114800"/>
          </a:xfrm>
          <a:prstGeom prst="roundRect">
            <a:avLst/>
          </a:prstGeom>
          <a:gradFill rotWithShape="1">
            <a:gsLst>
              <a:gs pos="0">
                <a:srgbClr val="2E7D32"/>
              </a:gs>
              <a:gs pos="100000">
                <a:srgbClr val="1B5E2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371600" y="2103120"/>
            <a:ext cx="1097280" cy="1097280"/>
          </a:xfrm>
          <a:prstGeom prst="ellipse">
            <a:avLst/>
          </a:prstGeom>
          <a:solidFill>
            <a:srgbClr val="FF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645920" y="237744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/>
            </a:pPr>
            <a:r>
              <a:t>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194560"/>
            <a:ext cx="29260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ЛИДЕРЫ ПЕРИОДА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3200400"/>
            <a:ext cx="4480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🏆 1. Туробов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8720" y="34747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E6C9"/>
                </a:solidFill>
                <a:latin typeface="Roboto"/>
              </a:defRPr>
            </a:pPr>
            <a:r>
              <a:t>превышение плана по ключевым показателям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720" y="4114800"/>
            <a:ext cx="4480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🏆 2. Бариев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8720" y="43891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8E6C9"/>
                </a:solidFill>
                <a:latin typeface="Roboto"/>
              </a:defRPr>
            </a:pPr>
            <a:r>
              <a:t>превышение плана по ключевым показателям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00800" y="1645920"/>
            <a:ext cx="5029200" cy="4114800"/>
          </a:xfrm>
          <a:prstGeom prst="roundRect">
            <a:avLst/>
          </a:prstGeom>
          <a:gradFill rotWithShape="1">
            <a:gsLst>
              <a:gs pos="0">
                <a:srgbClr val="D32F2F"/>
              </a:gs>
              <a:gs pos="100000">
                <a:srgbClr val="B71C1C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6858000" y="2103120"/>
            <a:ext cx="1097280" cy="1097280"/>
          </a:xfrm>
          <a:prstGeom prst="ellipse">
            <a:avLst/>
          </a:prstGeom>
          <a:solidFill>
            <a:srgbClr val="FF9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132320" y="237744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/>
            </a:pPr>
            <a:r>
              <a:t>⚠️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9600" y="2194560"/>
            <a:ext cx="29260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ТРЕБУЮТ ВНИМАНИЯ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5120" y="3200400"/>
            <a:ext cx="4480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📉 1. Воробьев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75120" y="34747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CDD2"/>
                </a:solidFill>
                <a:latin typeface="Roboto"/>
              </a:defRPr>
            </a:pPr>
            <a:r>
              <a:t>отставание от плановых показателей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75120" y="4114800"/>
            <a:ext cx="4480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📉 2. тест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75120" y="43891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CDD2"/>
                </a:solidFill>
                <a:latin typeface="Roboto"/>
              </a:defRPr>
            </a:pPr>
            <a:r>
              <a:t>отставание от плановых показателей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