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000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B6B6B"/>
                </a:solidFill>
                <a:latin typeface="Roboto"/>
              </a:defRPr>
            </a:pPr>
            <a:r>
              <a:t>БАНКОВСКИЕ ГАРАНТИИ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000" y="2286000"/>
            <a:ext cx="111089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E7D32"/>
                </a:solidFill>
                <a:latin typeface="Roboto"/>
              </a:defRPr>
            </a:pPr>
            <a:r>
              <a:t>ОТЧЁТ ПО ПРОДАЖАМ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3840480"/>
            <a:ext cx="11108952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222222"/>
                </a:solidFill>
                <a:latin typeface="Roboto"/>
              </a:defRPr>
            </a:pPr>
            <a:r>
              <a:t>Период 01.09.2025—07.09.2025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000" y="4572000"/>
            <a:ext cx="1110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6B6B6B"/>
                </a:solidFill>
                <a:latin typeface="Roboto"/>
              </a:defRPr>
            </a:pPr>
            <a:r>
              <a:t>01.09.2025 — 07.09.2025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Ключевые показатели команды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0000" y="1188720"/>
          <a:ext cx="103601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038"/>
                <a:gridCol w="2590038"/>
                <a:gridCol w="2590038"/>
                <a:gridCol w="2590038"/>
              </a:tblGrid>
              <a:tr h="587828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Показатель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План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Факт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Конв (%)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Повторные звонки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67,7%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Заявки, шт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112,5%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Заявки, млн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204,0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646,0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316,7%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Одобрено, млн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186,0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Выдано, млн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39,0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/>
                </a:tc>
              </a:tr>
              <a:tr h="587832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Новые звонки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186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donut_metric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188720"/>
            <a:ext cx="3200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Анализ и рекомендации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0000" y="1371600"/>
            <a:ext cx="11108952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За период 01.09.2025—07.09.2025 количество перезвонить по заявкам составило 111 из 164 (67,7%), что является положительным показателем. Однако количество обработанных заявок превысило плановое значение (18 из 16, 112,5%), а сумма заявок значительно выше ожидаемой (646,0 из 204,0 млн, 316,7%).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Узкое место: необходимо более детально проанализировать причины значительного превышения суммы заявок.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На неделю: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1. Проанализировать причины значительного превышения суммы заявок.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2. Оптимизировать процесс обработки заявок для соответствия плановым показателям.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3. Провести дополнительные консультации с клиентами по условиям и порядку получения банковских гарантий.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Сравнение с предыдущим периодом</a:t>
            </a:r>
          </a:p>
        </p:txBody>
      </p:sp>
      <p:pic>
        <p:nvPicPr>
          <p:cNvPr id="4" name="Picture 3" descr="comparison_b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029200" cy="2743200"/>
          </a:xfrm>
          <a:prstGeom prst="rect">
            <a:avLst/>
          </a:prstGeom>
        </p:spPr>
      </p:pic>
      <p:pic>
        <p:nvPicPr>
          <p:cNvPr id="5" name="Picture 4" descr="dynamics_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371600"/>
            <a:ext cx="5029200" cy="2743200"/>
          </a:xfrm>
          <a:prstGeom prst="rect">
            <a:avLst/>
          </a:prstGeom>
        </p:spPr>
      </p:pic>
      <p:pic>
        <p:nvPicPr>
          <p:cNvPr id="6" name="Picture 5" descr="donut_metric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457200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Рейтинг эффективности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0000" y="1371600"/>
            <a:ext cx="5486400" cy="4572000"/>
          </a:xfrm>
          <a:prstGeom prst="roundRect">
            <a:avLst/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9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FFFFFF"/>
                </a:solidFill>
                <a:latin typeface="Roboto"/>
              </a:defRPr>
            </a:pPr>
            <a:r>
              <a:t>🏆 ЛИДЕРЫ ПЕРИОДА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7200" y="256032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1. Туробов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200" y="347472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2. Бариев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00800" y="1371600"/>
            <a:ext cx="5486400" cy="4572000"/>
          </a:xfrm>
          <a:prstGeom prst="roundRect">
            <a:avLst/>
          </a:prstGeom>
          <a:solidFill>
            <a:srgbClr val="C6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8580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FFFFFF"/>
                </a:solidFill>
                <a:latin typeface="Roboto"/>
              </a:defRPr>
            </a:pPr>
            <a:r>
              <a:t>⚠️ ТРЕБУЮТ ВНИМАНИЯ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256032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1. Воробьев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347472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2. тест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Результаты по менеджерам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0000" y="1188720"/>
          <a:ext cx="103601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030"/>
                <a:gridCol w="2072030"/>
                <a:gridCol w="2072030"/>
                <a:gridCol w="2072030"/>
                <a:gridCol w="2072032"/>
              </a:tblGrid>
              <a:tr h="718457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Менеджер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Звонки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Заявки шт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Заявки млн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Выдано млн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Бариев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1,0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Воробьев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23/41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200,0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5,0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Шевченко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8/8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117,0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1,0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Туробов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5/7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212,0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21,0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Романченко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55/66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1,0</a:t>
                      </a:r>
                    </a:p>
                  </a:txBody>
                  <a:tcPr/>
                </a:tc>
              </a:tr>
              <a:tr h="71845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тест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10/20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0000" y="2743200"/>
            <a:ext cx="1110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Динамика ключевых метрик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0000" y="2743200"/>
            <a:ext cx="1110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Индивидуальные показатели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0000" y="2743200"/>
            <a:ext cx="111089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Выводы и следующие шаги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