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0D4F1A"/>
              </a:gs>
              <a:gs pos="100000">
                <a:srgbClr val="2E7D32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274320" y="274320"/>
            <a:ext cx="2286000" cy="2286000"/>
          </a:xfrm>
          <a:prstGeom prst="ellipse">
            <a:avLst/>
          </a:prstGeom>
          <a:gradFill rotWithShape="1">
            <a:gsLst>
              <a:gs pos="0">
                <a:srgbClr val="4CAF50"/>
              </a:gs>
              <a:gs pos="100000">
                <a:srgbClr val="66BB6A"/>
              </a:gs>
            </a:gsLst>
            <a:lin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Diamond 3"/>
          <p:cNvSpPr/>
          <p:nvPr/>
        </p:nvSpPr>
        <p:spPr>
          <a:xfrm>
            <a:off x="9144000" y="4572000"/>
            <a:ext cx="1828800" cy="1828800"/>
          </a:xfrm>
          <a:prstGeom prst="diamond">
            <a:avLst/>
          </a:prstGeom>
          <a:gradFill rotWithShape="1">
            <a:gsLst>
              <a:gs pos="0">
                <a:srgbClr val="81C784"/>
              </a:gs>
              <a:gs pos="100000">
                <a:srgbClr val="A5D6A7"/>
              </a:gs>
            </a:gsLst>
            <a:lin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27432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1">
                <a:solidFill>
                  <a:srgbClr val="E8F5E8"/>
                </a:solidFill>
                <a:latin typeface="Roboto"/>
              </a:defRPr>
            </a:pPr>
            <a:r>
              <a:t>БАНКОВСКИЕ ГАРАНТИИ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286000"/>
            <a:ext cx="8531352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 sz="5800" b="1">
                <a:solidFill>
                  <a:srgbClr val="FFFFFF"/>
                </a:solidFill>
                <a:latin typeface="Roboto"/>
              </a:defRPr>
            </a:pPr>
            <a:r>
              <a:t>ОТЧЁТ ПО ЭФФЕКТИВНОСТИ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371600"/>
            <a:ext cx="85313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C8E6C9"/>
                </a:solidFill>
                <a:latin typeface="Roboto"/>
              </a:defRPr>
            </a:pPr>
            <a:r>
              <a:t>Период 01.09.2025—07.09.2025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3840480"/>
            <a:ext cx="85313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  <a:latin typeface="Roboto"/>
              </a:defRPr>
            </a:pPr>
            <a:r>
              <a:t>01.09.2025 — 07.09.2025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F1F8E9"/>
              </a:gs>
              <a:gs pos="100000">
                <a:srgbClr val="E8F5E8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gradFill rotWithShape="1">
            <a:gsLst>
              <a:gs pos="0">
                <a:srgbClr val="1B5E20"/>
              </a:gs>
              <a:gs pos="100000">
                <a:srgbClr val="2E7D32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"/>
            <a:ext cx="103601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latin typeface="Roboto"/>
              </a:defRPr>
            </a:pPr>
            <a:r>
              <a:t>📈 ДИНАМИКА ЗВОНКОВ (НЕДЕЛЯ)</a:t>
            </a:r>
          </a:p>
        </p:txBody>
      </p:sp>
      <p:pic>
        <p:nvPicPr>
          <p:cNvPr id="5" name="Picture 4" descr="calls_dynam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200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58000" y="1371600"/>
            <a:ext cx="4572000" cy="5029200"/>
          </a:xfrm>
          <a:prstGeom prst="roundRect">
            <a:avLst/>
          </a:prstGeom>
          <a:gradFill rotWithShape="1">
            <a:gsLst>
              <a:gs pos="0">
                <a:srgbClr val="FFFFFF"/>
              </a:gs>
              <a:gs pos="100000">
                <a:srgbClr val="F1F8E9"/>
              </a:gs>
            </a:gsLst>
            <a:lin scaled="0"/>
          </a:gradFill>
          <a:ln w="25400">
            <a:solidFill>
              <a:srgbClr val="C5E1A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64592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2E7D32"/>
                </a:solidFill>
                <a:latin typeface="Roboto"/>
              </a:defRPr>
            </a:pPr>
            <a:r>
              <a:t>🤖 АНАЛИЗ КОМАНДЫ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219456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sz="1300">
                <a:solidFill>
                  <a:srgbClr val="424242"/>
                </a:solidFill>
                <a:latin typeface="Roboto"/>
              </a:defRPr>
            </a:pPr>
            <a:r>
              <a:t>За период 01.09.2025—07.09.2025 количество перезвонить по заявкам составило 111 из 164 (67,7%), что свидетельствует о высокой конверсии на этапе перезвона. Количество обработанных заявок превысило плановое значение (18 и...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FAFAFA"/>
              </a:gs>
              <a:gs pos="100000">
                <a:srgbClr val="F0F4C3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gradFill rotWithShape="1">
            <a:gsLst>
              <a:gs pos="0">
                <a:srgbClr val="689F38"/>
              </a:gs>
              <a:gs pos="100000">
                <a:srgbClr val="8BC34A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"/>
            <a:ext cx="103601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latin typeface="Roboto"/>
              </a:defRPr>
            </a:pPr>
            <a:r>
              <a:t>👥 РЕЗУЛЬТАТЫ ПО МЕНЕДЖЕРАМ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3657600" cy="1371600"/>
          </a:xfrm>
          <a:prstGeom prst="roundRect">
            <a:avLst/>
          </a:prstGeom>
          <a:gradFill rotWithShape="1">
            <a:gsLst>
              <a:gs pos="0">
                <a:srgbClr val="FF9800"/>
              </a:gs>
              <a:gs pos="100000">
                <a:srgbClr val="FFB74D"/>
              </a:gs>
            </a:gsLst>
            <a:lin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4630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Бариев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192024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Roboto"/>
              </a:defRPr>
            </a:pPr>
            <a:r>
              <a:t>📞 10/22 • 📝 1 • 💰 100,0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97680" y="1371600"/>
            <a:ext cx="3657600" cy="1371600"/>
          </a:xfrm>
          <a:prstGeom prst="roundRect">
            <a:avLst/>
          </a:prstGeom>
          <a:gradFill rotWithShape="1">
            <a:gsLst>
              <a:gs pos="0">
                <a:srgbClr val="F44336"/>
              </a:gs>
              <a:gs pos="100000">
                <a:srgbClr val="EF5350"/>
              </a:gs>
            </a:gsLst>
            <a:lin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480560" y="14630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Воробьев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0560" y="192024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Roboto"/>
              </a:defRPr>
            </a:pPr>
            <a:r>
              <a:t>📞 23/41 • 📝 3 • 💰 200,0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138160" y="1371600"/>
            <a:ext cx="3657600" cy="1371600"/>
          </a:xfrm>
          <a:prstGeom prst="roundRect">
            <a:avLst/>
          </a:prstGeom>
          <a:gradFill rotWithShape="1">
            <a:gsLst>
              <a:gs pos="0">
                <a:srgbClr val="F44336"/>
              </a:gs>
              <a:gs pos="100000">
                <a:srgbClr val="EF5350"/>
              </a:gs>
            </a:gsLst>
            <a:lin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321040" y="14630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Шевченко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1040" y="192024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Roboto"/>
              </a:defRPr>
            </a:pPr>
            <a:r>
              <a:t>📞 8/8 • 📝 4 • 💰 117,0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7200" y="3017520"/>
            <a:ext cx="3657600" cy="1371600"/>
          </a:xfrm>
          <a:prstGeom prst="roundRect">
            <a:avLst/>
          </a:prstGeom>
          <a:gradFill rotWithShape="1">
            <a:gsLst>
              <a:gs pos="0">
                <a:srgbClr val="4CAF50"/>
              </a:gs>
              <a:gs pos="100000">
                <a:srgbClr val="66BB6A"/>
              </a:gs>
            </a:gsLst>
            <a:lin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40080" y="310896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Туробов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" y="356616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Roboto"/>
              </a:defRPr>
            </a:pPr>
            <a:r>
              <a:t>📞 5/7 • 📝 5 • 💰 212,0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297680" y="3017520"/>
            <a:ext cx="3657600" cy="1371600"/>
          </a:xfrm>
          <a:prstGeom prst="roundRect">
            <a:avLst/>
          </a:prstGeom>
          <a:gradFill rotWithShape="1">
            <a:gsLst>
              <a:gs pos="0">
                <a:srgbClr val="F44336"/>
              </a:gs>
              <a:gs pos="100000">
                <a:srgbClr val="EF5350"/>
              </a:gs>
            </a:gsLst>
            <a:lin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480560" y="310896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Романченко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80560" y="356616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Roboto"/>
              </a:defRPr>
            </a:pPr>
            <a:r>
              <a:t>📞 55/66 • 📝 2 • 💰 7,0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38160" y="3017520"/>
            <a:ext cx="3657600" cy="1371600"/>
          </a:xfrm>
          <a:prstGeom prst="roundRect">
            <a:avLst/>
          </a:prstGeom>
          <a:gradFill rotWithShape="1">
            <a:gsLst>
              <a:gs pos="0">
                <a:srgbClr val="F44336"/>
              </a:gs>
              <a:gs pos="100000">
                <a:srgbClr val="EF5350"/>
              </a:gs>
            </a:gsLst>
            <a:lin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321040" y="310896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тест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21040" y="356616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Roboto"/>
              </a:defRPr>
            </a:pPr>
            <a:r>
              <a:t>📞 10/20 • 📝 3 • 💰 10,0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F3E5F5"/>
              </a:gs>
              <a:gs pos="100000">
                <a:srgbClr val="E1BEE7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gradFill rotWithShape="1">
            <a:gsLst>
              <a:gs pos="0">
                <a:srgbClr val="7B1FA2"/>
              </a:gs>
              <a:gs pos="100000">
                <a:srgbClr val="9C27B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"/>
            <a:ext cx="103601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latin typeface="Roboto"/>
              </a:defRPr>
            </a:pPr>
            <a:r>
              <a:t>🕷️ ПРОФИЛЬ ЭФФЕКТИВНОСТИ</a:t>
            </a:r>
          </a:p>
        </p:txBody>
      </p:sp>
      <p:pic>
        <p:nvPicPr>
          <p:cNvPr id="5" name="Picture 4" descr="spider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E3F2FD"/>
              </a:gs>
              <a:gs pos="100000">
                <a:srgbClr val="BBDEFB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gradFill rotWithShape="1">
            <a:gsLst>
              <a:gs pos="0">
                <a:srgbClr val="1976D2"/>
              </a:gs>
              <a:gs pos="100000">
                <a:srgbClr val="2196F3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"/>
            <a:ext cx="103601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latin typeface="Roboto"/>
              </a:defRPr>
            </a:pPr>
            <a:r>
              <a:t>📊 СРАВНЕНИЕ КОМАНДЫ</a:t>
            </a:r>
          </a:p>
        </p:txBody>
      </p:sp>
      <p:pic>
        <p:nvPicPr>
          <p:cNvPr id="5" name="Picture 4" descr="managers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