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6B6B"/>
                </a:solidFill>
                <a:latin typeface="Roboto"/>
              </a:defRPr>
            </a:pPr>
            <a:r>
              <a:t>БАНКОВСКИЕ ГАРАНТИИ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2286000"/>
            <a:ext cx="1110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E7D32"/>
                </a:solidFill>
                <a:latin typeface="Roboto"/>
              </a:defRPr>
            </a:pPr>
            <a:r>
              <a:t>ОТЧЁТ ПО ПРОДАЖАМ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3840480"/>
            <a:ext cx="111089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222222"/>
                </a:solidFill>
                <a:latin typeface="Roboto"/>
              </a:defRPr>
            </a:pPr>
            <a:r>
              <a:t>Период 01.09.2025—07.09.2025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" y="4572000"/>
            <a:ext cx="1110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6B6B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Ключевые показатели команды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38"/>
                <a:gridCol w="2590038"/>
                <a:gridCol w="2590038"/>
                <a:gridCol w="2590038"/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План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Факт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Конв (%)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Повторные звонки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67,7%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шт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112,5%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646,0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316,7%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Одобрено, млн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Выдано,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Новые звонки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donut_metr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669280"/>
            <a:ext cx="45720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Анализ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01.09.2025—07.09.2025 количество перезвонить по заявкам составило 111 из 164 (67,7%), что является хорошим показателем. Однако количество обработанных заявок превысило плановое (18 из 16, 112,5%) и объём заявок в миллионах также значительно превысил план (646,0 из 204,0, 316,7%). Это может свидетельствовать о высоком спросе на банковские гарантии.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 — необходимо оптимизировать процесс обработки заявок для более точного планирования и выполнения плановых показателей.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Провести анализ причин превышения плановых показателей по заявкам.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Скорректировать план обработки заявок с учётом текущей динамики.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Организовать совещание с отделом для обсуждения оптимизации процессов.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Сравнение с предыдущим периодом</a:t>
            </a:r>
          </a:p>
        </p:txBody>
      </p:sp>
      <p:pic>
        <p:nvPicPr>
          <p:cNvPr id="5" name="Picture 4" descr="comparison_ba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5029200" cy="2743200"/>
          </a:xfrm>
          <a:prstGeom prst="rect">
            <a:avLst/>
          </a:prstGeom>
        </p:spPr>
      </p:pic>
      <p:pic>
        <p:nvPicPr>
          <p:cNvPr id="6" name="Picture 5" descr="dynamics_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5029200" cy="2743200"/>
          </a:xfrm>
          <a:prstGeom prst="rect">
            <a:avLst/>
          </a:prstGeom>
        </p:spPr>
      </p:pic>
      <p:pic>
        <p:nvPicPr>
          <p:cNvPr id="7" name="Picture 6" descr="donut_metric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5720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5486400" cy="4572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9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🏆 ЛИДЕРЫ ПЕРИОДА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2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Туробов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2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Бариев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1371600"/>
            <a:ext cx="5486400" cy="457200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8580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⚠️ ТРЕБУЮТ ВНИМАНИЯ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Воробьев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тест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Результаты по менеджерам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30"/>
                <a:gridCol w="2072030"/>
                <a:gridCol w="2072030"/>
                <a:gridCol w="2072030"/>
                <a:gridCol w="2072032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Менеджер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Звонки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шт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Выдано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Бариев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Воробьев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23/41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Шевченко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8/8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Туробов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5/7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212,0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Романченко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55/66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тест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Индивидуальные показатели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3566160" cy="1554480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2288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Бариев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8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1 • 💰 100,0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8048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6336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Воробьев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36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23 • 📝 3 • 💰 200,0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096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40384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Шевченко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384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8 • 📝 4 • 💰 117,0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0000" y="3108960"/>
            <a:ext cx="3566160" cy="155448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2288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Туробов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88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 • 📝 5 • 💰 212,0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048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6336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Романченко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336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55 • 📝 2 • 💰 7,0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2096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40384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тест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384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3 • 💰 10,0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Динамика ключевых метрик</a:t>
            </a:r>
          </a:p>
        </p:txBody>
      </p:sp>
      <p:pic>
        <p:nvPicPr>
          <p:cNvPr id="5" name="Picture 4" descr="dynamics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Выводы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🎯 КЛЮЧЕВЫЕ ВЫВОДЫ: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с 01.09.2025 по 07.09.2025 количество перезвонить составило 111 из 164 (67,7%), что свидетельствует о снижении активности по сравнению с запланированным количеством звонков. Количество заявок превысило запланированное (18 из 16, 112,5%), однако сумма заявок значительно выше ожидаемой (646,0 из 204,0, 316,7%). Одобрено гарантий на сумму 186 млн, выдано — на 39 млн.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место: низкая конверсия звонков в заявки.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Проанализировать причины низкой конверсии звонков.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Оптимизировать процесс обработки заявок для повышения их количества и качества.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Провести встречу с отделом продаж для обсуждения стратегии увеличения количества звонков и улучшения качества взаимодействия с клиентами.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📌 СЛЕДУЮЩИЕ ШАГИ: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Усилить работу с отстающими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Масштабировать успешные практики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Оптимизировать процессы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