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457200" y="457200"/>
            <a:ext cx="1097280" cy="109728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10058400" y="5029200"/>
            <a:ext cx="1371600" cy="1371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828800" y="1828800"/>
            <a:ext cx="85313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200" b="1">
                <a:solidFill>
                  <a:srgbClr val="FFFFFF"/>
                </a:solidFill>
                <a:latin typeface="Roboto"/>
              </a:defRPr>
            </a:pPr>
            <a:r>
              <a:t>Банковские гарантии</a:t>
            </a:r>
          </a:p>
          <a:p>
            <a:pPr algn="ctr">
              <a:defRPr sz="4200" b="1">
                <a:solidFill>
                  <a:srgbClr val="FFFFFF"/>
                </a:solidFill>
                <a:latin typeface="Roboto"/>
              </a:defRPr>
            </a:pPr>
          </a:p>
          <a:p>
            <a:pPr algn="ctr">
              <a:defRPr sz="4200" b="1">
                <a:solidFill>
                  <a:srgbClr val="FFFFFF"/>
                </a:solidFill>
                <a:latin typeface="Roboto"/>
              </a:defRPr>
            </a:pPr>
            <a:r>
              <a:t>ОТЧЕТ ПО ПРОДАЖАМ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114800"/>
            <a:ext cx="85313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5F5DC"/>
                </a:solidFill>
                <a:latin typeface="Roboto"/>
              </a:defRPr>
            </a:pPr>
            <a:r>
              <a:t>Период 01.09.2025—07.09.2025</a:t>
            </a:r>
          </a:p>
          <a:p>
            <a:pPr algn="ctr">
              <a:defRPr sz="2400">
                <a:solidFill>
                  <a:srgbClr val="F5F5DC"/>
                </a:solidFill>
                <a:latin typeface="Roboto"/>
              </a:defRPr>
            </a:pPr>
            <a:r>
              <a:t>01.09.2025 — 07.09.2025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5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КЛЮЧЕВЫЕ ПОКАЗАТЕЛИ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188720"/>
            <a:ext cx="34747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914400" y="1188720"/>
            <a:ext cx="3474720" cy="914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097280" y="137160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100">
                <a:solidFill>
                  <a:srgbClr val="757575"/>
                </a:solidFill>
                <a:latin typeface="Roboto"/>
              </a:defRPr>
            </a:pPr>
            <a:r>
              <a:t>ПОВТОРНЫЕ</a:t>
            </a:r>
          </a:p>
          <a:p>
            <a:r>
              <a:t>ЗВОНКИ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1828800"/>
            <a:ext cx="3108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1">
                <a:solidFill>
                  <a:srgbClr val="2E7D32"/>
                </a:solidFill>
                <a:latin typeface="Roboto"/>
              </a:defRPr>
            </a:pPr>
            <a:r>
              <a:t>111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310896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4CAF50"/>
                </a:solidFill>
                <a:latin typeface="Roboto"/>
              </a:defRPr>
            </a:pPr>
            <a:r>
              <a:t>67,7%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63440" y="1188720"/>
            <a:ext cx="34747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663440" y="1188720"/>
            <a:ext cx="3474720" cy="914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846320" y="137160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100">
                <a:solidFill>
                  <a:srgbClr val="757575"/>
                </a:solidFill>
                <a:latin typeface="Roboto"/>
              </a:defRPr>
            </a:pPr>
            <a:r>
              <a:t>ЗАЯВКИ</a:t>
            </a:r>
          </a:p>
          <a:p>
            <a:r>
              <a:t>(ШТ)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46320" y="1828800"/>
            <a:ext cx="3108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1">
                <a:solidFill>
                  <a:srgbClr val="2E7D32"/>
                </a:solidFill>
                <a:latin typeface="Roboto"/>
              </a:defRPr>
            </a:pPr>
            <a:r>
              <a:t>18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2286000"/>
            <a:ext cx="310896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4CAF50"/>
                </a:solidFill>
                <a:latin typeface="Roboto"/>
              </a:defRPr>
            </a:pPr>
            <a:r>
              <a:t>112,5%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412480" y="1188720"/>
            <a:ext cx="34747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8412480" y="1188720"/>
            <a:ext cx="3474720" cy="914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8595360" y="137160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100">
                <a:solidFill>
                  <a:srgbClr val="757575"/>
                </a:solidFill>
                <a:latin typeface="Roboto"/>
              </a:defRPr>
            </a:pPr>
            <a:r>
              <a:t>ЗАЯВКИ</a:t>
            </a:r>
          </a:p>
          <a:p>
            <a:r>
              <a:t>(МЛН)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5360" y="1828800"/>
            <a:ext cx="3108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1">
                <a:solidFill>
                  <a:srgbClr val="2E7D32"/>
                </a:solidFill>
                <a:latin typeface="Roboto"/>
              </a:defRPr>
            </a:pPr>
            <a:r>
              <a:t>646,0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2286000"/>
            <a:ext cx="310896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4CAF50"/>
                </a:solidFill>
                <a:latin typeface="Roboto"/>
              </a:defRPr>
            </a:pPr>
            <a:r>
              <a:t>316,7%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14400" y="2834640"/>
            <a:ext cx="34747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914400" y="2834640"/>
            <a:ext cx="3474720" cy="914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097280" y="301752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100">
                <a:solidFill>
                  <a:srgbClr val="757575"/>
                </a:solidFill>
                <a:latin typeface="Roboto"/>
              </a:defRPr>
            </a:pPr>
            <a:r>
              <a:t>ОДОБРЕНО</a:t>
            </a:r>
          </a:p>
          <a:p>
            <a:r>
              <a:t>(МЛН)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7280" y="3474720"/>
            <a:ext cx="3108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1">
                <a:solidFill>
                  <a:srgbClr val="2E7D32"/>
                </a:solidFill>
                <a:latin typeface="Roboto"/>
              </a:defRPr>
            </a:pPr>
            <a:r>
              <a:t>186,0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63440" y="2834640"/>
            <a:ext cx="34747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663440" y="2834640"/>
            <a:ext cx="3474720" cy="914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4846320" y="301752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100">
                <a:solidFill>
                  <a:srgbClr val="757575"/>
                </a:solidFill>
                <a:latin typeface="Roboto"/>
              </a:defRPr>
            </a:pPr>
            <a:r>
              <a:t>ВЫДАНО</a:t>
            </a:r>
          </a:p>
          <a:p>
            <a:r>
              <a:t>(МЛН)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46320" y="3474720"/>
            <a:ext cx="3108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1">
                <a:solidFill>
                  <a:srgbClr val="2E7D32"/>
                </a:solidFill>
                <a:latin typeface="Roboto"/>
              </a:defRPr>
            </a:pPr>
            <a:r>
              <a:t>39,0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412480" y="2834640"/>
            <a:ext cx="3474720" cy="1371600"/>
          </a:xfrm>
          <a:prstGeom prst="rect">
            <a:avLst/>
          </a:prstGeom>
          <a:solidFill>
            <a:srgbClr val="FFFFFF"/>
          </a:solidFill>
          <a:ln>
            <a:solidFill>
              <a:srgbClr val="E0E0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8412480" y="2834640"/>
            <a:ext cx="3474720" cy="914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8595360" y="3017520"/>
            <a:ext cx="31089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100">
                <a:solidFill>
                  <a:srgbClr val="757575"/>
                </a:solidFill>
                <a:latin typeface="Roboto"/>
              </a:defRPr>
            </a:pPr>
            <a:r>
              <a:t>НОВЫЕ</a:t>
            </a:r>
          </a:p>
          <a:p>
            <a:r>
              <a:t>ЗВОНКИ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595360" y="3474720"/>
            <a:ext cx="310896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200" b="1">
                <a:solidFill>
                  <a:srgbClr val="2E7D32"/>
                </a:solidFill>
                <a:latin typeface="Roboto"/>
              </a:defRPr>
            </a:pPr>
            <a:r>
              <a:t>186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5F5D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8288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FFFF"/>
                </a:solidFill>
                <a:latin typeface="Roboto"/>
              </a:defRPr>
            </a:pPr>
            <a:r>
              <a:t>РЕЙТИНГ ЭФФЕКТИВНОСТИ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1371600"/>
            <a:ext cx="5029200" cy="3657600"/>
          </a:xfrm>
          <a:prstGeom prst="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188720" y="1645920"/>
            <a:ext cx="731520" cy="731520"/>
          </a:xfrm>
          <a:prstGeom prst="ellipse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0" y="1737360"/>
            <a:ext cx="3383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FFFFFF"/>
                </a:solidFill>
                <a:latin typeface="Roboto"/>
              </a:defRPr>
            </a:pPr>
            <a:r>
              <a:t>🏆 ЛИДЕРЫ ПЕРИОДА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88720" y="2560320"/>
            <a:ext cx="4480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Туробов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8720" y="292608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5F5DC"/>
                </a:solidFill>
                <a:latin typeface="Roboto"/>
              </a:defRPr>
            </a:pPr>
            <a:r>
              <a:t>высокая результативность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8720" y="3291839"/>
            <a:ext cx="4480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Бариев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8720" y="365760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5F5DC"/>
                </a:solidFill>
                <a:latin typeface="Roboto"/>
              </a:defRPr>
            </a:pPr>
            <a:r>
              <a:t>высокая результативность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00800" y="1371600"/>
            <a:ext cx="5029200" cy="3657600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6675120" y="1645920"/>
            <a:ext cx="731520" cy="731520"/>
          </a:xfrm>
          <a:prstGeom prst="ellipse">
            <a:avLst/>
          </a:prstGeom>
          <a:solidFill>
            <a:srgbClr val="FF57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0" y="1737360"/>
            <a:ext cx="33832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FFFFFF"/>
                </a:solidFill>
                <a:latin typeface="Roboto"/>
              </a:defRPr>
            </a:pPr>
            <a:r>
              <a:t>⚠️ ТРЕБУЮТ ВНИМАНИЯ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75120" y="2560320"/>
            <a:ext cx="4480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Воробьев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75120" y="292608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E0B2"/>
                </a:solidFill>
                <a:latin typeface="Roboto"/>
              </a:defRPr>
            </a:pPr>
            <a:r>
              <a:t>снижение показателей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75120" y="3291839"/>
            <a:ext cx="44805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тест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675120" y="3657600"/>
            <a:ext cx="448056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E0B2"/>
                </a:solidFill>
                <a:latin typeface="Roboto"/>
              </a:defRPr>
            </a:pPr>
            <a:r>
              <a:t>снижение показателей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